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1968" r:id="rId2"/>
  </p:sldIdLst>
  <p:sldSz cx="9144000" cy="6858000" type="screen4x3"/>
  <p:notesSz cx="6858000" cy="9144000"/>
  <p:defaultTextStyle>
    <a:defPPr>
      <a:defRPr lang="pl-PL"/>
    </a:defPPr>
    <a:lvl1pPr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7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7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ominik Slezak" initials="DS" lastIdx="7" clrIdx="0">
    <p:extLst>
      <p:ext uri="{19B8F6BF-5375-455C-9EA6-DF929625EA0E}">
        <p15:presenceInfo xmlns:p15="http://schemas.microsoft.com/office/powerpoint/2012/main" userId="2a8b960b8ddfe464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FF00"/>
    <a:srgbClr val="DEC97C"/>
    <a:srgbClr val="000000"/>
    <a:srgbClr val="0066FF"/>
    <a:srgbClr val="00FFFF"/>
    <a:srgbClr val="66FF66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Styl pośredni 2 — Ak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531" autoAdjust="0"/>
    <p:restoredTop sz="90768" autoAdjust="0"/>
  </p:normalViewPr>
  <p:slideViewPr>
    <p:cSldViewPr>
      <p:cViewPr>
        <p:scale>
          <a:sx n="75" d="100"/>
          <a:sy n="75" d="100"/>
        </p:scale>
        <p:origin x="608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5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97EBB598-4A39-4E7D-98A7-4BF79612E3BF}" type="datetimeFigureOut">
              <a:rPr lang="pl-PL"/>
              <a:pPr>
                <a:defRPr/>
              </a:pPr>
              <a:t>04.10.2024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600C367E-A944-45F7-A06D-4D2A462FBC82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42241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629F290-A1D0-4416-9914-F089155C110B}" type="datetimeFigureOut">
              <a:rPr lang="pl-PL"/>
              <a:pPr>
                <a:defRPr/>
              </a:pPr>
              <a:t>04.10.2024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l-PL" noProof="0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pl-PL" noProof="0"/>
              <a:t>Kliknij, aby edytować style wzorca tekstu</a:t>
            </a:r>
          </a:p>
          <a:p>
            <a:pPr lvl="0"/>
            <a:r>
              <a:rPr lang="pl-PL" noProof="0"/>
              <a:t>Drugi poziom</a:t>
            </a:r>
          </a:p>
          <a:p>
            <a:pPr lvl="0"/>
            <a:r>
              <a:rPr lang="pl-PL" noProof="0"/>
              <a:t>Trzeci poziom</a:t>
            </a:r>
          </a:p>
          <a:p>
            <a:pPr lvl="0"/>
            <a:r>
              <a:rPr lang="pl-PL" noProof="0"/>
              <a:t>Czwarty poziom</a:t>
            </a:r>
          </a:p>
          <a:p>
            <a:pPr lvl="0"/>
            <a:r>
              <a:rPr lang="pl-PL" noProof="0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B87BEB61-2A3F-47E8-93FE-0739F784E89F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4648351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dirty="0"/>
              <a:t>Kliknij, aby edytować styl</a:t>
            </a: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dirty="0"/>
              <a:t>Kliknij, aby edytować styl wzorca podtytułu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D7069-BBE3-472A-858D-3F14086F6894}" type="datetime1">
              <a:rPr lang="pl-PL" smtClean="0"/>
              <a:t>04.10.2024</a:t>
            </a:fld>
            <a:endParaRPr lang="pl-PL"/>
          </a:p>
        </p:txBody>
      </p:sp>
      <p:sp>
        <p:nvSpPr>
          <p:cNvPr id="5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F29A21-E08B-4C77-89EA-C302EEA73CF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Łącznik prosty 3"/>
          <p:cNvCxnSpPr/>
          <p:nvPr userDrawn="1"/>
        </p:nvCxnSpPr>
        <p:spPr>
          <a:xfrm>
            <a:off x="357188" y="785813"/>
            <a:ext cx="8572500" cy="0"/>
          </a:xfrm>
          <a:prstGeom prst="line">
            <a:avLst/>
          </a:prstGeom>
          <a:ln w="158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Łącznik prosty 4"/>
          <p:cNvCxnSpPr/>
          <p:nvPr userDrawn="1"/>
        </p:nvCxnSpPr>
        <p:spPr>
          <a:xfrm>
            <a:off x="357188" y="6286500"/>
            <a:ext cx="8572500" cy="0"/>
          </a:xfrm>
          <a:prstGeom prst="line">
            <a:avLst/>
          </a:prstGeom>
          <a:ln w="15875">
            <a:solidFill>
              <a:schemeClr val="tx2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ymbol zastępczy stopki 4"/>
          <p:cNvSpPr txBox="1">
            <a:spLocks/>
          </p:cNvSpPr>
          <p:nvPr userDrawn="1"/>
        </p:nvSpPr>
        <p:spPr>
          <a:xfrm>
            <a:off x="1643063" y="6357938"/>
            <a:ext cx="5572125" cy="3651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r>
              <a:rPr lang="pl-PL" sz="1200">
                <a:solidFill>
                  <a:srgbClr val="0000FF"/>
                </a:solidFill>
                <a:latin typeface="Calibri" pitchFamily="34" charset="0"/>
              </a:rPr>
              <a:t>Metody wykrywania procesów z danych</a:t>
            </a:r>
          </a:p>
        </p:txBody>
      </p:sp>
      <p:graphicFrame>
        <p:nvGraphicFramePr>
          <p:cNvPr id="7" name="Object 13"/>
          <p:cNvGraphicFramePr>
            <a:graphicFrameLocks noChangeAspect="1"/>
          </p:cNvGraphicFramePr>
          <p:nvPr/>
        </p:nvGraphicFramePr>
        <p:xfrm>
          <a:off x="366713" y="87313"/>
          <a:ext cx="838200" cy="665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Obraz - mapa bitowa" r:id="rId3" imgW="5504762" imgH="4371429" progId="PBrush">
                  <p:embed/>
                </p:oleObj>
              </mc:Choice>
              <mc:Fallback>
                <p:oleObj name="Obraz - mapa bitowa" r:id="rId3" imgW="5504762" imgH="4371429" progId="PBrush">
                  <p:embed/>
                  <p:pic>
                    <p:nvPicPr>
                      <p:cNvPr id="0" name="Picture 5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6713" y="87313"/>
                        <a:ext cx="838200" cy="665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71538" y="0"/>
            <a:ext cx="7615262" cy="785794"/>
          </a:xfrm>
        </p:spPr>
        <p:txBody>
          <a:bodyPr>
            <a:normAutofit/>
          </a:bodyPr>
          <a:lstStyle>
            <a:lvl1pPr>
              <a:defRPr sz="3200">
                <a:solidFill>
                  <a:srgbClr val="0070C0"/>
                </a:solidFill>
              </a:defRPr>
            </a:lvl1pPr>
          </a:lstStyle>
          <a:p>
            <a:r>
              <a:rPr lang="pl-PL" dirty="0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  <a:lvl2pPr>
              <a:defRPr>
                <a:solidFill>
                  <a:srgbClr val="0000FF"/>
                </a:solidFill>
              </a:defRPr>
            </a:lvl2pPr>
            <a:lvl3pPr>
              <a:defRPr>
                <a:solidFill>
                  <a:srgbClr val="0000FF"/>
                </a:solidFill>
              </a:defRPr>
            </a:lvl3pPr>
            <a:lvl4pPr>
              <a:defRPr>
                <a:solidFill>
                  <a:srgbClr val="0000FF"/>
                </a:solidFill>
              </a:defRPr>
            </a:lvl4pPr>
            <a:lvl5pPr>
              <a:defRPr>
                <a:solidFill>
                  <a:srgbClr val="0000FF"/>
                </a:solidFill>
              </a:defRPr>
            </a:lvl5pPr>
          </a:lstStyle>
          <a:p>
            <a:pPr lvl="0"/>
            <a:r>
              <a:rPr lang="pl-PL" dirty="0"/>
              <a:t>Kliknij, aby edytować style wzorca tekstu</a:t>
            </a:r>
          </a:p>
          <a:p>
            <a:pPr lvl="1"/>
            <a:r>
              <a:rPr lang="pl-PL" dirty="0"/>
              <a:t>Drugi poziom</a:t>
            </a:r>
          </a:p>
          <a:p>
            <a:pPr lvl="2"/>
            <a:r>
              <a:rPr lang="pl-PL" dirty="0"/>
              <a:t>Trzeci poziom</a:t>
            </a:r>
          </a:p>
          <a:p>
            <a:pPr lvl="3"/>
            <a:r>
              <a:rPr lang="pl-PL" dirty="0"/>
              <a:t>Czwarty poziom</a:t>
            </a:r>
          </a:p>
          <a:p>
            <a:pPr lvl="4"/>
            <a:r>
              <a:rPr lang="pl-PL" dirty="0"/>
              <a:t>Piąty poziom</a:t>
            </a:r>
          </a:p>
        </p:txBody>
      </p:sp>
      <p:sp>
        <p:nvSpPr>
          <p:cNvPr id="8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CC2E61-FF64-45A8-AAC2-661803A863A4}" type="datetime1">
              <a:rPr lang="pl-PL" smtClean="0"/>
              <a:t>04.10.2024</a:t>
            </a:fld>
            <a:endParaRPr lang="pl-PL"/>
          </a:p>
        </p:txBody>
      </p:sp>
      <p:sp>
        <p:nvSpPr>
          <p:cNvPr id="9" name="Symbol zastępczy numeru slajdu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AF2F5C-82AB-4307-9003-77CA5B44FEBC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67581-309A-4643-99E4-4EAE91C3B18C}" type="datetime1">
              <a:rPr lang="pl-PL" smtClean="0"/>
              <a:t>04.10.2024</a:t>
            </a:fld>
            <a:endParaRPr lang="pl-PL"/>
          </a:p>
        </p:txBody>
      </p:sp>
      <p:sp>
        <p:nvSpPr>
          <p:cNvPr id="4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553200" y="6245225"/>
            <a:ext cx="2133600" cy="476250"/>
          </a:xfrm>
          <a:ln>
            <a:miter lim="800000"/>
            <a:headEnd/>
            <a:tailEnd/>
          </a:ln>
        </p:spPr>
        <p:txBody>
          <a:bodyPr anchor="t"/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</a:lstStyle>
          <a:p>
            <a:pPr>
              <a:defRPr/>
            </a:pPr>
            <a:fld id="{D02E777F-298D-4C96-825C-3DC57E52C55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ytuł, zawartość i 2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D5B251-F06B-4706-B296-DC89BB1FA057}" type="datetime1">
              <a:rPr lang="pl-PL" smtClean="0"/>
              <a:t>04.10.2024</a:t>
            </a:fld>
            <a:endParaRPr lang="pl-PL"/>
          </a:p>
        </p:txBody>
      </p:sp>
      <p:sp>
        <p:nvSpPr>
          <p:cNvPr id="7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ytuł i 4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91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9163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7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B46DEE-ACA3-4E2F-B40A-447263FDAE5D}" type="datetime1">
              <a:rPr lang="pl-PL" smtClean="0"/>
              <a:t>04.10.2024</a:t>
            </a:fld>
            <a:endParaRPr lang="pl-PL"/>
          </a:p>
        </p:txBody>
      </p:sp>
      <p:sp>
        <p:nvSpPr>
          <p:cNvPr id="8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pl-PL"/>
              <a:t>Kliknij, aby edytować styl</a:t>
            </a:r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5" name="Rectangle 19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D88A2-D485-4CD1-B5EB-64127B67B6D4}" type="datetime1">
              <a:rPr lang="pl-PL" smtClean="0"/>
              <a:t>04.10.2024</a:t>
            </a:fld>
            <a:endParaRPr lang="pl-PL"/>
          </a:p>
        </p:txBody>
      </p:sp>
      <p:sp>
        <p:nvSpPr>
          <p:cNvPr id="6" name="Rectangle 2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Arial" charset="0"/>
              </a:defRPr>
            </a:lvl1pPr>
          </a:lstStyle>
          <a:p>
            <a:pPr>
              <a:defRPr/>
            </a:pPr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ymbol zastępczy tytułu 1"/>
          <p:cNvSpPr>
            <a:spLocks noGrp="1"/>
          </p:cNvSpPr>
          <p:nvPr>
            <p:ph type="title"/>
          </p:nvPr>
        </p:nvSpPr>
        <p:spPr bwMode="auto">
          <a:xfrm>
            <a:off x="457200" y="0"/>
            <a:ext cx="8229600" cy="785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</a:t>
            </a:r>
          </a:p>
        </p:txBody>
      </p:sp>
      <p:sp>
        <p:nvSpPr>
          <p:cNvPr id="15363" name="Symbol zastępczy tekstu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11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260DC95D-D0EA-4A7E-8768-0214FE993355}" type="datetime1">
              <a:rPr lang="pl-PL" smtClean="0"/>
              <a:t>04.10.2024</a:t>
            </a:fld>
            <a:endParaRPr lang="pl-PL"/>
          </a:p>
        </p:txBody>
      </p:sp>
      <p:sp>
        <p:nvSpPr>
          <p:cNvPr id="12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08187C47-3096-4DF0-8489-F5DCB4C02631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870" r:id="rId1"/>
    <p:sldLayoutId id="2147484871" r:id="rId2"/>
    <p:sldLayoutId id="2147484873" r:id="rId3"/>
    <p:sldLayoutId id="2147484875" r:id="rId4"/>
    <p:sldLayoutId id="2147484876" r:id="rId5"/>
    <p:sldLayoutId id="2147484878" r:id="rId6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0070C0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0070C0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00FF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00FF"/>
          </a:solidFill>
          <a:latin typeface="Arial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00FF"/>
          </a:solidFill>
          <a:latin typeface="Arial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00FF"/>
          </a:solidFill>
          <a:latin typeface="Arial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00FF"/>
          </a:solidFill>
          <a:latin typeface="Arial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17" Type="http://schemas.openxmlformats.org/officeDocument/2006/relationships/image" Target="../media/image15.png"/><Relationship Id="rId2" Type="http://schemas.openxmlformats.org/officeDocument/2006/relationships/image" Target="../media/image2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Relationship Id="rId1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ytuł 1"/>
          <p:cNvSpPr>
            <a:spLocks noGrp="1"/>
          </p:cNvSpPr>
          <p:nvPr>
            <p:ph type="title"/>
          </p:nvPr>
        </p:nvSpPr>
        <p:spPr>
          <a:xfrm>
            <a:off x="153579" y="175288"/>
            <a:ext cx="8856984" cy="1695956"/>
          </a:xfrm>
        </p:spPr>
        <p:txBody>
          <a:bodyPr/>
          <a:lstStyle/>
          <a:p>
            <a:r>
              <a:rPr lang="pl-PL" sz="3600" b="1" dirty="0" smtClean="0"/>
              <a:t>GRANULAR SPACES </a:t>
            </a:r>
            <a:br>
              <a:rPr lang="pl-PL" sz="3600" b="1" dirty="0" smtClean="0"/>
            </a:br>
            <a:r>
              <a:rPr lang="pl-PL" sz="3600" b="1" dirty="0" smtClean="0"/>
              <a:t>IN </a:t>
            </a:r>
            <a:br>
              <a:rPr lang="pl-PL" sz="3600" b="1" dirty="0" smtClean="0"/>
            </a:br>
            <a:r>
              <a:rPr lang="pl-PL" sz="3600" b="1" dirty="0" smtClean="0"/>
              <a:t>THE PAWLAK ROUGH SET MODEL</a:t>
            </a:r>
            <a:endParaRPr lang="pl-PL" sz="3600" b="1" dirty="0"/>
          </a:p>
        </p:txBody>
      </p:sp>
      <p:grpSp>
        <p:nvGrpSpPr>
          <p:cNvPr id="7" name="Grupa 6"/>
          <p:cNvGrpSpPr/>
          <p:nvPr/>
        </p:nvGrpSpPr>
        <p:grpSpPr>
          <a:xfrm>
            <a:off x="106180" y="2591895"/>
            <a:ext cx="8939894" cy="4149473"/>
            <a:chOff x="177464" y="2116033"/>
            <a:chExt cx="8939894" cy="4149473"/>
          </a:xfrm>
        </p:grpSpPr>
        <p:sp>
          <p:nvSpPr>
            <p:cNvPr id="3" name="Prostokąt zaokrąglony 2"/>
            <p:cNvSpPr/>
            <p:nvPr/>
          </p:nvSpPr>
          <p:spPr>
            <a:xfrm>
              <a:off x="224863" y="4144885"/>
              <a:ext cx="1760995" cy="1470534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Prostokąt 9"/>
            <p:cNvSpPr/>
            <p:nvPr/>
          </p:nvSpPr>
          <p:spPr>
            <a:xfrm>
              <a:off x="1445177" y="4317338"/>
              <a:ext cx="244555" cy="289779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" name="Prostokąt 23"/>
            <p:cNvSpPr/>
            <p:nvPr/>
          </p:nvSpPr>
          <p:spPr>
            <a:xfrm>
              <a:off x="1264344" y="4944964"/>
              <a:ext cx="299752" cy="394941"/>
            </a:xfrm>
            <a:prstGeom prst="rect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8" name="pole tekstowe 7"/>
                <p:cNvSpPr txBox="1"/>
                <p:nvPr/>
              </p:nvSpPr>
              <p:spPr>
                <a:xfrm>
                  <a:off x="6452052" y="2522297"/>
                  <a:ext cx="2665306" cy="320981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  <m:r>
                          <a:rPr lang="pl-PL" sz="2000" i="1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pl-PL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l-PL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pl-PL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pl-PL" sz="20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  <m:sub>
                                <m:r>
                                  <a:rPr lang="pl-PL" sz="2000" i="1">
                                    <a:latin typeface="Cambria Math" panose="02040503050406030204" pitchFamily="18" charset="0"/>
                                  </a:rPr>
                                  <m:t>𝐼𝑁𝐷</m:t>
                                </m:r>
                                <m:r>
                                  <a:rPr lang="pl-PL" sz="20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pl-PL" sz="2000" b="0" i="1" smtClean="0">
                                    <a:latin typeface="Cambria Math" panose="02040503050406030204" pitchFamily="18" charset="0"/>
                                  </a:rPr>
                                  <m:t>𝑑</m:t>
                                </m:r>
                                <m:r>
                                  <a:rPr lang="pl-PL" sz="20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sub>
                            </m:sSub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: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e>
                        </m:d>
                      </m:oMath>
                    </m:oMathPara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8" name="pole tekstowe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452052" y="2522297"/>
                  <a:ext cx="2665306" cy="320981"/>
                </a:xfrm>
                <a:prstGeom prst="rect">
                  <a:avLst/>
                </a:prstGeom>
                <a:blipFill rotWithShape="0">
                  <a:blip r:embed="rId2"/>
                  <a:stretch>
                    <a:fillRect b="-42308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Prostokąt zaokrąglony 4"/>
            <p:cNvSpPr/>
            <p:nvPr/>
          </p:nvSpPr>
          <p:spPr>
            <a:xfrm>
              <a:off x="5794277" y="3639391"/>
              <a:ext cx="2504317" cy="2471090"/>
            </a:xfrm>
            <a:prstGeom prst="roundRect">
              <a:avLst/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Prostokąt 8"/>
            <p:cNvSpPr/>
            <p:nvPr/>
          </p:nvSpPr>
          <p:spPr>
            <a:xfrm>
              <a:off x="5955561" y="3837996"/>
              <a:ext cx="1141297" cy="11874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2" name="pole tekstowe 11"/>
                <p:cNvSpPr txBox="1"/>
                <p:nvPr/>
              </p:nvSpPr>
              <p:spPr>
                <a:xfrm>
                  <a:off x="6069647" y="5763800"/>
                  <a:ext cx="1162434" cy="27542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′∈</m:t>
                        </m:r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𝑑</m:t>
                            </m:r>
                          </m:sub>
                        </m:sSub>
                      </m:oMath>
                    </m:oMathPara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12" name="pole tekstowe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69647" y="5763800"/>
                  <a:ext cx="1162434" cy="275422"/>
                </a:xfrm>
                <a:prstGeom prst="rect">
                  <a:avLst/>
                </a:prstGeom>
                <a:blipFill rotWithShape="0">
                  <a:blip r:embed="rId3"/>
                  <a:stretch>
                    <a:fillRect l="-4188" r="-1047" b="-35556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7" name="pole tekstowe 16"/>
                <p:cNvSpPr txBox="1"/>
                <p:nvPr/>
              </p:nvSpPr>
              <p:spPr>
                <a:xfrm>
                  <a:off x="6308963" y="5029861"/>
                  <a:ext cx="241926" cy="27542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17" name="pole tekstowe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08963" y="5029861"/>
                  <a:ext cx="241926" cy="275422"/>
                </a:xfrm>
                <a:prstGeom prst="rect">
                  <a:avLst/>
                </a:prstGeom>
                <a:blipFill rotWithShape="0">
                  <a:blip r:embed="rId4"/>
                  <a:stretch>
                    <a:fillRect l="-20000" r="-20000" b="-24444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8" name="Prostokąt 17"/>
            <p:cNvSpPr/>
            <p:nvPr/>
          </p:nvSpPr>
          <p:spPr>
            <a:xfrm>
              <a:off x="7088449" y="4352163"/>
              <a:ext cx="961835" cy="144165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19" name="pole tekstowe 18"/>
                <p:cNvSpPr txBox="1"/>
                <p:nvPr/>
              </p:nvSpPr>
              <p:spPr>
                <a:xfrm>
                  <a:off x="7534171" y="4061510"/>
                  <a:ext cx="301365" cy="27542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oMath>
                    </m:oMathPara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19" name="pole tekstowe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534171" y="4061510"/>
                  <a:ext cx="301365" cy="27542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l="-20000" r="-22000" b="-26087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7" name="pole tekstowe 26"/>
                <p:cNvSpPr txBox="1"/>
                <p:nvPr/>
              </p:nvSpPr>
              <p:spPr>
                <a:xfrm>
                  <a:off x="4289608" y="3459230"/>
                  <a:ext cx="1611845" cy="35118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]</m:t>
                            </m:r>
                          </m:e>
                          <m:sub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𝐼𝑁𝐷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pl-PL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l-PL" sz="20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pl-PL" sz="2000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  <m:r>
                          <a:rPr lang="pl-PL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⊆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</m:oMath>
                    </m:oMathPara>
                  </a14:m>
                  <a:endParaRPr lang="en-GB" sz="2000" i="1" dirty="0"/>
                </a:p>
              </p:txBody>
            </p:sp>
          </mc:Choice>
          <mc:Fallback>
            <p:sp>
              <p:nvSpPr>
                <p:cNvPr id="27" name="pole tekstowe 2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289608" y="3459230"/>
                  <a:ext cx="1611845" cy="351186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 l="-2652" t="-1754" r="-379" b="-26316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2" name="pole tekstowe 31"/>
                <p:cNvSpPr txBox="1"/>
                <p:nvPr/>
              </p:nvSpPr>
              <p:spPr>
                <a:xfrm>
                  <a:off x="3503712" y="5636972"/>
                  <a:ext cx="2223700" cy="628534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′]</m:t>
                            </m:r>
                          </m:e>
                          <m:sub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𝐼𝑁𝐷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pl-PL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l-PL" sz="20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pl-PL" sz="2000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  <m:r>
                          <a:rPr lang="pl-PL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≠∅</m:t>
                        </m:r>
                      </m:oMath>
                    </m:oMathPara>
                  </a14:m>
                  <a:endParaRPr lang="pl-PL" sz="2000" b="0" i="1" dirty="0" smtClean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′]</m:t>
                            </m:r>
                          </m:e>
                          <m:sub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𝐼𝑁𝐷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pl-PL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l-PL" sz="20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pl-PL" sz="2000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  <m:r>
                          <a:rPr lang="pl-P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∩</m:t>
                        </m:r>
                        <m:r>
                          <a:rPr lang="pl-P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𝑋</m:t>
                        </m:r>
                        <m:r>
                          <a:rPr lang="pl-PL" sz="20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  <m:r>
                          <a:rPr lang="pl-PL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≠∅</m:t>
                        </m:r>
                      </m:oMath>
                    </m:oMathPara>
                  </a14:m>
                  <a:endParaRPr lang="pl-PL" sz="2000" i="1" dirty="0">
                    <a:latin typeface="Cambria Math" panose="02040503050406030204" pitchFamily="18" charset="0"/>
                    <a:ea typeface="Cambria Math" panose="02040503050406030204" pitchFamily="18" charset="0"/>
                  </a:endParaRPr>
                </a:p>
              </p:txBody>
            </p:sp>
          </mc:Choice>
          <mc:Fallback>
            <p:sp>
              <p:nvSpPr>
                <p:cNvPr id="32" name="pole tekstowe 3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03712" y="5636972"/>
                  <a:ext cx="2223700" cy="628534"/>
                </a:xfrm>
                <a:prstGeom prst="rect">
                  <a:avLst/>
                </a:prstGeom>
                <a:blipFill rotWithShape="0">
                  <a:blip r:embed="rId7"/>
                  <a:stretch>
                    <a:fillRect l="-1096" t="-971" r="-274" b="-25243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30" name="Prostokąt zaokrąglony 29"/>
            <p:cNvSpPr/>
            <p:nvPr/>
          </p:nvSpPr>
          <p:spPr>
            <a:xfrm>
              <a:off x="2504426" y="3825753"/>
              <a:ext cx="2234360" cy="1743319"/>
            </a:xfrm>
            <a:prstGeom prst="roundRect">
              <a:avLst/>
            </a:prstGeom>
            <a:solidFill>
              <a:srgbClr val="FFFF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" name="Prostokąt 30"/>
            <p:cNvSpPr/>
            <p:nvPr/>
          </p:nvSpPr>
          <p:spPr>
            <a:xfrm>
              <a:off x="2752343" y="4352163"/>
              <a:ext cx="886794" cy="409602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3" name="Prostokąt 32"/>
            <p:cNvSpPr/>
            <p:nvPr/>
          </p:nvSpPr>
          <p:spPr>
            <a:xfrm>
              <a:off x="2871839" y="5104659"/>
              <a:ext cx="937932" cy="436564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16" name="Łącznik prosty ze strzałką 15"/>
            <p:cNvCxnSpPr/>
            <p:nvPr/>
          </p:nvCxnSpPr>
          <p:spPr>
            <a:xfrm>
              <a:off x="1712338" y="4462227"/>
              <a:ext cx="1089842" cy="62034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Łącznik prosty ze strzałką 25"/>
            <p:cNvCxnSpPr>
              <a:stCxn id="24" idx="3"/>
              <a:endCxn id="33" idx="1"/>
            </p:cNvCxnSpPr>
            <p:nvPr/>
          </p:nvCxnSpPr>
          <p:spPr>
            <a:xfrm>
              <a:off x="1564096" y="5142435"/>
              <a:ext cx="1307743" cy="180506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6" name="pole tekstowe 35"/>
                <p:cNvSpPr txBox="1"/>
                <p:nvPr/>
              </p:nvSpPr>
              <p:spPr>
                <a:xfrm>
                  <a:off x="2654953" y="2482053"/>
                  <a:ext cx="3895936" cy="40974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  <m:r>
                          <a:rPr lang="pl-PL" sz="2000" i="1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pl-PL" sz="200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l-PL" sz="2000" i="1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pl-PL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pl-PL" sz="2000" i="1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  <m:sub>
                                <m:r>
                                  <a:rPr lang="pl-PL" sz="2000" i="1">
                                    <a:latin typeface="Cambria Math" panose="02040503050406030204" pitchFamily="18" charset="0"/>
                                  </a:rPr>
                                  <m:t>𝐼𝑁𝐷</m:t>
                                </m:r>
                                <m:d>
                                  <m:dPr>
                                    <m:ctrlPr>
                                      <a:rPr lang="pl-PL" sz="2000" i="1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sSup>
                                      <m:sSupPr>
                                        <m:ctrlPr>
                                          <a:rPr lang="pl-PL" sz="2000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pl-PL" sz="2000" i="1">
                                            <a:latin typeface="Cambria Math" panose="02040503050406030204" pitchFamily="18" charset="0"/>
                                          </a:rPr>
                                          <m:t>𝐴</m:t>
                                        </m:r>
                                      </m:e>
                                      <m:sup>
                                        <m:r>
                                          <a:rPr lang="pl-PL" sz="2000" i="1">
                                            <a:latin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e>
                                </m:d>
                              </m:sub>
                            </m:sSub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: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 &amp;</m:t>
                            </m:r>
                            <m:sSup>
                              <m:sSupPr>
                                <m:ctrlPr>
                                  <a:rPr lang="pl-PL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l-PL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 </m:t>
                                </m:r>
                                <m:r>
                                  <a:rPr lang="pl-PL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pl-PL" sz="20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pl-PL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𝑃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d>
                      </m:oMath>
                    </m:oMathPara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36" name="pole tekstowe 3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54953" y="2482053"/>
                  <a:ext cx="3895936" cy="409747"/>
                </a:xfrm>
                <a:prstGeom prst="rect">
                  <a:avLst/>
                </a:prstGeom>
                <a:blipFill rotWithShape="0">
                  <a:blip r:embed="rId8"/>
                  <a:stretch>
                    <a:fillRect b="-10448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7" name="pole tekstowe 36"/>
                <p:cNvSpPr txBox="1"/>
                <p:nvPr/>
              </p:nvSpPr>
              <p:spPr>
                <a:xfrm>
                  <a:off x="2871838" y="2116033"/>
                  <a:ext cx="4386252" cy="27542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pl-PL" sz="2000" i="1" smtClean="0">
                          <a:latin typeface="Cambria Math" panose="02040503050406030204" pitchFamily="18" charset="0"/>
                        </a:rPr>
                        <m:t>𝐷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𝑆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=(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𝑈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𝑑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r>
                    <a:rPr lang="pl-PL" sz="2000" i="1" dirty="0" smtClean="0"/>
                    <a:t>; </a:t>
                  </a:r>
                  <a14:m>
                    <m:oMath xmlns:m="http://schemas.openxmlformats.org/officeDocument/2006/math">
                      <m:sSup>
                        <m:sSupPr>
                          <m:ctrlP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  <m:sup>
                          <m: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pl-PL" sz="2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𝜖</m:t>
                      </m:r>
                      <m:r>
                        <a:rPr lang="pl-PL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d>
                        <m:dPr>
                          <m:ctrlPr>
                            <a:rPr 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  <m:r>
                        <a:rPr lang="pl-PL" sz="2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d>
                        <m:dPr>
                          <m:begChr m:val="{"/>
                          <m:endChr m:val="}"/>
                          <m:ctrlPr>
                            <a:rPr 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pl-P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l-P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pl-PL" sz="2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pl-PL" sz="2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:</m:t>
                          </m:r>
                          <m:sSup>
                            <m:sSupPr>
                              <m:ctrlP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𝐴</m:t>
                              </m:r>
                            </m:e>
                            <m:sup>
                              <m:r>
                                <a:rPr lang="pl-PL" sz="20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  <m: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⊆</m:t>
                          </m:r>
                          <m:r>
                            <a:rPr lang="pl-PL" sz="20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e>
                      </m:d>
                    </m:oMath>
                  </a14:m>
                  <a:r>
                    <a:rPr lang="pl-PL" sz="2000" i="1" dirty="0" smtClean="0"/>
                    <a:t> </a:t>
                  </a:r>
                  <a:endParaRPr lang="en-GB" sz="2000" i="1" dirty="0"/>
                </a:p>
              </p:txBody>
            </p:sp>
          </mc:Choice>
          <mc:Fallback>
            <p:sp>
              <p:nvSpPr>
                <p:cNvPr id="37" name="pole tekstowe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871838" y="2116033"/>
                  <a:ext cx="4386252" cy="275422"/>
                </a:xfrm>
                <a:prstGeom prst="rect">
                  <a:avLst/>
                </a:prstGeom>
                <a:blipFill rotWithShape="0">
                  <a:blip r:embed="rId9"/>
                  <a:stretch>
                    <a:fillRect l="-1944" t="-26667" b="-71111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34" name="Prostokąt 33"/>
                <p:cNvSpPr/>
                <p:nvPr/>
              </p:nvSpPr>
              <p:spPr>
                <a:xfrm>
                  <a:off x="2551945" y="3896390"/>
                  <a:ext cx="1292405" cy="396894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]</m:t>
                            </m:r>
                          </m:e>
                          <m:sub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𝐼𝑁𝐷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pl-PL" sz="2000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l-PL" sz="2000" i="1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pl-PL" sz="2000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</m:oMath>
                    </m:oMathPara>
                  </a14:m>
                  <a:endParaRPr lang="pl-PL" sz="2000" dirty="0"/>
                </a:p>
              </p:txBody>
            </p:sp>
          </mc:Choice>
          <mc:Fallback>
            <p:sp>
              <p:nvSpPr>
                <p:cNvPr id="34" name="Prostokąt 3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1945" y="3896390"/>
                  <a:ext cx="1292405" cy="396894"/>
                </a:xfrm>
                <a:prstGeom prst="rect">
                  <a:avLst/>
                </a:prstGeom>
                <a:blipFill rotWithShape="0">
                  <a:blip r:embed="rId10"/>
                  <a:stretch>
                    <a:fillRect b="-23077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3" name="pole tekstowe 42"/>
                <p:cNvSpPr txBox="1"/>
                <p:nvPr/>
              </p:nvSpPr>
              <p:spPr>
                <a:xfrm>
                  <a:off x="407162" y="3429388"/>
                  <a:ext cx="2592288" cy="35118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pl-PL" sz="2000" b="0" i="1" smtClean="0">
                            <a:latin typeface="Cambria Math" panose="02040503050406030204" pitchFamily="18" charset="0"/>
                          </a:rPr>
                          <m:t>    </m:t>
                        </m:r>
                        <m:r>
                          <a:rPr lang="pl-PL" sz="2000" i="1" smtClean="0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]</m:t>
                            </m:r>
                          </m:e>
                          <m:sub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𝐼𝑁𝐷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  <m:r>
                          <a:rPr lang="en-GB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⊆</m:t>
                        </m:r>
                        <m:r>
                          <a:rPr lang="pl-PL" sz="2000" i="1">
                            <a:latin typeface="Cambria Math" panose="02040503050406030204" pitchFamily="18" charset="0"/>
                          </a:rPr>
                          <m:t>[</m:t>
                        </m:r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]</m:t>
                            </m:r>
                          </m:e>
                          <m:sub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𝐼𝑁𝐷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pl-PL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l-PL" sz="20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pl-PL" sz="20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</m:oMath>
                    </m:oMathPara>
                  </a14:m>
                  <a:endParaRPr lang="en-GB" sz="2000" i="1" dirty="0"/>
                </a:p>
              </p:txBody>
            </p:sp>
          </mc:Choice>
          <mc:Fallback>
            <p:sp>
              <p:nvSpPr>
                <p:cNvPr id="43" name="pole tekstowe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7162" y="3429388"/>
                  <a:ext cx="2592288" cy="351186"/>
                </a:xfrm>
                <a:prstGeom prst="rect">
                  <a:avLst/>
                </a:prstGeom>
                <a:blipFill rotWithShape="0">
                  <a:blip r:embed="rId11"/>
                  <a:stretch>
                    <a:fillRect t="-1754" r="-2353" b="-26316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5" name="pole tekstowe 44"/>
                <p:cNvSpPr txBox="1"/>
                <p:nvPr/>
              </p:nvSpPr>
              <p:spPr>
                <a:xfrm>
                  <a:off x="899592" y="5738015"/>
                  <a:ext cx="2413828" cy="35118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′]</m:t>
                            </m:r>
                          </m:e>
                          <m:sub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𝐼𝑁𝐷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  <m:r>
                          <a:rPr lang="en-GB" sz="20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⊆</m:t>
                        </m:r>
                        <m:sSub>
                          <m:sSubPr>
                            <m:ctrlPr>
                              <a:rPr lang="en-GB" sz="200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l-PL" sz="2000" i="1">
                                <a:latin typeface="Cambria Math" panose="02040503050406030204" pitchFamily="18" charset="0"/>
                              </a:rPr>
                              <m:t>′]</m:t>
                            </m:r>
                          </m:e>
                          <m:sub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𝐼𝑁𝐷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pl-PL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l-PL" sz="20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pl-PL" sz="20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</m:oMath>
                    </m:oMathPara>
                  </a14:m>
                  <a:endParaRPr lang="pl-PL" sz="2000" i="1" dirty="0" smtClean="0"/>
                </a:p>
              </p:txBody>
            </p:sp>
          </mc:Choice>
          <mc:Fallback>
            <p:sp>
              <p:nvSpPr>
                <p:cNvPr id="45" name="pole tekstowe 4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99592" y="5738015"/>
                  <a:ext cx="2413828" cy="351186"/>
                </a:xfrm>
                <a:prstGeom prst="rect">
                  <a:avLst/>
                </a:prstGeom>
                <a:blipFill rotWithShape="0">
                  <a:blip r:embed="rId12"/>
                  <a:stretch>
                    <a:fillRect l="-4040" r="-2525" b="-24138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47" name="Łącznik prosty ze strzałką 46"/>
            <p:cNvCxnSpPr/>
            <p:nvPr/>
          </p:nvCxnSpPr>
          <p:spPr>
            <a:xfrm>
              <a:off x="1905307" y="3799604"/>
              <a:ext cx="403326" cy="662605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Łącznik prosty ze strzałką 49"/>
            <p:cNvCxnSpPr>
              <a:stCxn id="45" idx="0"/>
            </p:cNvCxnSpPr>
            <p:nvPr/>
          </p:nvCxnSpPr>
          <p:spPr>
            <a:xfrm flipV="1">
              <a:off x="2106506" y="5305013"/>
              <a:ext cx="200247" cy="433002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Łącznik prosty ze strzałką 55"/>
            <p:cNvCxnSpPr/>
            <p:nvPr/>
          </p:nvCxnSpPr>
          <p:spPr>
            <a:xfrm flipV="1">
              <a:off x="3639137" y="4195719"/>
              <a:ext cx="2411009" cy="27048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Łącznik prosty ze strzałką 57"/>
            <p:cNvCxnSpPr/>
            <p:nvPr/>
          </p:nvCxnSpPr>
          <p:spPr>
            <a:xfrm flipV="1">
              <a:off x="3823450" y="4772290"/>
              <a:ext cx="2981376" cy="50355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Łącznik prosty ze strzałką 62"/>
            <p:cNvCxnSpPr/>
            <p:nvPr/>
          </p:nvCxnSpPr>
          <p:spPr>
            <a:xfrm flipV="1">
              <a:off x="4777665" y="5053891"/>
              <a:ext cx="365317" cy="583080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>
          <mc:Choice xmlns:a14="http://schemas.microsoft.com/office/drawing/2010/main" Requires="a14">
            <p:sp>
              <p:nvSpPr>
                <p:cNvPr id="20" name="pole tekstowe 19"/>
                <p:cNvSpPr txBox="1"/>
                <p:nvPr/>
              </p:nvSpPr>
              <p:spPr>
                <a:xfrm>
                  <a:off x="177464" y="2537590"/>
                  <a:ext cx="2395206" cy="32098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pl-PL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𝐺</m:t>
                            </m:r>
                          </m:e>
                          <m:sub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b>
                        </m:sSub>
                        <m:r>
                          <a:rPr lang="pl-PL" sz="2000" i="1" smtClean="0">
                            <a:latin typeface="Cambria Math" panose="02040503050406030204" pitchFamily="18" charset="0"/>
                          </a:rPr>
                          <m:t>=</m:t>
                        </m:r>
                        <m:d>
                          <m:dPr>
                            <m:begChr m:val="{"/>
                            <m:endChr m:val="}"/>
                            <m:ctrlPr>
                              <a:rPr lang="pl-PL" sz="200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b>
                              <m:sSubPr>
                                <m:ctrlPr>
                                  <a:rPr lang="pl-PL" sz="200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d>
                                  <m:dPr>
                                    <m:begChr m:val="["/>
                                    <m:endChr m:val="]"/>
                                    <m:ctrlPr>
                                      <a:rPr lang="pl-PL" sz="20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pl-PL" sz="20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e>
                                </m:d>
                              </m:e>
                              <m:sub>
                                <m:r>
                                  <a:rPr lang="pl-PL" sz="2000" b="0" i="1" smtClean="0">
                                    <a:latin typeface="Cambria Math" panose="02040503050406030204" pitchFamily="18" charset="0"/>
                                  </a:rPr>
                                  <m:t>𝐼𝑁𝐷</m:t>
                                </m:r>
                                <m:r>
                                  <a:rPr lang="pl-PL" sz="2000" b="0" i="1" smtClean="0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r>
                                  <a:rPr lang="pl-PL" sz="20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  <m:r>
                                  <a:rPr lang="pl-PL" sz="2000" b="0" i="1" smtClean="0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sub>
                            </m:sSub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: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𝜖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𝑈</m:t>
                            </m:r>
                          </m:e>
                        </m:d>
                      </m:oMath>
                    </m:oMathPara>
                  </a14:m>
                  <a:endParaRPr lang="pl-PL" sz="2000" dirty="0"/>
                </a:p>
              </p:txBody>
            </p:sp>
          </mc:Choice>
          <mc:Fallback>
            <p:sp>
              <p:nvSpPr>
                <p:cNvPr id="20" name="pole tekstowe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77464" y="2537590"/>
                  <a:ext cx="2395206" cy="320981"/>
                </a:xfrm>
                <a:prstGeom prst="rect">
                  <a:avLst/>
                </a:prstGeom>
                <a:blipFill rotWithShape="0">
                  <a:blip r:embed="rId13"/>
                  <a:stretch>
                    <a:fillRect l="-1527" b="-39623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>
          <mc:Choice xmlns:a14="http://schemas.microsoft.com/office/drawing/2010/main" Requires="a14">
            <p:sp>
              <p:nvSpPr>
                <p:cNvPr id="48" name="pole tekstowe 47"/>
                <p:cNvSpPr txBox="1"/>
                <p:nvPr/>
              </p:nvSpPr>
              <p:spPr>
                <a:xfrm>
                  <a:off x="2572670" y="4756696"/>
                  <a:ext cx="1237101" cy="314267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′]</m:t>
                            </m:r>
                          </m:e>
                          <m:sub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𝐼𝑁𝐷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p>
                              <m:sSupPr>
                                <m:ctrlPr>
                                  <a:rPr lang="pl-PL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pl-PL" sz="2000" b="0" i="1" smtClean="0">
                                    <a:latin typeface="Cambria Math" panose="02040503050406030204" pitchFamily="18" charset="0"/>
                                  </a:rPr>
                                  <m:t>𝐴</m:t>
                                </m:r>
                              </m:e>
                              <m:sup>
                                <m:r>
                                  <a:rPr lang="pl-PL" sz="20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</m:oMath>
                    </m:oMathPara>
                  </a14:m>
                  <a:endParaRPr lang="en-GB" sz="2000" dirty="0"/>
                </a:p>
              </p:txBody>
            </p:sp>
          </mc:Choice>
          <mc:Fallback>
            <p:sp>
              <p:nvSpPr>
                <p:cNvPr id="48" name="pole tekstowe 4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72670" y="4756696"/>
                  <a:ext cx="1237101" cy="314267"/>
                </a:xfrm>
                <a:prstGeom prst="rect">
                  <a:avLst/>
                </a:prstGeom>
                <a:blipFill rotWithShape="0">
                  <a:blip r:embed="rId14"/>
                  <a:stretch>
                    <a:fillRect l="-3941" r="-985" b="-38462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52" name="Łącznik prosty ze strzałką 51"/>
            <p:cNvCxnSpPr/>
            <p:nvPr/>
          </p:nvCxnSpPr>
          <p:spPr>
            <a:xfrm flipH="1">
              <a:off x="5085789" y="3795559"/>
              <a:ext cx="1306" cy="46848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Łącznik prosty ze strzałką 61"/>
            <p:cNvCxnSpPr/>
            <p:nvPr/>
          </p:nvCxnSpPr>
          <p:spPr>
            <a:xfrm>
              <a:off x="337912" y="2884865"/>
              <a:ext cx="8435" cy="1314356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Łącznik prosty ze strzałką 63"/>
            <p:cNvCxnSpPr>
              <a:endCxn id="30" idx="0"/>
            </p:cNvCxnSpPr>
            <p:nvPr/>
          </p:nvCxnSpPr>
          <p:spPr>
            <a:xfrm>
              <a:off x="2871838" y="2891800"/>
              <a:ext cx="749768" cy="933953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Łącznik prosty ze strzałką 66"/>
            <p:cNvCxnSpPr>
              <a:endCxn id="5" idx="0"/>
            </p:cNvCxnSpPr>
            <p:nvPr/>
          </p:nvCxnSpPr>
          <p:spPr>
            <a:xfrm>
              <a:off x="6781923" y="2879407"/>
              <a:ext cx="264513" cy="759984"/>
            </a:xfrm>
            <a:prstGeom prst="straightConnector1">
              <a:avLst/>
            </a:prstGeom>
            <a:ln w="19050">
              <a:solidFill>
                <a:schemeClr val="tx1"/>
              </a:solidFill>
              <a:prstDash val="sys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pole tekstowe 10"/>
                <p:cNvSpPr txBox="1"/>
                <p:nvPr/>
              </p:nvSpPr>
              <p:spPr>
                <a:xfrm>
                  <a:off x="273963" y="4229358"/>
                  <a:ext cx="1061563" cy="337336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200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[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]</m:t>
                            </m:r>
                          </m:e>
                          <m:sub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𝐼𝑁𝐷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pl-PL" sz="2000" b="0" i="1" smtClean="0">
                                <a:latin typeface="Cambria Math" panose="02040503050406030204" pitchFamily="18" charset="0"/>
                              </a:rPr>
                              <m:t>)</m:t>
                            </m:r>
                          </m:sub>
                        </m:sSub>
                      </m:oMath>
                    </m:oMathPara>
                  </a14:m>
                  <a:endParaRPr lang="en-GB" sz="2000" dirty="0"/>
                </a:p>
              </p:txBody>
            </p:sp>
          </mc:Choice>
          <mc:Fallback xmlns="">
            <p:sp>
              <p:nvSpPr>
                <p:cNvPr id="11" name="pole tekstowe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3963" y="4229358"/>
                  <a:ext cx="1061563" cy="337336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 l="-6897" r="-3448" b="-29091"/>
                  </a:stretch>
                </a:blipFill>
              </p:spPr>
              <p:txBody>
                <a:bodyPr/>
                <a:lstStyle/>
                <a:p>
                  <a:r>
                    <a:rPr lang="pl-PL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78" name="Prostokąt 77"/>
            <p:cNvSpPr/>
            <p:nvPr/>
          </p:nvSpPr>
          <p:spPr>
            <a:xfrm>
              <a:off x="6040353" y="3961585"/>
              <a:ext cx="886794" cy="4577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1" name="Prostokąt 80"/>
            <p:cNvSpPr/>
            <p:nvPr/>
          </p:nvSpPr>
          <p:spPr>
            <a:xfrm>
              <a:off x="6781923" y="4499138"/>
              <a:ext cx="886794" cy="457720"/>
            </a:xfrm>
            <a:prstGeom prst="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mc:AlternateContent xmlns:mc="http://schemas.openxmlformats.org/markup-compatibility/2006">
        <mc:Choice xmlns:a14="http://schemas.microsoft.com/office/drawing/2010/main" Requires="a14">
          <p:sp>
            <p:nvSpPr>
              <p:cNvPr id="23" name="pole tekstowe 22"/>
              <p:cNvSpPr txBox="1"/>
              <p:nvPr/>
            </p:nvSpPr>
            <p:spPr>
              <a:xfrm>
                <a:off x="46764" y="5367920"/>
                <a:ext cx="1237101" cy="30187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20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[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′]</m:t>
                          </m:r>
                        </m:e>
                        <m:sub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𝐼𝑁𝐷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pl-PL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b>
                      </m:sSub>
                    </m:oMath>
                  </m:oMathPara>
                </a14:m>
                <a:endParaRPr lang="en-GB" sz="2000" dirty="0"/>
              </a:p>
            </p:txBody>
          </p:sp>
        </mc:Choice>
        <mc:Fallback>
          <p:sp>
            <p:nvSpPr>
              <p:cNvPr id="23" name="pole tekstowe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64" y="5367920"/>
                <a:ext cx="1237101" cy="301873"/>
              </a:xfrm>
              <a:prstGeom prst="rect">
                <a:avLst/>
              </a:prstGeom>
              <a:blipFill rotWithShape="0">
                <a:blip r:embed="rId17"/>
                <a:stretch>
                  <a:fillRect l="-985" t="-2041" b="-44898"/>
                </a:stretch>
              </a:blipFill>
            </p:spPr>
            <p:txBody>
              <a:bodyPr/>
              <a:lstStyle/>
              <a:p>
                <a:r>
                  <a:rPr lang="pl-P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05577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_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3_Motyw pakietu Office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18271</TotalTime>
  <Words>20</Words>
  <Application>Microsoft Office PowerPoint</Application>
  <PresentationFormat>Pokaz na ekranie (4:3)</PresentationFormat>
  <Paragraphs>17</Paragraphs>
  <Slides>1</Slides>
  <Notes>0</Notes>
  <HiddenSlides>0</HiddenSlides>
  <MMClips>0</MMClips>
  <ScaleCrop>false</ScaleCrop>
  <HeadingPairs>
    <vt:vector size="8" baseType="variant">
      <vt:variant>
        <vt:lpstr>Używane czcionki</vt:lpstr>
      </vt:variant>
      <vt:variant>
        <vt:i4>3</vt:i4>
      </vt:variant>
      <vt:variant>
        <vt:lpstr>Motyw</vt:lpstr>
      </vt:variant>
      <vt:variant>
        <vt:i4>1</vt:i4>
      </vt:variant>
      <vt:variant>
        <vt:lpstr>Osadzone serwery OLE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Cambria Math</vt:lpstr>
      <vt:lpstr>3_Motyw pakietu Office</vt:lpstr>
      <vt:lpstr>Obraz - mapa bitowa</vt:lpstr>
      <vt:lpstr>GRANULAR SPACES  IN  THE PAWLAK ROUGH SET MODEL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A</dc:creator>
  <cp:lastModifiedBy>Konto Microsoft</cp:lastModifiedBy>
  <cp:revision>2517</cp:revision>
  <dcterms:created xsi:type="dcterms:W3CDTF">2010-01-24T17:07:29Z</dcterms:created>
  <dcterms:modified xsi:type="dcterms:W3CDTF">2024-10-04T20:12:28Z</dcterms:modified>
</cp:coreProperties>
</file>