
<file path=[Content_Types].xml><?xml version="1.0" encoding="utf-8"?>
<Types xmlns="http://schemas.openxmlformats.org/package/2006/content-types">
  <Default Extension="png" ContentType="image/png"/>
  <Default Extension="bin" ContentType="application/vnd.openxmlformats-officedocument.oleObject"/>
  <Default Extension="mpg" ContentType="video/mpe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14"/>
  </p:notesMasterIdLst>
  <p:handoutMasterIdLst>
    <p:handoutMasterId r:id="rId215"/>
  </p:handoutMasterIdLst>
  <p:sldIdLst>
    <p:sldId id="2360" r:id="rId2"/>
    <p:sldId id="2361" r:id="rId3"/>
    <p:sldId id="1969" r:id="rId4"/>
    <p:sldId id="2267" r:id="rId5"/>
    <p:sldId id="2464" r:id="rId6"/>
    <p:sldId id="2509" r:id="rId7"/>
    <p:sldId id="2363" r:id="rId8"/>
    <p:sldId id="2466" r:id="rId9"/>
    <p:sldId id="2467" r:id="rId10"/>
    <p:sldId id="2443" r:id="rId11"/>
    <p:sldId id="2527" r:id="rId12"/>
    <p:sldId id="2404" r:id="rId13"/>
    <p:sldId id="2462" r:id="rId14"/>
    <p:sldId id="2499" r:id="rId15"/>
    <p:sldId id="2272" r:id="rId16"/>
    <p:sldId id="2273" r:id="rId17"/>
    <p:sldId id="2275" r:id="rId18"/>
    <p:sldId id="2506" r:id="rId19"/>
    <p:sldId id="2286" r:id="rId20"/>
    <p:sldId id="2284" r:id="rId21"/>
    <p:sldId id="2401" r:id="rId22"/>
    <p:sldId id="2333" r:id="rId23"/>
    <p:sldId id="2367" r:id="rId24"/>
    <p:sldId id="2423" r:id="rId25"/>
    <p:sldId id="2426" r:id="rId26"/>
    <p:sldId id="2490" r:id="rId27"/>
    <p:sldId id="2491" r:id="rId28"/>
    <p:sldId id="2493" r:id="rId29"/>
    <p:sldId id="2446" r:id="rId30"/>
    <p:sldId id="2494" r:id="rId31"/>
    <p:sldId id="2495" r:id="rId32"/>
    <p:sldId id="2445" r:id="rId33"/>
    <p:sldId id="2444" r:id="rId34"/>
    <p:sldId id="2447" r:id="rId35"/>
    <p:sldId id="2019" r:id="rId36"/>
    <p:sldId id="2409" r:id="rId37"/>
    <p:sldId id="2524" r:id="rId38"/>
    <p:sldId id="2413" r:id="rId39"/>
    <p:sldId id="2414" r:id="rId40"/>
    <p:sldId id="2507" r:id="rId41"/>
    <p:sldId id="2406" r:id="rId42"/>
    <p:sldId id="2422" r:id="rId43"/>
    <p:sldId id="2261" r:id="rId44"/>
    <p:sldId id="2277" r:id="rId45"/>
    <p:sldId id="2388" r:id="rId46"/>
    <p:sldId id="2326" r:id="rId47"/>
    <p:sldId id="2148" r:id="rId48"/>
    <p:sldId id="2517" r:id="rId49"/>
    <p:sldId id="2516" r:id="rId50"/>
    <p:sldId id="2336" r:id="rId51"/>
    <p:sldId id="2472" r:id="rId52"/>
    <p:sldId id="2526" r:id="rId53"/>
    <p:sldId id="2473" r:id="rId54"/>
    <p:sldId id="2395" r:id="rId55"/>
    <p:sldId id="2396" r:id="rId56"/>
    <p:sldId id="2474" r:id="rId57"/>
    <p:sldId id="2391" r:id="rId58"/>
    <p:sldId id="2390" r:id="rId59"/>
    <p:sldId id="2394" r:id="rId60"/>
    <p:sldId id="2402" r:id="rId61"/>
    <p:sldId id="2381" r:id="rId62"/>
    <p:sldId id="2400" r:id="rId63"/>
    <p:sldId id="2456" r:id="rId64"/>
    <p:sldId id="2457" r:id="rId65"/>
    <p:sldId id="2359" r:id="rId66"/>
    <p:sldId id="2427" r:id="rId67"/>
    <p:sldId id="2513" r:id="rId68"/>
    <p:sldId id="2514" r:id="rId69"/>
    <p:sldId id="2525" r:id="rId70"/>
    <p:sldId id="2344" r:id="rId71"/>
    <p:sldId id="2291" r:id="rId72"/>
    <p:sldId id="2335" r:id="rId73"/>
    <p:sldId id="2383" r:id="rId74"/>
    <p:sldId id="2389" r:id="rId75"/>
    <p:sldId id="2341" r:id="rId76"/>
    <p:sldId id="2384" r:id="rId77"/>
    <p:sldId id="2385" r:id="rId78"/>
    <p:sldId id="2501" r:id="rId79"/>
    <p:sldId id="2502" r:id="rId80"/>
    <p:sldId id="2476" r:id="rId81"/>
    <p:sldId id="2512" r:id="rId82"/>
    <p:sldId id="2488" r:id="rId83"/>
    <p:sldId id="2510" r:id="rId84"/>
    <p:sldId id="2434" r:id="rId85"/>
    <p:sldId id="2386" r:id="rId86"/>
    <p:sldId id="2387" r:id="rId87"/>
    <p:sldId id="2518" r:id="rId88"/>
    <p:sldId id="2342" r:id="rId89"/>
    <p:sldId id="2382" r:id="rId90"/>
    <p:sldId id="2379" r:id="rId91"/>
    <p:sldId id="2403" r:id="rId92"/>
    <p:sldId id="2484" r:id="rId93"/>
    <p:sldId id="2487" r:id="rId94"/>
    <p:sldId id="2486" r:id="rId95"/>
    <p:sldId id="2511" r:id="rId96"/>
    <p:sldId id="2520" r:id="rId97"/>
    <p:sldId id="2521" r:id="rId98"/>
    <p:sldId id="2522" r:id="rId99"/>
    <p:sldId id="2430" r:id="rId100"/>
    <p:sldId id="2330" r:id="rId101"/>
    <p:sldId id="2345" r:id="rId102"/>
    <p:sldId id="2331" r:id="rId103"/>
    <p:sldId id="2452" r:id="rId104"/>
    <p:sldId id="2461" r:id="rId105"/>
    <p:sldId id="2454" r:id="rId106"/>
    <p:sldId id="2455" r:id="rId107"/>
    <p:sldId id="2498" r:id="rId108"/>
    <p:sldId id="2369" r:id="rId109"/>
    <p:sldId id="2222" r:id="rId110"/>
    <p:sldId id="2223" r:id="rId111"/>
    <p:sldId id="2435" r:id="rId112"/>
    <p:sldId id="2348" r:id="rId113"/>
    <p:sldId id="2374" r:id="rId114"/>
    <p:sldId id="2373" r:id="rId115"/>
    <p:sldId id="2375" r:id="rId116"/>
    <p:sldId id="2376" r:id="rId117"/>
    <p:sldId id="2349" r:id="rId118"/>
    <p:sldId id="2432" r:id="rId119"/>
    <p:sldId id="2458" r:id="rId120"/>
    <p:sldId id="2459" r:id="rId121"/>
    <p:sldId id="2478" r:id="rId122"/>
    <p:sldId id="2460" r:id="rId123"/>
    <p:sldId id="2479" r:id="rId124"/>
    <p:sldId id="2481" r:id="rId125"/>
    <p:sldId id="2480" r:id="rId126"/>
    <p:sldId id="2224" r:id="rId127"/>
    <p:sldId id="2225" r:id="rId128"/>
    <p:sldId id="2463" r:id="rId129"/>
    <p:sldId id="2465" r:id="rId130"/>
    <p:sldId id="2440" r:id="rId131"/>
    <p:sldId id="2441" r:id="rId132"/>
    <p:sldId id="2289" r:id="rId133"/>
    <p:sldId id="2290" r:id="rId134"/>
    <p:sldId id="2346" r:id="rId135"/>
    <p:sldId id="2347" r:id="rId136"/>
    <p:sldId id="2329" r:id="rId137"/>
    <p:sldId id="2159" r:id="rId138"/>
    <p:sldId id="2418" r:id="rId139"/>
    <p:sldId id="2417" r:id="rId140"/>
    <p:sldId id="2231" r:id="rId141"/>
    <p:sldId id="2421" r:id="rId142"/>
    <p:sldId id="2420" r:id="rId143"/>
    <p:sldId id="2416" r:id="rId144"/>
    <p:sldId id="2523" r:id="rId145"/>
    <p:sldId id="2425" r:id="rId146"/>
    <p:sldId id="2230" r:id="rId147"/>
    <p:sldId id="1850" r:id="rId148"/>
    <p:sldId id="2393" r:id="rId149"/>
    <p:sldId id="1970" r:id="rId150"/>
    <p:sldId id="2397" r:id="rId151"/>
    <p:sldId id="2339" r:id="rId152"/>
    <p:sldId id="2398" r:id="rId153"/>
    <p:sldId id="2407" r:id="rId154"/>
    <p:sldId id="2497" r:id="rId155"/>
    <p:sldId id="2340" r:id="rId156"/>
    <p:sldId id="2399" r:id="rId157"/>
    <p:sldId id="2408" r:id="rId158"/>
    <p:sldId id="2190" r:id="rId159"/>
    <p:sldId id="2475" r:id="rId160"/>
    <p:sldId id="2442" r:id="rId161"/>
    <p:sldId id="2449" r:id="rId162"/>
    <p:sldId id="2450" r:id="rId163"/>
    <p:sldId id="2185" r:id="rId164"/>
    <p:sldId id="2186" r:id="rId165"/>
    <p:sldId id="2187" r:id="rId166"/>
    <p:sldId id="2191" r:id="rId167"/>
    <p:sldId id="2477" r:id="rId168"/>
    <p:sldId id="2281" r:id="rId169"/>
    <p:sldId id="2428" r:id="rId170"/>
    <p:sldId id="2429" r:id="rId171"/>
    <p:sldId id="2351" r:id="rId172"/>
    <p:sldId id="2372" r:id="rId173"/>
    <p:sldId id="2332" r:id="rId174"/>
    <p:sldId id="2327" r:id="rId175"/>
    <p:sldId id="2353" r:id="rId176"/>
    <p:sldId id="2354" r:id="rId177"/>
    <p:sldId id="2431" r:id="rId178"/>
    <p:sldId id="2500" r:id="rId179"/>
    <p:sldId id="2519" r:id="rId180"/>
    <p:sldId id="2366" r:id="rId181"/>
    <p:sldId id="2410" r:id="rId182"/>
    <p:sldId id="2411" r:id="rId183"/>
    <p:sldId id="2352" r:id="rId184"/>
    <p:sldId id="2451" r:id="rId185"/>
    <p:sldId id="2436" r:id="rId186"/>
    <p:sldId id="2437" r:id="rId187"/>
    <p:sldId id="2176" r:id="rId188"/>
    <p:sldId id="2378" r:id="rId189"/>
    <p:sldId id="2468" r:id="rId190"/>
    <p:sldId id="2377" r:id="rId191"/>
    <p:sldId id="2515" r:id="rId192"/>
    <p:sldId id="2172" r:id="rId193"/>
    <p:sldId id="2175" r:id="rId194"/>
    <p:sldId id="2453" r:id="rId195"/>
    <p:sldId id="2485" r:id="rId196"/>
    <p:sldId id="2503" r:id="rId197"/>
    <p:sldId id="2470" r:id="rId198"/>
    <p:sldId id="2205" r:id="rId199"/>
    <p:sldId id="2496" r:id="rId200"/>
    <p:sldId id="2181" r:id="rId201"/>
    <p:sldId id="2324" r:id="rId202"/>
    <p:sldId id="2325" r:id="rId203"/>
    <p:sldId id="2203" r:id="rId204"/>
    <p:sldId id="2415" r:id="rId205"/>
    <p:sldId id="2471" r:id="rId206"/>
    <p:sldId id="2182" r:id="rId207"/>
    <p:sldId id="2439" r:id="rId208"/>
    <p:sldId id="2438" r:id="rId209"/>
    <p:sldId id="2448" r:id="rId210"/>
    <p:sldId id="2469" r:id="rId211"/>
    <p:sldId id="2489" r:id="rId212"/>
    <p:sldId id="2183" r:id="rId213"/>
  </p:sldIdLst>
  <p:sldSz cx="9144000" cy="6858000" type="screen4x3"/>
  <p:notesSz cx="6858000" cy="9144000"/>
  <p:defaultTextStyle>
    <a:defPPr>
      <a:defRPr lang="pl-PL"/>
    </a:defPPr>
    <a:lvl1pPr algn="l" rtl="0" fontAlgn="base">
      <a:spcBef>
        <a:spcPct val="0"/>
      </a:spcBef>
      <a:spcAft>
        <a:spcPct val="0"/>
      </a:spcAft>
      <a:defRPr sz="2700" kern="1200">
        <a:solidFill>
          <a:schemeClr val="tx1"/>
        </a:solidFill>
        <a:latin typeface="Arial" charset="0"/>
        <a:ea typeface="+mn-ea"/>
        <a:cs typeface="+mn-cs"/>
      </a:defRPr>
    </a:lvl1pPr>
    <a:lvl2pPr marL="457200" algn="l" rtl="0" fontAlgn="base">
      <a:spcBef>
        <a:spcPct val="0"/>
      </a:spcBef>
      <a:spcAft>
        <a:spcPct val="0"/>
      </a:spcAft>
      <a:defRPr sz="2700" kern="1200">
        <a:solidFill>
          <a:schemeClr val="tx1"/>
        </a:solidFill>
        <a:latin typeface="Arial" charset="0"/>
        <a:ea typeface="+mn-ea"/>
        <a:cs typeface="+mn-cs"/>
      </a:defRPr>
    </a:lvl2pPr>
    <a:lvl3pPr marL="914400" algn="l" rtl="0" fontAlgn="base">
      <a:spcBef>
        <a:spcPct val="0"/>
      </a:spcBef>
      <a:spcAft>
        <a:spcPct val="0"/>
      </a:spcAft>
      <a:defRPr sz="2700" kern="1200">
        <a:solidFill>
          <a:schemeClr val="tx1"/>
        </a:solidFill>
        <a:latin typeface="Arial" charset="0"/>
        <a:ea typeface="+mn-ea"/>
        <a:cs typeface="+mn-cs"/>
      </a:defRPr>
    </a:lvl3pPr>
    <a:lvl4pPr marL="1371600" algn="l" rtl="0" fontAlgn="base">
      <a:spcBef>
        <a:spcPct val="0"/>
      </a:spcBef>
      <a:spcAft>
        <a:spcPct val="0"/>
      </a:spcAft>
      <a:defRPr sz="2700" kern="1200">
        <a:solidFill>
          <a:schemeClr val="tx1"/>
        </a:solidFill>
        <a:latin typeface="Arial" charset="0"/>
        <a:ea typeface="+mn-ea"/>
        <a:cs typeface="+mn-cs"/>
      </a:defRPr>
    </a:lvl4pPr>
    <a:lvl5pPr marL="1828800" algn="l" rtl="0" fontAlgn="base">
      <a:spcBef>
        <a:spcPct val="0"/>
      </a:spcBef>
      <a:spcAft>
        <a:spcPct val="0"/>
      </a:spcAft>
      <a:defRPr sz="2700" kern="1200">
        <a:solidFill>
          <a:schemeClr val="tx1"/>
        </a:solidFill>
        <a:latin typeface="Arial" charset="0"/>
        <a:ea typeface="+mn-ea"/>
        <a:cs typeface="+mn-cs"/>
      </a:defRPr>
    </a:lvl5pPr>
    <a:lvl6pPr marL="2286000" algn="l" defTabSz="914400" rtl="0" eaLnBrk="1" latinLnBrk="0" hangingPunct="1">
      <a:defRPr sz="2700" kern="1200">
        <a:solidFill>
          <a:schemeClr val="tx1"/>
        </a:solidFill>
        <a:latin typeface="Arial" charset="0"/>
        <a:ea typeface="+mn-ea"/>
        <a:cs typeface="+mn-cs"/>
      </a:defRPr>
    </a:lvl6pPr>
    <a:lvl7pPr marL="2743200" algn="l" defTabSz="914400" rtl="0" eaLnBrk="1" latinLnBrk="0" hangingPunct="1">
      <a:defRPr sz="2700" kern="1200">
        <a:solidFill>
          <a:schemeClr val="tx1"/>
        </a:solidFill>
        <a:latin typeface="Arial" charset="0"/>
        <a:ea typeface="+mn-ea"/>
        <a:cs typeface="+mn-cs"/>
      </a:defRPr>
    </a:lvl7pPr>
    <a:lvl8pPr marL="3200400" algn="l" defTabSz="914400" rtl="0" eaLnBrk="1" latinLnBrk="0" hangingPunct="1">
      <a:defRPr sz="2700" kern="1200">
        <a:solidFill>
          <a:schemeClr val="tx1"/>
        </a:solidFill>
        <a:latin typeface="Arial" charset="0"/>
        <a:ea typeface="+mn-ea"/>
        <a:cs typeface="+mn-cs"/>
      </a:defRPr>
    </a:lvl8pPr>
    <a:lvl9pPr marL="3657600" algn="l" defTabSz="914400" rtl="0" eaLnBrk="1" latinLnBrk="0" hangingPunct="1">
      <a:defRPr sz="27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to Microsoft" initials="KM" lastIdx="3" clrIdx="0">
    <p:extLst>
      <p:ext uri="{19B8F6BF-5375-455C-9EA6-DF929625EA0E}">
        <p15:presenceInfo xmlns:p15="http://schemas.microsoft.com/office/powerpoint/2012/main" userId="f66657fe96ad5e2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a:srgbClr val="66FF66"/>
    <a:srgbClr val="00FFFF"/>
    <a:srgbClr val="000000"/>
    <a:srgbClr val="0000FF"/>
    <a:srgbClr val="003399"/>
    <a:srgbClr val="EAEAEA"/>
    <a:srgbClr val="0066FF"/>
    <a:srgbClr val="DEC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7987" autoAdjust="0"/>
  </p:normalViewPr>
  <p:slideViewPr>
    <p:cSldViewPr>
      <p:cViewPr varScale="1">
        <p:scale>
          <a:sx n="78" d="100"/>
          <a:sy n="78" d="100"/>
        </p:scale>
        <p:origin x="81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5196"/>
    </p:cViewPr>
  </p:sorterViewPr>
  <p:notesViewPr>
    <p:cSldViewPr>
      <p:cViewPr varScale="1">
        <p:scale>
          <a:sx n="83" d="100"/>
          <a:sy n="83" d="100"/>
        </p:scale>
        <p:origin x="-19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commentAuthors" Target="commentAuthor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handoutMaster" Target="handoutMasters/handout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image" Target="../media/image92.png"/><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image" Target="../media/image10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97EBB598-4A39-4E7D-98A7-4BF79612E3BF}" type="datetimeFigureOut">
              <a:rPr lang="pl-PL"/>
              <a:pPr>
                <a:defRPr/>
              </a:pPr>
              <a:t>18.02.2026</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00C367E-A944-45F7-A06D-4D2A462FBC82}" type="slidenum">
              <a:rPr lang="pl-PL"/>
              <a:pPr>
                <a:defRPr/>
              </a:pPr>
              <a:t>‹#›</a:t>
            </a:fld>
            <a:endParaRPr lang="pl-PL"/>
          </a:p>
        </p:txBody>
      </p:sp>
    </p:spTree>
    <p:extLst>
      <p:ext uri="{BB962C8B-B14F-4D97-AF65-F5344CB8AC3E}">
        <p14:creationId xmlns:p14="http://schemas.microsoft.com/office/powerpoint/2010/main" val="2384224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A629F290-A1D0-4416-9914-F089155C110B}" type="datetimeFigureOut">
              <a:rPr lang="pl-PL"/>
              <a:pPr>
                <a:defRPr/>
              </a:pPr>
              <a:t>18.02.2026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l-PL" noProof="0"/>
              <a:t>Kliknij, aby edytować style wzorca tekstu</a:t>
            </a:r>
          </a:p>
          <a:p>
            <a:pPr lvl="0"/>
            <a:r>
              <a:rPr lang="pl-PL" noProof="0"/>
              <a:t>Drugi poziom</a:t>
            </a:r>
          </a:p>
          <a:p>
            <a:pPr lvl="0"/>
            <a:r>
              <a:rPr lang="pl-PL" noProof="0"/>
              <a:t>Trzeci poziom</a:t>
            </a:r>
          </a:p>
          <a:p>
            <a:pPr lvl="0"/>
            <a:r>
              <a:rPr lang="pl-PL" noProof="0"/>
              <a:t>Czwarty poziom</a:t>
            </a:r>
          </a:p>
          <a:p>
            <a:pPr lvl="0"/>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B87BEB61-2A3F-47E8-93FE-0739F784E89F}" type="slidenum">
              <a:rPr lang="pl-PL"/>
              <a:pPr>
                <a:defRPr/>
              </a:pPr>
              <a:t>‹#›</a:t>
            </a:fld>
            <a:endParaRPr lang="pl-PL"/>
          </a:p>
        </p:txBody>
      </p:sp>
    </p:spTree>
    <p:extLst>
      <p:ext uri="{BB962C8B-B14F-4D97-AF65-F5344CB8AC3E}">
        <p14:creationId xmlns:p14="http://schemas.microsoft.com/office/powerpoint/2010/main" val="3464835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56323" name="Rectangle 3"/>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417308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11</a:t>
            </a:fld>
            <a:endParaRPr lang="pl-PL"/>
          </a:p>
        </p:txBody>
      </p:sp>
    </p:spTree>
    <p:extLst>
      <p:ext uri="{BB962C8B-B14F-4D97-AF65-F5344CB8AC3E}">
        <p14:creationId xmlns:p14="http://schemas.microsoft.com/office/powerpoint/2010/main" val="62987469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93EE2D4-AC84-8B40-429B-4333384223B8}"/>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D4FF91B1-9562-0E24-1D8B-46D6E47A2356}"/>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FB49C5A0-EF7F-BB7A-F646-B2D8551210A1}"/>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 xmlns:a16="http://schemas.microsoft.com/office/drawing/2014/main" id="{9309A686-CAAC-C9D0-7422-0F4A9C89FD18}"/>
              </a:ext>
            </a:extLst>
          </p:cNvPr>
          <p:cNvSpPr>
            <a:spLocks noGrp="1"/>
          </p:cNvSpPr>
          <p:nvPr>
            <p:ph type="sldNum" sz="quarter" idx="10"/>
          </p:nvPr>
        </p:nvSpPr>
        <p:spPr/>
        <p:txBody>
          <a:bodyPr/>
          <a:lstStyle/>
          <a:p>
            <a:pPr>
              <a:defRPr/>
            </a:pPr>
            <a:fld id="{B87BEB61-2A3F-47E8-93FE-0739F784E89F}" type="slidenum">
              <a:rPr lang="pl-PL" smtClean="0"/>
              <a:pPr>
                <a:defRPr/>
              </a:pPr>
              <a:t>117</a:t>
            </a:fld>
            <a:endParaRPr lang="pl-PL"/>
          </a:p>
        </p:txBody>
      </p:sp>
    </p:spTree>
    <p:extLst>
      <p:ext uri="{BB962C8B-B14F-4D97-AF65-F5344CB8AC3E}">
        <p14:creationId xmlns:p14="http://schemas.microsoft.com/office/powerpoint/2010/main" val="48736018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118</a:t>
            </a:fld>
            <a:endParaRPr lang="pl-PL"/>
          </a:p>
        </p:txBody>
      </p:sp>
    </p:spTree>
    <p:extLst>
      <p:ext uri="{BB962C8B-B14F-4D97-AF65-F5344CB8AC3E}">
        <p14:creationId xmlns:p14="http://schemas.microsoft.com/office/powerpoint/2010/main" val="358444926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119</a:t>
            </a:fld>
            <a:endParaRPr lang="pl-PL"/>
          </a:p>
        </p:txBody>
      </p:sp>
    </p:spTree>
    <p:extLst>
      <p:ext uri="{BB962C8B-B14F-4D97-AF65-F5344CB8AC3E}">
        <p14:creationId xmlns:p14="http://schemas.microsoft.com/office/powerpoint/2010/main" val="282322453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120</a:t>
            </a:fld>
            <a:endParaRPr lang="pl-PL"/>
          </a:p>
        </p:txBody>
      </p:sp>
    </p:spTree>
    <p:extLst>
      <p:ext uri="{BB962C8B-B14F-4D97-AF65-F5344CB8AC3E}">
        <p14:creationId xmlns:p14="http://schemas.microsoft.com/office/powerpoint/2010/main" val="372956286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121</a:t>
            </a:fld>
            <a:endParaRPr lang="pl-PL"/>
          </a:p>
        </p:txBody>
      </p:sp>
    </p:spTree>
    <p:extLst>
      <p:ext uri="{BB962C8B-B14F-4D97-AF65-F5344CB8AC3E}">
        <p14:creationId xmlns:p14="http://schemas.microsoft.com/office/powerpoint/2010/main" val="128445172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122</a:t>
            </a:fld>
            <a:endParaRPr lang="pl-PL"/>
          </a:p>
        </p:txBody>
      </p:sp>
    </p:spTree>
    <p:extLst>
      <p:ext uri="{BB962C8B-B14F-4D97-AF65-F5344CB8AC3E}">
        <p14:creationId xmlns:p14="http://schemas.microsoft.com/office/powerpoint/2010/main" val="162011930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123</a:t>
            </a:fld>
            <a:endParaRPr lang="pl-PL"/>
          </a:p>
        </p:txBody>
      </p:sp>
    </p:spTree>
    <p:extLst>
      <p:ext uri="{BB962C8B-B14F-4D97-AF65-F5344CB8AC3E}">
        <p14:creationId xmlns:p14="http://schemas.microsoft.com/office/powerpoint/2010/main" val="330275047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124</a:t>
            </a:fld>
            <a:endParaRPr lang="pl-PL"/>
          </a:p>
        </p:txBody>
      </p:sp>
    </p:spTree>
    <p:extLst>
      <p:ext uri="{BB962C8B-B14F-4D97-AF65-F5344CB8AC3E}">
        <p14:creationId xmlns:p14="http://schemas.microsoft.com/office/powerpoint/2010/main" val="298544292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125</a:t>
            </a:fld>
            <a:endParaRPr lang="pl-PL"/>
          </a:p>
        </p:txBody>
      </p:sp>
    </p:spTree>
    <p:extLst>
      <p:ext uri="{BB962C8B-B14F-4D97-AF65-F5344CB8AC3E}">
        <p14:creationId xmlns:p14="http://schemas.microsoft.com/office/powerpoint/2010/main" val="200422368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126</a:t>
            </a:fld>
            <a:endParaRPr lang="pl-PL"/>
          </a:p>
        </p:txBody>
      </p:sp>
    </p:spTree>
    <p:extLst>
      <p:ext uri="{BB962C8B-B14F-4D97-AF65-F5344CB8AC3E}">
        <p14:creationId xmlns:p14="http://schemas.microsoft.com/office/powerpoint/2010/main" val="3186967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6FD1A4FC-68CD-336D-5723-CC94D7E998A6}"/>
              </a:ext>
            </a:extLst>
          </p:cNvPr>
          <p:cNvSpPr>
            <a:spLocks noGrp="1"/>
          </p:cNvSpPr>
          <p:nvPr>
            <p:ph type="body" idx="1"/>
          </p:nvPr>
        </p:nvSpPr>
        <p:spPr/>
        <p:txBody>
          <a:bodyPr>
            <a:normAutofit/>
          </a:bodyPr>
          <a:lstStyle/>
          <a:p>
            <a:endParaRPr lang="en-US" dirty="0"/>
          </a:p>
        </p:txBody>
      </p:sp>
      <p:sp>
        <p:nvSpPr>
          <p:cNvPr id="4" name="Symbol zastępczy numeru slajdu 3">
            <a:extLst>
              <a:ext uri="{FF2B5EF4-FFF2-40B4-BE49-F238E27FC236}">
                <a16:creationId xmlns="" xmlns:a16="http://schemas.microsoft.com/office/drawing/2014/main"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12</a:t>
            </a:fld>
            <a:endParaRPr lang="pl-PL"/>
          </a:p>
        </p:txBody>
      </p:sp>
    </p:spTree>
    <p:extLst>
      <p:ext uri="{BB962C8B-B14F-4D97-AF65-F5344CB8AC3E}">
        <p14:creationId xmlns:p14="http://schemas.microsoft.com/office/powerpoint/2010/main" val="189202191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129</a:t>
            </a:fld>
            <a:endParaRPr lang="pl-PL"/>
          </a:p>
        </p:txBody>
      </p:sp>
    </p:spTree>
    <p:extLst>
      <p:ext uri="{BB962C8B-B14F-4D97-AF65-F5344CB8AC3E}">
        <p14:creationId xmlns:p14="http://schemas.microsoft.com/office/powerpoint/2010/main" val="383963604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130</a:t>
            </a:fld>
            <a:endParaRPr lang="pl-PL"/>
          </a:p>
        </p:txBody>
      </p:sp>
    </p:spTree>
    <p:extLst>
      <p:ext uri="{BB962C8B-B14F-4D97-AF65-F5344CB8AC3E}">
        <p14:creationId xmlns:p14="http://schemas.microsoft.com/office/powerpoint/2010/main" val="126044635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131</a:t>
            </a:fld>
            <a:endParaRPr lang="pl-PL"/>
          </a:p>
        </p:txBody>
      </p:sp>
    </p:spTree>
    <p:extLst>
      <p:ext uri="{BB962C8B-B14F-4D97-AF65-F5344CB8AC3E}">
        <p14:creationId xmlns:p14="http://schemas.microsoft.com/office/powerpoint/2010/main" val="390420803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132</a:t>
            </a:fld>
            <a:endParaRPr lang="pl-PL"/>
          </a:p>
        </p:txBody>
      </p:sp>
    </p:spTree>
    <p:extLst>
      <p:ext uri="{BB962C8B-B14F-4D97-AF65-F5344CB8AC3E}">
        <p14:creationId xmlns:p14="http://schemas.microsoft.com/office/powerpoint/2010/main" val="338074315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133</a:t>
            </a:fld>
            <a:endParaRPr lang="pl-PL"/>
          </a:p>
        </p:txBody>
      </p:sp>
    </p:spTree>
    <p:extLst>
      <p:ext uri="{BB962C8B-B14F-4D97-AF65-F5344CB8AC3E}">
        <p14:creationId xmlns:p14="http://schemas.microsoft.com/office/powerpoint/2010/main" val="12538398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312F09E-DA2E-C883-3876-A06925339751}"/>
            </a:ext>
          </a:extLst>
        </p:cNvPr>
        <p:cNvGrpSpPr/>
        <p:nvPr/>
      </p:nvGrpSpPr>
      <p:grpSpPr>
        <a:xfrm>
          <a:off x="0" y="0"/>
          <a:ext cx="0" cy="0"/>
          <a:chOff x="0" y="0"/>
          <a:chExt cx="0" cy="0"/>
        </a:xfrm>
      </p:grpSpPr>
      <p:sp>
        <p:nvSpPr>
          <p:cNvPr id="71682" name="Rectangle 2">
            <a:extLst>
              <a:ext uri="{FF2B5EF4-FFF2-40B4-BE49-F238E27FC236}">
                <a16:creationId xmlns="" xmlns:a16="http://schemas.microsoft.com/office/drawing/2014/main" id="{F3370D2D-57E5-CD4E-43A1-8AB032F170D5}"/>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1683" name="Rectangle 3">
            <a:extLst>
              <a:ext uri="{FF2B5EF4-FFF2-40B4-BE49-F238E27FC236}">
                <a16:creationId xmlns="" xmlns:a16="http://schemas.microsoft.com/office/drawing/2014/main" id="{3E2E9F8A-3810-3B9F-5C4F-5C676A1D6560}"/>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25379080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DD2A621-7F37-1DA8-C7C3-859C8594828D}"/>
            </a:ext>
          </a:extLst>
        </p:cNvPr>
        <p:cNvGrpSpPr/>
        <p:nvPr/>
      </p:nvGrpSpPr>
      <p:grpSpPr>
        <a:xfrm>
          <a:off x="0" y="0"/>
          <a:ext cx="0" cy="0"/>
          <a:chOff x="0" y="0"/>
          <a:chExt cx="0" cy="0"/>
        </a:xfrm>
      </p:grpSpPr>
      <p:sp>
        <p:nvSpPr>
          <p:cNvPr id="120834" name="Rectangle 2">
            <a:extLst>
              <a:ext uri="{FF2B5EF4-FFF2-40B4-BE49-F238E27FC236}">
                <a16:creationId xmlns="" xmlns:a16="http://schemas.microsoft.com/office/drawing/2014/main" id="{13D82047-41D6-8F45-6C8E-91377F427C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35" name="Rectangle 3">
            <a:extLst>
              <a:ext uri="{FF2B5EF4-FFF2-40B4-BE49-F238E27FC236}">
                <a16:creationId xmlns="" xmlns:a16="http://schemas.microsoft.com/office/drawing/2014/main" id="{DC506A38-EBEC-3020-FC43-8A5B7E8B0B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319850640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45FD57D-638B-F254-293F-775FF8BD5B0A}"/>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14C494FD-2952-4D8D-5F6C-6DCC95EAC52B}"/>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03699C10-7F61-EC4E-00E2-161DC347344D}"/>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AFBB506F-C895-5963-637A-13D6F3BDD0B6}"/>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136</a:t>
            </a:fld>
            <a:endParaRPr lang="pl-PL"/>
          </a:p>
        </p:txBody>
      </p:sp>
    </p:spTree>
    <p:extLst>
      <p:ext uri="{BB962C8B-B14F-4D97-AF65-F5344CB8AC3E}">
        <p14:creationId xmlns:p14="http://schemas.microsoft.com/office/powerpoint/2010/main" val="270326683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6BD4B1F-C76A-B1AD-872A-52B9272AF6F1}"/>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D3A92CD9-9CF2-0E93-95B1-C7941B083A9D}"/>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7AA15836-C4C2-F50A-20B4-56E689E24D8A}"/>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60BE1E1D-0933-6002-7320-AE8B987380C1}"/>
              </a:ext>
            </a:extLst>
          </p:cNvPr>
          <p:cNvSpPr>
            <a:spLocks noGrp="1"/>
          </p:cNvSpPr>
          <p:nvPr>
            <p:ph type="sldNum" sz="quarter" idx="10"/>
          </p:nvPr>
        </p:nvSpPr>
        <p:spPr/>
        <p:txBody>
          <a:bodyPr/>
          <a:lstStyle/>
          <a:p>
            <a:pPr>
              <a:defRPr/>
            </a:pPr>
            <a:fld id="{B87BEB61-2A3F-47E8-93FE-0739F784E89F}" type="slidenum">
              <a:rPr lang="pl-PL" smtClean="0"/>
              <a:pPr>
                <a:defRPr/>
              </a:pPr>
              <a:t>140</a:t>
            </a:fld>
            <a:endParaRPr lang="pl-PL"/>
          </a:p>
        </p:txBody>
      </p:sp>
    </p:spTree>
    <p:extLst>
      <p:ext uri="{BB962C8B-B14F-4D97-AF65-F5344CB8AC3E}">
        <p14:creationId xmlns:p14="http://schemas.microsoft.com/office/powerpoint/2010/main" val="211943415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141</a:t>
            </a:fld>
            <a:endParaRPr lang="pl-PL"/>
          </a:p>
        </p:txBody>
      </p:sp>
    </p:spTree>
    <p:extLst>
      <p:ext uri="{BB962C8B-B14F-4D97-AF65-F5344CB8AC3E}">
        <p14:creationId xmlns:p14="http://schemas.microsoft.com/office/powerpoint/2010/main" val="4200070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6FD1A4FC-68CD-336D-5723-CC94D7E998A6}"/>
              </a:ext>
            </a:extLst>
          </p:cNvPr>
          <p:cNvSpPr>
            <a:spLocks noGrp="1"/>
          </p:cNvSpPr>
          <p:nvPr>
            <p:ph type="body" idx="1"/>
          </p:nvPr>
        </p:nvSpPr>
        <p:spPr/>
        <p:txBody>
          <a:bodyPr>
            <a:normAutofit/>
          </a:bodyPr>
          <a:lstStyle/>
          <a:p>
            <a:endParaRPr lang="en-US" dirty="0"/>
          </a:p>
        </p:txBody>
      </p:sp>
      <p:sp>
        <p:nvSpPr>
          <p:cNvPr id="4" name="Symbol zastępczy numeru slajdu 3">
            <a:extLst>
              <a:ext uri="{FF2B5EF4-FFF2-40B4-BE49-F238E27FC236}">
                <a16:creationId xmlns="" xmlns:a16="http://schemas.microsoft.com/office/drawing/2014/main"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13</a:t>
            </a:fld>
            <a:endParaRPr lang="pl-PL"/>
          </a:p>
        </p:txBody>
      </p:sp>
    </p:spTree>
    <p:extLst>
      <p:ext uri="{BB962C8B-B14F-4D97-AF65-F5344CB8AC3E}">
        <p14:creationId xmlns:p14="http://schemas.microsoft.com/office/powerpoint/2010/main" val="317209617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142</a:t>
            </a:fld>
            <a:endParaRPr lang="pl-PL"/>
          </a:p>
        </p:txBody>
      </p:sp>
    </p:spTree>
    <p:extLst>
      <p:ext uri="{BB962C8B-B14F-4D97-AF65-F5344CB8AC3E}">
        <p14:creationId xmlns:p14="http://schemas.microsoft.com/office/powerpoint/2010/main" val="133051959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6BD4B1F-C76A-B1AD-872A-52B9272AF6F1}"/>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D3A92CD9-9CF2-0E93-95B1-C7941B083A9D}"/>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7AA15836-C4C2-F50A-20B4-56E689E24D8A}"/>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60BE1E1D-0933-6002-7320-AE8B987380C1}"/>
              </a:ext>
            </a:extLst>
          </p:cNvPr>
          <p:cNvSpPr>
            <a:spLocks noGrp="1"/>
          </p:cNvSpPr>
          <p:nvPr>
            <p:ph type="sldNum" sz="quarter" idx="10"/>
          </p:nvPr>
        </p:nvSpPr>
        <p:spPr/>
        <p:txBody>
          <a:bodyPr/>
          <a:lstStyle/>
          <a:p>
            <a:pPr>
              <a:defRPr/>
            </a:pPr>
            <a:fld id="{B87BEB61-2A3F-47E8-93FE-0739F784E89F}" type="slidenum">
              <a:rPr lang="pl-PL" smtClean="0"/>
              <a:pPr>
                <a:defRPr/>
              </a:pPr>
              <a:t>143</a:t>
            </a:fld>
            <a:endParaRPr lang="pl-PL"/>
          </a:p>
        </p:txBody>
      </p:sp>
    </p:spTree>
    <p:extLst>
      <p:ext uri="{BB962C8B-B14F-4D97-AF65-F5344CB8AC3E}">
        <p14:creationId xmlns:p14="http://schemas.microsoft.com/office/powerpoint/2010/main" val="73415996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6BD4B1F-C76A-B1AD-872A-52B9272AF6F1}"/>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D3A92CD9-9CF2-0E93-95B1-C7941B083A9D}"/>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7AA15836-C4C2-F50A-20B4-56E689E24D8A}"/>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60BE1E1D-0933-6002-7320-AE8B987380C1}"/>
              </a:ext>
            </a:extLst>
          </p:cNvPr>
          <p:cNvSpPr>
            <a:spLocks noGrp="1"/>
          </p:cNvSpPr>
          <p:nvPr>
            <p:ph type="sldNum" sz="quarter" idx="10"/>
          </p:nvPr>
        </p:nvSpPr>
        <p:spPr/>
        <p:txBody>
          <a:bodyPr/>
          <a:lstStyle/>
          <a:p>
            <a:pPr>
              <a:defRPr/>
            </a:pPr>
            <a:fld id="{B87BEB61-2A3F-47E8-93FE-0739F784E89F}" type="slidenum">
              <a:rPr lang="pl-PL" smtClean="0"/>
              <a:pPr>
                <a:defRPr/>
              </a:pPr>
              <a:t>144</a:t>
            </a:fld>
            <a:endParaRPr lang="pl-PL"/>
          </a:p>
        </p:txBody>
      </p:sp>
    </p:spTree>
    <p:extLst>
      <p:ext uri="{BB962C8B-B14F-4D97-AF65-F5344CB8AC3E}">
        <p14:creationId xmlns:p14="http://schemas.microsoft.com/office/powerpoint/2010/main" val="73751577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D1FA19C-2EFA-D64E-4A37-6A8A67F666B7}"/>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002C3EBA-20D4-1A82-CC14-2F1ACB8CE3E2}"/>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27DBFCC5-6F45-4BE5-1082-FA834CBD8254}"/>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 xmlns:a16="http://schemas.microsoft.com/office/drawing/2014/main" id="{D76DB0C8-9726-417F-20AF-1802FF19C118}"/>
              </a:ext>
            </a:extLst>
          </p:cNvPr>
          <p:cNvSpPr>
            <a:spLocks noGrp="1"/>
          </p:cNvSpPr>
          <p:nvPr>
            <p:ph type="sldNum" sz="quarter" idx="5"/>
          </p:nvPr>
        </p:nvSpPr>
        <p:spPr/>
        <p:txBody>
          <a:bodyPr/>
          <a:lstStyle/>
          <a:p>
            <a:fld id="{7DBD74E4-8F51-4E8E-9CD9-878196FA41FE}" type="slidenum">
              <a:rPr lang="pl-PL" smtClean="0"/>
              <a:t>145</a:t>
            </a:fld>
            <a:endParaRPr lang="pl-PL"/>
          </a:p>
        </p:txBody>
      </p:sp>
    </p:spTree>
    <p:extLst>
      <p:ext uri="{BB962C8B-B14F-4D97-AF65-F5344CB8AC3E}">
        <p14:creationId xmlns:p14="http://schemas.microsoft.com/office/powerpoint/2010/main" val="118201021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991BD45-658E-2DEC-A060-1B5A6918139B}"/>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CAEF2573-82C9-A629-849D-19D6A0201956}"/>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7A0E7617-C80C-2420-7233-ACCB2CABBA77}"/>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54821E77-239E-386E-CDA4-8C9B77FB3839}"/>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146</a:t>
            </a:fld>
            <a:endParaRPr lang="pl-PL"/>
          </a:p>
        </p:txBody>
      </p:sp>
    </p:spTree>
    <p:extLst>
      <p:ext uri="{BB962C8B-B14F-4D97-AF65-F5344CB8AC3E}">
        <p14:creationId xmlns:p14="http://schemas.microsoft.com/office/powerpoint/2010/main" val="381305561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0419" name="Symbol zastępczy notatek 2"/>
          <p:cNvSpPr>
            <a:spLocks noGrp="1"/>
          </p:cNvSpPr>
          <p:nvPr>
            <p:ph type="body" idx="1"/>
          </p:nvPr>
        </p:nvSpPr>
        <p:spPr bwMode="auto">
          <a:noFill/>
        </p:spPr>
        <p:txBody>
          <a:bodyPr/>
          <a:lstStyle/>
          <a:p>
            <a:pPr eaLnBrk="1" hangingPunct="1"/>
            <a:endParaRPr lang="en-US">
              <a:latin typeface="Arial" charset="0"/>
              <a:cs typeface="Arial" charset="0"/>
            </a:endParaRPr>
          </a:p>
        </p:txBody>
      </p:sp>
      <p:sp>
        <p:nvSpPr>
          <p:cNvPr id="60420" name="Symbol zastępczy numeru slajdu 3"/>
          <p:cNvSpPr>
            <a:spLocks noGrp="1"/>
          </p:cNvSpPr>
          <p:nvPr>
            <p:ph type="sldNum" sz="quarter" idx="5"/>
          </p:nvPr>
        </p:nvSpPr>
        <p:spPr bwMode="auto">
          <a:noFill/>
          <a:ln>
            <a:miter lim="800000"/>
            <a:headEnd/>
            <a:tailEnd/>
          </a:ln>
        </p:spPr>
        <p:txBody>
          <a:bodyPr/>
          <a:lstStyle/>
          <a:p>
            <a:fld id="{F85519EE-730D-4559-A621-793EDFB08290}" type="slidenum">
              <a:rPr lang="en-US" smtClean="0">
                <a:latin typeface="Arial" charset="0"/>
                <a:cs typeface="Arial" charset="0"/>
              </a:rPr>
              <a:pPr/>
              <a:t>149</a:t>
            </a:fld>
            <a:endParaRPr lang="en-US">
              <a:latin typeface="Arial" charset="0"/>
              <a:cs typeface="Arial" charset="0"/>
            </a:endParaRPr>
          </a:p>
        </p:txBody>
      </p:sp>
    </p:spTree>
    <p:extLst>
      <p:ext uri="{BB962C8B-B14F-4D97-AF65-F5344CB8AC3E}">
        <p14:creationId xmlns:p14="http://schemas.microsoft.com/office/powerpoint/2010/main" val="66674118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160</a:t>
            </a:fld>
            <a:endParaRPr lang="pl-PL"/>
          </a:p>
        </p:txBody>
      </p:sp>
    </p:spTree>
    <p:extLst>
      <p:ext uri="{BB962C8B-B14F-4D97-AF65-F5344CB8AC3E}">
        <p14:creationId xmlns:p14="http://schemas.microsoft.com/office/powerpoint/2010/main" val="11956698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161</a:t>
            </a:fld>
            <a:endParaRPr lang="pl-PL"/>
          </a:p>
        </p:txBody>
      </p:sp>
    </p:spTree>
    <p:extLst>
      <p:ext uri="{BB962C8B-B14F-4D97-AF65-F5344CB8AC3E}">
        <p14:creationId xmlns:p14="http://schemas.microsoft.com/office/powerpoint/2010/main" val="293678073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162</a:t>
            </a:fld>
            <a:endParaRPr lang="pl-PL"/>
          </a:p>
        </p:txBody>
      </p:sp>
    </p:spTree>
    <p:extLst>
      <p:ext uri="{BB962C8B-B14F-4D97-AF65-F5344CB8AC3E}">
        <p14:creationId xmlns:p14="http://schemas.microsoft.com/office/powerpoint/2010/main" val="27421416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163</a:t>
            </a:fld>
            <a:endParaRPr lang="pl-PL"/>
          </a:p>
        </p:txBody>
      </p:sp>
    </p:spTree>
    <p:extLst>
      <p:ext uri="{BB962C8B-B14F-4D97-AF65-F5344CB8AC3E}">
        <p14:creationId xmlns:p14="http://schemas.microsoft.com/office/powerpoint/2010/main" val="2384127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36867FE-CB93-9AE6-7D25-B97305B5C8A5}"/>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852C734D-3914-1BA3-0CC5-E55F1F0E3E49}"/>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9B03E2F7-C76F-603C-ACCD-0FB7E01C782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5478DA3F-D18A-56F3-218D-1934861DA4E2}"/>
              </a:ext>
            </a:extLst>
          </p:cNvPr>
          <p:cNvSpPr>
            <a:spLocks noGrp="1"/>
          </p:cNvSpPr>
          <p:nvPr>
            <p:ph type="sldNum" sz="quarter" idx="10"/>
          </p:nvPr>
        </p:nvSpPr>
        <p:spPr/>
        <p:txBody>
          <a:bodyPr/>
          <a:lstStyle/>
          <a:p>
            <a:pPr>
              <a:defRPr/>
            </a:pPr>
            <a:fld id="{B87BEB61-2A3F-47E8-93FE-0739F784E89F}" type="slidenum">
              <a:rPr lang="pl-PL" smtClean="0"/>
              <a:pPr>
                <a:defRPr/>
              </a:pPr>
              <a:t>15</a:t>
            </a:fld>
            <a:endParaRPr lang="pl-PL"/>
          </a:p>
        </p:txBody>
      </p:sp>
    </p:spTree>
    <p:extLst>
      <p:ext uri="{BB962C8B-B14F-4D97-AF65-F5344CB8AC3E}">
        <p14:creationId xmlns:p14="http://schemas.microsoft.com/office/powerpoint/2010/main" val="217069153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312F09E-DA2E-C883-3876-A06925339751}"/>
            </a:ext>
          </a:extLst>
        </p:cNvPr>
        <p:cNvGrpSpPr/>
        <p:nvPr/>
      </p:nvGrpSpPr>
      <p:grpSpPr>
        <a:xfrm>
          <a:off x="0" y="0"/>
          <a:ext cx="0" cy="0"/>
          <a:chOff x="0" y="0"/>
          <a:chExt cx="0" cy="0"/>
        </a:xfrm>
      </p:grpSpPr>
      <p:sp>
        <p:nvSpPr>
          <p:cNvPr id="71682" name="Rectangle 2">
            <a:extLst>
              <a:ext uri="{FF2B5EF4-FFF2-40B4-BE49-F238E27FC236}">
                <a16:creationId xmlns="" xmlns:a16="http://schemas.microsoft.com/office/drawing/2014/main" id="{F3370D2D-57E5-CD4E-43A1-8AB032F170D5}"/>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1683" name="Rectangle 3">
            <a:extLst>
              <a:ext uri="{FF2B5EF4-FFF2-40B4-BE49-F238E27FC236}">
                <a16:creationId xmlns="" xmlns:a16="http://schemas.microsoft.com/office/drawing/2014/main" id="{3E2E9F8A-3810-3B9F-5C4F-5C676A1D6560}"/>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411473559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0419" name="Symbol zastępczy notatek 2"/>
          <p:cNvSpPr>
            <a:spLocks noGrp="1"/>
          </p:cNvSpPr>
          <p:nvPr>
            <p:ph type="body" idx="1"/>
          </p:nvPr>
        </p:nvSpPr>
        <p:spPr bwMode="auto">
          <a:noFill/>
        </p:spPr>
        <p:txBody>
          <a:bodyPr/>
          <a:lstStyle/>
          <a:p>
            <a:pPr eaLnBrk="1" hangingPunct="1"/>
            <a:endParaRPr lang="en-US">
              <a:latin typeface="Arial" charset="0"/>
              <a:cs typeface="Arial" charset="0"/>
            </a:endParaRPr>
          </a:p>
        </p:txBody>
      </p:sp>
      <p:sp>
        <p:nvSpPr>
          <p:cNvPr id="60420" name="Symbol zastępczy numeru slajdu 3"/>
          <p:cNvSpPr>
            <a:spLocks noGrp="1"/>
          </p:cNvSpPr>
          <p:nvPr>
            <p:ph type="sldNum" sz="quarter" idx="5"/>
          </p:nvPr>
        </p:nvSpPr>
        <p:spPr bwMode="auto">
          <a:noFill/>
          <a:ln>
            <a:miter lim="800000"/>
            <a:headEnd/>
            <a:tailEnd/>
          </a:ln>
        </p:spPr>
        <p:txBody>
          <a:bodyPr/>
          <a:lstStyle/>
          <a:p>
            <a:fld id="{F85519EE-730D-4559-A621-793EDFB08290}" type="slidenum">
              <a:rPr lang="en-US" smtClean="0">
                <a:latin typeface="Arial" charset="0"/>
                <a:cs typeface="Arial" charset="0"/>
              </a:rPr>
              <a:pPr/>
              <a:t>168</a:t>
            </a:fld>
            <a:endParaRPr lang="en-US">
              <a:latin typeface="Arial" charset="0"/>
              <a:cs typeface="Arial" charset="0"/>
            </a:endParaRPr>
          </a:p>
        </p:txBody>
      </p:sp>
    </p:spTree>
    <p:extLst>
      <p:ext uri="{BB962C8B-B14F-4D97-AF65-F5344CB8AC3E}">
        <p14:creationId xmlns:p14="http://schemas.microsoft.com/office/powerpoint/2010/main" val="225427053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169</a:t>
            </a:fld>
            <a:endParaRPr lang="pl-PL"/>
          </a:p>
        </p:txBody>
      </p:sp>
    </p:spTree>
    <p:extLst>
      <p:ext uri="{BB962C8B-B14F-4D97-AF65-F5344CB8AC3E}">
        <p14:creationId xmlns:p14="http://schemas.microsoft.com/office/powerpoint/2010/main" val="399494589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8E8338C2-3AE5-FD96-C81E-34A3464E3DFA}"/>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170</a:t>
            </a:fld>
            <a:endParaRPr lang="pl-PL"/>
          </a:p>
        </p:txBody>
      </p:sp>
    </p:spTree>
    <p:extLst>
      <p:ext uri="{BB962C8B-B14F-4D97-AF65-F5344CB8AC3E}">
        <p14:creationId xmlns:p14="http://schemas.microsoft.com/office/powerpoint/2010/main" val="310108315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1139" name="Symbol zastępczy notatek 2"/>
          <p:cNvSpPr>
            <a:spLocks noGrp="1"/>
          </p:cNvSpPr>
          <p:nvPr>
            <p:ph type="body" idx="1"/>
          </p:nvPr>
        </p:nvSpPr>
        <p:spPr bwMode="auto">
          <a:noFill/>
        </p:spPr>
        <p:txBody>
          <a:bodyPr/>
          <a:lstStyle/>
          <a:p>
            <a:endParaRPr lang="en-US"/>
          </a:p>
        </p:txBody>
      </p:sp>
      <p:sp>
        <p:nvSpPr>
          <p:cNvPr id="91140" name="Symbol zastępczy numeru slajdu 3"/>
          <p:cNvSpPr>
            <a:spLocks noGrp="1"/>
          </p:cNvSpPr>
          <p:nvPr>
            <p:ph type="sldNum" sz="quarter" idx="5"/>
          </p:nvPr>
        </p:nvSpPr>
        <p:spPr bwMode="auto">
          <a:noFill/>
          <a:ln>
            <a:miter lim="800000"/>
            <a:headEnd/>
            <a:tailEnd/>
          </a:ln>
        </p:spPr>
        <p:txBody>
          <a:bodyPr/>
          <a:lstStyle/>
          <a:p>
            <a:fld id="{FB1CF9B5-EE0A-4C76-BE9F-54271B047804}" type="slidenum">
              <a:rPr lang="pl-PL" smtClean="0">
                <a:solidFill>
                  <a:prstClr val="black"/>
                </a:solidFill>
              </a:rPr>
              <a:pPr/>
              <a:t>171</a:t>
            </a:fld>
            <a:endParaRPr lang="pl-PL">
              <a:solidFill>
                <a:prstClr val="black"/>
              </a:solidFill>
            </a:endParaRPr>
          </a:p>
        </p:txBody>
      </p:sp>
    </p:spTree>
    <p:extLst>
      <p:ext uri="{BB962C8B-B14F-4D97-AF65-F5344CB8AC3E}">
        <p14:creationId xmlns:p14="http://schemas.microsoft.com/office/powerpoint/2010/main" val="8922653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2467" name="Symbol zastępczy notatek 2"/>
          <p:cNvSpPr>
            <a:spLocks noGrp="1"/>
          </p:cNvSpPr>
          <p:nvPr>
            <p:ph type="body" idx="1"/>
          </p:nvPr>
        </p:nvSpPr>
        <p:spPr bwMode="auto">
          <a:noFill/>
        </p:spPr>
        <p:txBody>
          <a:bodyPr/>
          <a:lstStyle/>
          <a:p>
            <a:endParaRPr lang="en-US"/>
          </a:p>
        </p:txBody>
      </p:sp>
      <p:sp>
        <p:nvSpPr>
          <p:cNvPr id="62468" name="Symbol zastępczy numeru slajd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798A49F-6251-4402-992B-AE551C76E505}" type="slidenum">
              <a:rPr lang="pl-PL" sz="1200">
                <a:solidFill>
                  <a:prstClr val="black"/>
                </a:solidFill>
                <a:latin typeface="Calibri" pitchFamily="34" charset="0"/>
              </a:rPr>
              <a:pPr algn="r"/>
              <a:t>172</a:t>
            </a:fld>
            <a:endParaRPr lang="pl-PL" sz="1200">
              <a:solidFill>
                <a:prstClr val="black"/>
              </a:solidFill>
              <a:latin typeface="Calibri" pitchFamily="34" charset="0"/>
            </a:endParaRPr>
          </a:p>
        </p:txBody>
      </p:sp>
    </p:spTree>
    <p:extLst>
      <p:ext uri="{BB962C8B-B14F-4D97-AF65-F5344CB8AC3E}">
        <p14:creationId xmlns:p14="http://schemas.microsoft.com/office/powerpoint/2010/main" val="231570338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44662427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F7F5A53-3CF6-D740-5ACF-96502E445CB6}"/>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CFA6D909-8010-8569-2F92-7F5DDF3859C7}"/>
              </a:ext>
            </a:extLst>
          </p:cNvPr>
          <p:cNvSpPr>
            <a:spLocks noGrp="1" noChangeArrowheads="1"/>
          </p:cNvSpPr>
          <p:nvPr>
            <p:ph type="sldNum" sz="quarter" idx="5"/>
          </p:nvPr>
        </p:nvSpPr>
        <p:spPr>
          <a:ln/>
        </p:spPr>
        <p:txBody>
          <a:bodyPr/>
          <a:lstStyle/>
          <a:p>
            <a:fld id="{9994E210-6DE7-4D58-83DE-FC0BB7A08997}" type="slidenum">
              <a:rPr lang="en-US" altLang="ja-JP"/>
              <a:pPr/>
              <a:t>175</a:t>
            </a:fld>
            <a:endParaRPr lang="en-US" altLang="ja-JP"/>
          </a:p>
        </p:txBody>
      </p:sp>
      <p:sp>
        <p:nvSpPr>
          <p:cNvPr id="718850" name="Rectangle 2">
            <a:extLst>
              <a:ext uri="{FF2B5EF4-FFF2-40B4-BE49-F238E27FC236}">
                <a16:creationId xmlns="" xmlns:a16="http://schemas.microsoft.com/office/drawing/2014/main" id="{0548550E-46F8-E56F-A75D-AC65876356B9}"/>
              </a:ext>
            </a:extLst>
          </p:cNvPr>
          <p:cNvSpPr>
            <a:spLocks noGrp="1" noRot="1" noChangeAspect="1" noChangeArrowheads="1" noTextEdit="1"/>
          </p:cNvSpPr>
          <p:nvPr>
            <p:ph type="sldImg"/>
          </p:nvPr>
        </p:nvSpPr>
        <p:spPr>
          <a:ln/>
        </p:spPr>
        <p:txBody>
          <a:bodyPr/>
          <a:lstStyle/>
          <a:p>
            <a:endParaRPr lang="en-US"/>
          </a:p>
        </p:txBody>
      </p:sp>
      <p:sp>
        <p:nvSpPr>
          <p:cNvPr id="718851" name="Rectangle 3">
            <a:extLst>
              <a:ext uri="{FF2B5EF4-FFF2-40B4-BE49-F238E27FC236}">
                <a16:creationId xmlns="" xmlns:a16="http://schemas.microsoft.com/office/drawing/2014/main" id="{74B60F72-B613-5E90-9CD5-2CA80AFBE4DD}"/>
              </a:ext>
            </a:extLst>
          </p:cNvPr>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6919399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816C66F-1F04-15BD-D042-694399EC6D2C}"/>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AF807362-AE5F-BD5F-2322-EA2B637C1A68}"/>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F733EC33-122F-1759-42C4-F5753C6FEE28}"/>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E2EFC554-ED17-8499-2D59-B5E229EEFD29}"/>
              </a:ext>
            </a:extLst>
          </p:cNvPr>
          <p:cNvSpPr>
            <a:spLocks noGrp="1"/>
          </p:cNvSpPr>
          <p:nvPr>
            <p:ph type="sldNum" sz="quarter" idx="10"/>
          </p:nvPr>
        </p:nvSpPr>
        <p:spPr/>
        <p:txBody>
          <a:bodyPr/>
          <a:lstStyle/>
          <a:p>
            <a:pPr>
              <a:defRPr/>
            </a:pPr>
            <a:fld id="{B87BEB61-2A3F-47E8-93FE-0739F784E89F}" type="slidenum">
              <a:rPr lang="pl-PL" smtClean="0"/>
              <a:pPr>
                <a:defRPr/>
              </a:pPr>
              <a:t>176</a:t>
            </a:fld>
            <a:endParaRPr lang="pl-PL"/>
          </a:p>
        </p:txBody>
      </p:sp>
    </p:spTree>
    <p:extLst>
      <p:ext uri="{BB962C8B-B14F-4D97-AF65-F5344CB8AC3E}">
        <p14:creationId xmlns:p14="http://schemas.microsoft.com/office/powerpoint/2010/main" val="14334450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177</a:t>
            </a:fld>
            <a:endParaRPr lang="pl-PL"/>
          </a:p>
        </p:txBody>
      </p:sp>
    </p:spTree>
    <p:extLst>
      <p:ext uri="{BB962C8B-B14F-4D97-AF65-F5344CB8AC3E}">
        <p14:creationId xmlns:p14="http://schemas.microsoft.com/office/powerpoint/2010/main" val="1661898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E01F92E-1FDB-6324-28A1-EAF06C840355}"/>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C14763D6-9FAF-C4B8-F2B4-663696F60147}"/>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388EAB25-852D-56B7-71F8-C719B8A8CD5F}"/>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3FAA6917-8DD0-0C2B-1C62-833ECBDADF30}"/>
              </a:ext>
            </a:extLst>
          </p:cNvPr>
          <p:cNvSpPr>
            <a:spLocks noGrp="1"/>
          </p:cNvSpPr>
          <p:nvPr>
            <p:ph type="sldNum" sz="quarter" idx="10"/>
          </p:nvPr>
        </p:nvSpPr>
        <p:spPr/>
        <p:txBody>
          <a:bodyPr/>
          <a:lstStyle/>
          <a:p>
            <a:pPr>
              <a:defRPr/>
            </a:pPr>
            <a:fld id="{B87BEB61-2A3F-47E8-93FE-0739F784E89F}" type="slidenum">
              <a:rPr lang="pl-PL" smtClean="0"/>
              <a:pPr>
                <a:defRPr/>
              </a:pPr>
              <a:t>16</a:t>
            </a:fld>
            <a:endParaRPr lang="pl-PL"/>
          </a:p>
        </p:txBody>
      </p:sp>
    </p:spTree>
    <p:extLst>
      <p:ext uri="{BB962C8B-B14F-4D97-AF65-F5344CB8AC3E}">
        <p14:creationId xmlns:p14="http://schemas.microsoft.com/office/powerpoint/2010/main" val="217959952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fld id="{CBB48404-D487-449E-A18B-93F36FA5F641}" type="slidenum">
              <a:rPr lang="en-US" smtClean="0"/>
              <a:pPr/>
              <a:t>181</a:t>
            </a:fld>
            <a:endParaRPr lang="en-US"/>
          </a:p>
        </p:txBody>
      </p:sp>
    </p:spTree>
    <p:extLst>
      <p:ext uri="{BB962C8B-B14F-4D97-AF65-F5344CB8AC3E}">
        <p14:creationId xmlns:p14="http://schemas.microsoft.com/office/powerpoint/2010/main" val="372107730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fld id="{CBB48404-D487-449E-A18B-93F36FA5F641}" type="slidenum">
              <a:rPr lang="en-US" smtClean="0"/>
              <a:pPr/>
              <a:t>182</a:t>
            </a:fld>
            <a:endParaRPr lang="en-US"/>
          </a:p>
        </p:txBody>
      </p:sp>
    </p:spTree>
    <p:extLst>
      <p:ext uri="{BB962C8B-B14F-4D97-AF65-F5344CB8AC3E}">
        <p14:creationId xmlns:p14="http://schemas.microsoft.com/office/powerpoint/2010/main" val="315463656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86495350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87307745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329494788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99323949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23395292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2467"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03786268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3731" name="Rectangle 3"/>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240552456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5539" name="Symbol zastępczy notatek 2"/>
          <p:cNvSpPr>
            <a:spLocks noGrp="1"/>
          </p:cNvSpPr>
          <p:nvPr>
            <p:ph type="body" idx="1"/>
          </p:nvPr>
        </p:nvSpPr>
        <p:spPr bwMode="auto">
          <a:noFill/>
        </p:spPr>
        <p:txBody>
          <a:bodyPr/>
          <a:lstStyle/>
          <a:p>
            <a:endParaRPr lang="en-US"/>
          </a:p>
        </p:txBody>
      </p:sp>
      <p:sp>
        <p:nvSpPr>
          <p:cNvPr id="65540" name="Symbol zastępczy numeru slajdu 3"/>
          <p:cNvSpPr>
            <a:spLocks noGrp="1"/>
          </p:cNvSpPr>
          <p:nvPr>
            <p:ph type="sldNum" sz="quarter" idx="5"/>
          </p:nvPr>
        </p:nvSpPr>
        <p:spPr bwMode="auto">
          <a:noFill/>
          <a:ln>
            <a:miter lim="800000"/>
            <a:headEnd/>
            <a:tailEnd/>
          </a:ln>
        </p:spPr>
        <p:txBody>
          <a:bodyPr/>
          <a:lstStyle/>
          <a:p>
            <a:fld id="{86665F5C-E171-4868-9BF0-4FB70FC611B4}" type="slidenum">
              <a:rPr lang="pl-PL" smtClean="0"/>
              <a:pPr/>
              <a:t>193</a:t>
            </a:fld>
            <a:endParaRPr lang="pl-PL"/>
          </a:p>
        </p:txBody>
      </p:sp>
    </p:spTree>
    <p:extLst>
      <p:ext uri="{BB962C8B-B14F-4D97-AF65-F5344CB8AC3E}">
        <p14:creationId xmlns:p14="http://schemas.microsoft.com/office/powerpoint/2010/main" val="3720133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2903942-E918-F797-8CBC-34290C87BE3C}"/>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37A7E227-C420-C57B-64FD-727A44CB7D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5FA18430-96F0-EBEE-C633-07AF462C5B6C}"/>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EF0E9C08-0944-E353-E39A-713654899C36}"/>
              </a:ext>
            </a:extLst>
          </p:cNvPr>
          <p:cNvSpPr>
            <a:spLocks noGrp="1"/>
          </p:cNvSpPr>
          <p:nvPr>
            <p:ph type="sldNum" sz="quarter" idx="10"/>
          </p:nvPr>
        </p:nvSpPr>
        <p:spPr/>
        <p:txBody>
          <a:bodyPr/>
          <a:lstStyle/>
          <a:p>
            <a:pPr>
              <a:defRPr/>
            </a:pPr>
            <a:fld id="{B87BEB61-2A3F-47E8-93FE-0739F784E89F}" type="slidenum">
              <a:rPr lang="pl-PL" smtClean="0"/>
              <a:pPr>
                <a:defRPr/>
              </a:pPr>
              <a:t>17</a:t>
            </a:fld>
            <a:endParaRPr lang="pl-PL"/>
          </a:p>
        </p:txBody>
      </p:sp>
    </p:spTree>
    <p:extLst>
      <p:ext uri="{BB962C8B-B14F-4D97-AF65-F5344CB8AC3E}">
        <p14:creationId xmlns:p14="http://schemas.microsoft.com/office/powerpoint/2010/main" val="188942939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a:defRPr/>
            </a:pPr>
            <a:fld id="{B87BEB61-2A3F-47E8-93FE-0739F784E89F}" type="slidenum">
              <a:rPr lang="pl-PL" smtClean="0"/>
              <a:pPr>
                <a:defRPr/>
              </a:pPr>
              <a:t>198</a:t>
            </a:fld>
            <a:endParaRPr lang="pl-PL"/>
          </a:p>
        </p:txBody>
      </p:sp>
    </p:spTree>
    <p:extLst>
      <p:ext uri="{BB962C8B-B14F-4D97-AF65-F5344CB8AC3E}">
        <p14:creationId xmlns:p14="http://schemas.microsoft.com/office/powerpoint/2010/main" val="73376930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A0BD353-F8C3-A392-EFE9-72D9BCEAA4C1}"/>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36FF87E5-FA96-FD1C-7B23-7C9757D438A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8750BF68-E62A-57ED-4BB8-18DDD8308334}"/>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CAAB1A5E-1285-C89F-0032-D1789450C948}"/>
              </a:ext>
            </a:extLst>
          </p:cNvPr>
          <p:cNvSpPr>
            <a:spLocks noGrp="1"/>
          </p:cNvSpPr>
          <p:nvPr>
            <p:ph type="sldNum" sz="quarter" idx="10"/>
          </p:nvPr>
        </p:nvSpPr>
        <p:spPr/>
        <p:txBody>
          <a:bodyPr/>
          <a:lstStyle/>
          <a:p>
            <a:pPr>
              <a:defRPr/>
            </a:pPr>
            <a:fld id="{B87BEB61-2A3F-47E8-93FE-0739F784E89F}" type="slidenum">
              <a:rPr lang="pl-PL" smtClean="0"/>
              <a:pPr>
                <a:defRPr/>
              </a:pPr>
              <a:t>199</a:t>
            </a:fld>
            <a:endParaRPr lang="pl-PL"/>
          </a:p>
        </p:txBody>
      </p:sp>
    </p:spTree>
    <p:extLst>
      <p:ext uri="{BB962C8B-B14F-4D97-AF65-F5344CB8AC3E}">
        <p14:creationId xmlns:p14="http://schemas.microsoft.com/office/powerpoint/2010/main" val="280852885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88067" name="Symbol zastępczy notatek 2"/>
          <p:cNvSpPr>
            <a:spLocks noGrp="1"/>
          </p:cNvSpPr>
          <p:nvPr>
            <p:ph type="body" idx="1"/>
          </p:nvPr>
        </p:nvSpPr>
        <p:spPr bwMode="auto">
          <a:noFill/>
        </p:spPr>
        <p:txBody>
          <a:bodyPr/>
          <a:lstStyle/>
          <a:p>
            <a:endParaRPr lang="en-US"/>
          </a:p>
        </p:txBody>
      </p:sp>
      <p:sp>
        <p:nvSpPr>
          <p:cNvPr id="88068" name="Symbol zastępczy numeru slajdu 3"/>
          <p:cNvSpPr>
            <a:spLocks noGrp="1"/>
          </p:cNvSpPr>
          <p:nvPr>
            <p:ph type="sldNum" sz="quarter" idx="5"/>
          </p:nvPr>
        </p:nvSpPr>
        <p:spPr bwMode="auto">
          <a:noFill/>
          <a:ln>
            <a:miter lim="800000"/>
            <a:headEnd/>
            <a:tailEnd/>
          </a:ln>
        </p:spPr>
        <p:txBody>
          <a:bodyPr/>
          <a:lstStyle/>
          <a:p>
            <a:fld id="{BA9FAFF3-978B-40A5-8BA1-B6B925BC5361}" type="slidenum">
              <a:rPr lang="pl-PL" smtClean="0">
                <a:solidFill>
                  <a:prstClr val="black"/>
                </a:solidFill>
              </a:rPr>
              <a:pPr/>
              <a:t>200</a:t>
            </a:fld>
            <a:endParaRPr lang="pl-PL">
              <a:solidFill>
                <a:prstClr val="black"/>
              </a:solidFill>
            </a:endParaRPr>
          </a:p>
        </p:txBody>
      </p:sp>
    </p:spTree>
    <p:extLst>
      <p:ext uri="{BB962C8B-B14F-4D97-AF65-F5344CB8AC3E}">
        <p14:creationId xmlns:p14="http://schemas.microsoft.com/office/powerpoint/2010/main" val="4202498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203</a:t>
            </a:fld>
            <a:endParaRPr lang="pl-PL"/>
          </a:p>
        </p:txBody>
      </p:sp>
    </p:spTree>
    <p:extLst>
      <p:ext uri="{BB962C8B-B14F-4D97-AF65-F5344CB8AC3E}">
        <p14:creationId xmlns:p14="http://schemas.microsoft.com/office/powerpoint/2010/main" val="350399181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p:cNvSpPr>
            <a:spLocks noGrp="1"/>
          </p:cNvSpPr>
          <p:nvPr>
            <p:ph type="body" idx="1"/>
          </p:nvPr>
        </p:nvSpPr>
        <p:spPr bwMode="auto">
          <a:noFill/>
        </p:spPr>
        <p:txBody>
          <a:bodyPr/>
          <a:lstStyle/>
          <a:p>
            <a:endParaRPr lang="en-US"/>
          </a:p>
        </p:txBody>
      </p:sp>
      <p:sp>
        <p:nvSpPr>
          <p:cNvPr id="95236" name="Symbol zastępczy numeru slajdu 3"/>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206</a:t>
            </a:fld>
            <a:endParaRPr lang="pl-PL">
              <a:solidFill>
                <a:prstClr val="black"/>
              </a:solidFill>
            </a:endParaRPr>
          </a:p>
        </p:txBody>
      </p:sp>
    </p:spTree>
    <p:extLst>
      <p:ext uri="{BB962C8B-B14F-4D97-AF65-F5344CB8AC3E}">
        <p14:creationId xmlns:p14="http://schemas.microsoft.com/office/powerpoint/2010/main" val="200124479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17D88D1-2DBB-D7BF-8D31-BE54882F5A9C}"/>
            </a:ext>
          </a:extLst>
        </p:cNvPr>
        <p:cNvGrpSpPr/>
        <p:nvPr/>
      </p:nvGrpSpPr>
      <p:grpSpPr>
        <a:xfrm>
          <a:off x="0" y="0"/>
          <a:ext cx="0" cy="0"/>
          <a:chOff x="0" y="0"/>
          <a:chExt cx="0" cy="0"/>
        </a:xfrm>
      </p:grpSpPr>
      <p:sp>
        <p:nvSpPr>
          <p:cNvPr id="95234" name="Symbol zastępczy obrazu slajdu 1">
            <a:extLst>
              <a:ext uri="{FF2B5EF4-FFF2-40B4-BE49-F238E27FC236}">
                <a16:creationId xmlns="" xmlns:a16="http://schemas.microsoft.com/office/drawing/2014/main" id="{62C27A41-9613-FC30-C458-E4F4CFD79B90}"/>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a:extLst>
              <a:ext uri="{FF2B5EF4-FFF2-40B4-BE49-F238E27FC236}">
                <a16:creationId xmlns="" xmlns:a16="http://schemas.microsoft.com/office/drawing/2014/main" id="{55D546A3-9DF8-4CE8-E108-653DE5277943}"/>
              </a:ext>
            </a:extLst>
          </p:cNvPr>
          <p:cNvSpPr>
            <a:spLocks noGrp="1"/>
          </p:cNvSpPr>
          <p:nvPr>
            <p:ph type="body" idx="1"/>
          </p:nvPr>
        </p:nvSpPr>
        <p:spPr bwMode="auto">
          <a:noFill/>
        </p:spPr>
        <p:txBody>
          <a:bodyPr/>
          <a:lstStyle/>
          <a:p>
            <a:endParaRPr lang="en-US"/>
          </a:p>
        </p:txBody>
      </p:sp>
      <p:sp>
        <p:nvSpPr>
          <p:cNvPr id="95236" name="Symbol zastępczy numeru slajdu 3">
            <a:extLst>
              <a:ext uri="{FF2B5EF4-FFF2-40B4-BE49-F238E27FC236}">
                <a16:creationId xmlns="" xmlns:a16="http://schemas.microsoft.com/office/drawing/2014/main" id="{2DE193E3-AC38-5FA8-C7BD-0D6758BCDD70}"/>
              </a:ext>
            </a:extLst>
          </p:cNvPr>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207</a:t>
            </a:fld>
            <a:endParaRPr lang="pl-PL">
              <a:solidFill>
                <a:prstClr val="black"/>
              </a:solidFill>
            </a:endParaRPr>
          </a:p>
        </p:txBody>
      </p:sp>
    </p:spTree>
    <p:extLst>
      <p:ext uri="{BB962C8B-B14F-4D97-AF65-F5344CB8AC3E}">
        <p14:creationId xmlns:p14="http://schemas.microsoft.com/office/powerpoint/2010/main" val="129405001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C22366F-4AAF-673B-7991-3DEEC934DFD4}"/>
            </a:ext>
          </a:extLst>
        </p:cNvPr>
        <p:cNvGrpSpPr/>
        <p:nvPr/>
      </p:nvGrpSpPr>
      <p:grpSpPr>
        <a:xfrm>
          <a:off x="0" y="0"/>
          <a:ext cx="0" cy="0"/>
          <a:chOff x="0" y="0"/>
          <a:chExt cx="0" cy="0"/>
        </a:xfrm>
      </p:grpSpPr>
      <p:sp>
        <p:nvSpPr>
          <p:cNvPr id="95234" name="Symbol zastępczy obrazu slajdu 1">
            <a:extLst>
              <a:ext uri="{FF2B5EF4-FFF2-40B4-BE49-F238E27FC236}">
                <a16:creationId xmlns="" xmlns:a16="http://schemas.microsoft.com/office/drawing/2014/main" id="{173EB8F6-F885-8080-D35C-76071964EBA0}"/>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a:extLst>
              <a:ext uri="{FF2B5EF4-FFF2-40B4-BE49-F238E27FC236}">
                <a16:creationId xmlns="" xmlns:a16="http://schemas.microsoft.com/office/drawing/2014/main" id="{0B50EAB4-5C6B-7964-4126-BCB81BC1C35A}"/>
              </a:ext>
            </a:extLst>
          </p:cNvPr>
          <p:cNvSpPr>
            <a:spLocks noGrp="1"/>
          </p:cNvSpPr>
          <p:nvPr>
            <p:ph type="body" idx="1"/>
          </p:nvPr>
        </p:nvSpPr>
        <p:spPr bwMode="auto">
          <a:noFill/>
        </p:spPr>
        <p:txBody>
          <a:bodyPr/>
          <a:lstStyle/>
          <a:p>
            <a:endParaRPr lang="en-US" dirty="0"/>
          </a:p>
        </p:txBody>
      </p:sp>
      <p:sp>
        <p:nvSpPr>
          <p:cNvPr id="95236" name="Symbol zastępczy numeru slajdu 3">
            <a:extLst>
              <a:ext uri="{FF2B5EF4-FFF2-40B4-BE49-F238E27FC236}">
                <a16:creationId xmlns="" xmlns:a16="http://schemas.microsoft.com/office/drawing/2014/main" id="{0C0D3D04-DA39-C165-FF9E-0441EE42E863}"/>
              </a:ext>
            </a:extLst>
          </p:cNvPr>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208</a:t>
            </a:fld>
            <a:endParaRPr lang="pl-PL">
              <a:solidFill>
                <a:prstClr val="black"/>
              </a:solidFill>
            </a:endParaRPr>
          </a:p>
        </p:txBody>
      </p:sp>
    </p:spTree>
    <p:extLst>
      <p:ext uri="{BB962C8B-B14F-4D97-AF65-F5344CB8AC3E}">
        <p14:creationId xmlns:p14="http://schemas.microsoft.com/office/powerpoint/2010/main" val="294589250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06625A-0FCD-4CA0-7CEC-8C2566F2DD1C}"/>
            </a:ext>
          </a:extLst>
        </p:cNvPr>
        <p:cNvGrpSpPr/>
        <p:nvPr/>
      </p:nvGrpSpPr>
      <p:grpSpPr>
        <a:xfrm>
          <a:off x="0" y="0"/>
          <a:ext cx="0" cy="0"/>
          <a:chOff x="0" y="0"/>
          <a:chExt cx="0" cy="0"/>
        </a:xfrm>
      </p:grpSpPr>
      <p:sp>
        <p:nvSpPr>
          <p:cNvPr id="95234" name="Symbol zastępczy obrazu slajdu 1">
            <a:extLst>
              <a:ext uri="{FF2B5EF4-FFF2-40B4-BE49-F238E27FC236}">
                <a16:creationId xmlns="" xmlns:a16="http://schemas.microsoft.com/office/drawing/2014/main" id="{64571BCC-6BFE-A796-EFBC-A9E568A5D356}"/>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a:extLst>
              <a:ext uri="{FF2B5EF4-FFF2-40B4-BE49-F238E27FC236}">
                <a16:creationId xmlns="" xmlns:a16="http://schemas.microsoft.com/office/drawing/2014/main" id="{11CBCF0F-7AA6-6976-D98A-93CFB6D81AAF}"/>
              </a:ext>
            </a:extLst>
          </p:cNvPr>
          <p:cNvSpPr>
            <a:spLocks noGrp="1"/>
          </p:cNvSpPr>
          <p:nvPr>
            <p:ph type="body" idx="1"/>
          </p:nvPr>
        </p:nvSpPr>
        <p:spPr bwMode="auto">
          <a:noFill/>
        </p:spPr>
        <p:txBody>
          <a:bodyPr/>
          <a:lstStyle/>
          <a:p>
            <a:endParaRPr lang="en-US" dirty="0"/>
          </a:p>
        </p:txBody>
      </p:sp>
      <p:sp>
        <p:nvSpPr>
          <p:cNvPr id="95236" name="Symbol zastępczy numeru slajdu 3">
            <a:extLst>
              <a:ext uri="{FF2B5EF4-FFF2-40B4-BE49-F238E27FC236}">
                <a16:creationId xmlns="" xmlns:a16="http://schemas.microsoft.com/office/drawing/2014/main" id="{E2FC6B02-54CD-C4E9-616B-5A5B77BC79EE}"/>
              </a:ext>
            </a:extLst>
          </p:cNvPr>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209</a:t>
            </a:fld>
            <a:endParaRPr lang="pl-PL">
              <a:solidFill>
                <a:prstClr val="black"/>
              </a:solidFill>
            </a:endParaRPr>
          </a:p>
        </p:txBody>
      </p:sp>
    </p:spTree>
    <p:extLst>
      <p:ext uri="{BB962C8B-B14F-4D97-AF65-F5344CB8AC3E}">
        <p14:creationId xmlns:p14="http://schemas.microsoft.com/office/powerpoint/2010/main" val="48494048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06625A-0FCD-4CA0-7CEC-8C2566F2DD1C}"/>
            </a:ext>
          </a:extLst>
        </p:cNvPr>
        <p:cNvGrpSpPr/>
        <p:nvPr/>
      </p:nvGrpSpPr>
      <p:grpSpPr>
        <a:xfrm>
          <a:off x="0" y="0"/>
          <a:ext cx="0" cy="0"/>
          <a:chOff x="0" y="0"/>
          <a:chExt cx="0" cy="0"/>
        </a:xfrm>
      </p:grpSpPr>
      <p:sp>
        <p:nvSpPr>
          <p:cNvPr id="95234" name="Symbol zastępczy obrazu slajdu 1">
            <a:extLst>
              <a:ext uri="{FF2B5EF4-FFF2-40B4-BE49-F238E27FC236}">
                <a16:creationId xmlns="" xmlns:a16="http://schemas.microsoft.com/office/drawing/2014/main" id="{64571BCC-6BFE-A796-EFBC-A9E568A5D356}"/>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a:extLst>
              <a:ext uri="{FF2B5EF4-FFF2-40B4-BE49-F238E27FC236}">
                <a16:creationId xmlns="" xmlns:a16="http://schemas.microsoft.com/office/drawing/2014/main" id="{11CBCF0F-7AA6-6976-D98A-93CFB6D81AAF}"/>
              </a:ext>
            </a:extLst>
          </p:cNvPr>
          <p:cNvSpPr>
            <a:spLocks noGrp="1"/>
          </p:cNvSpPr>
          <p:nvPr>
            <p:ph type="body" idx="1"/>
          </p:nvPr>
        </p:nvSpPr>
        <p:spPr bwMode="auto">
          <a:noFill/>
        </p:spPr>
        <p:txBody>
          <a:bodyPr/>
          <a:lstStyle/>
          <a:p>
            <a:endParaRPr lang="en-US"/>
          </a:p>
        </p:txBody>
      </p:sp>
      <p:sp>
        <p:nvSpPr>
          <p:cNvPr id="95236" name="Symbol zastępczy numeru slajdu 3">
            <a:extLst>
              <a:ext uri="{FF2B5EF4-FFF2-40B4-BE49-F238E27FC236}">
                <a16:creationId xmlns="" xmlns:a16="http://schemas.microsoft.com/office/drawing/2014/main" id="{E2FC6B02-54CD-C4E9-616B-5A5B77BC79EE}"/>
              </a:ext>
            </a:extLst>
          </p:cNvPr>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210</a:t>
            </a:fld>
            <a:endParaRPr lang="pl-PL">
              <a:solidFill>
                <a:prstClr val="black"/>
              </a:solidFill>
            </a:endParaRPr>
          </a:p>
        </p:txBody>
      </p:sp>
    </p:spTree>
    <p:extLst>
      <p:ext uri="{BB962C8B-B14F-4D97-AF65-F5344CB8AC3E}">
        <p14:creationId xmlns:p14="http://schemas.microsoft.com/office/powerpoint/2010/main" val="16007612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D09B28E-03B1-10AF-2677-D9C926A39A79}"/>
            </a:ext>
          </a:extLst>
        </p:cNvPr>
        <p:cNvGrpSpPr/>
        <p:nvPr/>
      </p:nvGrpSpPr>
      <p:grpSpPr>
        <a:xfrm>
          <a:off x="0" y="0"/>
          <a:ext cx="0" cy="0"/>
          <a:chOff x="0" y="0"/>
          <a:chExt cx="0" cy="0"/>
        </a:xfrm>
      </p:grpSpPr>
      <p:sp>
        <p:nvSpPr>
          <p:cNvPr id="95234" name="Symbol zastępczy obrazu slajdu 1">
            <a:extLst>
              <a:ext uri="{FF2B5EF4-FFF2-40B4-BE49-F238E27FC236}">
                <a16:creationId xmlns="" xmlns:a16="http://schemas.microsoft.com/office/drawing/2014/main" id="{6F9F7DE9-6953-58B4-779E-422256130010}"/>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a:extLst>
              <a:ext uri="{FF2B5EF4-FFF2-40B4-BE49-F238E27FC236}">
                <a16:creationId xmlns="" xmlns:a16="http://schemas.microsoft.com/office/drawing/2014/main" id="{C2FF22B1-5BF0-E9A3-7ECC-8EDEBFF9A31A}"/>
              </a:ext>
            </a:extLst>
          </p:cNvPr>
          <p:cNvSpPr>
            <a:spLocks noGrp="1"/>
          </p:cNvSpPr>
          <p:nvPr>
            <p:ph type="body" idx="1"/>
          </p:nvPr>
        </p:nvSpPr>
        <p:spPr bwMode="auto">
          <a:noFill/>
        </p:spPr>
        <p:txBody>
          <a:bodyPr/>
          <a:lstStyle/>
          <a:p>
            <a:endParaRPr lang="en-US"/>
          </a:p>
        </p:txBody>
      </p:sp>
      <p:sp>
        <p:nvSpPr>
          <p:cNvPr id="95236" name="Symbol zastępczy numeru slajdu 3">
            <a:extLst>
              <a:ext uri="{FF2B5EF4-FFF2-40B4-BE49-F238E27FC236}">
                <a16:creationId xmlns="" xmlns:a16="http://schemas.microsoft.com/office/drawing/2014/main" id="{D3685A2E-404A-44F4-56FE-6204A8D3D023}"/>
              </a:ext>
            </a:extLst>
          </p:cNvPr>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211</a:t>
            </a:fld>
            <a:endParaRPr lang="pl-PL">
              <a:solidFill>
                <a:prstClr val="black"/>
              </a:solidFill>
            </a:endParaRPr>
          </a:p>
        </p:txBody>
      </p:sp>
    </p:spTree>
    <p:extLst>
      <p:ext uri="{BB962C8B-B14F-4D97-AF65-F5344CB8AC3E}">
        <p14:creationId xmlns:p14="http://schemas.microsoft.com/office/powerpoint/2010/main" val="3864122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19</a:t>
            </a:fld>
            <a:endParaRPr lang="pl-PL"/>
          </a:p>
        </p:txBody>
      </p:sp>
    </p:spTree>
    <p:extLst>
      <p:ext uri="{BB962C8B-B14F-4D97-AF65-F5344CB8AC3E}">
        <p14:creationId xmlns:p14="http://schemas.microsoft.com/office/powerpoint/2010/main" val="3613389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20</a:t>
            </a:fld>
            <a:endParaRPr lang="pl-PL"/>
          </a:p>
        </p:txBody>
      </p:sp>
    </p:spTree>
    <p:extLst>
      <p:ext uri="{BB962C8B-B14F-4D97-AF65-F5344CB8AC3E}">
        <p14:creationId xmlns:p14="http://schemas.microsoft.com/office/powerpoint/2010/main" val="2374646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A9D7748-C9DA-11F7-C74B-044ABE9ABBB8}"/>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65FB2E8E-B298-9672-BF68-DD75CE24DEC4}"/>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51C05038-9DB6-15CC-B88A-96B50CFF1F8E}"/>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DA8FB741-2263-1114-38B2-D8865597DB9A}"/>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21</a:t>
            </a:fld>
            <a:endParaRPr lang="pl-PL"/>
          </a:p>
        </p:txBody>
      </p:sp>
    </p:spTree>
    <p:extLst>
      <p:ext uri="{BB962C8B-B14F-4D97-AF65-F5344CB8AC3E}">
        <p14:creationId xmlns:p14="http://schemas.microsoft.com/office/powerpoint/2010/main" val="2331059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2707"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55733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3</a:t>
            </a:fld>
            <a:endParaRPr lang="pl-PL"/>
          </a:p>
        </p:txBody>
      </p:sp>
    </p:spTree>
    <p:extLst>
      <p:ext uri="{BB962C8B-B14F-4D97-AF65-F5344CB8AC3E}">
        <p14:creationId xmlns:p14="http://schemas.microsoft.com/office/powerpoint/2010/main" val="2626974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3731" name="Rectangle 3"/>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2548480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6FD1A4FC-68CD-336D-5723-CC94D7E998A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24</a:t>
            </a:fld>
            <a:endParaRPr lang="pl-PL"/>
          </a:p>
        </p:txBody>
      </p:sp>
    </p:spTree>
    <p:extLst>
      <p:ext uri="{BB962C8B-B14F-4D97-AF65-F5344CB8AC3E}">
        <p14:creationId xmlns:p14="http://schemas.microsoft.com/office/powerpoint/2010/main" val="3261892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6FD1A4FC-68CD-336D-5723-CC94D7E998A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25</a:t>
            </a:fld>
            <a:endParaRPr lang="pl-PL"/>
          </a:p>
        </p:txBody>
      </p:sp>
    </p:spTree>
    <p:extLst>
      <p:ext uri="{BB962C8B-B14F-4D97-AF65-F5344CB8AC3E}">
        <p14:creationId xmlns:p14="http://schemas.microsoft.com/office/powerpoint/2010/main" val="1552585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B4696AF-1C77-423B-78A7-F075639A0071}"/>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A887E432-CDD0-EDC0-0226-221D58573238}"/>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2A0B6EC7-9FCB-C509-9173-C1901419EF25}"/>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5DA625DF-7AEF-7A13-5DE9-8C8AC68FC14E}"/>
              </a:ext>
            </a:extLst>
          </p:cNvPr>
          <p:cNvSpPr>
            <a:spLocks noGrp="1"/>
          </p:cNvSpPr>
          <p:nvPr>
            <p:ph type="sldNum" sz="quarter" idx="10"/>
          </p:nvPr>
        </p:nvSpPr>
        <p:spPr/>
        <p:txBody>
          <a:bodyPr/>
          <a:lstStyle/>
          <a:p>
            <a:pPr>
              <a:defRPr/>
            </a:pPr>
            <a:fld id="{B87BEB61-2A3F-47E8-93FE-0739F784E89F}" type="slidenum">
              <a:rPr lang="pl-PL" smtClean="0"/>
              <a:pPr>
                <a:defRPr/>
              </a:pPr>
              <a:t>26</a:t>
            </a:fld>
            <a:endParaRPr lang="pl-PL"/>
          </a:p>
        </p:txBody>
      </p:sp>
    </p:spTree>
    <p:extLst>
      <p:ext uri="{BB962C8B-B14F-4D97-AF65-F5344CB8AC3E}">
        <p14:creationId xmlns:p14="http://schemas.microsoft.com/office/powerpoint/2010/main" val="3703040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B89993C-6D31-97CE-878A-1C844DF4AA5F}"/>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8A055CBB-16AD-07B9-6271-8CBBCBB6FAD6}"/>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D8AAB18A-39A2-63CE-9792-571255A4CA6F}"/>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091A410F-B078-2B79-A0BF-B3BE9B725D82}"/>
              </a:ext>
            </a:extLst>
          </p:cNvPr>
          <p:cNvSpPr>
            <a:spLocks noGrp="1"/>
          </p:cNvSpPr>
          <p:nvPr>
            <p:ph type="sldNum" sz="quarter" idx="10"/>
          </p:nvPr>
        </p:nvSpPr>
        <p:spPr/>
        <p:txBody>
          <a:bodyPr/>
          <a:lstStyle/>
          <a:p>
            <a:pPr>
              <a:defRPr/>
            </a:pPr>
            <a:fld id="{B87BEB61-2A3F-47E8-93FE-0739F784E89F}" type="slidenum">
              <a:rPr lang="pl-PL" smtClean="0"/>
              <a:pPr>
                <a:defRPr/>
              </a:pPr>
              <a:t>27</a:t>
            </a:fld>
            <a:endParaRPr lang="pl-PL"/>
          </a:p>
        </p:txBody>
      </p:sp>
    </p:spTree>
    <p:extLst>
      <p:ext uri="{BB962C8B-B14F-4D97-AF65-F5344CB8AC3E}">
        <p14:creationId xmlns:p14="http://schemas.microsoft.com/office/powerpoint/2010/main" val="3328999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06B1736-02DA-3C68-F665-CA273876F8A0}"/>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FA93482D-07AB-E3C6-FEDD-51F691864DDD}"/>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F1E42F1A-702F-D973-EEBB-2D43A6F0AE97}"/>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E2E1A8ED-8EC3-53A5-4710-E0C6565683F8}"/>
              </a:ext>
            </a:extLst>
          </p:cNvPr>
          <p:cNvSpPr>
            <a:spLocks noGrp="1"/>
          </p:cNvSpPr>
          <p:nvPr>
            <p:ph type="sldNum" sz="quarter" idx="10"/>
          </p:nvPr>
        </p:nvSpPr>
        <p:spPr/>
        <p:txBody>
          <a:bodyPr/>
          <a:lstStyle/>
          <a:p>
            <a:pPr>
              <a:defRPr/>
            </a:pPr>
            <a:fld id="{B87BEB61-2A3F-47E8-93FE-0739F784E89F}" type="slidenum">
              <a:rPr lang="pl-PL" smtClean="0"/>
              <a:pPr>
                <a:defRPr/>
              </a:pPr>
              <a:t>28</a:t>
            </a:fld>
            <a:endParaRPr lang="pl-PL"/>
          </a:p>
        </p:txBody>
      </p:sp>
    </p:spTree>
    <p:extLst>
      <p:ext uri="{BB962C8B-B14F-4D97-AF65-F5344CB8AC3E}">
        <p14:creationId xmlns:p14="http://schemas.microsoft.com/office/powerpoint/2010/main" val="1995680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A17BEFB-68D4-22E5-5A1C-FD4E2A86C49E}"/>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CD1DCBB8-0019-01AB-0D30-E95DE1CEC8DD}"/>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4651282F-A4DA-63CC-F904-BA12B49996C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64698083-1832-5B9D-A760-A587192F4B0C}"/>
              </a:ext>
            </a:extLst>
          </p:cNvPr>
          <p:cNvSpPr>
            <a:spLocks noGrp="1"/>
          </p:cNvSpPr>
          <p:nvPr>
            <p:ph type="sldNum" sz="quarter" idx="10"/>
          </p:nvPr>
        </p:nvSpPr>
        <p:spPr/>
        <p:txBody>
          <a:bodyPr/>
          <a:lstStyle/>
          <a:p>
            <a:pPr>
              <a:defRPr/>
            </a:pPr>
            <a:fld id="{B87BEB61-2A3F-47E8-93FE-0739F784E89F}" type="slidenum">
              <a:rPr lang="pl-PL" smtClean="0"/>
              <a:pPr>
                <a:defRPr/>
              </a:pPr>
              <a:t>29</a:t>
            </a:fld>
            <a:endParaRPr lang="pl-PL"/>
          </a:p>
        </p:txBody>
      </p:sp>
    </p:spTree>
    <p:extLst>
      <p:ext uri="{BB962C8B-B14F-4D97-AF65-F5344CB8AC3E}">
        <p14:creationId xmlns:p14="http://schemas.microsoft.com/office/powerpoint/2010/main" val="195618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1FF064B-357B-D2B4-39D0-663B0D27DB70}"/>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313B2B77-7EDA-E908-BD79-E48D5C735BE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B02DB29F-55C0-947C-99C1-26DC86992749}"/>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5CD232F5-6FD5-6E34-F443-A40B32A407B8}"/>
              </a:ext>
            </a:extLst>
          </p:cNvPr>
          <p:cNvSpPr>
            <a:spLocks noGrp="1"/>
          </p:cNvSpPr>
          <p:nvPr>
            <p:ph type="sldNum" sz="quarter" idx="10"/>
          </p:nvPr>
        </p:nvSpPr>
        <p:spPr/>
        <p:txBody>
          <a:bodyPr/>
          <a:lstStyle/>
          <a:p>
            <a:pPr>
              <a:defRPr/>
            </a:pPr>
            <a:fld id="{B87BEB61-2A3F-47E8-93FE-0739F784E89F}" type="slidenum">
              <a:rPr lang="pl-PL" smtClean="0"/>
              <a:pPr>
                <a:defRPr/>
              </a:pPr>
              <a:t>30</a:t>
            </a:fld>
            <a:endParaRPr lang="pl-PL"/>
          </a:p>
        </p:txBody>
      </p:sp>
    </p:spTree>
    <p:extLst>
      <p:ext uri="{BB962C8B-B14F-4D97-AF65-F5344CB8AC3E}">
        <p14:creationId xmlns:p14="http://schemas.microsoft.com/office/powerpoint/2010/main" val="3353052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063F26F-46AA-07FA-1156-9B1C4B83CF47}"/>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BA0ABBF0-DB1C-AEFC-2CD6-058E67C0CEDE}"/>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286E2026-88D4-720C-74F6-D5199BAE0163}"/>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CE824B48-16CF-A65E-2568-FBA96B3D8241}"/>
              </a:ext>
            </a:extLst>
          </p:cNvPr>
          <p:cNvSpPr>
            <a:spLocks noGrp="1"/>
          </p:cNvSpPr>
          <p:nvPr>
            <p:ph type="sldNum" sz="quarter" idx="10"/>
          </p:nvPr>
        </p:nvSpPr>
        <p:spPr/>
        <p:txBody>
          <a:bodyPr/>
          <a:lstStyle/>
          <a:p>
            <a:pPr>
              <a:defRPr/>
            </a:pPr>
            <a:fld id="{B87BEB61-2A3F-47E8-93FE-0739F784E89F}" type="slidenum">
              <a:rPr lang="pl-PL" smtClean="0"/>
              <a:pPr>
                <a:defRPr/>
              </a:pPr>
              <a:t>31</a:t>
            </a:fld>
            <a:endParaRPr lang="pl-PL"/>
          </a:p>
        </p:txBody>
      </p:sp>
    </p:spTree>
    <p:extLst>
      <p:ext uri="{BB962C8B-B14F-4D97-AF65-F5344CB8AC3E}">
        <p14:creationId xmlns:p14="http://schemas.microsoft.com/office/powerpoint/2010/main" val="430147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595E102-8C50-A376-F6BB-5F841800B634}"/>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94DBE5E8-AEE9-418B-190C-2B473C2347BB}"/>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956CFB6E-EFCA-285B-CBA9-282A1A9EA5F0}"/>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51B6EA42-B269-B7B9-215D-6977914CFF5E}"/>
              </a:ext>
            </a:extLst>
          </p:cNvPr>
          <p:cNvSpPr>
            <a:spLocks noGrp="1"/>
          </p:cNvSpPr>
          <p:nvPr>
            <p:ph type="sldNum" sz="quarter" idx="10"/>
          </p:nvPr>
        </p:nvSpPr>
        <p:spPr/>
        <p:txBody>
          <a:bodyPr/>
          <a:lstStyle/>
          <a:p>
            <a:pPr>
              <a:defRPr/>
            </a:pPr>
            <a:fld id="{B87BEB61-2A3F-47E8-93FE-0739F784E89F}" type="slidenum">
              <a:rPr lang="pl-PL" smtClean="0"/>
              <a:pPr>
                <a:defRPr/>
              </a:pPr>
              <a:t>32</a:t>
            </a:fld>
            <a:endParaRPr lang="pl-PL"/>
          </a:p>
        </p:txBody>
      </p:sp>
    </p:spTree>
    <p:extLst>
      <p:ext uri="{BB962C8B-B14F-4D97-AF65-F5344CB8AC3E}">
        <p14:creationId xmlns:p14="http://schemas.microsoft.com/office/powerpoint/2010/main" val="1113889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4</a:t>
            </a:fld>
            <a:endParaRPr lang="pl-PL"/>
          </a:p>
        </p:txBody>
      </p:sp>
    </p:spTree>
    <p:extLst>
      <p:ext uri="{BB962C8B-B14F-4D97-AF65-F5344CB8AC3E}">
        <p14:creationId xmlns:p14="http://schemas.microsoft.com/office/powerpoint/2010/main" val="610188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90ED1C-9EFB-6F49-1948-C0D894089C97}"/>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3E84F550-45FA-59C5-8CE4-E17BECFC6A18}"/>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0BF17CB8-30A8-0645-8243-9011DDECBB24}"/>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591501B1-7941-55DD-F3F0-4FA942180808}"/>
              </a:ext>
            </a:extLst>
          </p:cNvPr>
          <p:cNvSpPr>
            <a:spLocks noGrp="1"/>
          </p:cNvSpPr>
          <p:nvPr>
            <p:ph type="sldNum" sz="quarter" idx="10"/>
          </p:nvPr>
        </p:nvSpPr>
        <p:spPr/>
        <p:txBody>
          <a:bodyPr/>
          <a:lstStyle/>
          <a:p>
            <a:pPr>
              <a:defRPr/>
            </a:pPr>
            <a:fld id="{B87BEB61-2A3F-47E8-93FE-0739F784E89F}" type="slidenum">
              <a:rPr lang="pl-PL" smtClean="0"/>
              <a:pPr>
                <a:defRPr/>
              </a:pPr>
              <a:t>33</a:t>
            </a:fld>
            <a:endParaRPr lang="pl-PL"/>
          </a:p>
        </p:txBody>
      </p:sp>
    </p:spTree>
    <p:extLst>
      <p:ext uri="{BB962C8B-B14F-4D97-AF65-F5344CB8AC3E}">
        <p14:creationId xmlns:p14="http://schemas.microsoft.com/office/powerpoint/2010/main" val="3535681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0DF08CF-7345-1B1C-CBD0-916C11DBA082}"/>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8A400AE9-F131-A842-3713-44E68F582930}"/>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63AB11C7-1281-5916-AD93-69C0803CEBF0}"/>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B0BC01C4-9079-365E-1026-F922BC148EFA}"/>
              </a:ext>
            </a:extLst>
          </p:cNvPr>
          <p:cNvSpPr>
            <a:spLocks noGrp="1"/>
          </p:cNvSpPr>
          <p:nvPr>
            <p:ph type="sldNum" sz="quarter" idx="10"/>
          </p:nvPr>
        </p:nvSpPr>
        <p:spPr/>
        <p:txBody>
          <a:bodyPr/>
          <a:lstStyle/>
          <a:p>
            <a:pPr>
              <a:defRPr/>
            </a:pPr>
            <a:fld id="{B87BEB61-2A3F-47E8-93FE-0739F784E89F}" type="slidenum">
              <a:rPr lang="pl-PL" smtClean="0"/>
              <a:pPr>
                <a:defRPr/>
              </a:pPr>
              <a:t>34</a:t>
            </a:fld>
            <a:endParaRPr lang="pl-PL"/>
          </a:p>
        </p:txBody>
      </p:sp>
    </p:spTree>
    <p:extLst>
      <p:ext uri="{BB962C8B-B14F-4D97-AF65-F5344CB8AC3E}">
        <p14:creationId xmlns:p14="http://schemas.microsoft.com/office/powerpoint/2010/main" val="3975669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35</a:t>
            </a:fld>
            <a:endParaRPr lang="pl-PL"/>
          </a:p>
        </p:txBody>
      </p:sp>
    </p:spTree>
    <p:extLst>
      <p:ext uri="{BB962C8B-B14F-4D97-AF65-F5344CB8AC3E}">
        <p14:creationId xmlns:p14="http://schemas.microsoft.com/office/powerpoint/2010/main" val="3186067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36</a:t>
            </a:fld>
            <a:endParaRPr lang="pl-PL"/>
          </a:p>
        </p:txBody>
      </p:sp>
    </p:spTree>
    <p:extLst>
      <p:ext uri="{BB962C8B-B14F-4D97-AF65-F5344CB8AC3E}">
        <p14:creationId xmlns:p14="http://schemas.microsoft.com/office/powerpoint/2010/main" val="1361286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3731" name="Rectangle 3"/>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2666068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solidFill>
                  <a:prstClr val="black"/>
                </a:solidFill>
              </a:rPr>
              <a:pPr>
                <a:defRPr/>
              </a:pPr>
              <a:t>38</a:t>
            </a:fld>
            <a:endParaRPr lang="pl-PL">
              <a:solidFill>
                <a:prstClr val="black"/>
              </a:solidFill>
            </a:endParaRPr>
          </a:p>
        </p:txBody>
      </p:sp>
    </p:spTree>
    <p:extLst>
      <p:ext uri="{BB962C8B-B14F-4D97-AF65-F5344CB8AC3E}">
        <p14:creationId xmlns:p14="http://schemas.microsoft.com/office/powerpoint/2010/main" val="2519427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1443" name="Symbol zastępczy notatek 2"/>
          <p:cNvSpPr>
            <a:spLocks noGrp="1"/>
          </p:cNvSpPr>
          <p:nvPr>
            <p:ph type="body" idx="1"/>
          </p:nvPr>
        </p:nvSpPr>
        <p:spPr bwMode="auto">
          <a:noFill/>
        </p:spPr>
        <p:txBody>
          <a:bodyPr/>
          <a:lstStyle/>
          <a:p>
            <a:endParaRPr lang="en-US"/>
          </a:p>
        </p:txBody>
      </p:sp>
      <p:sp>
        <p:nvSpPr>
          <p:cNvPr id="61444" name="Symbol zastępczy numeru slajdu 3"/>
          <p:cNvSpPr>
            <a:spLocks noGrp="1"/>
          </p:cNvSpPr>
          <p:nvPr>
            <p:ph type="sldNum" sz="quarter" idx="5"/>
          </p:nvPr>
        </p:nvSpPr>
        <p:spPr bwMode="auto">
          <a:noFill/>
          <a:ln>
            <a:miter lim="800000"/>
            <a:headEnd/>
            <a:tailEnd/>
          </a:ln>
        </p:spPr>
        <p:txBody>
          <a:bodyPr/>
          <a:lstStyle/>
          <a:p>
            <a:fld id="{659CBFBB-2263-4553-90D0-F11E6D81EABE}" type="slidenum">
              <a:rPr lang="pl-PL" smtClean="0"/>
              <a:pPr/>
              <a:t>39</a:t>
            </a:fld>
            <a:endParaRPr lang="pl-PL"/>
          </a:p>
        </p:txBody>
      </p:sp>
    </p:spTree>
    <p:extLst>
      <p:ext uri="{BB962C8B-B14F-4D97-AF65-F5344CB8AC3E}">
        <p14:creationId xmlns:p14="http://schemas.microsoft.com/office/powerpoint/2010/main" val="770574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5FE9D7F-A495-DC7F-F022-C09FA90CA737}"/>
            </a:ext>
          </a:extLst>
        </p:cNvPr>
        <p:cNvGrpSpPr/>
        <p:nvPr/>
      </p:nvGrpSpPr>
      <p:grpSpPr>
        <a:xfrm>
          <a:off x="0" y="0"/>
          <a:ext cx="0" cy="0"/>
          <a:chOff x="0" y="0"/>
          <a:chExt cx="0" cy="0"/>
        </a:xfrm>
      </p:grpSpPr>
      <p:sp>
        <p:nvSpPr>
          <p:cNvPr id="60418" name="Symbol zastępczy obrazu slajdu 1">
            <a:extLst>
              <a:ext uri="{FF2B5EF4-FFF2-40B4-BE49-F238E27FC236}">
                <a16:creationId xmlns="" xmlns:a16="http://schemas.microsoft.com/office/drawing/2014/main" id="{54904690-944A-1759-39FD-45D8BE8C3059}"/>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0419" name="Symbol zastępczy notatek 2">
            <a:extLst>
              <a:ext uri="{FF2B5EF4-FFF2-40B4-BE49-F238E27FC236}">
                <a16:creationId xmlns="" xmlns:a16="http://schemas.microsoft.com/office/drawing/2014/main" id="{6F2A827E-EFAC-20FC-9566-E76DB002936C}"/>
              </a:ext>
            </a:extLst>
          </p:cNvPr>
          <p:cNvSpPr>
            <a:spLocks noGrp="1"/>
          </p:cNvSpPr>
          <p:nvPr>
            <p:ph type="body" idx="1"/>
          </p:nvPr>
        </p:nvSpPr>
        <p:spPr bwMode="auto">
          <a:noFill/>
        </p:spPr>
        <p:txBody>
          <a:bodyPr/>
          <a:lstStyle/>
          <a:p>
            <a:pPr eaLnBrk="1" hangingPunct="1"/>
            <a:endParaRPr lang="en-US">
              <a:latin typeface="Arial" charset="0"/>
              <a:cs typeface="Arial" charset="0"/>
            </a:endParaRPr>
          </a:p>
        </p:txBody>
      </p:sp>
      <p:sp>
        <p:nvSpPr>
          <p:cNvPr id="60420" name="Symbol zastępczy numeru slajdu 3">
            <a:extLst>
              <a:ext uri="{FF2B5EF4-FFF2-40B4-BE49-F238E27FC236}">
                <a16:creationId xmlns="" xmlns:a16="http://schemas.microsoft.com/office/drawing/2014/main" id="{17527F1E-0152-C034-6751-91EE345CD15D}"/>
              </a:ext>
            </a:extLst>
          </p:cNvPr>
          <p:cNvSpPr>
            <a:spLocks noGrp="1"/>
          </p:cNvSpPr>
          <p:nvPr>
            <p:ph type="sldNum" sz="quarter" idx="5"/>
          </p:nvPr>
        </p:nvSpPr>
        <p:spPr bwMode="auto">
          <a:noFill/>
          <a:ln>
            <a:miter lim="800000"/>
            <a:headEnd/>
            <a:tailEnd/>
          </a:ln>
        </p:spPr>
        <p:txBody>
          <a:bodyPr/>
          <a:lstStyle/>
          <a:p>
            <a:fld id="{F85519EE-730D-4559-A621-793EDFB08290}" type="slidenum">
              <a:rPr lang="en-US" smtClean="0">
                <a:latin typeface="Arial" charset="0"/>
                <a:cs typeface="Arial" charset="0"/>
              </a:rPr>
              <a:pPr/>
              <a:t>40</a:t>
            </a:fld>
            <a:endParaRPr lang="en-US">
              <a:latin typeface="Arial" charset="0"/>
              <a:cs typeface="Arial" charset="0"/>
            </a:endParaRPr>
          </a:p>
        </p:txBody>
      </p:sp>
    </p:spTree>
    <p:extLst>
      <p:ext uri="{BB962C8B-B14F-4D97-AF65-F5344CB8AC3E}">
        <p14:creationId xmlns:p14="http://schemas.microsoft.com/office/powerpoint/2010/main" val="25153851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F941AE3-F52F-A393-0B60-CEEAA9754A3C}"/>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CCA9CA56-FC92-A52D-F146-CFB55FE8A464}"/>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43AD2467-04C6-726A-2086-01A3AC18DE62}"/>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94573B38-44EF-A3F7-F5CA-B8BC3B2D4C11}"/>
              </a:ext>
            </a:extLst>
          </p:cNvPr>
          <p:cNvSpPr>
            <a:spLocks noGrp="1"/>
          </p:cNvSpPr>
          <p:nvPr>
            <p:ph type="sldNum" sz="quarter" idx="10"/>
          </p:nvPr>
        </p:nvSpPr>
        <p:spPr/>
        <p:txBody>
          <a:bodyPr/>
          <a:lstStyle/>
          <a:p>
            <a:pPr>
              <a:defRPr/>
            </a:pPr>
            <a:fld id="{B87BEB61-2A3F-47E8-93FE-0739F784E89F}" type="slidenum">
              <a:rPr lang="pl-PL" smtClean="0"/>
              <a:pPr>
                <a:defRPr/>
              </a:pPr>
              <a:t>43</a:t>
            </a:fld>
            <a:endParaRPr lang="pl-PL"/>
          </a:p>
        </p:txBody>
      </p:sp>
    </p:spTree>
    <p:extLst>
      <p:ext uri="{BB962C8B-B14F-4D97-AF65-F5344CB8AC3E}">
        <p14:creationId xmlns:p14="http://schemas.microsoft.com/office/powerpoint/2010/main" val="2181560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DDDF058-4C68-5A49-3543-D5557D34AFAA}"/>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88E96ACA-D665-8B8E-31C7-0453886B0B85}"/>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F7817E10-A692-B601-6BE6-AC4FBC5A42D4}"/>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 xmlns:a16="http://schemas.microsoft.com/office/drawing/2014/main" id="{CE6DB9B0-7FC6-C401-B0C8-D1D4769E3EA5}"/>
              </a:ext>
            </a:extLst>
          </p:cNvPr>
          <p:cNvSpPr>
            <a:spLocks noGrp="1"/>
          </p:cNvSpPr>
          <p:nvPr>
            <p:ph type="sldNum" sz="quarter" idx="10"/>
          </p:nvPr>
        </p:nvSpPr>
        <p:spPr/>
        <p:txBody>
          <a:bodyPr/>
          <a:lstStyle/>
          <a:p>
            <a:pPr>
              <a:defRPr/>
            </a:pPr>
            <a:fld id="{B87BEB61-2A3F-47E8-93FE-0739F784E89F}" type="slidenum">
              <a:rPr lang="pl-PL" smtClean="0"/>
              <a:pPr>
                <a:defRPr/>
              </a:pPr>
              <a:t>44</a:t>
            </a:fld>
            <a:endParaRPr lang="pl-PL"/>
          </a:p>
        </p:txBody>
      </p:sp>
    </p:spTree>
    <p:extLst>
      <p:ext uri="{BB962C8B-B14F-4D97-AF65-F5344CB8AC3E}">
        <p14:creationId xmlns:p14="http://schemas.microsoft.com/office/powerpoint/2010/main" val="3252435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6C03A73-259D-666B-E542-AF9F1FDA312D}"/>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C76C8AB3-6E8B-34DA-C883-176CF5A2592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C16381E6-36C6-3225-BEF5-CBA8DB4FC26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ECCD37DF-6FA0-0352-B5B0-3D7578D105EE}"/>
              </a:ext>
            </a:extLst>
          </p:cNvPr>
          <p:cNvSpPr>
            <a:spLocks noGrp="1"/>
          </p:cNvSpPr>
          <p:nvPr>
            <p:ph type="sldNum" sz="quarter" idx="10"/>
          </p:nvPr>
        </p:nvSpPr>
        <p:spPr/>
        <p:txBody>
          <a:bodyPr/>
          <a:lstStyle/>
          <a:p>
            <a:pPr>
              <a:defRPr/>
            </a:pPr>
            <a:fld id="{B87BEB61-2A3F-47E8-93FE-0739F784E89F}" type="slidenum">
              <a:rPr lang="pl-PL" smtClean="0"/>
              <a:pPr>
                <a:defRPr/>
              </a:pPr>
              <a:t>5</a:t>
            </a:fld>
            <a:endParaRPr lang="pl-PL"/>
          </a:p>
        </p:txBody>
      </p:sp>
    </p:spTree>
    <p:extLst>
      <p:ext uri="{BB962C8B-B14F-4D97-AF65-F5344CB8AC3E}">
        <p14:creationId xmlns:p14="http://schemas.microsoft.com/office/powerpoint/2010/main" val="38198211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DDDF058-4C68-5A49-3543-D5557D34AFAA}"/>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88E96ACA-D665-8B8E-31C7-0453886B0B85}"/>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F7817E10-A692-B601-6BE6-AC4FBC5A42D4}"/>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 xmlns:a16="http://schemas.microsoft.com/office/drawing/2014/main" id="{CE6DB9B0-7FC6-C401-B0C8-D1D4769E3EA5}"/>
              </a:ext>
            </a:extLst>
          </p:cNvPr>
          <p:cNvSpPr>
            <a:spLocks noGrp="1"/>
          </p:cNvSpPr>
          <p:nvPr>
            <p:ph type="sldNum" sz="quarter" idx="10"/>
          </p:nvPr>
        </p:nvSpPr>
        <p:spPr/>
        <p:txBody>
          <a:bodyPr/>
          <a:lstStyle/>
          <a:p>
            <a:pPr>
              <a:defRPr/>
            </a:pPr>
            <a:fld id="{B87BEB61-2A3F-47E8-93FE-0739F784E89F}" type="slidenum">
              <a:rPr lang="pl-PL" smtClean="0"/>
              <a:pPr>
                <a:defRPr/>
              </a:pPr>
              <a:t>45</a:t>
            </a:fld>
            <a:endParaRPr lang="pl-PL"/>
          </a:p>
        </p:txBody>
      </p:sp>
    </p:spTree>
    <p:extLst>
      <p:ext uri="{BB962C8B-B14F-4D97-AF65-F5344CB8AC3E}">
        <p14:creationId xmlns:p14="http://schemas.microsoft.com/office/powerpoint/2010/main" val="31592444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3793979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47</a:t>
            </a:fld>
            <a:endParaRPr lang="pl-PL"/>
          </a:p>
        </p:txBody>
      </p:sp>
    </p:spTree>
    <p:extLst>
      <p:ext uri="{BB962C8B-B14F-4D97-AF65-F5344CB8AC3E}">
        <p14:creationId xmlns:p14="http://schemas.microsoft.com/office/powerpoint/2010/main" val="1750165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48</a:t>
            </a:fld>
            <a:endParaRPr lang="pl-PL"/>
          </a:p>
        </p:txBody>
      </p:sp>
    </p:spTree>
    <p:extLst>
      <p:ext uri="{BB962C8B-B14F-4D97-AF65-F5344CB8AC3E}">
        <p14:creationId xmlns:p14="http://schemas.microsoft.com/office/powerpoint/2010/main" val="80671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49</a:t>
            </a:fld>
            <a:endParaRPr lang="pl-PL"/>
          </a:p>
        </p:txBody>
      </p:sp>
    </p:spTree>
    <p:extLst>
      <p:ext uri="{BB962C8B-B14F-4D97-AF65-F5344CB8AC3E}">
        <p14:creationId xmlns:p14="http://schemas.microsoft.com/office/powerpoint/2010/main" val="19077305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F160623-2489-F0C2-4568-B6503C806A3F}"/>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45883A87-905E-726B-0767-D16BF8A0B5C4}"/>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536F770C-1B13-7CB4-4CC2-F6D40FA20049}"/>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6938723D-C7BE-BF3B-0A1B-46CA85991133}"/>
              </a:ext>
            </a:extLst>
          </p:cNvPr>
          <p:cNvSpPr>
            <a:spLocks noGrp="1"/>
          </p:cNvSpPr>
          <p:nvPr>
            <p:ph type="sldNum" sz="quarter" idx="10"/>
          </p:nvPr>
        </p:nvSpPr>
        <p:spPr/>
        <p:txBody>
          <a:bodyPr/>
          <a:lstStyle/>
          <a:p>
            <a:pPr>
              <a:defRPr/>
            </a:pPr>
            <a:fld id="{B87BEB61-2A3F-47E8-93FE-0739F784E89F}" type="slidenum">
              <a:rPr lang="pl-PL" smtClean="0"/>
              <a:pPr>
                <a:defRPr/>
              </a:pPr>
              <a:t>50</a:t>
            </a:fld>
            <a:endParaRPr lang="pl-PL"/>
          </a:p>
        </p:txBody>
      </p:sp>
    </p:spTree>
    <p:extLst>
      <p:ext uri="{BB962C8B-B14F-4D97-AF65-F5344CB8AC3E}">
        <p14:creationId xmlns:p14="http://schemas.microsoft.com/office/powerpoint/2010/main" val="39102903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F160623-2489-F0C2-4568-B6503C806A3F}"/>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45883A87-905E-726B-0767-D16BF8A0B5C4}"/>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536F770C-1B13-7CB4-4CC2-F6D40FA20049}"/>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6938723D-C7BE-BF3B-0A1B-46CA85991133}"/>
              </a:ext>
            </a:extLst>
          </p:cNvPr>
          <p:cNvSpPr>
            <a:spLocks noGrp="1"/>
          </p:cNvSpPr>
          <p:nvPr>
            <p:ph type="sldNum" sz="quarter" idx="10"/>
          </p:nvPr>
        </p:nvSpPr>
        <p:spPr/>
        <p:txBody>
          <a:bodyPr/>
          <a:lstStyle/>
          <a:p>
            <a:pPr>
              <a:defRPr/>
            </a:pPr>
            <a:fld id="{B87BEB61-2A3F-47E8-93FE-0739F784E89F}" type="slidenum">
              <a:rPr lang="pl-PL" smtClean="0"/>
              <a:pPr>
                <a:defRPr/>
              </a:pPr>
              <a:t>51</a:t>
            </a:fld>
            <a:endParaRPr lang="pl-PL"/>
          </a:p>
        </p:txBody>
      </p:sp>
    </p:spTree>
    <p:extLst>
      <p:ext uri="{BB962C8B-B14F-4D97-AF65-F5344CB8AC3E}">
        <p14:creationId xmlns:p14="http://schemas.microsoft.com/office/powerpoint/2010/main" val="20545290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F160623-2489-F0C2-4568-B6503C806A3F}"/>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45883A87-905E-726B-0767-D16BF8A0B5C4}"/>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536F770C-1B13-7CB4-4CC2-F6D40FA20049}"/>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6938723D-C7BE-BF3B-0A1B-46CA85991133}"/>
              </a:ext>
            </a:extLst>
          </p:cNvPr>
          <p:cNvSpPr>
            <a:spLocks noGrp="1"/>
          </p:cNvSpPr>
          <p:nvPr>
            <p:ph type="sldNum" sz="quarter" idx="10"/>
          </p:nvPr>
        </p:nvSpPr>
        <p:spPr/>
        <p:txBody>
          <a:bodyPr/>
          <a:lstStyle/>
          <a:p>
            <a:pPr>
              <a:defRPr/>
            </a:pPr>
            <a:fld id="{B87BEB61-2A3F-47E8-93FE-0739F784E89F}" type="slidenum">
              <a:rPr lang="pl-PL" smtClean="0"/>
              <a:pPr>
                <a:defRPr/>
              </a:pPr>
              <a:t>52</a:t>
            </a:fld>
            <a:endParaRPr lang="pl-PL"/>
          </a:p>
        </p:txBody>
      </p:sp>
    </p:spTree>
    <p:extLst>
      <p:ext uri="{BB962C8B-B14F-4D97-AF65-F5344CB8AC3E}">
        <p14:creationId xmlns:p14="http://schemas.microsoft.com/office/powerpoint/2010/main" val="23172070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6815692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A9D7748-C9DA-11F7-C74B-044ABE9ABBB8}"/>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65FB2E8E-B298-9672-BF68-DD75CE24DEC4}"/>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51C05038-9DB6-15CC-B88A-96B50CFF1F8E}"/>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DA8FB741-2263-1114-38B2-D8865597DB9A}"/>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54</a:t>
            </a:fld>
            <a:endParaRPr lang="pl-PL"/>
          </a:p>
        </p:txBody>
      </p:sp>
    </p:spTree>
    <p:extLst>
      <p:ext uri="{BB962C8B-B14F-4D97-AF65-F5344CB8AC3E}">
        <p14:creationId xmlns:p14="http://schemas.microsoft.com/office/powerpoint/2010/main" val="392868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44D7B15-7B9E-DB2A-1B62-2492103EC3F3}"/>
            </a:ext>
          </a:extLst>
        </p:cNvPr>
        <p:cNvGrpSpPr/>
        <p:nvPr/>
      </p:nvGrpSpPr>
      <p:grpSpPr>
        <a:xfrm>
          <a:off x="0" y="0"/>
          <a:ext cx="0" cy="0"/>
          <a:chOff x="0" y="0"/>
          <a:chExt cx="0" cy="0"/>
        </a:xfrm>
      </p:grpSpPr>
      <p:sp>
        <p:nvSpPr>
          <p:cNvPr id="72706" name="Rectangle 2">
            <a:extLst>
              <a:ext uri="{FF2B5EF4-FFF2-40B4-BE49-F238E27FC236}">
                <a16:creationId xmlns="" xmlns:a16="http://schemas.microsoft.com/office/drawing/2014/main" id="{EB105DDC-68DF-4B44-325B-ED6EF50F9074}"/>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2707" name="Rectangle 3">
            <a:extLst>
              <a:ext uri="{FF2B5EF4-FFF2-40B4-BE49-F238E27FC236}">
                <a16:creationId xmlns="" xmlns:a16="http://schemas.microsoft.com/office/drawing/2014/main" id="{DFDB0108-3865-B530-8581-33896329D7F0}"/>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9772153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A1C50D4-A06F-DA57-1340-9187CC631D23}"/>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EE766EFA-16B9-F7FD-6ED1-4999B6AD6D2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DC50FD41-4C4E-574E-7A1E-22A581165479}"/>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C0A27667-4BD9-46C9-D35A-04553B7B71DF}"/>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55</a:t>
            </a:fld>
            <a:endParaRPr lang="pl-PL"/>
          </a:p>
        </p:txBody>
      </p:sp>
    </p:spTree>
    <p:extLst>
      <p:ext uri="{BB962C8B-B14F-4D97-AF65-F5344CB8AC3E}">
        <p14:creationId xmlns:p14="http://schemas.microsoft.com/office/powerpoint/2010/main" val="15608183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A1C50D4-A06F-DA57-1340-9187CC631D23}"/>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EE766EFA-16B9-F7FD-6ED1-4999B6AD6D2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DC50FD41-4C4E-574E-7A1E-22A581165479}"/>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C0A27667-4BD9-46C9-D35A-04553B7B71DF}"/>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56</a:t>
            </a:fld>
            <a:endParaRPr lang="pl-PL"/>
          </a:p>
        </p:txBody>
      </p:sp>
    </p:spTree>
    <p:extLst>
      <p:ext uri="{BB962C8B-B14F-4D97-AF65-F5344CB8AC3E}">
        <p14:creationId xmlns:p14="http://schemas.microsoft.com/office/powerpoint/2010/main" val="24695233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57</a:t>
            </a:fld>
            <a:endParaRPr lang="pl-PL"/>
          </a:p>
        </p:txBody>
      </p:sp>
    </p:spTree>
    <p:extLst>
      <p:ext uri="{BB962C8B-B14F-4D97-AF65-F5344CB8AC3E}">
        <p14:creationId xmlns:p14="http://schemas.microsoft.com/office/powerpoint/2010/main" val="38254591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58</a:t>
            </a:fld>
            <a:endParaRPr lang="pl-PL"/>
          </a:p>
        </p:txBody>
      </p:sp>
    </p:spTree>
    <p:extLst>
      <p:ext uri="{BB962C8B-B14F-4D97-AF65-F5344CB8AC3E}">
        <p14:creationId xmlns:p14="http://schemas.microsoft.com/office/powerpoint/2010/main" val="25834014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A1C50D4-A06F-DA57-1340-9187CC631D23}"/>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EE766EFA-16B9-F7FD-6ED1-4999B6AD6D2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DC50FD41-4C4E-574E-7A1E-22A581165479}"/>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C0A27667-4BD9-46C9-D35A-04553B7B71DF}"/>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59</a:t>
            </a:fld>
            <a:endParaRPr lang="pl-PL"/>
          </a:p>
        </p:txBody>
      </p:sp>
    </p:spTree>
    <p:extLst>
      <p:ext uri="{BB962C8B-B14F-4D97-AF65-F5344CB8AC3E}">
        <p14:creationId xmlns:p14="http://schemas.microsoft.com/office/powerpoint/2010/main" val="38628904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A1C50D4-A06F-DA57-1340-9187CC631D23}"/>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EE766EFA-16B9-F7FD-6ED1-4999B6AD6D2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DC50FD41-4C4E-574E-7A1E-22A581165479}"/>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C0A27667-4BD9-46C9-D35A-04553B7B71DF}"/>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60</a:t>
            </a:fld>
            <a:endParaRPr lang="pl-PL"/>
          </a:p>
        </p:txBody>
      </p:sp>
    </p:spTree>
    <p:extLst>
      <p:ext uri="{BB962C8B-B14F-4D97-AF65-F5344CB8AC3E}">
        <p14:creationId xmlns:p14="http://schemas.microsoft.com/office/powerpoint/2010/main" val="38775088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96F7A22-4EF7-1AEA-FF09-7F8F0B61046E}"/>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B014331D-7180-5E5E-D01C-16DF864290A6}"/>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31FFC837-6C85-AE7E-A182-089855E4B78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C3AD1E82-4990-42EC-97A1-B435271F4418}"/>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61</a:t>
            </a:fld>
            <a:endParaRPr lang="pl-PL"/>
          </a:p>
        </p:txBody>
      </p:sp>
    </p:spTree>
    <p:extLst>
      <p:ext uri="{BB962C8B-B14F-4D97-AF65-F5344CB8AC3E}">
        <p14:creationId xmlns:p14="http://schemas.microsoft.com/office/powerpoint/2010/main" val="17325598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64</a:t>
            </a:fld>
            <a:endParaRPr lang="pl-PL"/>
          </a:p>
        </p:txBody>
      </p:sp>
    </p:spTree>
    <p:extLst>
      <p:ext uri="{BB962C8B-B14F-4D97-AF65-F5344CB8AC3E}">
        <p14:creationId xmlns:p14="http://schemas.microsoft.com/office/powerpoint/2010/main" val="7010673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51660F2-5FE9-8682-6790-FB54C5D0E81B}"/>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3FD7310E-46AA-300D-03B5-2F13DBC94608}"/>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8D0917CC-03BA-5BC9-FDA0-BB4A7DC92503}"/>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B972F84C-CF43-882E-2EF0-36902990ECF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66</a:t>
            </a:fld>
            <a:endParaRPr lang="pl-PL"/>
          </a:p>
        </p:txBody>
      </p:sp>
    </p:spTree>
    <p:extLst>
      <p:ext uri="{BB962C8B-B14F-4D97-AF65-F5344CB8AC3E}">
        <p14:creationId xmlns:p14="http://schemas.microsoft.com/office/powerpoint/2010/main" val="36360235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73A2969-1F0E-4090-A4C1-481A1AB273BC}"/>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F25AD0C5-0D26-5E25-1352-380BCD1C66D2}"/>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335143B4-824F-3E31-375A-4F2A676D3BE2}"/>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03B0E5AD-03F1-9D1E-6455-415825C8AEC7}"/>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67</a:t>
            </a:fld>
            <a:endParaRPr lang="pl-PL"/>
          </a:p>
        </p:txBody>
      </p:sp>
    </p:spTree>
    <p:extLst>
      <p:ext uri="{BB962C8B-B14F-4D97-AF65-F5344CB8AC3E}">
        <p14:creationId xmlns:p14="http://schemas.microsoft.com/office/powerpoint/2010/main" val="2711274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6C03A73-259D-666B-E542-AF9F1FDA312D}"/>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C76C8AB3-6E8B-34DA-C883-176CF5A2592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C16381E6-36C6-3225-BEF5-CBA8DB4FC26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ECCD37DF-6FA0-0352-B5B0-3D7578D105EE}"/>
              </a:ext>
            </a:extLst>
          </p:cNvPr>
          <p:cNvSpPr>
            <a:spLocks noGrp="1"/>
          </p:cNvSpPr>
          <p:nvPr>
            <p:ph type="sldNum" sz="quarter" idx="10"/>
          </p:nvPr>
        </p:nvSpPr>
        <p:spPr/>
        <p:txBody>
          <a:bodyPr/>
          <a:lstStyle/>
          <a:p>
            <a:pPr>
              <a:defRPr/>
            </a:pPr>
            <a:fld id="{B87BEB61-2A3F-47E8-93FE-0739F784E89F}" type="slidenum">
              <a:rPr lang="pl-PL" smtClean="0"/>
              <a:pPr>
                <a:defRPr/>
              </a:pPr>
              <a:t>7</a:t>
            </a:fld>
            <a:endParaRPr lang="pl-PL"/>
          </a:p>
        </p:txBody>
      </p:sp>
    </p:spTree>
    <p:extLst>
      <p:ext uri="{BB962C8B-B14F-4D97-AF65-F5344CB8AC3E}">
        <p14:creationId xmlns:p14="http://schemas.microsoft.com/office/powerpoint/2010/main" val="32016934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68</a:t>
            </a:fld>
            <a:endParaRPr lang="pl-PL"/>
          </a:p>
        </p:txBody>
      </p:sp>
    </p:spTree>
    <p:extLst>
      <p:ext uri="{BB962C8B-B14F-4D97-AF65-F5344CB8AC3E}">
        <p14:creationId xmlns:p14="http://schemas.microsoft.com/office/powerpoint/2010/main" val="23149241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14C8768-A740-FCEF-EB15-8DE18975D42B}"/>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ED30F0E5-4D0D-41AF-C2FD-C8C474E2045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3495F88A-F800-721B-AAA1-BCD9C0E1B4ED}"/>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D66025E7-967A-311F-1AF1-5196A4B5F811}"/>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69</a:t>
            </a:fld>
            <a:endParaRPr lang="pl-PL"/>
          </a:p>
        </p:txBody>
      </p:sp>
    </p:spTree>
    <p:extLst>
      <p:ext uri="{BB962C8B-B14F-4D97-AF65-F5344CB8AC3E}">
        <p14:creationId xmlns:p14="http://schemas.microsoft.com/office/powerpoint/2010/main" val="11034742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70</a:t>
            </a:fld>
            <a:endParaRPr lang="pl-PL"/>
          </a:p>
        </p:txBody>
      </p:sp>
    </p:spTree>
    <p:extLst>
      <p:ext uri="{BB962C8B-B14F-4D97-AF65-F5344CB8AC3E}">
        <p14:creationId xmlns:p14="http://schemas.microsoft.com/office/powerpoint/2010/main" val="679303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4515" name="Symbol zastępczy notatek 2"/>
          <p:cNvSpPr>
            <a:spLocks noGrp="1"/>
          </p:cNvSpPr>
          <p:nvPr>
            <p:ph type="body" idx="1"/>
          </p:nvPr>
        </p:nvSpPr>
        <p:spPr bwMode="auto">
          <a:noFill/>
        </p:spPr>
        <p:txBody>
          <a:bodyPr/>
          <a:lstStyle/>
          <a:p>
            <a:endParaRPr lang="en-US"/>
          </a:p>
        </p:txBody>
      </p:sp>
      <p:sp>
        <p:nvSpPr>
          <p:cNvPr id="64516" name="Symbol zastępczy numeru slajdu 3"/>
          <p:cNvSpPr>
            <a:spLocks noGrp="1"/>
          </p:cNvSpPr>
          <p:nvPr>
            <p:ph type="sldNum" sz="quarter" idx="5"/>
          </p:nvPr>
        </p:nvSpPr>
        <p:spPr bwMode="auto">
          <a:noFill/>
          <a:ln>
            <a:miter lim="800000"/>
            <a:headEnd/>
            <a:tailEnd/>
          </a:ln>
        </p:spPr>
        <p:txBody>
          <a:bodyPr/>
          <a:lstStyle/>
          <a:p>
            <a:fld id="{4754634D-274D-4AC3-A777-309F0C0E4F6C}" type="slidenum">
              <a:rPr lang="pl-PL" smtClean="0"/>
              <a:pPr/>
              <a:t>71</a:t>
            </a:fld>
            <a:endParaRPr lang="pl-PL"/>
          </a:p>
        </p:txBody>
      </p:sp>
    </p:spTree>
    <p:extLst>
      <p:ext uri="{BB962C8B-B14F-4D97-AF65-F5344CB8AC3E}">
        <p14:creationId xmlns:p14="http://schemas.microsoft.com/office/powerpoint/2010/main" val="26907813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4536074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6844204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803238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D2FFC97-1A37-70B7-28F4-B37EFD13E457}"/>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9E5B74D6-2577-0F99-8A7B-53279D852F3D}"/>
              </a:ext>
            </a:extLst>
          </p:cNvPr>
          <p:cNvSpPr>
            <a:spLocks noGrp="1" noChangeArrowheads="1"/>
          </p:cNvSpPr>
          <p:nvPr>
            <p:ph type="sldNum" sz="quarter" idx="5"/>
          </p:nvPr>
        </p:nvSpPr>
        <p:spPr>
          <a:ln/>
        </p:spPr>
        <p:txBody>
          <a:bodyPr/>
          <a:lstStyle/>
          <a:p>
            <a:fld id="{992A275A-6761-43F4-AE1C-9B49FFFCA8A6}" type="slidenum">
              <a:rPr lang="en-US" altLang="ja-JP"/>
              <a:pPr/>
              <a:t>75</a:t>
            </a:fld>
            <a:endParaRPr lang="en-US" altLang="ja-JP"/>
          </a:p>
        </p:txBody>
      </p:sp>
      <p:sp>
        <p:nvSpPr>
          <p:cNvPr id="715778" name="Rectangle 2">
            <a:extLst>
              <a:ext uri="{FF2B5EF4-FFF2-40B4-BE49-F238E27FC236}">
                <a16:creationId xmlns="" xmlns:a16="http://schemas.microsoft.com/office/drawing/2014/main" id="{DA810151-AD90-5947-AF2E-42D9A0674B0F}"/>
              </a:ext>
            </a:extLst>
          </p:cNvPr>
          <p:cNvSpPr>
            <a:spLocks noGrp="1" noRot="1" noChangeAspect="1" noChangeArrowheads="1" noTextEdit="1"/>
          </p:cNvSpPr>
          <p:nvPr>
            <p:ph type="sldImg"/>
          </p:nvPr>
        </p:nvSpPr>
        <p:spPr>
          <a:ln/>
        </p:spPr>
        <p:txBody>
          <a:bodyPr/>
          <a:lstStyle/>
          <a:p>
            <a:endParaRPr lang="en-US"/>
          </a:p>
        </p:txBody>
      </p:sp>
      <p:sp>
        <p:nvSpPr>
          <p:cNvPr id="715779" name="Rectangle 3">
            <a:extLst>
              <a:ext uri="{FF2B5EF4-FFF2-40B4-BE49-F238E27FC236}">
                <a16:creationId xmlns="" xmlns:a16="http://schemas.microsoft.com/office/drawing/2014/main" id="{AA70DE5E-271E-D08A-94D4-225BF4ECD6E4}"/>
              </a:ext>
            </a:extLst>
          </p:cNvPr>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386053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pPr>
              <a:defRPr/>
            </a:pPr>
            <a:fld id="{B87BEB61-2A3F-47E8-93FE-0739F784E89F}" type="slidenum">
              <a:rPr lang="pl-PL" smtClean="0"/>
              <a:pPr>
                <a:defRPr/>
              </a:pPr>
              <a:t>76</a:t>
            </a:fld>
            <a:endParaRPr lang="pl-PL"/>
          </a:p>
        </p:txBody>
      </p:sp>
    </p:spTree>
    <p:extLst>
      <p:ext uri="{BB962C8B-B14F-4D97-AF65-F5344CB8AC3E}">
        <p14:creationId xmlns:p14="http://schemas.microsoft.com/office/powerpoint/2010/main" val="1138154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403465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6C03A73-259D-666B-E542-AF9F1FDA312D}"/>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C76C8AB3-6E8B-34DA-C883-176CF5A2592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C16381E6-36C6-3225-BEF5-CBA8DB4FC26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ECCD37DF-6FA0-0352-B5B0-3D7578D105EE}"/>
              </a:ext>
            </a:extLst>
          </p:cNvPr>
          <p:cNvSpPr>
            <a:spLocks noGrp="1"/>
          </p:cNvSpPr>
          <p:nvPr>
            <p:ph type="sldNum" sz="quarter" idx="10"/>
          </p:nvPr>
        </p:nvSpPr>
        <p:spPr/>
        <p:txBody>
          <a:bodyPr/>
          <a:lstStyle/>
          <a:p>
            <a:pPr>
              <a:defRPr/>
            </a:pPr>
            <a:fld id="{B87BEB61-2A3F-47E8-93FE-0739F784E89F}" type="slidenum">
              <a:rPr lang="pl-PL" smtClean="0"/>
              <a:pPr>
                <a:defRPr/>
              </a:pPr>
              <a:t>8</a:t>
            </a:fld>
            <a:endParaRPr lang="pl-PL"/>
          </a:p>
        </p:txBody>
      </p:sp>
    </p:spTree>
    <p:extLst>
      <p:ext uri="{BB962C8B-B14F-4D97-AF65-F5344CB8AC3E}">
        <p14:creationId xmlns:p14="http://schemas.microsoft.com/office/powerpoint/2010/main" val="26105381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3FF9A31-2C11-4951-453B-D2272DE23F72}"/>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00E05D26-D6E8-9612-303E-D7D993C6E94C}"/>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F230751B-0ABB-7776-32AC-62A495AB916B}"/>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9048056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3FF9A31-2C11-4951-453B-D2272DE23F72}"/>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00E05D26-D6E8-9612-303E-D7D993C6E94C}"/>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F230751B-0ABB-7776-32AC-62A495AB916B}"/>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7991673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8ED06C0-C3FC-5A03-47DD-5CD21D0889CA}"/>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1B963CCF-D748-D641-2A07-A4C94A81E858}"/>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D45D0D14-5026-1916-4C17-C8267B70F08B}"/>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9592751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8ED06C0-C3FC-5A03-47DD-5CD21D0889CA}"/>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1B963CCF-D748-D641-2A07-A4C94A81E858}"/>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D45D0D14-5026-1916-4C17-C8267B70F08B}"/>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0303781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14BF879-9ABF-F002-BD53-94ABEC7C7EC1}"/>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2EB6F869-56A9-ECF2-2764-9268E644DAD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C7CB9F58-366F-BD95-84E0-532C1ADE2C17}"/>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6612041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83</a:t>
            </a:fld>
            <a:endParaRPr lang="pl-PL"/>
          </a:p>
        </p:txBody>
      </p:sp>
    </p:spTree>
    <p:extLst>
      <p:ext uri="{BB962C8B-B14F-4D97-AF65-F5344CB8AC3E}">
        <p14:creationId xmlns:p14="http://schemas.microsoft.com/office/powerpoint/2010/main" val="19394410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84</a:t>
            </a:fld>
            <a:endParaRPr lang="pl-PL"/>
          </a:p>
        </p:txBody>
      </p:sp>
    </p:spTree>
    <p:extLst>
      <p:ext uri="{BB962C8B-B14F-4D97-AF65-F5344CB8AC3E}">
        <p14:creationId xmlns:p14="http://schemas.microsoft.com/office/powerpoint/2010/main" val="1965510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4122762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185779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 xmlns:a16="http://schemas.microsoft.com/office/drawing/2014/main"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87</a:t>
            </a:fld>
            <a:endParaRPr lang="pl-PL"/>
          </a:p>
        </p:txBody>
      </p:sp>
    </p:spTree>
    <p:extLst>
      <p:ext uri="{BB962C8B-B14F-4D97-AF65-F5344CB8AC3E}">
        <p14:creationId xmlns:p14="http://schemas.microsoft.com/office/powerpoint/2010/main" val="3568564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6C03A73-259D-666B-E542-AF9F1FDA312D}"/>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C76C8AB3-6E8B-34DA-C883-176CF5A2592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C16381E6-36C6-3225-BEF5-CBA8DB4FC26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ECCD37DF-6FA0-0352-B5B0-3D7578D105EE}"/>
              </a:ext>
            </a:extLst>
          </p:cNvPr>
          <p:cNvSpPr>
            <a:spLocks noGrp="1"/>
          </p:cNvSpPr>
          <p:nvPr>
            <p:ph type="sldNum" sz="quarter" idx="10"/>
          </p:nvPr>
        </p:nvSpPr>
        <p:spPr/>
        <p:txBody>
          <a:bodyPr/>
          <a:lstStyle/>
          <a:p>
            <a:pPr>
              <a:defRPr/>
            </a:pPr>
            <a:fld id="{B87BEB61-2A3F-47E8-93FE-0739F784E89F}" type="slidenum">
              <a:rPr lang="pl-PL" smtClean="0"/>
              <a:pPr>
                <a:defRPr/>
              </a:pPr>
              <a:t>9</a:t>
            </a:fld>
            <a:endParaRPr lang="pl-PL"/>
          </a:p>
        </p:txBody>
      </p:sp>
    </p:spTree>
    <p:extLst>
      <p:ext uri="{BB962C8B-B14F-4D97-AF65-F5344CB8AC3E}">
        <p14:creationId xmlns:p14="http://schemas.microsoft.com/office/powerpoint/2010/main" val="20861997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C36F06A-F3B0-665D-0F5E-0CD7609E6563}"/>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205F26FA-63EF-AA6B-0220-A9B9E5536F61}"/>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D3041239-036A-9201-6F56-7F313A7BE187}"/>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AC13E703-429E-8ABD-D5F7-131605C7CBE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88</a:t>
            </a:fld>
            <a:endParaRPr lang="pl-PL"/>
          </a:p>
        </p:txBody>
      </p:sp>
    </p:spTree>
    <p:extLst>
      <p:ext uri="{BB962C8B-B14F-4D97-AF65-F5344CB8AC3E}">
        <p14:creationId xmlns:p14="http://schemas.microsoft.com/office/powerpoint/2010/main" val="31766483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458D226-C194-1897-3E9D-02C20D8AA335}"/>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4B0B59EB-95FD-F8F2-9196-BB0A6455560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77F968D6-0A28-7AF3-96B7-A93621014B9D}"/>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455C802C-D7C5-C015-6C8B-AC3308DB62F9}"/>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89</a:t>
            </a:fld>
            <a:endParaRPr lang="pl-PL"/>
          </a:p>
        </p:txBody>
      </p:sp>
    </p:spTree>
    <p:extLst>
      <p:ext uri="{BB962C8B-B14F-4D97-AF65-F5344CB8AC3E}">
        <p14:creationId xmlns:p14="http://schemas.microsoft.com/office/powerpoint/2010/main" val="19926875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1B1C73A-0B27-C118-6CBC-9AC180546217}"/>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9F4875D6-8D1F-85D8-7D18-5FDCD823FA9B}"/>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630448F0-5CF4-708F-E7AC-8F3B954CC5F5}"/>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D2899348-02FA-2C3D-8981-64247388F13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90</a:t>
            </a:fld>
            <a:endParaRPr lang="pl-PL"/>
          </a:p>
        </p:txBody>
      </p:sp>
    </p:spTree>
    <p:extLst>
      <p:ext uri="{BB962C8B-B14F-4D97-AF65-F5344CB8AC3E}">
        <p14:creationId xmlns:p14="http://schemas.microsoft.com/office/powerpoint/2010/main" val="15037732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1B1C73A-0B27-C118-6CBC-9AC180546217}"/>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9F4875D6-8D1F-85D8-7D18-5FDCD823FA9B}"/>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630448F0-5CF4-708F-E7AC-8F3B954CC5F5}"/>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D2899348-02FA-2C3D-8981-64247388F13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91</a:t>
            </a:fld>
            <a:endParaRPr lang="pl-PL"/>
          </a:p>
        </p:txBody>
      </p:sp>
    </p:spTree>
    <p:extLst>
      <p:ext uri="{BB962C8B-B14F-4D97-AF65-F5344CB8AC3E}">
        <p14:creationId xmlns:p14="http://schemas.microsoft.com/office/powerpoint/2010/main" val="268550079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95</a:t>
            </a:fld>
            <a:endParaRPr lang="pl-PL"/>
          </a:p>
        </p:txBody>
      </p:sp>
    </p:spTree>
    <p:extLst>
      <p:ext uri="{BB962C8B-B14F-4D97-AF65-F5344CB8AC3E}">
        <p14:creationId xmlns:p14="http://schemas.microsoft.com/office/powerpoint/2010/main" val="4933250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96</a:t>
            </a:fld>
            <a:endParaRPr lang="pl-PL"/>
          </a:p>
        </p:txBody>
      </p:sp>
    </p:spTree>
    <p:extLst>
      <p:ext uri="{BB962C8B-B14F-4D97-AF65-F5344CB8AC3E}">
        <p14:creationId xmlns:p14="http://schemas.microsoft.com/office/powerpoint/2010/main" val="18390530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64CB6E7-072A-BF21-6050-333C70E916DD}"/>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F99CF113-BE15-4FEE-2ABB-A9F3B2180C71}"/>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10A1BF1F-B44B-14DB-F324-24533D8708C6}"/>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4CC6E467-CBBD-F1B9-CB94-253466BC430C}"/>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97</a:t>
            </a:fld>
            <a:endParaRPr lang="pl-PL"/>
          </a:p>
        </p:txBody>
      </p:sp>
    </p:spTree>
    <p:extLst>
      <p:ext uri="{BB962C8B-B14F-4D97-AF65-F5344CB8AC3E}">
        <p14:creationId xmlns:p14="http://schemas.microsoft.com/office/powerpoint/2010/main" val="5900232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64CB6E7-072A-BF21-6050-333C70E916DD}"/>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F99CF113-BE15-4FEE-2ABB-A9F3B2180C71}"/>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10A1BF1F-B44B-14DB-F324-24533D8708C6}"/>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4CC6E467-CBBD-F1B9-CB94-253466BC430C}"/>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98</a:t>
            </a:fld>
            <a:endParaRPr lang="pl-PL"/>
          </a:p>
        </p:txBody>
      </p:sp>
    </p:spTree>
    <p:extLst>
      <p:ext uri="{BB962C8B-B14F-4D97-AF65-F5344CB8AC3E}">
        <p14:creationId xmlns:p14="http://schemas.microsoft.com/office/powerpoint/2010/main" val="8672331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BE5912A-1E72-B194-C048-3B70836CA31D}"/>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F1D1EB0B-B972-27D0-AA51-C3CACCABBC0F}"/>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9A48D06B-6109-10EE-2381-95EFB68636C2}"/>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802D37FA-0B5C-EE4D-B0A6-E661C83909FE}"/>
              </a:ext>
            </a:extLst>
          </p:cNvPr>
          <p:cNvSpPr>
            <a:spLocks noGrp="1"/>
          </p:cNvSpPr>
          <p:nvPr>
            <p:ph type="sldNum" sz="quarter" idx="10"/>
          </p:nvPr>
        </p:nvSpPr>
        <p:spPr/>
        <p:txBody>
          <a:bodyPr/>
          <a:lstStyle/>
          <a:p>
            <a:pPr>
              <a:defRPr/>
            </a:pPr>
            <a:fld id="{B87BEB61-2A3F-47E8-93FE-0739F784E89F}" type="slidenum">
              <a:rPr lang="pl-PL" smtClean="0">
                <a:solidFill>
                  <a:prstClr val="black"/>
                </a:solidFill>
              </a:rPr>
              <a:pPr>
                <a:defRPr/>
              </a:pPr>
              <a:t>100</a:t>
            </a:fld>
            <a:endParaRPr lang="pl-PL">
              <a:solidFill>
                <a:prstClr val="black"/>
              </a:solidFill>
            </a:endParaRPr>
          </a:p>
        </p:txBody>
      </p:sp>
    </p:spTree>
    <p:extLst>
      <p:ext uri="{BB962C8B-B14F-4D97-AF65-F5344CB8AC3E}">
        <p14:creationId xmlns:p14="http://schemas.microsoft.com/office/powerpoint/2010/main" val="18706393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 xmlns:a16="http://schemas.microsoft.com/office/drawing/2014/main"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101</a:t>
            </a:fld>
            <a:endParaRPr lang="pl-PL"/>
          </a:p>
        </p:txBody>
      </p:sp>
    </p:spTree>
    <p:extLst>
      <p:ext uri="{BB962C8B-B14F-4D97-AF65-F5344CB8AC3E}">
        <p14:creationId xmlns:p14="http://schemas.microsoft.com/office/powerpoint/2010/main" val="124412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10</a:t>
            </a:fld>
            <a:endParaRPr lang="pl-PL"/>
          </a:p>
        </p:txBody>
      </p:sp>
    </p:spTree>
    <p:extLst>
      <p:ext uri="{BB962C8B-B14F-4D97-AF65-F5344CB8AC3E}">
        <p14:creationId xmlns:p14="http://schemas.microsoft.com/office/powerpoint/2010/main" val="346339170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834B33F-6FB8-06C6-0A7C-A91A68154C8E}"/>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561A032F-EA2F-7060-7858-F1CC9B14BFA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56D5A29B-BB7A-2FC8-F583-173A2DA1EB0E}"/>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55491468-8810-D511-CAE0-26E9865F22FD}"/>
              </a:ext>
            </a:extLst>
          </p:cNvPr>
          <p:cNvSpPr>
            <a:spLocks noGrp="1"/>
          </p:cNvSpPr>
          <p:nvPr>
            <p:ph type="sldNum" sz="quarter" idx="10"/>
          </p:nvPr>
        </p:nvSpPr>
        <p:spPr/>
        <p:txBody>
          <a:bodyPr/>
          <a:lstStyle/>
          <a:p>
            <a:pPr>
              <a:defRPr/>
            </a:pPr>
            <a:fld id="{B87BEB61-2A3F-47E8-93FE-0739F784E89F}" type="slidenum">
              <a:rPr lang="pl-PL" smtClean="0">
                <a:solidFill>
                  <a:prstClr val="black"/>
                </a:solidFill>
              </a:rPr>
              <a:pPr>
                <a:defRPr/>
              </a:pPr>
              <a:t>102</a:t>
            </a:fld>
            <a:endParaRPr lang="pl-PL">
              <a:solidFill>
                <a:prstClr val="black"/>
              </a:solidFill>
            </a:endParaRPr>
          </a:p>
        </p:txBody>
      </p:sp>
    </p:spTree>
    <p:extLst>
      <p:ext uri="{BB962C8B-B14F-4D97-AF65-F5344CB8AC3E}">
        <p14:creationId xmlns:p14="http://schemas.microsoft.com/office/powerpoint/2010/main" val="20529993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 xmlns:a16="http://schemas.microsoft.com/office/drawing/2014/main"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103</a:t>
            </a:fld>
            <a:endParaRPr lang="pl-PL"/>
          </a:p>
        </p:txBody>
      </p:sp>
    </p:spTree>
    <p:extLst>
      <p:ext uri="{BB962C8B-B14F-4D97-AF65-F5344CB8AC3E}">
        <p14:creationId xmlns:p14="http://schemas.microsoft.com/office/powerpoint/2010/main" val="13661333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ymbol zastępczy obrazu slajdu 1"/>
          <p:cNvSpPr>
            <a:spLocks noGrp="1" noRot="1" noChangeAspect="1" noTextEdit="1"/>
          </p:cNvSpPr>
          <p:nvPr>
            <p:ph type="sldImg"/>
          </p:nvPr>
        </p:nvSpPr>
        <p:spPr>
          <a:ln/>
        </p:spPr>
        <p:txBody>
          <a:bodyPr/>
          <a:lstStyle/>
          <a:p>
            <a:endParaRPr lang="en-US"/>
          </a:p>
        </p:txBody>
      </p:sp>
      <p:sp>
        <p:nvSpPr>
          <p:cNvPr id="108547"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en-US" dirty="0">
              <a:latin typeface="Arial" panose="020B0604020202020204" pitchFamily="34" charset="0"/>
              <a:cs typeface="Arial" panose="020B0604020202020204" pitchFamily="34" charset="0"/>
            </a:endParaRPr>
          </a:p>
        </p:txBody>
      </p:sp>
      <p:sp>
        <p:nvSpPr>
          <p:cNvPr id="108548"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fld id="{25290B6A-BD05-4F03-831E-D4EC1B57882C}" type="slidenum">
              <a:rPr lang="en-US" altLang="en-US" sz="1200">
                <a:latin typeface="Arial" panose="020B0604020202020204" pitchFamily="34" charset="0"/>
              </a:rPr>
              <a:pPr eaLnBrk="1" hangingPunct="1"/>
              <a:t>104</a:t>
            </a:fld>
            <a:endParaRPr lang="en-US" altLang="en-US" sz="1200">
              <a:latin typeface="Arial" panose="020B0604020202020204" pitchFamily="34" charset="0"/>
            </a:endParaRPr>
          </a:p>
        </p:txBody>
      </p:sp>
    </p:spTree>
    <p:extLst>
      <p:ext uri="{BB962C8B-B14F-4D97-AF65-F5344CB8AC3E}">
        <p14:creationId xmlns:p14="http://schemas.microsoft.com/office/powerpoint/2010/main" val="103070673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 xmlns:a16="http://schemas.microsoft.com/office/drawing/2014/main"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105</a:t>
            </a:fld>
            <a:endParaRPr lang="pl-PL"/>
          </a:p>
        </p:txBody>
      </p:sp>
    </p:spTree>
    <p:extLst>
      <p:ext uri="{BB962C8B-B14F-4D97-AF65-F5344CB8AC3E}">
        <p14:creationId xmlns:p14="http://schemas.microsoft.com/office/powerpoint/2010/main" val="158096324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 xmlns:a16="http://schemas.microsoft.com/office/drawing/2014/main"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106</a:t>
            </a:fld>
            <a:endParaRPr lang="pl-PL"/>
          </a:p>
        </p:txBody>
      </p:sp>
    </p:spTree>
    <p:extLst>
      <p:ext uri="{BB962C8B-B14F-4D97-AF65-F5344CB8AC3E}">
        <p14:creationId xmlns:p14="http://schemas.microsoft.com/office/powerpoint/2010/main" val="33337487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8039614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BE3E037-F458-5CE6-A255-A2BD08EFCFF7}"/>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9332725C-46C0-271F-2590-D2226B2A4DF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53673FCE-69AF-D889-0FE4-362BE82E9E9B}"/>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65E5C31E-1B38-F0D3-E42B-74E4FF61ACF3}"/>
              </a:ext>
            </a:extLst>
          </p:cNvPr>
          <p:cNvSpPr>
            <a:spLocks noGrp="1"/>
          </p:cNvSpPr>
          <p:nvPr>
            <p:ph type="sldNum" sz="quarter" idx="10"/>
          </p:nvPr>
        </p:nvSpPr>
        <p:spPr/>
        <p:txBody>
          <a:bodyPr/>
          <a:lstStyle/>
          <a:p>
            <a:pPr>
              <a:defRPr/>
            </a:pPr>
            <a:fld id="{B87BEB61-2A3F-47E8-93FE-0739F784E89F}" type="slidenum">
              <a:rPr lang="pl-PL" smtClean="0">
                <a:solidFill>
                  <a:prstClr val="black"/>
                </a:solidFill>
              </a:rPr>
              <a:pPr>
                <a:defRPr/>
              </a:pPr>
              <a:t>108</a:t>
            </a:fld>
            <a:endParaRPr lang="pl-PL">
              <a:solidFill>
                <a:prstClr val="black"/>
              </a:solidFill>
            </a:endParaRPr>
          </a:p>
        </p:txBody>
      </p:sp>
    </p:spTree>
    <p:extLst>
      <p:ext uri="{BB962C8B-B14F-4D97-AF65-F5344CB8AC3E}">
        <p14:creationId xmlns:p14="http://schemas.microsoft.com/office/powerpoint/2010/main" val="141431677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37684328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114</a:t>
            </a:fld>
            <a:endParaRPr lang="pl-PL"/>
          </a:p>
        </p:txBody>
      </p:sp>
    </p:spTree>
    <p:extLst>
      <p:ext uri="{BB962C8B-B14F-4D97-AF65-F5344CB8AC3E}">
        <p14:creationId xmlns:p14="http://schemas.microsoft.com/office/powerpoint/2010/main" val="417132651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116</a:t>
            </a:fld>
            <a:endParaRPr lang="pl-PL"/>
          </a:p>
        </p:txBody>
      </p:sp>
    </p:spTree>
    <p:extLst>
      <p:ext uri="{BB962C8B-B14F-4D97-AF65-F5344CB8AC3E}">
        <p14:creationId xmlns:p14="http://schemas.microsoft.com/office/powerpoint/2010/main" val="2681322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dirty="0"/>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sp>
        <p:nvSpPr>
          <p:cNvPr id="4" name="Symbol zastępczy daty 3"/>
          <p:cNvSpPr>
            <a:spLocks noGrp="1"/>
          </p:cNvSpPr>
          <p:nvPr>
            <p:ph type="dt" sz="half" idx="10"/>
          </p:nvPr>
        </p:nvSpPr>
        <p:spPr/>
        <p:txBody>
          <a:bodyPr/>
          <a:lstStyle>
            <a:lvl1pPr>
              <a:defRPr/>
            </a:lvl1pPr>
          </a:lstStyle>
          <a:p>
            <a:pPr>
              <a:defRPr/>
            </a:pPr>
            <a:fld id="{F4408C29-521D-4E95-8170-3F6FDEB66ECF}" type="datetime1">
              <a:rPr lang="pl-PL" smtClean="0"/>
              <a:t>18.02.2026</a:t>
            </a:fld>
            <a:endParaRPr lang="pl-PL"/>
          </a:p>
        </p:txBody>
      </p:sp>
      <p:sp>
        <p:nvSpPr>
          <p:cNvPr id="5" name="Symbol zastępczy numeru slajdu 5"/>
          <p:cNvSpPr>
            <a:spLocks noGrp="1"/>
          </p:cNvSpPr>
          <p:nvPr>
            <p:ph type="sldNum" sz="quarter" idx="11"/>
          </p:nvPr>
        </p:nvSpPr>
        <p:spPr/>
        <p:txBody>
          <a:bodyPr/>
          <a:lstStyle>
            <a:lvl1pPr>
              <a:defRPr/>
            </a:lvl1pPr>
          </a:lstStyle>
          <a:p>
            <a:pPr>
              <a:defRPr/>
            </a:pPr>
            <a:fld id="{5AF29A21-E08B-4C77-89EA-C302EEA73CFE}"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4" name="Łącznik prosty 3"/>
          <p:cNvCxnSpPr/>
          <p:nvPr userDrawn="1"/>
        </p:nvCxnSpPr>
        <p:spPr>
          <a:xfrm>
            <a:off x="357188" y="785813"/>
            <a:ext cx="8572500" cy="0"/>
          </a:xfrm>
          <a:prstGeom prst="line">
            <a:avLst/>
          </a:prstGeom>
          <a:ln w="158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 name="Łącznik prosty 4"/>
          <p:cNvCxnSpPr/>
          <p:nvPr userDrawn="1"/>
        </p:nvCxnSpPr>
        <p:spPr>
          <a:xfrm>
            <a:off x="357188" y="6286500"/>
            <a:ext cx="8572500" cy="0"/>
          </a:xfrm>
          <a:prstGeom prst="line">
            <a:avLst/>
          </a:prstGeom>
          <a:ln w="158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Symbol zastępczy stopki 4"/>
          <p:cNvSpPr txBox="1">
            <a:spLocks/>
          </p:cNvSpPr>
          <p:nvPr userDrawn="1"/>
        </p:nvSpPr>
        <p:spPr>
          <a:xfrm>
            <a:off x="1643063" y="6357938"/>
            <a:ext cx="5572125" cy="365125"/>
          </a:xfrm>
          <a:prstGeom prst="rect">
            <a:avLst/>
          </a:prstGeom>
        </p:spPr>
        <p:txBody>
          <a:bodyPr/>
          <a:lstStyle/>
          <a:p>
            <a:pPr algn="ctr">
              <a:defRPr/>
            </a:pPr>
            <a:r>
              <a:rPr lang="pl-PL" sz="1200">
                <a:solidFill>
                  <a:srgbClr val="0000FF"/>
                </a:solidFill>
                <a:latin typeface="Calibri" pitchFamily="34" charset="0"/>
              </a:rPr>
              <a:t>Metody wykrywania procesów z danych</a:t>
            </a:r>
          </a:p>
        </p:txBody>
      </p:sp>
      <p:graphicFrame>
        <p:nvGraphicFramePr>
          <p:cNvPr id="7" name="Object 13"/>
          <p:cNvGraphicFramePr>
            <a:graphicFrameLocks noChangeAspect="1"/>
          </p:cNvGraphicFramePr>
          <p:nvPr/>
        </p:nvGraphicFramePr>
        <p:xfrm>
          <a:off x="366713" y="87313"/>
          <a:ext cx="838200" cy="665162"/>
        </p:xfrm>
        <a:graphic>
          <a:graphicData uri="http://schemas.openxmlformats.org/presentationml/2006/ole">
            <mc:AlternateContent xmlns:mc="http://schemas.openxmlformats.org/markup-compatibility/2006">
              <mc:Choice xmlns:v="urn:schemas-microsoft-com:vml" Requires="v">
                <p:oleObj spid="_x0000_s1047" name="Obraz - mapa bitowa" r:id="rId3" imgW="5504762" imgH="4371429" progId="PBrush">
                  <p:embed/>
                </p:oleObj>
              </mc:Choice>
              <mc:Fallback>
                <p:oleObj name="Obraz - mapa bitowa" r:id="rId3" imgW="5504762" imgH="4371429" progId="PBrush">
                  <p:embed/>
                  <p:pic>
                    <p:nvPicPr>
                      <p:cNvPr id="0" name="Picture 5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87313"/>
                        <a:ext cx="838200"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ytuł 1"/>
          <p:cNvSpPr>
            <a:spLocks noGrp="1"/>
          </p:cNvSpPr>
          <p:nvPr>
            <p:ph type="title"/>
          </p:nvPr>
        </p:nvSpPr>
        <p:spPr>
          <a:xfrm>
            <a:off x="1071538" y="0"/>
            <a:ext cx="7615262" cy="785794"/>
          </a:xfrm>
        </p:spPr>
        <p:txBody>
          <a:bodyPr>
            <a:normAutofit/>
          </a:bodyPr>
          <a:lstStyle>
            <a:lvl1pPr>
              <a:defRPr sz="3200">
                <a:solidFill>
                  <a:srgbClr val="0070C0"/>
                </a:solidFill>
              </a:defRPr>
            </a:lvl1pPr>
          </a:lstStyle>
          <a:p>
            <a:r>
              <a:rPr lang="pl-PL" dirty="0"/>
              <a:t>Kliknij, aby edytować styl</a:t>
            </a:r>
          </a:p>
        </p:txBody>
      </p:sp>
      <p:sp>
        <p:nvSpPr>
          <p:cNvPr id="3" name="Symbol zastępczy zawartości 2"/>
          <p:cNvSpPr>
            <a:spLocks noGrp="1"/>
          </p:cNvSpPr>
          <p:nvPr>
            <p:ph idx="1"/>
          </p:nvPr>
        </p:nvSpPr>
        <p:spPr/>
        <p:txBody>
          <a:bodyPr/>
          <a:lstStyle>
            <a:lvl1pPr>
              <a:defRPr>
                <a:solidFill>
                  <a:srgbClr val="0000FF"/>
                </a:solidFill>
              </a:defRPr>
            </a:lvl1pPr>
            <a:lvl2pPr>
              <a:defRPr>
                <a:solidFill>
                  <a:srgbClr val="0000FF"/>
                </a:solidFill>
              </a:defRPr>
            </a:lvl2pPr>
            <a:lvl3pPr>
              <a:defRPr>
                <a:solidFill>
                  <a:srgbClr val="0000FF"/>
                </a:solidFill>
              </a:defRPr>
            </a:lvl3pPr>
            <a:lvl4pPr>
              <a:defRPr>
                <a:solidFill>
                  <a:srgbClr val="0000FF"/>
                </a:solidFill>
              </a:defRPr>
            </a:lvl4pPr>
            <a:lvl5pPr>
              <a:defRPr>
                <a:solidFill>
                  <a:srgbClr val="0000FF"/>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Symbol zastępczy daty 3"/>
          <p:cNvSpPr>
            <a:spLocks noGrp="1"/>
          </p:cNvSpPr>
          <p:nvPr>
            <p:ph type="dt" sz="half" idx="10"/>
          </p:nvPr>
        </p:nvSpPr>
        <p:spPr/>
        <p:txBody>
          <a:bodyPr/>
          <a:lstStyle>
            <a:lvl1pPr>
              <a:defRPr/>
            </a:lvl1pPr>
          </a:lstStyle>
          <a:p>
            <a:pPr>
              <a:defRPr/>
            </a:pPr>
            <a:fld id="{0324DEB0-56F2-4E4A-B843-DA78C86CB618}" type="datetime1">
              <a:rPr lang="pl-PL" smtClean="0"/>
              <a:t>18.02.2026</a:t>
            </a:fld>
            <a:endParaRPr lang="pl-PL"/>
          </a:p>
        </p:txBody>
      </p:sp>
      <p:sp>
        <p:nvSpPr>
          <p:cNvPr id="9" name="Symbol zastępczy numeru slajdu 5"/>
          <p:cNvSpPr>
            <a:spLocks noGrp="1"/>
          </p:cNvSpPr>
          <p:nvPr>
            <p:ph type="sldNum" sz="quarter" idx="11"/>
          </p:nvPr>
        </p:nvSpPr>
        <p:spPr/>
        <p:txBody>
          <a:bodyPr/>
          <a:lstStyle>
            <a:lvl1pPr>
              <a:defRPr/>
            </a:lvl1pPr>
          </a:lstStyle>
          <a:p>
            <a:pPr>
              <a:defRPr/>
            </a:pPr>
            <a:fld id="{B5AF2F5C-82AB-4307-9003-77CA5B44FEBC}"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19"/>
          <p:cNvSpPr>
            <a:spLocks noGrp="1" noChangeArrowheads="1"/>
          </p:cNvSpPr>
          <p:nvPr>
            <p:ph type="dt" sz="half" idx="10"/>
          </p:nvPr>
        </p:nvSpPr>
        <p:spPr/>
        <p:txBody>
          <a:bodyPr/>
          <a:lstStyle>
            <a:lvl1pPr>
              <a:defRPr/>
            </a:lvl1pPr>
          </a:lstStyle>
          <a:p>
            <a:pPr>
              <a:defRPr/>
            </a:pPr>
            <a:fld id="{31AFBD3E-2CA0-45D7-9376-090F5F393A42}" type="datetime1">
              <a:rPr lang="pl-PL" smtClean="0"/>
              <a:t>18.02.2026</a:t>
            </a:fld>
            <a:endParaRPr lang="pl-PL"/>
          </a:p>
        </p:txBody>
      </p:sp>
      <p:sp>
        <p:nvSpPr>
          <p:cNvPr id="4"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
        <p:nvSpPr>
          <p:cNvPr id="5" name="Rectangle 6"/>
          <p:cNvSpPr>
            <a:spLocks noGrp="1" noChangeArrowheads="1"/>
          </p:cNvSpPr>
          <p:nvPr>
            <p:ph type="sldNum" sz="quarter" idx="12"/>
          </p:nvPr>
        </p:nvSpPr>
        <p:spPr bwMode="auto">
          <a:xfrm>
            <a:off x="6553200" y="6245225"/>
            <a:ext cx="2133600" cy="476250"/>
          </a:xfrm>
          <a:ln>
            <a:miter lim="800000"/>
            <a:headEnd/>
            <a:tailEnd/>
          </a:ln>
        </p:spPr>
        <p:txBody>
          <a:bodyPr anchor="t"/>
          <a:lstStyle>
            <a:lvl1pPr eaLnBrk="0" hangingPunct="0">
              <a:defRPr sz="1400">
                <a:solidFill>
                  <a:schemeClr val="tx1"/>
                </a:solidFill>
                <a:latin typeface="Arial" charset="0"/>
              </a:defRPr>
            </a:lvl1pPr>
          </a:lstStyle>
          <a:p>
            <a:pPr>
              <a:defRPr/>
            </a:pPr>
            <a:fld id="{D02E777F-298D-4C96-825C-3DC57E52C55E}"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7813"/>
            <a:ext cx="8229600" cy="1139825"/>
          </a:xfrm>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30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91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648200" y="3941763"/>
            <a:ext cx="4038600" cy="218916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Rectangle 19"/>
          <p:cNvSpPr>
            <a:spLocks noGrp="1" noChangeArrowheads="1"/>
          </p:cNvSpPr>
          <p:nvPr>
            <p:ph type="dt" sz="half" idx="10"/>
          </p:nvPr>
        </p:nvSpPr>
        <p:spPr/>
        <p:txBody>
          <a:bodyPr/>
          <a:lstStyle>
            <a:lvl1pPr>
              <a:defRPr/>
            </a:lvl1pPr>
          </a:lstStyle>
          <a:p>
            <a:pPr>
              <a:defRPr/>
            </a:pPr>
            <a:fld id="{EB88B652-F6B4-49A5-9681-F148ABFBEF27}" type="datetime1">
              <a:rPr lang="pl-PL" smtClean="0"/>
              <a:t>18.02.2026</a:t>
            </a:fld>
            <a:endParaRPr lang="pl-PL"/>
          </a:p>
        </p:txBody>
      </p:sp>
      <p:sp>
        <p:nvSpPr>
          <p:cNvPr id="7"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fourObj">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457200" y="277813"/>
            <a:ext cx="8229600" cy="1139825"/>
          </a:xfrm>
        </p:spPr>
        <p:txBody>
          <a:bodyPr/>
          <a:lstStyle/>
          <a:p>
            <a:r>
              <a:rPr lang="pl-PL"/>
              <a:t>Kliknij, aby edytować styl</a:t>
            </a:r>
          </a:p>
        </p:txBody>
      </p:sp>
      <p:sp>
        <p:nvSpPr>
          <p:cNvPr id="3" name="Symbol zastępczy zawartości 2"/>
          <p:cNvSpPr>
            <a:spLocks noGrp="1"/>
          </p:cNvSpPr>
          <p:nvPr>
            <p:ph sz="quarter" idx="1"/>
          </p:nvPr>
        </p:nvSpPr>
        <p:spPr>
          <a:xfrm>
            <a:off x="457200" y="1600200"/>
            <a:ext cx="4038600" cy="21891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91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57200" y="3941763"/>
            <a:ext cx="4038600" cy="218916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zawartości 5"/>
          <p:cNvSpPr>
            <a:spLocks noGrp="1"/>
          </p:cNvSpPr>
          <p:nvPr>
            <p:ph sz="quarter" idx="4"/>
          </p:nvPr>
        </p:nvSpPr>
        <p:spPr>
          <a:xfrm>
            <a:off x="4648200" y="3941763"/>
            <a:ext cx="4038600" cy="218916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19"/>
          <p:cNvSpPr>
            <a:spLocks noGrp="1" noChangeArrowheads="1"/>
          </p:cNvSpPr>
          <p:nvPr>
            <p:ph type="dt" sz="half" idx="10"/>
          </p:nvPr>
        </p:nvSpPr>
        <p:spPr/>
        <p:txBody>
          <a:bodyPr/>
          <a:lstStyle>
            <a:lvl1pPr>
              <a:defRPr/>
            </a:lvl1pPr>
          </a:lstStyle>
          <a:p>
            <a:pPr>
              <a:defRPr/>
            </a:pPr>
            <a:fld id="{346B6DF3-E88B-4DF3-8423-6ED7DF1E0D0F}" type="datetime1">
              <a:rPr lang="pl-PL" smtClean="0"/>
              <a:t>18.02.2026</a:t>
            </a:fld>
            <a:endParaRPr lang="pl-PL"/>
          </a:p>
        </p:txBody>
      </p:sp>
      <p:sp>
        <p:nvSpPr>
          <p:cNvPr id="8"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7813"/>
            <a:ext cx="8229600" cy="1139825"/>
          </a:xfrm>
        </p:spPr>
        <p:txBody>
          <a:bodyPr/>
          <a:lstStyle/>
          <a:p>
            <a:r>
              <a:rPr lang="pl-PL"/>
              <a:t>Kliknij, aby edytować styl</a:t>
            </a:r>
          </a:p>
        </p:txBody>
      </p:sp>
      <p:sp>
        <p:nvSpPr>
          <p:cNvPr id="3" name="Symbol zastępczy tekstu 2"/>
          <p:cNvSpPr>
            <a:spLocks noGrp="1"/>
          </p:cNvSpPr>
          <p:nvPr>
            <p:ph type="body" sz="half" idx="1"/>
          </p:nvPr>
        </p:nvSpPr>
        <p:spPr>
          <a:xfrm>
            <a:off x="457200" y="1600200"/>
            <a:ext cx="4038600" cy="4530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30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19"/>
          <p:cNvSpPr>
            <a:spLocks noGrp="1" noChangeArrowheads="1"/>
          </p:cNvSpPr>
          <p:nvPr>
            <p:ph type="dt" sz="half" idx="10"/>
          </p:nvPr>
        </p:nvSpPr>
        <p:spPr/>
        <p:txBody>
          <a:bodyPr/>
          <a:lstStyle>
            <a:lvl1pPr>
              <a:defRPr/>
            </a:lvl1pPr>
          </a:lstStyle>
          <a:p>
            <a:pPr>
              <a:defRPr/>
            </a:pPr>
            <a:fld id="{BB434A66-CA62-4D35-A60F-35648D52A668}" type="datetime1">
              <a:rPr lang="pl-PL" smtClean="0"/>
              <a:t>18.02.2026</a:t>
            </a:fld>
            <a:endParaRPr lang="pl-PL"/>
          </a:p>
        </p:txBody>
      </p:sp>
      <p:sp>
        <p:nvSpPr>
          <p:cNvPr id="6"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 xmlns:a16="http://schemas.microsoft.com/office/drawing/2014/main" id="{1A7E8932-6750-67CA-C399-AB7615775631}"/>
              </a:ext>
            </a:extLst>
          </p:cNvPr>
          <p:cNvSpPr>
            <a:spLocks noGrp="1"/>
          </p:cNvSpPr>
          <p:nvPr>
            <p:ph type="dt" sz="half" idx="10"/>
          </p:nvPr>
        </p:nvSpPr>
        <p:spPr/>
        <p:txBody>
          <a:bodyPr/>
          <a:lstStyle/>
          <a:p>
            <a:fld id="{2340262C-A3FC-4A28-9650-DE288598340E}" type="datetimeFigureOut">
              <a:rPr lang="pl-PL" smtClean="0"/>
              <a:t>18.02.2026</a:t>
            </a:fld>
            <a:endParaRPr lang="pl-PL"/>
          </a:p>
        </p:txBody>
      </p:sp>
      <p:sp>
        <p:nvSpPr>
          <p:cNvPr id="3" name="Symbol zastępczy stopki 2">
            <a:extLst>
              <a:ext uri="{FF2B5EF4-FFF2-40B4-BE49-F238E27FC236}">
                <a16:creationId xmlns="" xmlns:a16="http://schemas.microsoft.com/office/drawing/2014/main" id="{C072565C-D6F0-995B-77DF-A62366E0482F}"/>
              </a:ext>
            </a:extLst>
          </p:cNvPr>
          <p:cNvSpPr>
            <a:spLocks noGrp="1"/>
          </p:cNvSpPr>
          <p:nvPr>
            <p:ph type="ftr" sz="quarter" idx="11"/>
          </p:nvPr>
        </p:nvSpPr>
        <p:spPr>
          <a:xfrm>
            <a:off x="3028950" y="6356351"/>
            <a:ext cx="3086100" cy="365125"/>
          </a:xfrm>
          <a:prstGeom prst="rect">
            <a:avLst/>
          </a:prstGeom>
        </p:spPr>
        <p:txBody>
          <a:bodyPr/>
          <a:lstStyle/>
          <a:p>
            <a:endParaRPr lang="pl-PL"/>
          </a:p>
        </p:txBody>
      </p:sp>
      <p:sp>
        <p:nvSpPr>
          <p:cNvPr id="4" name="Symbol zastępczy numeru slajdu 3">
            <a:extLst>
              <a:ext uri="{FF2B5EF4-FFF2-40B4-BE49-F238E27FC236}">
                <a16:creationId xmlns="" xmlns:a16="http://schemas.microsoft.com/office/drawing/2014/main" id="{ABE84A68-2CFB-655B-C5BA-D55A35B366A4}"/>
              </a:ext>
            </a:extLst>
          </p:cNvPr>
          <p:cNvSpPr>
            <a:spLocks noGrp="1"/>
          </p:cNvSpPr>
          <p:nvPr>
            <p:ph type="sldNum" sz="quarter" idx="12"/>
          </p:nvPr>
        </p:nvSpPr>
        <p:spPr/>
        <p:txBody>
          <a:bodyPr/>
          <a:lstStyle/>
          <a:p>
            <a:fld id="{E2BCF46F-988F-4B95-B15F-34F75830CD6E}" type="slidenum">
              <a:rPr lang="pl-PL" smtClean="0"/>
              <a:t>‹#›</a:t>
            </a:fld>
            <a:endParaRPr lang="pl-PL"/>
          </a:p>
        </p:txBody>
      </p:sp>
    </p:spTree>
    <p:extLst>
      <p:ext uri="{BB962C8B-B14F-4D97-AF65-F5344CB8AC3E}">
        <p14:creationId xmlns:p14="http://schemas.microsoft.com/office/powerpoint/2010/main" val="1077566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Symbol zastępczy tytułu 1"/>
          <p:cNvSpPr>
            <a:spLocks noGrp="1"/>
          </p:cNvSpPr>
          <p:nvPr>
            <p:ph type="title"/>
          </p:nvPr>
        </p:nvSpPr>
        <p:spPr bwMode="auto">
          <a:xfrm>
            <a:off x="457200" y="0"/>
            <a:ext cx="8229600" cy="785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t>Kliknij, aby edytować styl</a:t>
            </a:r>
          </a:p>
        </p:txBody>
      </p:sp>
      <p:sp>
        <p:nvSpPr>
          <p:cNvPr id="15363"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1" name="Symbol zastępczy daty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1519BEFE-8C05-4327-9204-C488624A43DD}" type="datetime1">
              <a:rPr lang="pl-PL" smtClean="0"/>
              <a:t>18.02.2026</a:t>
            </a:fld>
            <a:endParaRPr lang="pl-PL"/>
          </a:p>
        </p:txBody>
      </p:sp>
      <p:sp>
        <p:nvSpPr>
          <p:cNvPr id="12" name="Symbol zastępczy numeru slajd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08187C47-3096-4DF0-8489-F5DCB4C02631}"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4870" r:id="rId1"/>
    <p:sldLayoutId id="2147484871" r:id="rId2"/>
    <p:sldLayoutId id="2147484873" r:id="rId3"/>
    <p:sldLayoutId id="2147484875" r:id="rId4"/>
    <p:sldLayoutId id="2147484876" r:id="rId5"/>
    <p:sldLayoutId id="2147484878" r:id="rId6"/>
    <p:sldLayoutId id="2147484879" r:id="rId7"/>
  </p:sldLayoutIdLst>
  <p:hf hdr="0" ftr="0" dt="0"/>
  <p:txStyles>
    <p:title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00FF"/>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00FF"/>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00FF"/>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00FF"/>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00FF"/>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364.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373.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333.pn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8" Type="http://schemas.openxmlformats.org/officeDocument/2006/relationships/image" Target="../media/image393.png"/><Relationship Id="rId3" Type="http://schemas.openxmlformats.org/officeDocument/2006/relationships/image" Target="../media/image502.png"/><Relationship Id="rId7" Type="http://schemas.openxmlformats.org/officeDocument/2006/relationships/image" Target="../media/image381.png"/><Relationship Id="rId2" Type="http://schemas.openxmlformats.org/officeDocument/2006/relationships/notesSlide" Target="../notesSlides/notesSlide94.xml"/><Relationship Id="rId1" Type="http://schemas.openxmlformats.org/officeDocument/2006/relationships/slideLayout" Target="../slideLayouts/slideLayout3.xml"/><Relationship Id="rId6" Type="http://schemas.openxmlformats.org/officeDocument/2006/relationships/image" Target="../media/image372.png"/><Relationship Id="rId11" Type="http://schemas.openxmlformats.org/officeDocument/2006/relationships/image" Target="../media/image422.png"/><Relationship Id="rId5" Type="http://schemas.openxmlformats.org/officeDocument/2006/relationships/image" Target="../media/image363.png"/><Relationship Id="rId10" Type="http://schemas.openxmlformats.org/officeDocument/2006/relationships/image" Target="../media/image511.png"/><Relationship Id="rId4" Type="http://schemas.openxmlformats.org/officeDocument/2006/relationships/image" Target="../media/image354.png"/><Relationship Id="rId9" Type="http://schemas.openxmlformats.org/officeDocument/2006/relationships/image" Target="../media/image401.png"/></Relationships>
</file>

<file path=ppt/slides/_rels/slide107.xml.rels><?xml version="1.0" encoding="UTF-8" standalone="yes"?>
<Relationships xmlns="http://schemas.openxmlformats.org/package/2006/relationships"><Relationship Id="rId3" Type="http://schemas.openxmlformats.org/officeDocument/2006/relationships/hyperlink" Target="https://labs.adaline.ai/p/inside-reasoning-models-openai-o3" TargetMode="External"/><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352.png"/><Relationship Id="rId2" Type="http://schemas.openxmlformats.org/officeDocument/2006/relationships/image" Target="../media/image412.png"/><Relationship Id="rId1" Type="http://schemas.openxmlformats.org/officeDocument/2006/relationships/slideLayout" Target="../slideLayouts/slideLayout3.xml"/><Relationship Id="rId4" Type="http://schemas.openxmlformats.org/officeDocument/2006/relationships/image" Target="../media/image362.png"/></Relationships>
</file>

<file path=ppt/slides/_rels/slide111.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32.png"/><Relationship Id="rId1" Type="http://schemas.openxmlformats.org/officeDocument/2006/relationships/slideLayout" Target="../slideLayouts/slideLayout3.xml"/><Relationship Id="rId4" Type="http://schemas.openxmlformats.org/officeDocument/2006/relationships/image" Target="../media/image353.png"/></Relationships>
</file>

<file path=ppt/slides/_rels/slide112.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321.png"/><Relationship Id="rId3" Type="http://schemas.openxmlformats.org/officeDocument/2006/relationships/image" Target="../media/image311.png"/><Relationship Id="rId7" Type="http://schemas.openxmlformats.org/officeDocument/2006/relationships/image" Target="../media/image71.png"/><Relationship Id="rId12" Type="http://schemas.openxmlformats.org/officeDocument/2006/relationships/image" Target="../media/image120.png"/><Relationship Id="rId2" Type="http://schemas.openxmlformats.org/officeDocument/2006/relationships/image" Target="../media/image211.png"/><Relationship Id="rId1" Type="http://schemas.openxmlformats.org/officeDocument/2006/relationships/slideLayout" Target="../slideLayouts/slideLayout3.xml"/><Relationship Id="rId6" Type="http://schemas.openxmlformats.org/officeDocument/2006/relationships/image" Target="../media/image620.png"/><Relationship Id="rId11" Type="http://schemas.openxmlformats.org/officeDocument/2006/relationships/image" Target="../media/image312.png"/><Relationship Id="rId5" Type="http://schemas.openxmlformats.org/officeDocument/2006/relationships/image" Target="../media/image580.png"/><Relationship Id="rId10" Type="http://schemas.openxmlformats.org/officeDocument/2006/relationships/image" Target="../media/image101.png"/><Relationship Id="rId4" Type="http://schemas.openxmlformats.org/officeDocument/2006/relationships/image" Target="../media/image400.png"/><Relationship Id="rId9" Type="http://schemas.openxmlformats.org/officeDocument/2006/relationships/image" Target="../media/image90.png"/><Relationship Id="rId14" Type="http://schemas.openxmlformats.org/officeDocument/2006/relationships/image" Target="../media/image140.png"/></Relationships>
</file>

<file path=ppt/slides/_rels/slide113.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130.png"/><Relationship Id="rId18" Type="http://schemas.openxmlformats.org/officeDocument/2006/relationships/image" Target="../media/image180.png"/><Relationship Id="rId3" Type="http://schemas.openxmlformats.org/officeDocument/2006/relationships/image" Target="../media/image311.png"/><Relationship Id="rId21" Type="http://schemas.openxmlformats.org/officeDocument/2006/relationships/image" Target="../media/image212.png"/><Relationship Id="rId7" Type="http://schemas.openxmlformats.org/officeDocument/2006/relationships/image" Target="../media/image310.png"/><Relationship Id="rId12" Type="http://schemas.openxmlformats.org/officeDocument/2006/relationships/image" Target="../media/image120.png"/><Relationship Id="rId25" Type="http://schemas.openxmlformats.org/officeDocument/2006/relationships/image" Target="../media/image380.png"/><Relationship Id="rId2" Type="http://schemas.openxmlformats.org/officeDocument/2006/relationships/image" Target="../media/image211.png"/><Relationship Id="rId1" Type="http://schemas.openxmlformats.org/officeDocument/2006/relationships/slideLayout" Target="../slideLayouts/slideLayout3.xml"/><Relationship Id="rId6" Type="http://schemas.openxmlformats.org/officeDocument/2006/relationships/image" Target="../media/image620.png"/><Relationship Id="rId11" Type="http://schemas.openxmlformats.org/officeDocument/2006/relationships/image" Target="../media/image110.png"/><Relationship Id="rId24" Type="http://schemas.openxmlformats.org/officeDocument/2006/relationships/image" Target="../media/image371.png"/><Relationship Id="rId5" Type="http://schemas.openxmlformats.org/officeDocument/2006/relationships/image" Target="../media/image580.png"/><Relationship Id="rId15" Type="http://schemas.openxmlformats.org/officeDocument/2006/relationships/image" Target="../media/image341.png"/><Relationship Id="rId23" Type="http://schemas.openxmlformats.org/officeDocument/2006/relationships/image" Target="../media/image360.png"/><Relationship Id="rId10" Type="http://schemas.openxmlformats.org/officeDocument/2006/relationships/image" Target="../media/image320.png"/><Relationship Id="rId19" Type="http://schemas.openxmlformats.org/officeDocument/2006/relationships/image" Target="../media/image190.png"/><Relationship Id="rId4" Type="http://schemas.openxmlformats.org/officeDocument/2006/relationships/image" Target="../media/image400.png"/><Relationship Id="rId9" Type="http://schemas.openxmlformats.org/officeDocument/2006/relationships/image" Target="../media/image90.png"/><Relationship Id="rId14" Type="http://schemas.openxmlformats.org/officeDocument/2006/relationships/image" Target="../media/image330.png"/><Relationship Id="rId22" Type="http://schemas.openxmlformats.org/officeDocument/2006/relationships/image" Target="../media/image350.png"/></Relationships>
</file>

<file path=ppt/slides/_rels/slide114.xml.rels><?xml version="1.0" encoding="UTF-8" standalone="yes"?>
<Relationships xmlns="http://schemas.openxmlformats.org/package/2006/relationships"><Relationship Id="rId8" Type="http://schemas.openxmlformats.org/officeDocument/2006/relationships/image" Target="../media/image392.png"/><Relationship Id="rId13" Type="http://schemas.openxmlformats.org/officeDocument/2006/relationships/image" Target="../media/image450.png"/><Relationship Id="rId3" Type="http://schemas.openxmlformats.org/officeDocument/2006/relationships/image" Target="../media/image331.png"/><Relationship Id="rId7" Type="http://schemas.openxmlformats.org/officeDocument/2006/relationships/image" Target="../media/image370.png"/><Relationship Id="rId12" Type="http://schemas.openxmlformats.org/officeDocument/2006/relationships/image" Target="../media/image443.png"/><Relationship Id="rId2" Type="http://schemas.openxmlformats.org/officeDocument/2006/relationships/notesSlide" Target="../notesSlides/notesSlide98.xml"/><Relationship Id="rId16" Type="http://schemas.openxmlformats.org/officeDocument/2006/relationships/image" Target="../media/image470.png"/><Relationship Id="rId1" Type="http://schemas.openxmlformats.org/officeDocument/2006/relationships/slideLayout" Target="../slideLayouts/slideLayout3.xml"/><Relationship Id="rId6" Type="http://schemas.openxmlformats.org/officeDocument/2006/relationships/image" Target="../media/image361.png"/><Relationship Id="rId11" Type="http://schemas.openxmlformats.org/officeDocument/2006/relationships/image" Target="../media/image431.png"/><Relationship Id="rId5" Type="http://schemas.openxmlformats.org/officeDocument/2006/relationships/image" Target="../media/image351.png"/><Relationship Id="rId15" Type="http://schemas.openxmlformats.org/officeDocument/2006/relationships/image" Target="../media/image460.png"/><Relationship Id="rId10" Type="http://schemas.openxmlformats.org/officeDocument/2006/relationships/image" Target="../media/image421.png"/><Relationship Id="rId4" Type="http://schemas.openxmlformats.org/officeDocument/2006/relationships/image" Target="../media/image342.png"/><Relationship Id="rId9" Type="http://schemas.openxmlformats.org/officeDocument/2006/relationships/image" Target="../media/image410.png"/><Relationship Id="rId14" Type="http://schemas.openxmlformats.org/officeDocument/2006/relationships/image" Target="../media/image140.png"/></Relationships>
</file>

<file path=ppt/slides/_rels/slide115.xml.rels><?xml version="1.0" encoding="UTF-8" standalone="yes"?>
<Relationships xmlns="http://schemas.openxmlformats.org/package/2006/relationships"><Relationship Id="rId8" Type="http://schemas.openxmlformats.org/officeDocument/2006/relationships/image" Target="../media/image462.png"/><Relationship Id="rId13" Type="http://schemas.openxmlformats.org/officeDocument/2006/relationships/image" Target="../media/image510.png"/><Relationship Id="rId3" Type="http://schemas.openxmlformats.org/officeDocument/2006/relationships/image" Target="../media/image413.png"/><Relationship Id="rId7" Type="http://schemas.openxmlformats.org/officeDocument/2006/relationships/image" Target="../media/image452.png"/><Relationship Id="rId12" Type="http://schemas.openxmlformats.org/officeDocument/2006/relationships/image" Target="../media/image500.png"/><Relationship Id="rId2" Type="http://schemas.openxmlformats.org/officeDocument/2006/relationships/image" Target="../media/image390.png"/><Relationship Id="rId1" Type="http://schemas.openxmlformats.org/officeDocument/2006/relationships/slideLayout" Target="../slideLayouts/slideLayout3.xml"/><Relationship Id="rId6" Type="http://schemas.openxmlformats.org/officeDocument/2006/relationships/image" Target="../media/image442.png"/><Relationship Id="rId11" Type="http://schemas.openxmlformats.org/officeDocument/2006/relationships/image" Target="../media/image490.png"/><Relationship Id="rId5" Type="http://schemas.openxmlformats.org/officeDocument/2006/relationships/image" Target="../media/image433.png"/><Relationship Id="rId15" Type="http://schemas.openxmlformats.org/officeDocument/2006/relationships/image" Target="../media/image530.png"/><Relationship Id="rId10" Type="http://schemas.openxmlformats.org/officeDocument/2006/relationships/image" Target="../media/image480.png"/><Relationship Id="rId4" Type="http://schemas.openxmlformats.org/officeDocument/2006/relationships/image" Target="../media/image423.png"/><Relationship Id="rId9" Type="http://schemas.openxmlformats.org/officeDocument/2006/relationships/image" Target="../media/image472.png"/><Relationship Id="rId14" Type="http://schemas.openxmlformats.org/officeDocument/2006/relationships/image" Target="../media/image520.png"/></Relationships>
</file>

<file path=ppt/slides/_rels/slide116.xml.rels><?xml version="1.0" encoding="UTF-8" standalone="yes"?>
<Relationships xmlns="http://schemas.openxmlformats.org/package/2006/relationships"><Relationship Id="rId3" Type="http://schemas.openxmlformats.org/officeDocument/2006/relationships/image" Target="../media/image542.png"/><Relationship Id="rId2" Type="http://schemas.openxmlformats.org/officeDocument/2006/relationships/notesSlide" Target="../notesSlides/notesSlide99.xml"/><Relationship Id="rId1" Type="http://schemas.openxmlformats.org/officeDocument/2006/relationships/slideLayout" Target="../slideLayouts/slideLayout3.xml"/><Relationship Id="rId6" Type="http://schemas.openxmlformats.org/officeDocument/2006/relationships/image" Target="../media/image572.png"/><Relationship Id="rId5" Type="http://schemas.openxmlformats.org/officeDocument/2006/relationships/image" Target="../media/image562.png"/><Relationship Id="rId4" Type="http://schemas.openxmlformats.org/officeDocument/2006/relationships/image" Target="../media/image553.png"/></Relationships>
</file>

<file path=ppt/slides/_rels/slide117.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120.png"/><Relationship Id="rId18" Type="http://schemas.openxmlformats.org/officeDocument/2006/relationships/image" Target="../media/image170.png"/><Relationship Id="rId26" Type="http://schemas.openxmlformats.org/officeDocument/2006/relationships/image" Target="../media/image250.png"/><Relationship Id="rId3" Type="http://schemas.openxmlformats.org/officeDocument/2006/relationships/image" Target="../media/image211.png"/><Relationship Id="rId21" Type="http://schemas.openxmlformats.org/officeDocument/2006/relationships/image" Target="../media/image200.png"/><Relationship Id="rId7" Type="http://schemas.openxmlformats.org/officeDocument/2006/relationships/image" Target="../media/image620.png"/><Relationship Id="rId12" Type="http://schemas.openxmlformats.org/officeDocument/2006/relationships/image" Target="../media/image110.png"/><Relationship Id="rId17" Type="http://schemas.openxmlformats.org/officeDocument/2006/relationships/image" Target="../media/image161.png"/><Relationship Id="rId25" Type="http://schemas.openxmlformats.org/officeDocument/2006/relationships/image" Target="../media/image240.png"/><Relationship Id="rId2" Type="http://schemas.openxmlformats.org/officeDocument/2006/relationships/notesSlide" Target="../notesSlides/notesSlide100.xml"/><Relationship Id="rId16" Type="http://schemas.openxmlformats.org/officeDocument/2006/relationships/image" Target="../media/image151.png"/><Relationship Id="rId20" Type="http://schemas.openxmlformats.org/officeDocument/2006/relationships/image" Target="../media/image190.png"/><Relationship Id="rId1" Type="http://schemas.openxmlformats.org/officeDocument/2006/relationships/slideLayout" Target="../slideLayouts/slideLayout3.xml"/><Relationship Id="rId6" Type="http://schemas.openxmlformats.org/officeDocument/2006/relationships/image" Target="../media/image580.png"/><Relationship Id="rId11" Type="http://schemas.openxmlformats.org/officeDocument/2006/relationships/image" Target="../media/image101.png"/><Relationship Id="rId24" Type="http://schemas.openxmlformats.org/officeDocument/2006/relationships/image" Target="../media/image230.png"/><Relationship Id="rId5" Type="http://schemas.openxmlformats.org/officeDocument/2006/relationships/image" Target="../media/image400.png"/><Relationship Id="rId15" Type="http://schemas.openxmlformats.org/officeDocument/2006/relationships/image" Target="../media/image140.png"/><Relationship Id="rId23" Type="http://schemas.openxmlformats.org/officeDocument/2006/relationships/image" Target="../media/image220.png"/><Relationship Id="rId10" Type="http://schemas.openxmlformats.org/officeDocument/2006/relationships/image" Target="../media/image90.png"/><Relationship Id="rId19" Type="http://schemas.openxmlformats.org/officeDocument/2006/relationships/image" Target="../media/image180.png"/><Relationship Id="rId4" Type="http://schemas.openxmlformats.org/officeDocument/2006/relationships/image" Target="../media/image311.png"/><Relationship Id="rId9" Type="http://schemas.openxmlformats.org/officeDocument/2006/relationships/image" Target="../media/image84.png"/><Relationship Id="rId14" Type="http://schemas.openxmlformats.org/officeDocument/2006/relationships/image" Target="../media/image130.png"/><Relationship Id="rId22" Type="http://schemas.openxmlformats.org/officeDocument/2006/relationships/image" Target="../media/image212.png"/><Relationship Id="rId27" Type="http://schemas.openxmlformats.org/officeDocument/2006/relationships/image" Target="../media/image391.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541.png"/><Relationship Id="rId7" Type="http://schemas.openxmlformats.org/officeDocument/2006/relationships/image" Target="../media/image592.png"/><Relationship Id="rId2" Type="http://schemas.openxmlformats.org/officeDocument/2006/relationships/notesSlide" Target="../notesSlides/notesSlide102.xml"/><Relationship Id="rId1" Type="http://schemas.openxmlformats.org/officeDocument/2006/relationships/slideLayout" Target="../slideLayouts/slideLayout3.xml"/><Relationship Id="rId6" Type="http://schemas.openxmlformats.org/officeDocument/2006/relationships/image" Target="../media/image571.png"/><Relationship Id="rId5" Type="http://schemas.openxmlformats.org/officeDocument/2006/relationships/image" Target="../media/image561.png"/><Relationship Id="rId4" Type="http://schemas.openxmlformats.org/officeDocument/2006/relationships/image" Target="../media/image55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20.xml.rels><?xml version="1.0" encoding="UTF-8" standalone="yes"?>
<Relationships xmlns="http://schemas.openxmlformats.org/package/2006/relationships"><Relationship Id="rId8" Type="http://schemas.openxmlformats.org/officeDocument/2006/relationships/image" Target="../media/image640.png"/><Relationship Id="rId3" Type="http://schemas.openxmlformats.org/officeDocument/2006/relationships/image" Target="../media/image541.png"/><Relationship Id="rId7" Type="http://schemas.openxmlformats.org/officeDocument/2006/relationships/image" Target="../media/image630.png"/><Relationship Id="rId2" Type="http://schemas.openxmlformats.org/officeDocument/2006/relationships/notesSlide" Target="../notesSlides/notesSlide103.xml"/><Relationship Id="rId1" Type="http://schemas.openxmlformats.org/officeDocument/2006/relationships/slideLayout" Target="../slideLayouts/slideLayout3.xml"/><Relationship Id="rId6" Type="http://schemas.openxmlformats.org/officeDocument/2006/relationships/image" Target="../media/image611.png"/><Relationship Id="rId5" Type="http://schemas.openxmlformats.org/officeDocument/2006/relationships/image" Target="../media/image601.png"/><Relationship Id="rId4" Type="http://schemas.openxmlformats.org/officeDocument/2006/relationships/image" Target="../media/image552.png"/></Relationships>
</file>

<file path=ppt/slides/_rels/slide121.xml.rels><?xml version="1.0" encoding="UTF-8" standalone="yes"?>
<Relationships xmlns="http://schemas.openxmlformats.org/package/2006/relationships"><Relationship Id="rId8" Type="http://schemas.openxmlformats.org/officeDocument/2006/relationships/image" Target="../media/image671.png"/><Relationship Id="rId3" Type="http://schemas.openxmlformats.org/officeDocument/2006/relationships/image" Target="../media/image651.png"/><Relationship Id="rId7" Type="http://schemas.openxmlformats.org/officeDocument/2006/relationships/image" Target="../media/image650.png"/><Relationship Id="rId2" Type="http://schemas.openxmlformats.org/officeDocument/2006/relationships/notesSlide" Target="../notesSlides/notesSlide104.xml"/><Relationship Id="rId1" Type="http://schemas.openxmlformats.org/officeDocument/2006/relationships/slideLayout" Target="../slideLayouts/slideLayout3.xml"/><Relationship Id="rId6" Type="http://schemas.openxmlformats.org/officeDocument/2006/relationships/image" Target="../media/image660.png"/><Relationship Id="rId5" Type="http://schemas.openxmlformats.org/officeDocument/2006/relationships/image" Target="../media/image561.png"/><Relationship Id="rId4" Type="http://schemas.openxmlformats.org/officeDocument/2006/relationships/image" Target="../media/image552.png"/><Relationship Id="rId9" Type="http://schemas.openxmlformats.org/officeDocument/2006/relationships/image" Target="../media/image683.png"/></Relationships>
</file>

<file path=ppt/slides/_rels/slide122.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notesSlide" Target="../notesSlides/notesSlide105.xml"/><Relationship Id="rId1" Type="http://schemas.openxmlformats.org/officeDocument/2006/relationships/slideLayout" Target="../slideLayouts/slideLayout3.xml"/><Relationship Id="rId5" Type="http://schemas.openxmlformats.org/officeDocument/2006/relationships/image" Target="../media/image69.png"/><Relationship Id="rId4" Type="http://schemas.openxmlformats.org/officeDocument/2006/relationships/image" Target="../media/image682.png"/></Relationships>
</file>

<file path=ppt/slides/_rels/slide12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106.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561.png"/><Relationship Id="rId4" Type="http://schemas.openxmlformats.org/officeDocument/2006/relationships/image" Target="../media/image72.png"/><Relationship Id="rId9" Type="http://schemas.openxmlformats.org/officeDocument/2006/relationships/image" Target="../media/image76.png"/></Relationships>
</file>

<file path=ppt/slides/_rels/slide124.xml.rels><?xml version="1.0" encoding="UTF-8" standalone="yes"?>
<Relationships xmlns="http://schemas.openxmlformats.org/package/2006/relationships"><Relationship Id="rId3" Type="http://schemas.openxmlformats.org/officeDocument/2006/relationships/image" Target="../media/image761.png"/><Relationship Id="rId2" Type="http://schemas.openxmlformats.org/officeDocument/2006/relationships/notesSlide" Target="../notesSlides/notesSlide107.xml"/><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12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8.png"/><Relationship Id="rId7" Type="http://schemas.openxmlformats.org/officeDocument/2006/relationships/image" Target="../media/image81.png"/><Relationship Id="rId2" Type="http://schemas.openxmlformats.org/officeDocument/2006/relationships/notesSlide" Target="../notesSlides/notesSlide108.xml"/><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image" Target="../media/image561.png"/><Relationship Id="rId4" Type="http://schemas.openxmlformats.org/officeDocument/2006/relationships/image" Target="../media/image79.png"/><Relationship Id="rId9" Type="http://schemas.openxmlformats.org/officeDocument/2006/relationships/image" Target="../media/image83.png"/></Relationships>
</file>

<file path=ppt/slides/_rels/slide126.xml.rels><?xml version="1.0" encoding="UTF-8" standalone="yes"?>
<Relationships xmlns="http://schemas.openxmlformats.org/package/2006/relationships"><Relationship Id="rId8" Type="http://schemas.openxmlformats.org/officeDocument/2006/relationships/image" Target="../media/image681.png"/><Relationship Id="rId26" Type="http://schemas.openxmlformats.org/officeDocument/2006/relationships/image" Target="../media/image692.png"/><Relationship Id="rId3" Type="http://schemas.openxmlformats.org/officeDocument/2006/relationships/image" Target="../media/image411.png"/><Relationship Id="rId7" Type="http://schemas.openxmlformats.org/officeDocument/2006/relationships/image" Target="../media/image441.png"/><Relationship Id="rId25" Type="http://schemas.openxmlformats.org/officeDocument/2006/relationships/image" Target="../media/image440.png"/><Relationship Id="rId2" Type="http://schemas.openxmlformats.org/officeDocument/2006/relationships/notesSlide" Target="../notesSlides/notesSlide109.xml"/><Relationship Id="rId29" Type="http://schemas.openxmlformats.org/officeDocument/2006/relationships/image" Target="../media/image720.png"/><Relationship Id="rId1" Type="http://schemas.openxmlformats.org/officeDocument/2006/relationships/slideLayout" Target="../slideLayouts/slideLayout3.xml"/><Relationship Id="rId28" Type="http://schemas.openxmlformats.org/officeDocument/2006/relationships/image" Target="../media/image251.png"/><Relationship Id="rId4" Type="http://schemas.openxmlformats.org/officeDocument/2006/relationships/image" Target="../media/image591.png"/><Relationship Id="rId27" Type="http://schemas.openxmlformats.org/officeDocument/2006/relationships/image" Target="../media/image701.png"/><Relationship Id="rId30" Type="http://schemas.openxmlformats.org/officeDocument/2006/relationships/image" Target="../media/image501.png"/></Relationships>
</file>

<file path=ppt/slides/_rels/slide127.xml.rels><?xml version="1.0" encoding="UTF-8" standalone="yes"?>
<Relationships xmlns="http://schemas.openxmlformats.org/package/2006/relationships"><Relationship Id="rId8" Type="http://schemas.openxmlformats.org/officeDocument/2006/relationships/image" Target="../media/image590.png"/><Relationship Id="rId3" Type="http://schemas.openxmlformats.org/officeDocument/2006/relationships/image" Target="../media/image540.png"/><Relationship Id="rId7" Type="http://schemas.openxmlformats.org/officeDocument/2006/relationships/image" Target="../media/image550.png"/><Relationship Id="rId2" Type="http://schemas.openxmlformats.org/officeDocument/2006/relationships/image" Target="../media/image313.png"/><Relationship Id="rId1" Type="http://schemas.openxmlformats.org/officeDocument/2006/relationships/slideLayout" Target="../slideLayouts/slideLayout3.xml"/><Relationship Id="rId6" Type="http://schemas.openxmlformats.org/officeDocument/2006/relationships/image" Target="../media/image570.png"/><Relationship Id="rId11" Type="http://schemas.openxmlformats.org/officeDocument/2006/relationships/image" Target="../media/image730.png"/><Relationship Id="rId5" Type="http://schemas.openxmlformats.org/officeDocument/2006/relationships/image" Target="../media/image560.png"/><Relationship Id="rId10" Type="http://schemas.openxmlformats.org/officeDocument/2006/relationships/image" Target="../media/image610.png"/><Relationship Id="rId4" Type="http://schemas.openxmlformats.org/officeDocument/2006/relationships/image" Target="../media/image551.png"/><Relationship Id="rId9" Type="http://schemas.openxmlformats.org/officeDocument/2006/relationships/image" Target="../media/image600.png"/></Relationships>
</file>

<file path=ppt/slides/_rels/slide128.xml.rels><?xml version="1.0" encoding="UTF-8" standalone="yes"?>
<Relationships xmlns="http://schemas.openxmlformats.org/package/2006/relationships"><Relationship Id="rId8" Type="http://schemas.openxmlformats.org/officeDocument/2006/relationships/image" Target="../media/image801.png"/><Relationship Id="rId3" Type="http://schemas.openxmlformats.org/officeDocument/2006/relationships/image" Target="../media/image750.png"/><Relationship Id="rId7" Type="http://schemas.openxmlformats.org/officeDocument/2006/relationships/image" Target="../media/image790.png"/><Relationship Id="rId2" Type="http://schemas.openxmlformats.org/officeDocument/2006/relationships/image" Target="../media/image740.png"/><Relationship Id="rId1" Type="http://schemas.openxmlformats.org/officeDocument/2006/relationships/slideLayout" Target="../slideLayouts/slideLayout3.xml"/><Relationship Id="rId6" Type="http://schemas.openxmlformats.org/officeDocument/2006/relationships/image" Target="../media/image780.png"/><Relationship Id="rId5" Type="http://schemas.openxmlformats.org/officeDocument/2006/relationships/image" Target="../media/image770.png"/><Relationship Id="rId10" Type="http://schemas.openxmlformats.org/officeDocument/2006/relationships/image" Target="../media/image821.png"/><Relationship Id="rId4" Type="http://schemas.openxmlformats.org/officeDocument/2006/relationships/image" Target="../media/image760.png"/><Relationship Id="rId9" Type="http://schemas.openxmlformats.org/officeDocument/2006/relationships/image" Target="../media/image810.png"/></Relationships>
</file>

<file path=ppt/slides/_rels/slide129.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1.png"/><Relationship Id="rId3" Type="http://schemas.openxmlformats.org/officeDocument/2006/relationships/image" Target="../media/image830.png"/><Relationship Id="rId7" Type="http://schemas.openxmlformats.org/officeDocument/2006/relationships/image" Target="../media/image86.png"/><Relationship Id="rId12" Type="http://schemas.openxmlformats.org/officeDocument/2006/relationships/image" Target="../media/image89.png"/><Relationship Id="rId2" Type="http://schemas.openxmlformats.org/officeDocument/2006/relationships/notesSlide" Target="../notesSlides/notesSlide110.xml"/><Relationship Id="rId1" Type="http://schemas.openxmlformats.org/officeDocument/2006/relationships/slideLayout" Target="../slideLayouts/slideLayout3.xml"/><Relationship Id="rId6" Type="http://schemas.openxmlformats.org/officeDocument/2006/relationships/image" Target="../media/image770.png"/><Relationship Id="rId11" Type="http://schemas.openxmlformats.org/officeDocument/2006/relationships/image" Target="../media/image821.png"/><Relationship Id="rId5" Type="http://schemas.openxmlformats.org/officeDocument/2006/relationships/image" Target="../media/image85.png"/><Relationship Id="rId10" Type="http://schemas.openxmlformats.org/officeDocument/2006/relationships/image" Target="../media/image88.png"/><Relationship Id="rId4" Type="http://schemas.openxmlformats.org/officeDocument/2006/relationships/image" Target="../media/image750.png"/><Relationship Id="rId9" Type="http://schemas.openxmlformats.org/officeDocument/2006/relationships/image" Target="../media/image87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oleObject" Target="../embeddings/oleObject7.bin"/><Relationship Id="rId18" Type="http://schemas.openxmlformats.org/officeDocument/2006/relationships/image" Target="../media/image98.png"/><Relationship Id="rId3" Type="http://schemas.openxmlformats.org/officeDocument/2006/relationships/notesSlide" Target="../notesSlides/notesSlide115.xml"/><Relationship Id="rId7" Type="http://schemas.openxmlformats.org/officeDocument/2006/relationships/oleObject" Target="../embeddings/oleObject4.bin"/><Relationship Id="rId12" Type="http://schemas.openxmlformats.org/officeDocument/2006/relationships/image" Target="../media/image95.png"/><Relationship Id="rId17" Type="http://schemas.openxmlformats.org/officeDocument/2006/relationships/oleObject" Target="../embeddings/oleObject9.bin"/><Relationship Id="rId2" Type="http://schemas.openxmlformats.org/officeDocument/2006/relationships/slideLayout" Target="../slideLayouts/slideLayout3.xml"/><Relationship Id="rId16" Type="http://schemas.openxmlformats.org/officeDocument/2006/relationships/image" Target="../media/image97.png"/><Relationship Id="rId20" Type="http://schemas.openxmlformats.org/officeDocument/2006/relationships/image" Target="../media/image99.png"/><Relationship Id="rId1" Type="http://schemas.openxmlformats.org/officeDocument/2006/relationships/vmlDrawing" Target="../drawings/vmlDrawing3.vml"/><Relationship Id="rId6" Type="http://schemas.openxmlformats.org/officeDocument/2006/relationships/image" Target="../media/image92.png"/><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94.png"/><Relationship Id="rId19" Type="http://schemas.openxmlformats.org/officeDocument/2006/relationships/oleObject" Target="../embeddings/oleObject10.bin"/><Relationship Id="rId4" Type="http://schemas.openxmlformats.org/officeDocument/2006/relationships/image" Target="../media/image100.wmf"/><Relationship Id="rId9" Type="http://schemas.openxmlformats.org/officeDocument/2006/relationships/oleObject" Target="../embeddings/oleObject5.bin"/><Relationship Id="rId14" Type="http://schemas.openxmlformats.org/officeDocument/2006/relationships/image" Target="../media/image96.png"/></Relationships>
</file>

<file path=ppt/slides/_rels/slide135.xml.rels><?xml version="1.0" encoding="UTF-8" standalone="yes"?>
<Relationships xmlns="http://schemas.openxmlformats.org/package/2006/relationships"><Relationship Id="rId8" Type="http://schemas.openxmlformats.org/officeDocument/2006/relationships/image" Target="../media/image109.gif"/><Relationship Id="rId13" Type="http://schemas.openxmlformats.org/officeDocument/2006/relationships/oleObject" Target="../embeddings/oleObject13.bin"/><Relationship Id="rId3" Type="http://schemas.openxmlformats.org/officeDocument/2006/relationships/video" Target="../media/media1.mpg"/><Relationship Id="rId7" Type="http://schemas.openxmlformats.org/officeDocument/2006/relationships/image" Target="../media/image108.png"/><Relationship Id="rId12" Type="http://schemas.openxmlformats.org/officeDocument/2006/relationships/image" Target="../media/image105.png"/><Relationship Id="rId2" Type="http://schemas.microsoft.com/office/2007/relationships/media" Target="../media/media1.mpg"/><Relationship Id="rId1" Type="http://schemas.openxmlformats.org/officeDocument/2006/relationships/vmlDrawing" Target="../drawings/vmlDrawing4.vml"/><Relationship Id="rId6" Type="http://schemas.openxmlformats.org/officeDocument/2006/relationships/image" Target="../media/image107.jpeg"/><Relationship Id="rId11" Type="http://schemas.openxmlformats.org/officeDocument/2006/relationships/oleObject" Target="../embeddings/oleObject12.bin"/><Relationship Id="rId5" Type="http://schemas.openxmlformats.org/officeDocument/2006/relationships/notesSlide" Target="../notesSlides/notesSlide116.xml"/><Relationship Id="rId10" Type="http://schemas.openxmlformats.org/officeDocument/2006/relationships/image" Target="../media/image104.png"/><Relationship Id="rId4" Type="http://schemas.openxmlformats.org/officeDocument/2006/relationships/slideLayout" Target="../slideLayouts/slideLayout3.xml"/><Relationship Id="rId9" Type="http://schemas.openxmlformats.org/officeDocument/2006/relationships/oleObject" Target="../embeddings/oleObject11.bin"/><Relationship Id="rId14" Type="http://schemas.openxmlformats.org/officeDocument/2006/relationships/image" Target="../media/image106.pn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1.png"/><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image" Target="../media/image691.pn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image" Target="../media/image680.png"/><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hyperlink" Target="https://publications.stephenwolfram.com/foundations-mathematics-mathematica/" TargetMode="Externa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3" Type="http://schemas.openxmlformats.org/officeDocument/2006/relationships/hyperlink" Target="https://labs.adaline.ai/p/inside-reasoning-models-openai-o3" TargetMode="External"/><Relationship Id="rId2" Type="http://schemas.openxmlformats.org/officeDocument/2006/relationships/hyperlink" Target="https://rick-hightower.notion.site/Chapter-9-Leveraging-Advanced-Reasoning-Models-1e0d6bbdbbea808190d0e3fa0f26192c?pvs=21" TargetMode="External"/><Relationship Id="rId1" Type="http://schemas.openxmlformats.org/officeDocument/2006/relationships/slideLayout" Target="../slideLayouts/slideLayout3.xml"/><Relationship Id="rId4" Type="http://schemas.openxmlformats.org/officeDocument/2006/relationships/image" Target="../media/image115.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3" Type="http://schemas.openxmlformats.org/officeDocument/2006/relationships/hyperlink" Target="https://doi.org/10.1016/j.eng.2025.01.012" TargetMode="External"/><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3" Type="http://schemas.openxmlformats.org/officeDocument/2006/relationships/hyperlink" Target="https://medium.com/the-art-of-bagging/grasping-the-concept-book-v1-introduction-f8daae90af22" TargetMode="External"/><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8" Type="http://schemas.openxmlformats.org/officeDocument/2006/relationships/image" Target="../media/image920.png"/><Relationship Id="rId3" Type="http://schemas.openxmlformats.org/officeDocument/2006/relationships/image" Target="../media/image414.png"/><Relationship Id="rId7" Type="http://schemas.openxmlformats.org/officeDocument/2006/relationships/image" Target="../media/image800.png"/><Relationship Id="rId2" Type="http://schemas.openxmlformats.org/officeDocument/2006/relationships/image" Target="../media/image300.png"/><Relationship Id="rId1" Type="http://schemas.openxmlformats.org/officeDocument/2006/relationships/slideLayout" Target="../slideLayouts/slideLayout3.xml"/><Relationship Id="rId6" Type="http://schemas.openxmlformats.org/officeDocument/2006/relationships/image" Target="../media/image700.png"/><Relationship Id="rId5" Type="http://schemas.openxmlformats.org/officeDocument/2006/relationships/image" Target="../media/image690.png"/><Relationship Id="rId4" Type="http://schemas.openxmlformats.org/officeDocument/2006/relationships/image" Target="../media/image500.png"/><Relationship Id="rId9" Type="http://schemas.openxmlformats.org/officeDocument/2006/relationships/image" Target="../media/image100.png"/></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3" Type="http://schemas.openxmlformats.org/officeDocument/2006/relationships/hyperlink" Target="https://www.cs.uic.edu/~zchen/" TargetMode="External"/><Relationship Id="rId2" Type="http://schemas.openxmlformats.org/officeDocument/2006/relationships/notesSlide" Target="../notesSlides/notesSlide140.xml"/><Relationship Id="rId1" Type="http://schemas.openxmlformats.org/officeDocument/2006/relationships/slideLayout" Target="../slideLayouts/slideLayout1.xml"/><Relationship Id="rId4" Type="http://schemas.openxmlformats.org/officeDocument/2006/relationships/hyperlink" Target="https://www.cs.uic.edu/~liub/" TargetMode="Externa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3" Type="http://schemas.openxmlformats.org/officeDocument/2006/relationships/image" Target="../media/image850.png"/><Relationship Id="rId7" Type="http://schemas.openxmlformats.org/officeDocument/2006/relationships/image" Target="../media/image820.png"/><Relationship Id="rId2" Type="http://schemas.openxmlformats.org/officeDocument/2006/relationships/notesSlide" Target="../notesSlides/notesSlide143.xml"/><Relationship Id="rId1" Type="http://schemas.openxmlformats.org/officeDocument/2006/relationships/slideLayout" Target="../slideLayouts/slideLayout3.xml"/><Relationship Id="rId6" Type="http://schemas.openxmlformats.org/officeDocument/2006/relationships/image" Target="../media/image880.png"/><Relationship Id="rId5" Type="http://schemas.openxmlformats.org/officeDocument/2006/relationships/image" Target="../media/image870.png"/><Relationship Id="rId4" Type="http://schemas.openxmlformats.org/officeDocument/2006/relationships/image" Target="../media/image860.png"/></Relationships>
</file>

<file path=ppt/slides/_rels/slide185.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3" Type="http://schemas.openxmlformats.org/officeDocument/2006/relationships/hyperlink" Target="https://doi.org/10.1038/s41467-025-62151-9" TargetMode="External"/><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3" Type="http://schemas.openxmlformats.org/officeDocument/2006/relationships/hyperlink" Target="https://corticallabs.com/cl1.html" TargetMode="External"/><Relationship Id="rId2" Type="http://schemas.openxmlformats.org/officeDocument/2006/relationships/hyperlink" Target="https://doi.org/10.1038/s41467-025-62151-9" TargetMode="External"/><Relationship Id="rId1" Type="http://schemas.openxmlformats.org/officeDocument/2006/relationships/slideLayout" Target="../slideLayouts/slideLayout3.xml"/><Relationship Id="rId5" Type="http://schemas.openxmlformats.org/officeDocument/2006/relationships/hyperlink" Target="https://www.cell.com/the-innovation/fulltext/S2666-6758(26)00002-0" TargetMode="External"/><Relationship Id="rId4" Type="http://schemas.openxmlformats.org/officeDocument/2006/relationships/hyperlink" Target="https://dblp.org/pid/78/11210.html" TargetMode="External"/></Relationships>
</file>

<file path=ppt/slides/_rels/slide206.xml.rels><?xml version="1.0" encoding="UTF-8" standalone="yes"?>
<Relationships xmlns="http://schemas.openxmlformats.org/package/2006/relationships"><Relationship Id="rId3" Type="http://schemas.openxmlformats.org/officeDocument/2006/relationships/hyperlink" Target="https://dblp.uni-trier.de/pers/hd/s/Skowron:Andrzej" TargetMode="External"/><Relationship Id="rId2" Type="http://schemas.openxmlformats.org/officeDocument/2006/relationships/notesSlide" Target="../notesSlides/notesSlide154.xml"/><Relationship Id="rId1" Type="http://schemas.openxmlformats.org/officeDocument/2006/relationships/slideLayout" Target="../slideLayouts/slideLayout3.xml"/><Relationship Id="rId4" Type="http://schemas.openxmlformats.org/officeDocument/2006/relationships/hyperlink" Target="https://labs.adaline.ai/p/inside-reasoning-models-openai-o3" TargetMode="External"/></Relationships>
</file>

<file path=ppt/slides/_rels/slide207.xml.rels><?xml version="1.0" encoding="UTF-8" standalone="yes"?>
<Relationships xmlns="http://schemas.openxmlformats.org/package/2006/relationships"><Relationship Id="rId3" Type="http://schemas.openxmlformats.org/officeDocument/2006/relationships/hyperlink" Target="https://rick-hightower.notion.site/Chapter-9-Leveraging-Advanced-Reasoning-Models-1e0d6bbdbbea808190d0e3fa0f26192c?pvs=21" TargetMode="External"/><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3" Type="http://schemas.openxmlformats.org/officeDocument/2006/relationships/hyperlink" Target="https://doi.org/10.1007/s10462-025-11203-z" TargetMode="External"/><Relationship Id="rId2" Type="http://schemas.openxmlformats.org/officeDocument/2006/relationships/notesSlide" Target="../notesSlides/notesSlide156.xml"/><Relationship Id="rId1" Type="http://schemas.openxmlformats.org/officeDocument/2006/relationships/slideLayout" Target="../slideLayouts/slideLayout3.xml"/><Relationship Id="rId5" Type="http://schemas.openxmlformats.org/officeDocument/2006/relationships/hyperlink" Target="https://doi.org/10.1038/s41467-025-62151-9" TargetMode="External"/><Relationship Id="rId4" Type="http://schemas.openxmlformats.org/officeDocument/2006/relationships/hyperlink" Target="https://doi.org/10.1109/MC.2022.3227683" TargetMode="External"/></Relationships>
</file>

<file path=ppt/slides/_rels/slide209.xml.rels><?xml version="1.0" encoding="UTF-8" standalone="yes"?>
<Relationships xmlns="http://schemas.openxmlformats.org/package/2006/relationships"><Relationship Id="rId3" Type="http://schemas.openxmlformats.org/officeDocument/2006/relationships/hyperlink" Target="https://openreview.net/forum?id=tL89RnzIiCd" TargetMode="External"/><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3" Type="http://schemas.openxmlformats.org/officeDocument/2006/relationships/hyperlink" Target="http://dx.doi.org/10.15439/2025F6355" TargetMode="External"/><Relationship Id="rId2" Type="http://schemas.openxmlformats.org/officeDocument/2006/relationships/notesSlide" Target="../notesSlides/notesSlide158.xml"/><Relationship Id="rId1" Type="http://schemas.openxmlformats.org/officeDocument/2006/relationships/slideLayout" Target="../slideLayouts/slideLayout3.xml"/><Relationship Id="rId4" Type="http://schemas.openxmlformats.org/officeDocument/2006/relationships/hyperlink" Target="https://ieeexplore.ieee.org/xpl/conhome/11214218/proceeding" TargetMode="External"/></Relationships>
</file>

<file path=ppt/slides/_rels/slide211.xml.rels><?xml version="1.0" encoding="UTF-8" standalone="yes"?>
<Relationships xmlns="http://schemas.openxmlformats.org/package/2006/relationships"><Relationship Id="rId3" Type="http://schemas.openxmlformats.org/officeDocument/2006/relationships/hyperlink" Target="https://doi.org/10.1109/81.739259" TargetMode="External"/><Relationship Id="rId2" Type="http://schemas.openxmlformats.org/officeDocument/2006/relationships/notesSlide" Target="../notesSlides/notesSlide159.xml"/><Relationship Id="rId1" Type="http://schemas.openxmlformats.org/officeDocument/2006/relationships/slideLayout" Target="../slideLayouts/slideLayout3.xml"/><Relationship Id="rId6" Type="http://schemas.openxmlformats.org/officeDocument/2006/relationships/hyperlink" Target="https://doi.org/10.1016/j.eng.2025.01.012" TargetMode="External"/><Relationship Id="rId5" Type="http://schemas.openxmlformats.org/officeDocument/2006/relationships/hyperlink" Target="https://api.semanticscholar.org/CorpusID:264146930" TargetMode="External"/><Relationship Id="rId4" Type="http://schemas.openxmlformats.org/officeDocument/2006/relationships/hyperlink" Target="https://www.youtube.com/watch?v=pX0BZwFEPiE" TargetMode="Externa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www.cell.com/Cell_Picture_Show"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techeye.net/software/leslie-valiant-gets-turing-award#ixzz1HVBeZWQL"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wolframscience.com/resources/" TargetMode="External"/><Relationship Id="rId2" Type="http://schemas.openxmlformats.org/officeDocument/2006/relationships/hyperlink" Target="https://www.wolframscience.com/nks/" TargetMode="External"/><Relationship Id="rId1" Type="http://schemas.openxmlformats.org/officeDocument/2006/relationships/slideLayout" Target="../slideLayouts/slideLayout3.xml"/><Relationship Id="rId4" Type="http://schemas.openxmlformats.org/officeDocument/2006/relationships/hyperlink" Target="https://publications.stephenwolfram.com/foundations-mathematics-mathematica/"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wolframscience.com/resources/" TargetMode="External"/><Relationship Id="rId2" Type="http://schemas.openxmlformats.org/officeDocument/2006/relationships/hyperlink" Target="https://www.wolframscience.com/nks/" TargetMode="External"/><Relationship Id="rId1" Type="http://schemas.openxmlformats.org/officeDocument/2006/relationships/slideLayout" Target="../slideLayouts/slideLayout3.xml"/><Relationship Id="rId4" Type="http://schemas.openxmlformats.org/officeDocument/2006/relationships/hyperlink" Target="https://publications.stephenwolfram.com/foundations-mathematics-mathematica/"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91.png"/><Relationship Id="rId7" Type="http://schemas.openxmlformats.org/officeDocument/2006/relationships/image" Target="../media/image103.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1.png"/><Relationship Id="rId9" Type="http://schemas.openxmlformats.org/officeDocument/2006/relationships/image" Target="../media/image117.png"/></Relationships>
</file>

<file path=ppt/slides/_rels/slide63.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image" Target="../media/image132.png"/><Relationship Id="rId7" Type="http://schemas.openxmlformats.org/officeDocument/2006/relationships/image" Target="../media/image172.png"/><Relationship Id="rId12" Type="http://schemas.openxmlformats.org/officeDocument/2006/relationships/image" Target="../media/image26.png"/><Relationship Id="rId2" Type="http://schemas.openxmlformats.org/officeDocument/2006/relationships/image" Target="../media/image121.png"/><Relationship Id="rId1" Type="http://schemas.openxmlformats.org/officeDocument/2006/relationships/slideLayout" Target="../slideLayouts/slideLayout3.xml"/><Relationship Id="rId6" Type="http://schemas.openxmlformats.org/officeDocument/2006/relationships/image" Target="../media/image163.png"/><Relationship Id="rId11" Type="http://schemas.openxmlformats.org/officeDocument/2006/relationships/image" Target="../media/image25.png"/><Relationship Id="rId5" Type="http://schemas.openxmlformats.org/officeDocument/2006/relationships/image" Target="../media/image152.png"/><Relationship Id="rId10"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23.png"/></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3" Type="http://schemas.openxmlformats.org/officeDocument/2006/relationships/image" Target="../media/image120.png"/><Relationship Id="rId3" Type="http://schemas.openxmlformats.org/officeDocument/2006/relationships/notesSlide" Target="../notesSlides/notesSlide65.xml"/><Relationship Id="rId7" Type="http://schemas.openxmlformats.org/officeDocument/2006/relationships/image" Target="../media/image84.png"/><Relationship Id="rId12" Type="http://schemas.openxmlformats.org/officeDocument/2006/relationships/image" Target="../media/image100.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71.png"/><Relationship Id="rId11" Type="http://schemas.openxmlformats.org/officeDocument/2006/relationships/image" Target="../media/image101.png"/><Relationship Id="rId5" Type="http://schemas.openxmlformats.org/officeDocument/2006/relationships/image" Target="../media/image31.wmf"/><Relationship Id="rId10" Type="http://schemas.openxmlformats.org/officeDocument/2006/relationships/image" Target="../media/image90.png"/><Relationship Id="rId4" Type="http://schemas.openxmlformats.org/officeDocument/2006/relationships/oleObject" Target="../embeddings/oleObject2.bin"/><Relationship Id="rId9" Type="http://schemas.openxmlformats.org/officeDocument/2006/relationships/image" Target="../media/image110.png"/><Relationship Id="rId14" Type="http://schemas.openxmlformats.org/officeDocument/2006/relationships/image" Target="../media/image130.png"/></Relationships>
</file>

<file path=ppt/slides/_rels/slide7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142.png"/></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0.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1.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394.pn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402.png"/></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82.xml.rels><?xml version="1.0" encoding="UTF-8" standalone="yes"?>
<Relationships xmlns="http://schemas.openxmlformats.org/package/2006/relationships"><Relationship Id="rId3" Type="http://schemas.openxmlformats.org/officeDocument/2006/relationships/image" Target="../media/image415.pn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420.png"/></Relationships>
</file>

<file path=ppt/slides/_rels/slide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334.png"/><Relationship Id="rId2" Type="http://schemas.openxmlformats.org/officeDocument/2006/relationships/notesSlide" Target="../notesSlides/notesSlide77.xml"/><Relationship Id="rId1" Type="http://schemas.openxmlformats.org/officeDocument/2006/relationships/slideLayout" Target="../slideLayouts/slideLayout3.xml"/><Relationship Id="rId5" Type="http://schemas.openxmlformats.org/officeDocument/2006/relationships/image" Target="../media/image290.png"/><Relationship Id="rId4" Type="http://schemas.openxmlformats.org/officeDocument/2006/relationships/image" Target="../media/image281.png"/></Relationships>
</file>

<file path=ppt/slides/_rels/slide86.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1.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463.png"/><Relationship Id="rId2" Type="http://schemas.openxmlformats.org/officeDocument/2006/relationships/image" Target="../media/image416.png"/><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1.png"/></Relationships>
</file>

<file path=ppt/slides/_rels/slide93.xml.rels><?xml version="1.0" encoding="UTF-8" standalone="yes"?>
<Relationships xmlns="http://schemas.openxmlformats.org/package/2006/relationships"><Relationship Id="rId3" Type="http://schemas.openxmlformats.org/officeDocument/2006/relationships/image" Target="../media/image461.png"/><Relationship Id="rId2" Type="http://schemas.openxmlformats.org/officeDocument/2006/relationships/image" Target="../media/image451.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444.png"/><Relationship Id="rId2" Type="http://schemas.openxmlformats.org/officeDocument/2006/relationships/image" Target="../media/image430.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0.png"/><Relationship Id="rId7" Type="http://schemas.openxmlformats.org/officeDocument/2006/relationships/image" Target="../media/image55.png"/><Relationship Id="rId2" Type="http://schemas.openxmlformats.org/officeDocument/2006/relationships/notesSlide" Target="../notesSlides/notesSlide85.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9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86.xml"/><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9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7.xml"/><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66.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555776" y="4149080"/>
            <a:ext cx="3888432" cy="1430305"/>
          </a:xfrm>
          <a:prstGeom prst="rect">
            <a:avLst/>
          </a:prstGeom>
          <a:noFill/>
          <a:ln w="9525">
            <a:noFill/>
            <a:miter lim="800000"/>
            <a:headEnd/>
            <a:tailEnd/>
          </a:ln>
        </p:spPr>
        <p:txBody>
          <a:bodyPr anchor="ctr"/>
          <a:lstStyle/>
          <a:p>
            <a:pPr marL="342907" indent="-342907" algn="ctr">
              <a:buClr>
                <a:srgbClr val="0563C1"/>
              </a:buClr>
              <a:buSzPct val="70000"/>
            </a:pPr>
            <a:r>
              <a:rPr lang="en-US" altLang="ja-JP" sz="1800" dirty="0">
                <a:solidFill>
                  <a:srgbClr val="0000CC"/>
                </a:solidFill>
              </a:rPr>
              <a:t>Andrzej Skowron</a:t>
            </a:r>
          </a:p>
          <a:p>
            <a:pPr marL="342907" indent="-342907" algn="ctr">
              <a:buClr>
                <a:srgbClr val="0563C1"/>
              </a:buClr>
              <a:buSzPct val="70000"/>
            </a:pPr>
            <a:r>
              <a:rPr lang="en-US" altLang="ja-JP" sz="1800" dirty="0">
                <a:solidFill>
                  <a:srgbClr val="0000CC"/>
                </a:solidFill>
              </a:rPr>
              <a:t>Systems Research Institute </a:t>
            </a:r>
          </a:p>
          <a:p>
            <a:pPr marL="342907" indent="-342907" algn="ctr">
              <a:buClr>
                <a:srgbClr val="0563C1"/>
              </a:buClr>
              <a:buSzPct val="70000"/>
            </a:pPr>
            <a:r>
              <a:rPr lang="en-US" altLang="ja-JP" sz="1800" dirty="0">
                <a:solidFill>
                  <a:srgbClr val="0000CC"/>
                </a:solidFill>
              </a:rPr>
              <a:t>Polish Academy of Sciences</a:t>
            </a:r>
            <a:endParaRPr lang="pl-PL" altLang="ja-JP" sz="1800" dirty="0">
              <a:solidFill>
                <a:srgbClr val="0000CC"/>
              </a:solidFill>
            </a:endParaRPr>
          </a:p>
        </p:txBody>
      </p:sp>
      <p:sp>
        <p:nvSpPr>
          <p:cNvPr id="10" name="Rectangle 4"/>
          <p:cNvSpPr>
            <a:spLocks noGrp="1" noChangeArrowheads="1"/>
          </p:cNvSpPr>
          <p:nvPr>
            <p:ph type="title"/>
          </p:nvPr>
        </p:nvSpPr>
        <p:spPr>
          <a:xfrm>
            <a:off x="45881" y="0"/>
            <a:ext cx="9036496" cy="3645024"/>
          </a:xfrm>
        </p:spPr>
        <p:txBody>
          <a:bodyPr/>
          <a:lstStyle/>
          <a:p>
            <a:pPr eaLnBrk="1" hangingPunct="1"/>
            <a:r>
              <a:rPr lang="en-US" sz="3200" b="1" dirty="0"/>
              <a:t>COMPUTING MODEL BASED ON INTERACTIVE GRANULAR COMPUTING </a:t>
            </a:r>
            <a:br>
              <a:rPr lang="en-US" sz="3200" b="1" dirty="0"/>
            </a:br>
            <a:r>
              <a:rPr lang="en-US" sz="3200" b="1" dirty="0"/>
              <a:t>&amp;  </a:t>
            </a:r>
            <a:br>
              <a:rPr lang="en-US" sz="3200" b="1" dirty="0"/>
            </a:br>
            <a:r>
              <a:rPr lang="en-US" sz="3200" b="1" dirty="0"/>
              <a:t>ROUGH SETS: </a:t>
            </a:r>
            <a:br>
              <a:rPr lang="en-US" sz="3200" b="1" dirty="0"/>
            </a:br>
            <a:r>
              <a:rPr lang="en-US" sz="3200" b="1" dirty="0"/>
              <a:t>TOWARD FOUNDATIONS </a:t>
            </a:r>
            <a:r>
              <a:rPr lang="pl-PL" sz="3200" b="1" dirty="0"/>
              <a:t/>
            </a:r>
            <a:br>
              <a:rPr lang="pl-PL" sz="3200" b="1" dirty="0"/>
            </a:br>
            <a:r>
              <a:rPr lang="en-US" sz="3200" b="1" dirty="0"/>
              <a:t>OF</a:t>
            </a:r>
            <a:br>
              <a:rPr lang="en-US" sz="3200" b="1" dirty="0"/>
            </a:br>
            <a:r>
              <a:rPr lang="en-US" sz="3200" b="1" dirty="0"/>
              <a:t>COMPLEX INTELLIGENT SYSTEMS </a:t>
            </a:r>
          </a:p>
        </p:txBody>
      </p:sp>
      <p:sp>
        <p:nvSpPr>
          <p:cNvPr id="2" name="pole tekstowe 1"/>
          <p:cNvSpPr txBox="1"/>
          <p:nvPr/>
        </p:nvSpPr>
        <p:spPr>
          <a:xfrm>
            <a:off x="3851920" y="6381328"/>
            <a:ext cx="2088232" cy="338554"/>
          </a:xfrm>
          <a:prstGeom prst="rect">
            <a:avLst/>
          </a:prstGeom>
          <a:noFill/>
        </p:spPr>
        <p:txBody>
          <a:bodyPr wrap="square" rtlCol="0">
            <a:spAutoFit/>
          </a:bodyPr>
          <a:lstStyle/>
          <a:p>
            <a:r>
              <a:rPr lang="pl-PL" sz="1600" dirty="0" err="1">
                <a:solidFill>
                  <a:srgbClr val="0000CC"/>
                </a:solidFill>
              </a:rPr>
              <a:t>February</a:t>
            </a:r>
            <a:r>
              <a:rPr lang="en-US" sz="1600" dirty="0">
                <a:solidFill>
                  <a:srgbClr val="0000CC"/>
                </a:solidFill>
              </a:rPr>
              <a:t> 2</a:t>
            </a:r>
            <a:r>
              <a:rPr lang="pl-PL" sz="1600" dirty="0">
                <a:solidFill>
                  <a:srgbClr val="0000CC"/>
                </a:solidFill>
              </a:rPr>
              <a:t>026</a:t>
            </a:r>
          </a:p>
        </p:txBody>
      </p:sp>
    </p:spTree>
    <p:extLst>
      <p:ext uri="{BB962C8B-B14F-4D97-AF65-F5344CB8AC3E}">
        <p14:creationId xmlns:p14="http://schemas.microsoft.com/office/powerpoint/2010/main" val="408704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43608" y="224853"/>
            <a:ext cx="7578739" cy="411509"/>
          </a:xfrm>
        </p:spPr>
        <p:txBody>
          <a:bodyPr>
            <a:noAutofit/>
          </a:bodyPr>
          <a:lstStyle/>
          <a:p>
            <a:pPr algn="l"/>
            <a:r>
              <a:rPr lang="pl-PL" sz="3000" b="1" dirty="0"/>
              <a:t>COMPLEX ADAPTIVE SYSTEMS (CAS)</a:t>
            </a:r>
            <a:endParaRPr lang="en-US" sz="3000" b="1" dirty="0"/>
          </a:p>
        </p:txBody>
      </p:sp>
      <p:sp>
        <p:nvSpPr>
          <p:cNvPr id="3" name="Podtytuł 2"/>
          <p:cNvSpPr>
            <a:spLocks noGrp="1"/>
          </p:cNvSpPr>
          <p:nvPr>
            <p:ph type="subTitle" idx="1"/>
          </p:nvPr>
        </p:nvSpPr>
        <p:spPr>
          <a:xfrm>
            <a:off x="4139952" y="908720"/>
            <a:ext cx="4896544" cy="5328592"/>
          </a:xfrm>
        </p:spPr>
        <p:txBody>
          <a:bodyPr/>
          <a:lstStyle/>
          <a:p>
            <a:pPr marL="342900" indent="-342900" algn="l">
              <a:buFont typeface="Arial" panose="020B0604020202020204" pitchFamily="34" charset="0"/>
              <a:buChar char="•"/>
              <a:tabLst>
                <a:tab pos="3294460" algn="l"/>
              </a:tabLst>
            </a:pPr>
            <a:r>
              <a:rPr lang="en-US" sz="2025" noProof="0" dirty="0">
                <a:solidFill>
                  <a:srgbClr val="0000FF"/>
                </a:solidFill>
              </a:rPr>
              <a:t>Exhibiting internal boundaries dividing any of such system into a diverse array of semi-autonomous subsystems called agents; agent has a </a:t>
            </a:r>
            <a:r>
              <a:rPr lang="en-US" sz="2025" i="1" noProof="0" dirty="0">
                <a:solidFill>
                  <a:srgbClr val="0000FF"/>
                </a:solidFill>
              </a:rPr>
              <a:t>program</a:t>
            </a:r>
            <a:r>
              <a:rPr lang="en-US" sz="2025" noProof="0" dirty="0">
                <a:solidFill>
                  <a:srgbClr val="0000FF"/>
                </a:solidFill>
              </a:rPr>
              <a:t> guiding its interactions with other agents and other parts of its environment. </a:t>
            </a:r>
          </a:p>
          <a:p>
            <a:pPr marL="342900" indent="-342900" algn="l">
              <a:buFont typeface="Arial" panose="020B0604020202020204" pitchFamily="34" charset="0"/>
              <a:buChar char="•"/>
              <a:tabLst>
                <a:tab pos="3294460" algn="l"/>
              </a:tabLst>
            </a:pPr>
            <a:r>
              <a:rPr lang="en-US" sz="2025" noProof="0" dirty="0">
                <a:solidFill>
                  <a:srgbClr val="0000FF"/>
                </a:solidFill>
              </a:rPr>
              <a:t>CAS are </a:t>
            </a:r>
            <a:r>
              <a:rPr lang="en-US" sz="2025" noProof="0" dirty="0">
                <a:solidFill>
                  <a:srgbClr val="0000FF"/>
                </a:solidFill>
                <a:highlight>
                  <a:srgbClr val="FFFF00"/>
                </a:highlight>
              </a:rPr>
              <a:t>signal/boundary systems</a:t>
            </a:r>
            <a:r>
              <a:rPr lang="en-US" sz="2025" noProof="0" dirty="0">
                <a:solidFill>
                  <a:srgbClr val="0000FF"/>
                </a:solidFill>
              </a:rPr>
              <a:t>. The steering of CAS is expressed by modifying  signal/boundary hierarchies.</a:t>
            </a:r>
          </a:p>
          <a:p>
            <a:pPr marL="342900" indent="-342900" algn="l">
              <a:buFont typeface="Arial" panose="020B0604020202020204" pitchFamily="34" charset="0"/>
              <a:buChar char="•"/>
              <a:tabLst>
                <a:tab pos="3294460" algn="l"/>
              </a:tabLst>
            </a:pPr>
            <a:r>
              <a:rPr lang="en-US" sz="2025" b="1" noProof="0" dirty="0">
                <a:solidFill>
                  <a:srgbClr val="0000FF"/>
                </a:solidFill>
              </a:rPr>
              <a:t>Interactions are basic concepts of the approach. </a:t>
            </a:r>
            <a:r>
              <a:rPr lang="en-US" sz="2025" noProof="0" dirty="0">
                <a:solidFill>
                  <a:srgbClr val="0000FF"/>
                </a:solidFill>
              </a:rPr>
              <a:t>Categories of interactions in signal/boundary systems: diversity, recirculation, niche, and coevolution.  </a:t>
            </a:r>
            <a:endParaRPr lang="pl-PL" sz="1500" i="1" noProof="0" dirty="0">
              <a:solidFill>
                <a:srgbClr val="0000FF"/>
              </a:solidFill>
            </a:endParaRPr>
          </a:p>
        </p:txBody>
      </p:sp>
      <p:sp>
        <p:nvSpPr>
          <p:cNvPr id="4" name="pole tekstowe 3">
            <a:extLst>
              <a:ext uri="{FF2B5EF4-FFF2-40B4-BE49-F238E27FC236}">
                <a16:creationId xmlns="" xmlns:a16="http://schemas.microsoft.com/office/drawing/2014/main" id="{D4E45611-99FC-D894-2EDC-9B38E5FF3C86}"/>
              </a:ext>
            </a:extLst>
          </p:cNvPr>
          <p:cNvSpPr txBox="1"/>
          <p:nvPr/>
        </p:nvSpPr>
        <p:spPr>
          <a:xfrm>
            <a:off x="107504" y="1064637"/>
            <a:ext cx="3456384" cy="5016758"/>
          </a:xfrm>
          <a:prstGeom prst="rect">
            <a:avLst/>
          </a:prstGeom>
          <a:noFill/>
          <a:ln w="19050">
            <a:solidFill>
              <a:schemeClr val="tx1"/>
            </a:solidFill>
          </a:ln>
        </p:spPr>
        <p:txBody>
          <a:bodyPr wrap="square" rtlCol="0">
            <a:spAutoFit/>
          </a:bodyPr>
          <a:lstStyle/>
          <a:p>
            <a:pPr algn="ctr"/>
            <a:r>
              <a:rPr lang="pl-PL" sz="1600" dirty="0">
                <a:solidFill>
                  <a:srgbClr val="0000CC"/>
                </a:solidFill>
              </a:rPr>
              <a:t>[…] </a:t>
            </a:r>
            <a:r>
              <a:rPr lang="en-US" sz="1600" dirty="0">
                <a:solidFill>
                  <a:srgbClr val="0000CC"/>
                </a:solidFill>
              </a:rPr>
              <a:t>The </a:t>
            </a:r>
            <a:r>
              <a:rPr lang="en-US" sz="1600" dirty="0">
                <a:solidFill>
                  <a:srgbClr val="0000CC"/>
                </a:solidFill>
                <a:highlight>
                  <a:srgbClr val="FFFF00"/>
                </a:highlight>
              </a:rPr>
              <a:t>niche</a:t>
            </a:r>
            <a:r>
              <a:rPr lang="en-US" sz="1600" dirty="0">
                <a:solidFill>
                  <a:srgbClr val="0000CC"/>
                </a:solidFill>
              </a:rPr>
              <a:t>, </a:t>
            </a:r>
            <a:r>
              <a:rPr lang="pl-PL" sz="1600" dirty="0">
                <a:solidFill>
                  <a:srgbClr val="0000CC"/>
                </a:solidFill>
              </a:rPr>
              <a:t>…</a:t>
            </a:r>
            <a:r>
              <a:rPr lang="en-US" sz="1600" dirty="0">
                <a:solidFill>
                  <a:srgbClr val="0000CC"/>
                </a:solidFill>
              </a:rPr>
              <a:t>, is made up of physical</a:t>
            </a:r>
            <a:r>
              <a:rPr lang="pl-PL" sz="1600" dirty="0">
                <a:solidFill>
                  <a:srgbClr val="0000CC"/>
                </a:solidFill>
              </a:rPr>
              <a:t> </a:t>
            </a:r>
            <a:r>
              <a:rPr lang="en-US" sz="1600" dirty="0">
                <a:solidFill>
                  <a:srgbClr val="0000CC"/>
                </a:solidFill>
              </a:rPr>
              <a:t>and virtual </a:t>
            </a:r>
            <a:r>
              <a:rPr lang="en-US" sz="1600" dirty="0">
                <a:solidFill>
                  <a:srgbClr val="0000CC"/>
                </a:solidFill>
                <a:highlight>
                  <a:srgbClr val="FFFF00"/>
                </a:highlight>
              </a:rPr>
              <a:t>boundaries t</a:t>
            </a:r>
            <a:r>
              <a:rPr lang="en-US" sz="1600" dirty="0">
                <a:solidFill>
                  <a:srgbClr val="0000CC"/>
                </a:solidFill>
              </a:rPr>
              <a:t>hat determine the limits of </a:t>
            </a:r>
            <a:r>
              <a:rPr lang="pl-PL" sz="1600" dirty="0">
                <a:solidFill>
                  <a:srgbClr val="0000CC"/>
                </a:solidFill>
              </a:rPr>
              <a:t>…</a:t>
            </a:r>
            <a:r>
              <a:rPr lang="en-US" sz="1600" dirty="0">
                <a:solidFill>
                  <a:srgbClr val="0000CC"/>
                </a:solidFill>
              </a:rPr>
              <a:t>inter-</a:t>
            </a:r>
          </a:p>
          <a:p>
            <a:pPr algn="ctr"/>
            <a:r>
              <a:rPr lang="en-US" sz="1600" dirty="0">
                <a:solidFill>
                  <a:srgbClr val="0000CC"/>
                </a:solidFill>
              </a:rPr>
              <a:t>actions. </a:t>
            </a:r>
            <a:endParaRPr lang="pl-PL" sz="1600" dirty="0">
              <a:solidFill>
                <a:srgbClr val="0000CC"/>
              </a:solidFill>
            </a:endParaRPr>
          </a:p>
          <a:p>
            <a:pPr algn="ctr"/>
            <a:r>
              <a:rPr lang="en-US" sz="1600" dirty="0">
                <a:solidFill>
                  <a:srgbClr val="0000CC"/>
                </a:solidFill>
              </a:rPr>
              <a:t>Ecosystems, for example, have highly</a:t>
            </a:r>
            <a:r>
              <a:rPr lang="en-US" sz="1600" dirty="0">
                <a:solidFill>
                  <a:srgbClr val="0000CC"/>
                </a:solidFill>
                <a:highlight>
                  <a:srgbClr val="EAEAEA"/>
                </a:highlight>
              </a:rPr>
              <a:t>,</a:t>
            </a:r>
            <a:r>
              <a:rPr lang="en-US" sz="1600" dirty="0">
                <a:solidFill>
                  <a:srgbClr val="0000CC"/>
                </a:solidFill>
              </a:rPr>
              <a:t> diverse niches with smells</a:t>
            </a:r>
            <a:r>
              <a:rPr lang="pl-PL" sz="1600" dirty="0">
                <a:solidFill>
                  <a:srgbClr val="0000CC"/>
                </a:solidFill>
              </a:rPr>
              <a:t> </a:t>
            </a:r>
            <a:r>
              <a:rPr lang="en-US" sz="1600" dirty="0">
                <a:solidFill>
                  <a:srgbClr val="0000CC"/>
                </a:solidFill>
              </a:rPr>
              <a:t>and visual patterns as </a:t>
            </a:r>
            <a:r>
              <a:rPr lang="en-US" sz="1600" dirty="0">
                <a:solidFill>
                  <a:srgbClr val="0000CC"/>
                </a:solidFill>
                <a:highlight>
                  <a:srgbClr val="FFFF00"/>
                </a:highlight>
              </a:rPr>
              <a:t>signals.</a:t>
            </a:r>
            <a:r>
              <a:rPr lang="en-US" sz="1600" dirty="0">
                <a:solidFill>
                  <a:srgbClr val="0000CC"/>
                </a:solidFill>
              </a:rPr>
              <a:t> </a:t>
            </a:r>
          </a:p>
          <a:p>
            <a:pPr algn="ctr"/>
            <a:r>
              <a:rPr lang="en-US" sz="1600" dirty="0">
                <a:solidFill>
                  <a:srgbClr val="0000CC"/>
                </a:solidFill>
              </a:rPr>
              <a:t>Governments have departmental hierarchies, with memoranda as </a:t>
            </a:r>
            <a:r>
              <a:rPr lang="en-US" sz="1600" dirty="0">
                <a:solidFill>
                  <a:srgbClr val="0000CC"/>
                </a:solidFill>
                <a:highlight>
                  <a:srgbClr val="FFFF00"/>
                </a:highlight>
              </a:rPr>
              <a:t>signals</a:t>
            </a:r>
            <a:r>
              <a:rPr lang="en-US" sz="1600" dirty="0">
                <a:solidFill>
                  <a:srgbClr val="0000CC"/>
                </a:solidFill>
              </a:rPr>
              <a:t>. Biological cells have a wealth</a:t>
            </a:r>
            <a:r>
              <a:rPr lang="pl-PL" sz="1600" dirty="0">
                <a:solidFill>
                  <a:srgbClr val="0000CC"/>
                </a:solidFill>
              </a:rPr>
              <a:t> </a:t>
            </a:r>
            <a:r>
              <a:rPr lang="en-US" sz="1600" dirty="0">
                <a:solidFill>
                  <a:srgbClr val="0000CC"/>
                </a:solidFill>
              </a:rPr>
              <a:t>of membranes, with proteins as </a:t>
            </a:r>
            <a:r>
              <a:rPr lang="en-US" sz="1600" dirty="0">
                <a:solidFill>
                  <a:srgbClr val="0000CC"/>
                </a:solidFill>
                <a:highlight>
                  <a:srgbClr val="FFFF00"/>
                </a:highlight>
              </a:rPr>
              <a:t>signals</a:t>
            </a:r>
            <a:r>
              <a:rPr lang="en-US" sz="1600" dirty="0">
                <a:solidFill>
                  <a:srgbClr val="0000CC"/>
                </a:solidFill>
              </a:rPr>
              <a:t>. Markets have traders and</a:t>
            </a:r>
            <a:r>
              <a:rPr lang="pl-PL" sz="1600" dirty="0">
                <a:solidFill>
                  <a:srgbClr val="0000CC"/>
                </a:solidFill>
              </a:rPr>
              <a:t> </a:t>
            </a:r>
            <a:r>
              <a:rPr lang="en-US" sz="1600" dirty="0">
                <a:solidFill>
                  <a:srgbClr val="0000CC"/>
                </a:solidFill>
              </a:rPr>
              <a:t>specialists who use buy and sell orders as </a:t>
            </a:r>
            <a:r>
              <a:rPr lang="en-US" sz="1600" dirty="0">
                <a:solidFill>
                  <a:srgbClr val="0000CC"/>
                </a:solidFill>
                <a:highlight>
                  <a:srgbClr val="FFFF00"/>
                </a:highlight>
              </a:rPr>
              <a:t>signals.</a:t>
            </a:r>
            <a:r>
              <a:rPr lang="en-US" sz="1600" dirty="0">
                <a:solidFill>
                  <a:srgbClr val="0000CC"/>
                </a:solidFill>
              </a:rPr>
              <a:t> And so it is with</a:t>
            </a:r>
            <a:r>
              <a:rPr lang="pl-PL" sz="1600" dirty="0">
                <a:solidFill>
                  <a:srgbClr val="0000CC"/>
                </a:solidFill>
              </a:rPr>
              <a:t> </a:t>
            </a:r>
            <a:r>
              <a:rPr lang="en-US" sz="1600" dirty="0">
                <a:solidFill>
                  <a:srgbClr val="0000CC"/>
                </a:solidFill>
              </a:rPr>
              <a:t>other complex adaptive systems. Despite a wealth of data and descriptions concerning different complex adaptive systems, we still know</a:t>
            </a:r>
            <a:r>
              <a:rPr lang="pl-PL" sz="1600" dirty="0">
                <a:solidFill>
                  <a:srgbClr val="0000CC"/>
                </a:solidFill>
              </a:rPr>
              <a:t> </a:t>
            </a:r>
            <a:r>
              <a:rPr lang="en-US" sz="1600" dirty="0">
                <a:solidFill>
                  <a:srgbClr val="0000CC"/>
                </a:solidFill>
              </a:rPr>
              <a:t>little about how to steer these systems</a:t>
            </a:r>
            <a:r>
              <a:rPr lang="pl-PL" sz="1600" dirty="0">
                <a:solidFill>
                  <a:srgbClr val="0000CC"/>
                </a:solidFill>
              </a:rPr>
              <a:t>.</a:t>
            </a:r>
          </a:p>
        </p:txBody>
      </p:sp>
      <p:sp>
        <p:nvSpPr>
          <p:cNvPr id="5" name="Strzałka: w prawo 4">
            <a:extLst>
              <a:ext uri="{FF2B5EF4-FFF2-40B4-BE49-F238E27FC236}">
                <a16:creationId xmlns="" xmlns:a16="http://schemas.microsoft.com/office/drawing/2014/main" id="{7B02C5DF-0D29-37BA-19DF-A50C8064CDFF}"/>
              </a:ext>
            </a:extLst>
          </p:cNvPr>
          <p:cNvSpPr/>
          <p:nvPr/>
        </p:nvSpPr>
        <p:spPr>
          <a:xfrm>
            <a:off x="3563888" y="3140968"/>
            <a:ext cx="648072" cy="411509"/>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ole tekstowe 5">
            <a:extLst>
              <a:ext uri="{FF2B5EF4-FFF2-40B4-BE49-F238E27FC236}">
                <a16:creationId xmlns="" xmlns:a16="http://schemas.microsoft.com/office/drawing/2014/main" id="{36423EDD-B9F2-7884-F8A3-BC8FA886C619}"/>
              </a:ext>
            </a:extLst>
          </p:cNvPr>
          <p:cNvSpPr txBox="1"/>
          <p:nvPr/>
        </p:nvSpPr>
        <p:spPr>
          <a:xfrm>
            <a:off x="107504" y="6156593"/>
            <a:ext cx="8928992" cy="584775"/>
          </a:xfrm>
          <a:prstGeom prst="rect">
            <a:avLst/>
          </a:prstGeom>
          <a:noFill/>
        </p:spPr>
        <p:txBody>
          <a:bodyPr wrap="square" rtlCol="0">
            <a:spAutoFit/>
          </a:bodyPr>
          <a:lstStyle/>
          <a:p>
            <a:r>
              <a:rPr lang="en-US" sz="1600" i="1" dirty="0">
                <a:solidFill>
                  <a:srgbClr val="0000FF"/>
                </a:solidFill>
              </a:rPr>
              <a:t>John Holland: Signals and Boundaries. Building Blocks for  Complex Adaptive Systems MIT Press 2012.</a:t>
            </a:r>
          </a:p>
        </p:txBody>
      </p:sp>
    </p:spTree>
    <p:extLst>
      <p:ext uri="{BB962C8B-B14F-4D97-AF65-F5344CB8AC3E}">
        <p14:creationId xmlns:p14="http://schemas.microsoft.com/office/powerpoint/2010/main" val="49488508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793D946-D54B-A25C-BBA1-6B3CB94C8921}"/>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F8075FCF-C80A-776C-72F3-656B09168FAD}"/>
              </a:ext>
            </a:extLst>
          </p:cNvPr>
          <p:cNvSpPr>
            <a:spLocks noGrp="1"/>
          </p:cNvSpPr>
          <p:nvPr>
            <p:ph type="title"/>
          </p:nvPr>
        </p:nvSpPr>
        <p:spPr>
          <a:xfrm>
            <a:off x="-25386" y="99621"/>
            <a:ext cx="9143999" cy="1156107"/>
          </a:xfrm>
        </p:spPr>
        <p:txBody>
          <a:bodyPr>
            <a:normAutofit fontScale="90000"/>
          </a:bodyPr>
          <a:lstStyle/>
          <a:p>
            <a:pPr lvl="0"/>
            <a:r>
              <a:rPr lang="en-US" altLang="pl-PL" sz="2800" b="1" dirty="0"/>
              <a:t>DISCOVER</a:t>
            </a:r>
            <a:r>
              <a:rPr lang="pl-PL" altLang="pl-PL" sz="2800" b="1" dirty="0"/>
              <a:t>Y</a:t>
            </a:r>
            <a:r>
              <a:rPr lang="en-US" altLang="pl-PL" sz="2800" b="1" dirty="0"/>
              <a:t> </a:t>
            </a:r>
            <a:r>
              <a:rPr lang="pl-PL" altLang="pl-PL" sz="2800" b="1" dirty="0"/>
              <a:t>AND </a:t>
            </a:r>
            <a:r>
              <a:rPr lang="pl-PL" altLang="pl-PL" sz="2800" b="1" dirty="0" err="1"/>
              <a:t>EVOLUTION</a:t>
            </a:r>
            <a:r>
              <a:rPr lang="en-US" altLang="pl-PL" sz="2800" b="1" dirty="0"/>
              <a:t/>
            </a:r>
            <a:br>
              <a:rPr lang="en-US" altLang="pl-PL" sz="2800" b="1" dirty="0"/>
            </a:br>
            <a:r>
              <a:rPr lang="en-US" altLang="pl-PL" sz="2800" b="1" dirty="0"/>
              <a:t>OF COMPLEX GAMES</a:t>
            </a:r>
            <a:r>
              <a:rPr lang="pl-PL" altLang="pl-PL" sz="2800" b="1" dirty="0"/>
              <a:t> </a:t>
            </a:r>
            <a:r>
              <a:rPr lang="en-US" altLang="pl-PL" sz="2800" b="1" dirty="0" err="1"/>
              <a:t>INTERACTI</a:t>
            </a:r>
            <a:r>
              <a:rPr lang="pl-PL" altLang="pl-PL" sz="2800" b="1" dirty="0" err="1"/>
              <a:t>NG</a:t>
            </a:r>
            <a:r>
              <a:rPr lang="pl-PL" altLang="pl-PL" sz="2800" b="1" dirty="0"/>
              <a:t> WITH </a:t>
            </a:r>
            <a:r>
              <a:rPr lang="en-US" altLang="pl-PL" sz="2800" b="1" dirty="0"/>
              <a:t> </a:t>
            </a:r>
            <a:br>
              <a:rPr lang="en-US" altLang="pl-PL" sz="2800" b="1" dirty="0"/>
            </a:br>
            <a:r>
              <a:rPr lang="en-US" altLang="pl-PL" sz="2800" b="1" dirty="0"/>
              <a:t>THE</a:t>
            </a:r>
            <a:r>
              <a:rPr lang="pl-PL" altLang="pl-PL" sz="2800" b="1" dirty="0"/>
              <a:t> </a:t>
            </a:r>
            <a:r>
              <a:rPr lang="en-US" altLang="pl-PL" sz="2800" b="1" dirty="0"/>
              <a:t>ABSTRACT AND PHYSICAL WORLD</a:t>
            </a:r>
            <a:r>
              <a:rPr lang="pl-PL" altLang="pl-PL" sz="2800" b="1" dirty="0"/>
              <a:t>S</a:t>
            </a:r>
            <a:endParaRPr lang="en-US" sz="3000" b="1" dirty="0"/>
          </a:p>
        </p:txBody>
      </p:sp>
      <p:sp>
        <p:nvSpPr>
          <p:cNvPr id="12" name="Symbol zastępczy numeru slajdu 11">
            <a:extLst>
              <a:ext uri="{FF2B5EF4-FFF2-40B4-BE49-F238E27FC236}">
                <a16:creationId xmlns="" xmlns:a16="http://schemas.microsoft.com/office/drawing/2014/main" id="{D02BA2AC-D5F4-ECA3-AC49-DA1A78E834F8}"/>
              </a:ext>
            </a:extLst>
          </p:cNvPr>
          <p:cNvSpPr>
            <a:spLocks noGrp="1"/>
          </p:cNvSpPr>
          <p:nvPr>
            <p:ph type="sldNum" sz="quarter" idx="12"/>
          </p:nvPr>
        </p:nvSpPr>
        <p:spPr/>
        <p:txBody>
          <a:bodyPr/>
          <a:lstStyle/>
          <a:p>
            <a:pPr>
              <a:defRPr/>
            </a:pPr>
            <a:fld id="{D02E777F-298D-4C96-825C-3DC57E52C55E}" type="slidenum">
              <a:rPr lang="pl-PL" smtClean="0"/>
              <a:pPr>
                <a:defRPr/>
              </a:pPr>
              <a:t>100</a:t>
            </a:fld>
            <a:endParaRPr lang="pl-PL"/>
          </a:p>
        </p:txBody>
      </p:sp>
      <p:grpSp>
        <p:nvGrpSpPr>
          <p:cNvPr id="14" name="Grupa 13"/>
          <p:cNvGrpSpPr/>
          <p:nvPr/>
        </p:nvGrpSpPr>
        <p:grpSpPr>
          <a:xfrm>
            <a:off x="72419" y="1353826"/>
            <a:ext cx="8923143" cy="5261861"/>
            <a:chOff x="72419" y="1791473"/>
            <a:chExt cx="8923143" cy="4831609"/>
          </a:xfrm>
        </p:grpSpPr>
        <p:grpSp>
          <p:nvGrpSpPr>
            <p:cNvPr id="7" name="Grupa 6">
              <a:extLst>
                <a:ext uri="{FF2B5EF4-FFF2-40B4-BE49-F238E27FC236}">
                  <a16:creationId xmlns="" xmlns:a16="http://schemas.microsoft.com/office/drawing/2014/main" id="{12A5E7F2-09CC-8D70-5B8D-DABEDBCFFCD6}"/>
                </a:ext>
              </a:extLst>
            </p:cNvPr>
            <p:cNvGrpSpPr/>
            <p:nvPr/>
          </p:nvGrpSpPr>
          <p:grpSpPr>
            <a:xfrm>
              <a:off x="72419" y="1791473"/>
              <a:ext cx="8923143" cy="4831609"/>
              <a:chOff x="113890" y="1520320"/>
              <a:chExt cx="8244821" cy="4640636"/>
            </a:xfrm>
          </p:grpSpPr>
          <p:sp>
            <p:nvSpPr>
              <p:cNvPr id="4" name="Elipsa 3">
                <a:extLst>
                  <a:ext uri="{FF2B5EF4-FFF2-40B4-BE49-F238E27FC236}">
                    <a16:creationId xmlns="" xmlns:a16="http://schemas.microsoft.com/office/drawing/2014/main" id="{F4972FD2-4285-4E85-F32E-1D5372930B30}"/>
                  </a:ext>
                </a:extLst>
              </p:cNvPr>
              <p:cNvSpPr/>
              <p:nvPr/>
            </p:nvSpPr>
            <p:spPr>
              <a:xfrm>
                <a:off x="1817694" y="3861048"/>
                <a:ext cx="2160240" cy="9721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5" name="Elipsa 4">
                <a:extLst>
                  <a:ext uri="{FF2B5EF4-FFF2-40B4-BE49-F238E27FC236}">
                    <a16:creationId xmlns="" xmlns:a16="http://schemas.microsoft.com/office/drawing/2014/main" id="{DB15312A-1252-D7B0-4A11-CC6409390D35}"/>
                  </a:ext>
                </a:extLst>
              </p:cNvPr>
              <p:cNvSpPr/>
              <p:nvPr/>
            </p:nvSpPr>
            <p:spPr>
              <a:xfrm>
                <a:off x="3005826" y="3537012"/>
                <a:ext cx="1458162" cy="97210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6" name="Elipsa 5">
                <a:extLst>
                  <a:ext uri="{FF2B5EF4-FFF2-40B4-BE49-F238E27FC236}">
                    <a16:creationId xmlns="" xmlns:a16="http://schemas.microsoft.com/office/drawing/2014/main" id="{44F97387-06C7-77D9-C659-4FCF49B4A2F9}"/>
                  </a:ext>
                </a:extLst>
              </p:cNvPr>
              <p:cNvSpPr/>
              <p:nvPr/>
            </p:nvSpPr>
            <p:spPr>
              <a:xfrm>
                <a:off x="4950042" y="2996952"/>
                <a:ext cx="2268252" cy="97210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8" name="Łącznik prosty ze strzałką 7">
                <a:extLst>
                  <a:ext uri="{FF2B5EF4-FFF2-40B4-BE49-F238E27FC236}">
                    <a16:creationId xmlns="" xmlns:a16="http://schemas.microsoft.com/office/drawing/2014/main" id="{7C3BC69A-C3C1-963F-E6A8-49754ABC958B}"/>
                  </a:ext>
                </a:extLst>
              </p:cNvPr>
              <p:cNvCxnSpPr/>
              <p:nvPr/>
            </p:nvCxnSpPr>
            <p:spPr>
              <a:xfrm flipV="1">
                <a:off x="2789802" y="3374994"/>
                <a:ext cx="0" cy="9181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 xmlns:a16="http://schemas.microsoft.com/office/drawing/2014/main" id="{4F48FDAF-F123-9A7D-9604-13914D223D70}"/>
                  </a:ext>
                </a:extLst>
              </p:cNvPr>
              <p:cNvCxnSpPr/>
              <p:nvPr/>
            </p:nvCxnSpPr>
            <p:spPr>
              <a:xfrm flipV="1">
                <a:off x="3707904" y="3104964"/>
                <a:ext cx="0" cy="8100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a:extLst>
                  <a:ext uri="{FF2B5EF4-FFF2-40B4-BE49-F238E27FC236}">
                    <a16:creationId xmlns="" xmlns:a16="http://schemas.microsoft.com/office/drawing/2014/main" id="{09C1014D-2B1F-F78A-1789-BC172F919046}"/>
                  </a:ext>
                </a:extLst>
              </p:cNvPr>
              <p:cNvCxnSpPr/>
              <p:nvPr/>
            </p:nvCxnSpPr>
            <p:spPr>
              <a:xfrm flipV="1">
                <a:off x="6084168" y="2618910"/>
                <a:ext cx="0" cy="8640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 xmlns:a16="http://schemas.microsoft.com/office/drawing/2014/main" id="{FFD76B66-9A9C-3CCD-39E2-B926962C46E3}"/>
                  </a:ext>
                </a:extLst>
              </p:cNvPr>
              <p:cNvSpPr txBox="1"/>
              <p:nvPr/>
            </p:nvSpPr>
            <p:spPr>
              <a:xfrm>
                <a:off x="4463987" y="3537012"/>
                <a:ext cx="702079" cy="403957"/>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sp>
            <p:nvSpPr>
              <p:cNvPr id="15" name="pole tekstowe 14">
                <a:extLst>
                  <a:ext uri="{FF2B5EF4-FFF2-40B4-BE49-F238E27FC236}">
                    <a16:creationId xmlns="" xmlns:a16="http://schemas.microsoft.com/office/drawing/2014/main" id="{47669B87-DB94-7865-6A48-6A329276D548}"/>
                  </a:ext>
                </a:extLst>
              </p:cNvPr>
              <p:cNvSpPr txBox="1"/>
              <p:nvPr/>
            </p:nvSpPr>
            <p:spPr>
              <a:xfrm>
                <a:off x="151711" y="5265204"/>
                <a:ext cx="8169180" cy="895752"/>
              </a:xfrm>
              <a:prstGeom prst="rect">
                <a:avLst/>
              </a:prstGeom>
              <a:noFill/>
            </p:spPr>
            <p:txBody>
              <a:bodyPr wrap="square" rtlCol="0">
                <a:spAutoFit/>
              </a:bodyPr>
              <a:lstStyle/>
              <a:p>
                <a:pPr algn="ctr"/>
                <a:r>
                  <a:rPr lang="en-US" sz="2000" dirty="0">
                    <a:solidFill>
                      <a:srgbClr val="0000CC"/>
                    </a:solidFill>
                  </a:rPr>
                  <a:t>complex vague concepts </a:t>
                </a:r>
                <a:r>
                  <a:rPr lang="pl-PL" sz="2000" dirty="0">
                    <a:solidFill>
                      <a:srgbClr val="0000CC"/>
                    </a:solidFill>
                  </a:rPr>
                  <a:t>(</a:t>
                </a:r>
                <a:r>
                  <a:rPr lang="el-GR" sz="2000" i="1" dirty="0">
                    <a:solidFill>
                      <a:srgbClr val="0000CC"/>
                    </a:solidFill>
                  </a:rPr>
                  <a:t>α</a:t>
                </a:r>
                <a:r>
                  <a:rPr lang="pl-PL" sz="2000" dirty="0">
                    <a:solidFill>
                      <a:srgbClr val="0000CC"/>
                    </a:solidFill>
                  </a:rPr>
                  <a:t>) </a:t>
                </a:r>
                <a:r>
                  <a:rPr lang="en-US" sz="2000" dirty="0">
                    <a:solidFill>
                      <a:srgbClr val="0000CC"/>
                    </a:solidFill>
                  </a:rPr>
                  <a:t>triggering actions/plans; </a:t>
                </a:r>
                <a:endParaRPr lang="pl-PL" sz="2000" dirty="0">
                  <a:solidFill>
                    <a:srgbClr val="0000CC"/>
                  </a:solidFill>
                </a:endParaRPr>
              </a:p>
              <a:p>
                <a:pPr algn="ctr"/>
                <a:r>
                  <a:rPr lang="en-US" sz="2000" dirty="0">
                    <a:solidFill>
                      <a:srgbClr val="0000CC"/>
                    </a:solidFill>
                  </a:rPr>
                  <a:t>their approximations by classifiers may require interactions with abstract </a:t>
                </a:r>
                <a:r>
                  <a:rPr lang="pl-PL" sz="2000" dirty="0">
                    <a:solidFill>
                      <a:srgbClr val="0000CC"/>
                    </a:solidFill>
                  </a:rPr>
                  <a:t>and </a:t>
                </a:r>
                <a:r>
                  <a:rPr lang="en-US" sz="2000" dirty="0">
                    <a:solidFill>
                      <a:srgbClr val="0000CC"/>
                    </a:solidFill>
                  </a:rPr>
                  <a:t>physical objects</a:t>
                </a:r>
              </a:p>
            </p:txBody>
          </p:sp>
          <p:cxnSp>
            <p:nvCxnSpPr>
              <p:cNvPr id="17" name="Łącznik prosty 16">
                <a:extLst>
                  <a:ext uri="{FF2B5EF4-FFF2-40B4-BE49-F238E27FC236}">
                    <a16:creationId xmlns="" xmlns:a16="http://schemas.microsoft.com/office/drawing/2014/main" id="{69D2D752-E294-2C9F-2F9F-CC2EFFE01CCF}"/>
                  </a:ext>
                </a:extLst>
              </p:cNvPr>
              <p:cNvCxnSpPr/>
              <p:nvPr/>
            </p:nvCxnSpPr>
            <p:spPr>
              <a:xfrm>
                <a:off x="4247964" y="4401108"/>
                <a:ext cx="0" cy="8100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Łącznik prosty 17">
                <a:extLst>
                  <a:ext uri="{FF2B5EF4-FFF2-40B4-BE49-F238E27FC236}">
                    <a16:creationId xmlns="" xmlns:a16="http://schemas.microsoft.com/office/drawing/2014/main" id="{AF67D87C-BD76-F69E-AA2E-65C89EDF00E0}"/>
                  </a:ext>
                </a:extLst>
              </p:cNvPr>
              <p:cNvCxnSpPr/>
              <p:nvPr/>
            </p:nvCxnSpPr>
            <p:spPr>
              <a:xfrm>
                <a:off x="3113838" y="4833156"/>
                <a:ext cx="1080120" cy="43204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Łącznik prosty 18">
                <a:extLst>
                  <a:ext uri="{FF2B5EF4-FFF2-40B4-BE49-F238E27FC236}">
                    <a16:creationId xmlns="" xmlns:a16="http://schemas.microsoft.com/office/drawing/2014/main" id="{52148FD7-EBFB-7C9A-C1AA-B828E74C6790}"/>
                  </a:ext>
                </a:extLst>
              </p:cNvPr>
              <p:cNvCxnSpPr/>
              <p:nvPr/>
            </p:nvCxnSpPr>
            <p:spPr>
              <a:xfrm flipH="1">
                <a:off x="4200480" y="4050069"/>
                <a:ext cx="1769840" cy="12151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pole tekstowe 21">
                <a:extLst>
                  <a:ext uri="{FF2B5EF4-FFF2-40B4-BE49-F238E27FC236}">
                    <a16:creationId xmlns="" xmlns:a16="http://schemas.microsoft.com/office/drawing/2014/main" id="{259D2891-BD3A-4A47-86B6-27360C089254}"/>
                  </a:ext>
                </a:extLst>
              </p:cNvPr>
              <p:cNvSpPr txBox="1"/>
              <p:nvPr/>
            </p:nvSpPr>
            <p:spPr>
              <a:xfrm>
                <a:off x="113890" y="1520320"/>
                <a:ext cx="8244821" cy="1167191"/>
              </a:xfrm>
              <a:prstGeom prst="rect">
                <a:avLst/>
              </a:prstGeom>
              <a:noFill/>
            </p:spPr>
            <p:txBody>
              <a:bodyPr wrap="square" rtlCol="0">
                <a:spAutoFit/>
              </a:bodyPr>
              <a:lstStyle/>
              <a:p>
                <a:pPr algn="ctr"/>
                <a:r>
                  <a:rPr lang="en-US" sz="2000" dirty="0">
                    <a:solidFill>
                      <a:srgbClr val="0000CC"/>
                    </a:solidFill>
                  </a:rPr>
                  <a:t>transformations (associations)</a:t>
                </a:r>
                <a:r>
                  <a:rPr lang="pl-PL" sz="2000" dirty="0">
                    <a:solidFill>
                      <a:srgbClr val="0000CC"/>
                    </a:solidFill>
                  </a:rPr>
                  <a:t> (</a:t>
                </a:r>
                <a:r>
                  <a:rPr lang="pl-PL" sz="2000" i="1" dirty="0" err="1">
                    <a:solidFill>
                      <a:srgbClr val="0000CC"/>
                    </a:solidFill>
                  </a:rPr>
                  <a:t>tr</a:t>
                </a:r>
                <a:r>
                  <a:rPr lang="pl-PL" sz="2000" dirty="0">
                    <a:solidFill>
                      <a:srgbClr val="0000CC"/>
                    </a:solidFill>
                  </a:rPr>
                  <a:t>),</a:t>
                </a:r>
                <a:r>
                  <a:rPr lang="en-US" sz="2000" dirty="0">
                    <a:solidFill>
                      <a:srgbClr val="0000CC"/>
                    </a:solidFill>
                  </a:rPr>
                  <a:t> </a:t>
                </a:r>
                <a:r>
                  <a:rPr lang="pl-PL" sz="2000" dirty="0">
                    <a:solidFill>
                      <a:srgbClr val="0000CC"/>
                    </a:solidFill>
                  </a:rPr>
                  <a:t>with </a:t>
                </a:r>
                <a:r>
                  <a:rPr lang="en-US" sz="2000" dirty="0">
                    <a:solidFill>
                      <a:srgbClr val="0000CC"/>
                    </a:solidFill>
                  </a:rPr>
                  <a:t>specifications concerning their expected results</a:t>
                </a:r>
                <a:r>
                  <a:rPr lang="pl-PL" sz="2000" dirty="0">
                    <a:solidFill>
                      <a:srgbClr val="0000CC"/>
                    </a:solidFill>
                  </a:rPr>
                  <a:t> (</a:t>
                </a:r>
                <a:r>
                  <a:rPr lang="en-US" sz="2000" i="1" dirty="0">
                    <a:solidFill>
                      <a:srgbClr val="0000CC"/>
                    </a:solidFill>
                  </a:rPr>
                  <a:t>β</a:t>
                </a:r>
                <a:r>
                  <a:rPr lang="pl-PL" sz="2000" dirty="0">
                    <a:solidFill>
                      <a:srgbClr val="0000CC"/>
                    </a:solidFill>
                  </a:rPr>
                  <a:t>)</a:t>
                </a:r>
                <a:r>
                  <a:rPr lang="en-US" sz="2000" dirty="0">
                    <a:solidFill>
                      <a:srgbClr val="0000CC"/>
                    </a:solidFill>
                  </a:rPr>
                  <a:t>, aiming to perform</a:t>
                </a:r>
                <a:r>
                  <a:rPr lang="en-GB" sz="2000" dirty="0">
                    <a:solidFill>
                      <a:srgbClr val="0000CC"/>
                    </a:solidFill>
                  </a:rPr>
                  <a:t> the relevant measurements</a:t>
                </a:r>
                <a:r>
                  <a:rPr lang="en-US" sz="2000" dirty="0">
                    <a:solidFill>
                      <a:srgbClr val="0000CC"/>
                    </a:solidFill>
                  </a:rPr>
                  <a:t>/ actions/ plans toward </a:t>
                </a:r>
                <a:r>
                  <a:rPr lang="en-GB" sz="2000" dirty="0">
                    <a:solidFill>
                      <a:srgbClr val="0000CC"/>
                    </a:solidFill>
                  </a:rPr>
                  <a:t>achieving the </a:t>
                </a:r>
                <a:r>
                  <a:rPr lang="en-US" sz="2000" dirty="0">
                    <a:solidFill>
                      <a:srgbClr val="0000CC"/>
                    </a:solidFill>
                  </a:rPr>
                  <a:t>expected target goals</a:t>
                </a:r>
                <a:r>
                  <a:rPr lang="pl-PL" sz="2000" dirty="0">
                    <a:solidFill>
                      <a:srgbClr val="0000CC"/>
                    </a:solidFill>
                  </a:rPr>
                  <a:t>; </a:t>
                </a:r>
                <a:r>
                  <a:rPr lang="en-US" sz="2000" dirty="0">
                    <a:solidFill>
                      <a:srgbClr val="0000CC"/>
                    </a:solidFill>
                  </a:rPr>
                  <a:t>the implementation of transformations may require interactions with abstract </a:t>
                </a:r>
                <a:r>
                  <a:rPr lang="pl-PL" sz="2000" dirty="0">
                    <a:solidFill>
                      <a:srgbClr val="0000CC"/>
                    </a:solidFill>
                  </a:rPr>
                  <a:t>and </a:t>
                </a:r>
                <a:r>
                  <a:rPr lang="en-US" sz="2000" dirty="0">
                    <a:solidFill>
                      <a:srgbClr val="0000CC"/>
                    </a:solidFill>
                  </a:rPr>
                  <a:t>physical objects</a:t>
                </a:r>
              </a:p>
            </p:txBody>
          </p:sp>
          <p:cxnSp>
            <p:nvCxnSpPr>
              <p:cNvPr id="23" name="Łącznik prosty 22">
                <a:extLst>
                  <a:ext uri="{FF2B5EF4-FFF2-40B4-BE49-F238E27FC236}">
                    <a16:creationId xmlns="" xmlns:a16="http://schemas.microsoft.com/office/drawing/2014/main" id="{0CC9AF72-F18A-E838-144A-EFAE8D8B82E7}"/>
                  </a:ext>
                </a:extLst>
              </p:cNvPr>
              <p:cNvCxnSpPr/>
              <p:nvPr/>
            </p:nvCxnSpPr>
            <p:spPr>
              <a:xfrm flipH="1">
                <a:off x="2777807" y="2694123"/>
                <a:ext cx="1200127" cy="80400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 xmlns:a16="http://schemas.microsoft.com/office/drawing/2014/main" id="{69019056-42A2-53CB-B197-5FCBC1E83F66}"/>
                  </a:ext>
                </a:extLst>
              </p:cNvPr>
              <p:cNvCxnSpPr/>
              <p:nvPr/>
            </p:nvCxnSpPr>
            <p:spPr>
              <a:xfrm flipH="1">
                <a:off x="3761912" y="2722005"/>
                <a:ext cx="228016" cy="72450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Łącznik prosty 25">
                <a:extLst>
                  <a:ext uri="{FF2B5EF4-FFF2-40B4-BE49-F238E27FC236}">
                    <a16:creationId xmlns="" xmlns:a16="http://schemas.microsoft.com/office/drawing/2014/main" id="{CFDEB88B-5C30-5069-3936-44535D6981B9}"/>
                  </a:ext>
                </a:extLst>
              </p:cNvPr>
              <p:cNvCxnSpPr/>
              <p:nvPr/>
            </p:nvCxnSpPr>
            <p:spPr>
              <a:xfrm>
                <a:off x="4031940" y="2680863"/>
                <a:ext cx="2040234" cy="20477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1" name="pole tekstowe 20"/>
            <p:cNvSpPr txBox="1"/>
            <p:nvPr/>
          </p:nvSpPr>
          <p:spPr>
            <a:xfrm>
              <a:off x="106625" y="3311711"/>
              <a:ext cx="2392118" cy="1323439"/>
            </a:xfrm>
            <a:prstGeom prst="rect">
              <a:avLst/>
            </a:prstGeom>
            <a:noFill/>
          </p:spPr>
          <p:txBody>
            <a:bodyPr wrap="square" rtlCol="0">
              <a:spAutoFit/>
            </a:bodyPr>
            <a:lstStyle/>
            <a:p>
              <a:pPr algn="ctr"/>
              <a:r>
                <a:rPr lang="en-US" sz="2000" b="1" dirty="0">
                  <a:solidFill>
                    <a:srgbClr val="0000CC"/>
                  </a:solidFill>
                </a:rPr>
                <a:t>complex game </a:t>
              </a:r>
              <a:endParaRPr lang="pl-PL" sz="2000" b="1" dirty="0">
                <a:solidFill>
                  <a:srgbClr val="0000CC"/>
                </a:solidFill>
              </a:endParaRPr>
            </a:p>
            <a:p>
              <a:pPr algn="ctr"/>
              <a:r>
                <a:rPr lang="en-US" sz="2000" dirty="0">
                  <a:solidFill>
                    <a:srgbClr val="0000CC"/>
                  </a:solidFill>
                </a:rPr>
                <a:t>i.e., a finite</a:t>
              </a:r>
              <a:r>
                <a:rPr lang="pl-PL" sz="2000" dirty="0">
                  <a:solidFill>
                    <a:srgbClr val="0000CC"/>
                  </a:solidFill>
                </a:rPr>
                <a:t> </a:t>
              </a:r>
              <a:r>
                <a:rPr lang="en-US" sz="2000" dirty="0">
                  <a:solidFill>
                    <a:srgbClr val="0000CC"/>
                  </a:solidFill>
                </a:rPr>
                <a:t>set of rules</a:t>
              </a:r>
            </a:p>
            <a:p>
              <a:pPr algn="ctr"/>
              <a:r>
                <a:rPr lang="en-US" sz="2000" i="1" dirty="0">
                  <a:solidFill>
                    <a:srgbClr val="0000CC"/>
                  </a:solidFill>
                </a:rPr>
                <a:t>r: α </a:t>
              </a:r>
              <a:r>
                <a:rPr lang="en-US" sz="2000" i="1" dirty="0">
                  <a:solidFill>
                    <a:srgbClr val="0000CC"/>
                  </a:solidFill>
                  <a:sym typeface="Symbol" panose="05050102010706020507" pitchFamily="18" charset="2"/>
                </a:rPr>
                <a:t></a:t>
              </a:r>
              <a:r>
                <a:rPr lang="en-US" sz="2400" i="1" baseline="-25000" dirty="0" err="1">
                  <a:solidFill>
                    <a:srgbClr val="0000CC"/>
                  </a:solidFill>
                  <a:sym typeface="Symbol" panose="05050102010706020507" pitchFamily="18" charset="2"/>
                </a:rPr>
                <a:t>tr</a:t>
              </a:r>
              <a:r>
                <a:rPr lang="en-US" sz="2000" i="1" dirty="0">
                  <a:solidFill>
                    <a:srgbClr val="0000CC"/>
                  </a:solidFill>
                  <a:sym typeface="Symbol" panose="05050102010706020507" pitchFamily="18" charset="2"/>
                </a:rPr>
                <a:t>  </a:t>
              </a:r>
              <a:r>
                <a:rPr lang="en-US" sz="2000" i="1" dirty="0">
                  <a:solidFill>
                    <a:srgbClr val="0000CC"/>
                  </a:solidFill>
                </a:rPr>
                <a:t>β</a:t>
              </a:r>
            </a:p>
          </p:txBody>
        </p:sp>
        <p:sp>
          <p:nvSpPr>
            <p:cNvPr id="24" name="pole tekstowe 23"/>
            <p:cNvSpPr txBox="1"/>
            <p:nvPr/>
          </p:nvSpPr>
          <p:spPr>
            <a:xfrm>
              <a:off x="2679500" y="3748079"/>
              <a:ext cx="435106" cy="400110"/>
            </a:xfrm>
            <a:prstGeom prst="rect">
              <a:avLst/>
            </a:prstGeom>
            <a:noFill/>
          </p:spPr>
          <p:txBody>
            <a:bodyPr wrap="square" rtlCol="0">
              <a:spAutoFit/>
            </a:bodyPr>
            <a:lstStyle/>
            <a:p>
              <a:r>
                <a:rPr lang="el-GR" sz="2000" i="1" dirty="0">
                  <a:solidFill>
                    <a:srgbClr val="0000CC"/>
                  </a:solidFill>
                </a:rPr>
                <a:t>β</a:t>
              </a:r>
              <a:endParaRPr lang="en-US" sz="2000" i="1" dirty="0">
                <a:solidFill>
                  <a:srgbClr val="0000CC"/>
                </a:solidFill>
              </a:endParaRPr>
            </a:p>
          </p:txBody>
        </p:sp>
        <p:sp>
          <p:nvSpPr>
            <p:cNvPr id="27" name="pole tekstowe 26"/>
            <p:cNvSpPr txBox="1"/>
            <p:nvPr/>
          </p:nvSpPr>
          <p:spPr>
            <a:xfrm>
              <a:off x="1939184" y="4509805"/>
              <a:ext cx="384180" cy="400110"/>
            </a:xfrm>
            <a:prstGeom prst="rect">
              <a:avLst/>
            </a:prstGeom>
            <a:noFill/>
          </p:spPr>
          <p:txBody>
            <a:bodyPr wrap="square" rtlCol="0">
              <a:spAutoFit/>
            </a:bodyPr>
            <a:lstStyle/>
            <a:p>
              <a:r>
                <a:rPr lang="el-GR" sz="2000" i="1" dirty="0">
                  <a:solidFill>
                    <a:srgbClr val="0000CC"/>
                  </a:solidFill>
                </a:rPr>
                <a:t>α</a:t>
              </a:r>
              <a:endParaRPr lang="en-US" sz="2000" i="1" dirty="0">
                <a:solidFill>
                  <a:srgbClr val="0000CC"/>
                </a:solidFill>
              </a:endParaRPr>
            </a:p>
          </p:txBody>
        </p:sp>
        <p:sp>
          <p:nvSpPr>
            <p:cNvPr id="13" name="pole tekstowe 12"/>
            <p:cNvSpPr txBox="1"/>
            <p:nvPr/>
          </p:nvSpPr>
          <p:spPr>
            <a:xfrm>
              <a:off x="2945155" y="3722471"/>
              <a:ext cx="591478" cy="400110"/>
            </a:xfrm>
            <a:prstGeom prst="rect">
              <a:avLst/>
            </a:prstGeom>
            <a:noFill/>
          </p:spPr>
          <p:txBody>
            <a:bodyPr wrap="square" rtlCol="0">
              <a:spAutoFit/>
            </a:bodyPr>
            <a:lstStyle/>
            <a:p>
              <a:r>
                <a:rPr lang="pl-PL" sz="2000" i="1" dirty="0" err="1">
                  <a:solidFill>
                    <a:srgbClr val="0000CC"/>
                  </a:solidFill>
                </a:rPr>
                <a:t>tr</a:t>
              </a:r>
              <a:endParaRPr lang="en-US" sz="2000" i="1" dirty="0">
                <a:solidFill>
                  <a:srgbClr val="0000CC"/>
                </a:solidFill>
              </a:endParaRPr>
            </a:p>
          </p:txBody>
        </p:sp>
      </p:grpSp>
    </p:spTree>
    <p:extLst>
      <p:ext uri="{BB962C8B-B14F-4D97-AF65-F5344CB8AC3E}">
        <p14:creationId xmlns:p14="http://schemas.microsoft.com/office/powerpoint/2010/main" val="19749913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62926B3-1B84-A50B-1439-54CD7CE4F778}"/>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6B8A1EA-13F1-C5E7-6AA6-0F6E899B7079}"/>
              </a:ext>
            </a:extLst>
          </p:cNvPr>
          <p:cNvSpPr txBox="1">
            <a:spLocks noChangeArrowheads="1"/>
          </p:cNvSpPr>
          <p:nvPr/>
        </p:nvSpPr>
        <p:spPr bwMode="auto">
          <a:xfrm>
            <a:off x="35496" y="12229"/>
            <a:ext cx="9108504" cy="6804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pl-PL" sz="2400" b="1" dirty="0">
                <a:solidFill>
                  <a:srgbClr val="0000CC"/>
                </a:solidFill>
              </a:rPr>
              <a:t>DISCOVERY OF PREMISSES FOR GIVEN CONSEQUENCES OF RULES OF COMPLEX GAMES (PD)</a:t>
            </a:r>
          </a:p>
          <a:p>
            <a:pPr eaLnBrk="1" hangingPunct="1">
              <a:defRPr/>
            </a:pPr>
            <a:endParaRPr lang="en-US" sz="2400" b="1" dirty="0">
              <a:latin typeface="+mn-lt"/>
            </a:endParaRPr>
          </a:p>
        </p:txBody>
      </p:sp>
      <p:sp>
        <p:nvSpPr>
          <p:cNvPr id="2" name="Symbol zastępczy numeru slajdu 1">
            <a:extLst>
              <a:ext uri="{FF2B5EF4-FFF2-40B4-BE49-F238E27FC236}">
                <a16:creationId xmlns="" xmlns:a16="http://schemas.microsoft.com/office/drawing/2014/main" id="{4B3FDD4C-0256-E68F-7294-73CCEA8C772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101</a:t>
            </a:fld>
            <a:endParaRPr lang="pl-PL"/>
          </a:p>
        </p:txBody>
      </p:sp>
      <p:sp>
        <p:nvSpPr>
          <p:cNvPr id="3" name="pole tekstowe 2"/>
          <p:cNvSpPr txBox="1"/>
          <p:nvPr/>
        </p:nvSpPr>
        <p:spPr>
          <a:xfrm>
            <a:off x="164129" y="692696"/>
            <a:ext cx="8851237" cy="5940088"/>
          </a:xfrm>
          <a:prstGeom prst="rect">
            <a:avLst/>
          </a:prstGeom>
          <a:noFill/>
        </p:spPr>
        <p:txBody>
          <a:bodyPr wrap="square" rtlCol="0">
            <a:spAutoFit/>
          </a:bodyPr>
          <a:lstStyle/>
          <a:p>
            <a:pPr algn="just"/>
            <a:r>
              <a:rPr lang="en-US" sz="1900" dirty="0">
                <a:solidFill>
                  <a:srgbClr val="0000CC"/>
                </a:solidFill>
              </a:rPr>
              <a:t>The c-granule</a:t>
            </a:r>
            <a:r>
              <a:rPr lang="pl-PL" sz="1900" dirty="0">
                <a:solidFill>
                  <a:srgbClr val="0000CC"/>
                </a:solidFill>
              </a:rPr>
              <a:t> </a:t>
            </a:r>
            <a:r>
              <a:rPr lang="pl-PL" sz="1900" i="1" dirty="0">
                <a:solidFill>
                  <a:srgbClr val="0000CC"/>
                </a:solidFill>
              </a:rPr>
              <a:t>g </a:t>
            </a:r>
            <a:r>
              <a:rPr lang="pl-PL" sz="1900" dirty="0">
                <a:solidFill>
                  <a:srgbClr val="0000CC"/>
                </a:solidFill>
              </a:rPr>
              <a:t>(in </a:t>
            </a:r>
            <a:r>
              <a:rPr lang="en-US" sz="1900" noProof="0" dirty="0">
                <a:solidFill>
                  <a:srgbClr val="0000CC"/>
                </a:solidFill>
              </a:rPr>
              <a:t>particular</a:t>
            </a:r>
            <a:r>
              <a:rPr lang="pl-PL" sz="1900" dirty="0">
                <a:solidFill>
                  <a:srgbClr val="0000CC"/>
                </a:solidFill>
              </a:rPr>
              <a:t>, </a:t>
            </a:r>
            <a:r>
              <a:rPr lang="en-US" sz="1900" dirty="0">
                <a:solidFill>
                  <a:srgbClr val="0000CC"/>
                </a:solidFill>
              </a:rPr>
              <a:t>IS</a:t>
            </a:r>
            <a:r>
              <a:rPr lang="pl-PL" sz="1900" dirty="0">
                <a:solidFill>
                  <a:srgbClr val="0000CC"/>
                </a:solidFill>
              </a:rPr>
              <a:t>)</a:t>
            </a:r>
            <a:r>
              <a:rPr lang="en-US" sz="1900" dirty="0">
                <a:solidFill>
                  <a:srgbClr val="0000CC"/>
                </a:solidFill>
              </a:rPr>
              <a:t> </a:t>
            </a:r>
            <a:r>
              <a:rPr lang="pl-PL" sz="1900" dirty="0">
                <a:solidFill>
                  <a:srgbClr val="0000CC"/>
                </a:solidFill>
              </a:rPr>
              <a:t>with </a:t>
            </a:r>
            <a:r>
              <a:rPr lang="en-US" sz="1900" dirty="0">
                <a:solidFill>
                  <a:srgbClr val="0000CC"/>
                </a:solidFill>
              </a:rPr>
              <a:t>control </a:t>
            </a:r>
            <a:r>
              <a:rPr lang="pl-PL" sz="1900" dirty="0">
                <a:solidFill>
                  <a:srgbClr val="0000CC"/>
                </a:solidFill>
              </a:rPr>
              <a:t>(and</a:t>
            </a:r>
            <a:r>
              <a:rPr lang="en-US" sz="1900" dirty="0">
                <a:solidFill>
                  <a:srgbClr val="0000CC"/>
                </a:solidFill>
              </a:rPr>
              <a:t> sub</a:t>
            </a:r>
            <a:r>
              <a:rPr lang="pl-PL" sz="1900" dirty="0">
                <a:solidFill>
                  <a:srgbClr val="0000CC"/>
                </a:solidFill>
              </a:rPr>
              <a:t>-</a:t>
            </a:r>
            <a:r>
              <a:rPr lang="en-US" sz="1900" dirty="0">
                <a:solidFill>
                  <a:srgbClr val="0000CC"/>
                </a:solidFill>
              </a:rPr>
              <a:t>granules consisting </a:t>
            </a:r>
            <a:r>
              <a:rPr lang="pl-PL" sz="1900" dirty="0">
                <a:solidFill>
                  <a:srgbClr val="0000CC"/>
                </a:solidFill>
              </a:rPr>
              <a:t>of</a:t>
            </a:r>
            <a:r>
              <a:rPr lang="en-US" sz="1900" dirty="0">
                <a:solidFill>
                  <a:srgbClr val="0000CC"/>
                </a:solidFill>
              </a:rPr>
              <a:t>, in particular testing samples</a:t>
            </a:r>
            <a:r>
              <a:rPr lang="pl-PL" sz="1900" dirty="0">
                <a:solidFill>
                  <a:srgbClr val="0000CC"/>
                </a:solidFill>
              </a:rPr>
              <a:t>) </a:t>
            </a:r>
            <a:r>
              <a:rPr lang="en-US" sz="1900" dirty="0">
                <a:solidFill>
                  <a:srgbClr val="0000CC"/>
                </a:solidFill>
              </a:rPr>
              <a:t>should be able to solve the following </a:t>
            </a:r>
            <a:r>
              <a:rPr lang="pl-PL" sz="1900" dirty="0">
                <a:solidFill>
                  <a:srgbClr val="0000CC"/>
                </a:solidFill>
              </a:rPr>
              <a:t>PD </a:t>
            </a:r>
            <a:r>
              <a:rPr lang="en-US" sz="1900" dirty="0">
                <a:solidFill>
                  <a:srgbClr val="0000CC"/>
                </a:solidFill>
              </a:rPr>
              <a:t>problem: </a:t>
            </a:r>
          </a:p>
          <a:p>
            <a:pPr marL="268288" indent="7938" algn="just"/>
            <a:r>
              <a:rPr lang="en-US" sz="1900" u="sng" dirty="0">
                <a:solidFill>
                  <a:srgbClr val="0000CC"/>
                </a:solidFill>
              </a:rPr>
              <a:t>for </a:t>
            </a:r>
            <a:r>
              <a:rPr lang="en-US" sz="1900" u="sng" dirty="0">
                <a:solidFill>
                  <a:srgbClr val="0000CC"/>
                </a:solidFill>
                <a:sym typeface="Symbol" panose="05050102010706020507" pitchFamily="18" charset="2"/>
              </a:rPr>
              <a:t>given </a:t>
            </a:r>
            <a:r>
              <a:rPr lang="en-US" sz="1900" dirty="0">
                <a:solidFill>
                  <a:srgbClr val="0000CC"/>
                </a:solidFill>
                <a:sym typeface="Symbol" panose="05050102010706020507" pitchFamily="18" charset="2"/>
              </a:rPr>
              <a:t>quality measure </a:t>
            </a:r>
            <a:r>
              <a:rPr lang="en-US" sz="1800" dirty="0">
                <a:solidFill>
                  <a:srgbClr val="0000CC"/>
                </a:solidFill>
                <a:sym typeface="Symbol" panose="05050102010706020507" pitchFamily="18" charset="2"/>
              </a:rPr>
              <a:t>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pl-PL" sz="1900" i="1" dirty="0">
                <a:solidFill>
                  <a:srgbClr val="0000CC"/>
                </a:solidFill>
                <a:sym typeface="Symbol" panose="05050102010706020507" pitchFamily="18" charset="2"/>
              </a:rPr>
              <a:t> </a:t>
            </a:r>
            <a:r>
              <a:rPr lang="en-US" sz="1900" noProof="0" dirty="0">
                <a:solidFill>
                  <a:srgbClr val="0000CC"/>
                </a:solidFill>
                <a:sym typeface="Symbol" panose="05050102010706020507" pitchFamily="18" charset="2"/>
              </a:rPr>
              <a:t>over  granular computations </a:t>
            </a:r>
            <a:r>
              <a:rPr lang="pl-PL" sz="1900" dirty="0">
                <a:solidFill>
                  <a:srgbClr val="0000CC"/>
                </a:solidFill>
                <a:sym typeface="Symbol" panose="05050102010706020507" pitchFamily="18" charset="2"/>
              </a:rPr>
              <a:t>and</a:t>
            </a:r>
            <a:r>
              <a:rPr lang="pl-PL" sz="1900" i="1" dirty="0">
                <a:solidFill>
                  <a:srgbClr val="0000CC"/>
                </a:solidFill>
                <a:sym typeface="Symbol" panose="05050102010706020507" pitchFamily="18" charset="2"/>
              </a:rPr>
              <a:t> </a:t>
            </a:r>
            <a:r>
              <a:rPr lang="en-US" sz="1900" noProof="0" dirty="0">
                <a:solidFill>
                  <a:srgbClr val="0000CC"/>
                </a:solidFill>
              </a:rPr>
              <a:t>rule</a:t>
            </a:r>
            <a:endParaRPr lang="pl-PL" sz="1900" dirty="0">
              <a:solidFill>
                <a:srgbClr val="0000CC"/>
              </a:solidFill>
            </a:endParaRPr>
          </a:p>
          <a:p>
            <a:pPr marL="268288" indent="7938" algn="just"/>
            <a:r>
              <a:rPr lang="en-US" sz="1900" noProof="0" dirty="0">
                <a:solidFill>
                  <a:srgbClr val="0000CC"/>
                </a:solidFill>
              </a:rPr>
              <a:t>consequence </a:t>
            </a:r>
            <a:r>
              <a:rPr lang="pl-PL" sz="1900" dirty="0">
                <a:solidFill>
                  <a:srgbClr val="0000CC"/>
                </a:solidFill>
              </a:rPr>
              <a:t>(</a:t>
            </a:r>
            <a:r>
              <a:rPr lang="en-US" sz="1900" i="1" dirty="0">
                <a:solidFill>
                  <a:srgbClr val="0000CC"/>
                </a:solidFill>
              </a:rPr>
              <a:t>tr</a:t>
            </a:r>
            <a:r>
              <a:rPr lang="pl-PL" sz="1900" i="1" dirty="0">
                <a:solidFill>
                  <a:srgbClr val="0000CC"/>
                </a:solidFill>
              </a:rPr>
              <a:t>,</a:t>
            </a:r>
            <a:r>
              <a:rPr lang="en-US" sz="1900" i="1" dirty="0">
                <a:solidFill>
                  <a:srgbClr val="0000CC"/>
                </a:solidFill>
              </a:rPr>
              <a:t> β</a:t>
            </a:r>
            <a:r>
              <a:rPr lang="en-US" sz="1900" noProof="0" dirty="0">
                <a:solidFill>
                  <a:srgbClr val="0000CC"/>
                </a:solidFill>
              </a:rPr>
              <a:t>), </a:t>
            </a:r>
            <a:r>
              <a:rPr lang="pl-PL" sz="1900" noProof="0" dirty="0" err="1">
                <a:solidFill>
                  <a:srgbClr val="0000CC"/>
                </a:solidFill>
              </a:rPr>
              <a:t>where</a:t>
            </a:r>
            <a:r>
              <a:rPr lang="en-US" sz="1900" noProof="0" dirty="0">
                <a:solidFill>
                  <a:srgbClr val="0000CC"/>
                </a:solidFill>
              </a:rPr>
              <a:t> </a:t>
            </a:r>
            <a:endParaRPr lang="pl-PL" sz="1900" noProof="0" dirty="0">
              <a:solidFill>
                <a:srgbClr val="0000CC"/>
              </a:solidFill>
            </a:endParaRPr>
          </a:p>
          <a:p>
            <a:pPr marL="714375" indent="-179388" algn="just">
              <a:buFont typeface="Arial" panose="020B0604020202020204" pitchFamily="34" charset="0"/>
              <a:buChar char="•"/>
            </a:pPr>
            <a:r>
              <a:rPr lang="en-US" sz="1800" dirty="0">
                <a:solidFill>
                  <a:srgbClr val="0000CC"/>
                </a:solidFill>
                <a:sym typeface="Symbol" panose="05050102010706020507" pitchFamily="18" charset="2"/>
              </a:rPr>
              <a:t>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en-US" sz="1900" dirty="0">
                <a:solidFill>
                  <a:srgbClr val="0000CC"/>
                </a:solidFill>
                <a:sym typeface="Symbol" panose="05050102010706020507" pitchFamily="18" charset="2"/>
              </a:rPr>
              <a:t> </a:t>
            </a:r>
            <a:r>
              <a:rPr lang="pl-PL" sz="1900" dirty="0">
                <a:solidFill>
                  <a:srgbClr val="0000CC"/>
                </a:solidFill>
                <a:sym typeface="Symbol" panose="05050102010706020507" pitchFamily="18" charset="2"/>
              </a:rPr>
              <a:t> </a:t>
            </a:r>
            <a:r>
              <a:rPr lang="en-US" sz="1900" dirty="0">
                <a:solidFill>
                  <a:srgbClr val="0000CC"/>
                </a:solidFill>
                <a:sym typeface="Symbol" panose="05050102010706020507" pitchFamily="18" charset="2"/>
              </a:rPr>
              <a:t>allows to check </a:t>
            </a:r>
            <a:r>
              <a:rPr lang="pl-PL" sz="1900" dirty="0" err="1">
                <a:solidFill>
                  <a:srgbClr val="0000CC"/>
                </a:solidFill>
                <a:sym typeface="Symbol" panose="05050102010706020507" pitchFamily="18" charset="2"/>
              </a:rPr>
              <a:t>if</a:t>
            </a:r>
            <a:r>
              <a:rPr lang="pl-PL" sz="1900" dirty="0">
                <a:solidFill>
                  <a:srgbClr val="0000CC"/>
                </a:solidFill>
                <a:sym typeface="Symbol" panose="05050102010706020507" pitchFamily="18" charset="2"/>
              </a:rPr>
              <a:t> a </a:t>
            </a:r>
            <a:r>
              <a:rPr lang="en-US" sz="1900" dirty="0">
                <a:solidFill>
                  <a:srgbClr val="0000CC"/>
                </a:solidFill>
              </a:rPr>
              <a:t>granular computation of </a:t>
            </a:r>
            <a:r>
              <a:rPr lang="en-US" sz="1900" i="1" dirty="0">
                <a:solidFill>
                  <a:srgbClr val="0000CC"/>
                </a:solidFill>
              </a:rPr>
              <a:t>g</a:t>
            </a:r>
            <a:r>
              <a:rPr lang="pl-PL" sz="1900" i="1" dirty="0">
                <a:solidFill>
                  <a:srgbClr val="0000CC"/>
                </a:solidFill>
              </a:rPr>
              <a:t> </a:t>
            </a:r>
            <a:r>
              <a:rPr lang="en-US" sz="1900" dirty="0">
                <a:solidFill>
                  <a:srgbClr val="0000CC"/>
                </a:solidFill>
              </a:rPr>
              <a:t>has a given property</a:t>
            </a:r>
            <a:r>
              <a:rPr lang="pl-PL" sz="1900" dirty="0">
                <a:solidFill>
                  <a:srgbClr val="0000CC"/>
                </a:solidFill>
              </a:rPr>
              <a:t> (</a:t>
            </a:r>
            <a:r>
              <a:rPr lang="en-US" sz="1900" dirty="0">
                <a:solidFill>
                  <a:srgbClr val="0000CC"/>
                </a:solidFill>
              </a:rPr>
              <a:t>to a degree)</a:t>
            </a:r>
            <a:r>
              <a:rPr lang="pl-PL" sz="1900" dirty="0">
                <a:solidFill>
                  <a:srgbClr val="0000CC"/>
                </a:solidFill>
              </a:rPr>
              <a:t> and </a:t>
            </a:r>
            <a:endParaRPr lang="en-US" sz="1900" dirty="0">
              <a:solidFill>
                <a:srgbClr val="0000CC"/>
              </a:solidFill>
            </a:endParaRPr>
          </a:p>
          <a:p>
            <a:pPr marL="714375" indent="-179388" algn="just">
              <a:buFont typeface="Arial" panose="020B0604020202020204" pitchFamily="34" charset="0"/>
              <a:buChar char="•"/>
            </a:pPr>
            <a:r>
              <a:rPr lang="en-US" sz="1900" i="1" noProof="0" dirty="0" err="1">
                <a:solidFill>
                  <a:srgbClr val="0000CC"/>
                </a:solidFill>
              </a:rPr>
              <a:t>tr</a:t>
            </a:r>
            <a:r>
              <a:rPr lang="en-US" sz="1900" noProof="0" dirty="0">
                <a:solidFill>
                  <a:srgbClr val="0000CC"/>
                </a:solidFill>
              </a:rPr>
              <a:t> is </a:t>
            </a:r>
            <a:r>
              <a:rPr lang="pl-PL" sz="1900" dirty="0">
                <a:solidFill>
                  <a:srgbClr val="0000CC"/>
                </a:solidFill>
              </a:rPr>
              <a:t>a </a:t>
            </a:r>
            <a:r>
              <a:rPr lang="en-US" sz="1900" dirty="0">
                <a:solidFill>
                  <a:srgbClr val="0000CC"/>
                </a:solidFill>
              </a:rPr>
              <a:t>specification of transformation (association, action</a:t>
            </a:r>
            <a:r>
              <a:rPr lang="pl-PL" sz="1900" dirty="0">
                <a:solidFill>
                  <a:srgbClr val="0000CC"/>
                </a:solidFill>
              </a:rPr>
              <a:t>,</a:t>
            </a:r>
            <a:r>
              <a:rPr lang="en-US" sz="1900" dirty="0">
                <a:solidFill>
                  <a:srgbClr val="0000CC"/>
                </a:solidFill>
              </a:rPr>
              <a:t> plan, procedure) from a given set </a:t>
            </a:r>
            <a:r>
              <a:rPr lang="en-US" sz="1900" i="1" dirty="0">
                <a:solidFill>
                  <a:srgbClr val="0000CC"/>
                </a:solidFill>
              </a:rPr>
              <a:t>TR</a:t>
            </a:r>
            <a:r>
              <a:rPr lang="en-US" sz="1900" dirty="0">
                <a:solidFill>
                  <a:srgbClr val="0000CC"/>
                </a:solidFill>
              </a:rPr>
              <a:t> (of specifications of transformations of</a:t>
            </a:r>
            <a:r>
              <a:rPr lang="en-US" sz="1900" i="1" dirty="0">
                <a:solidFill>
                  <a:srgbClr val="0000CC"/>
                </a:solidFill>
              </a:rPr>
              <a:t> </a:t>
            </a:r>
            <a:r>
              <a:rPr lang="pl-PL" sz="1900" i="1" dirty="0">
                <a:solidFill>
                  <a:srgbClr val="0000CC"/>
                </a:solidFill>
              </a:rPr>
              <a:t>g</a:t>
            </a:r>
            <a:r>
              <a:rPr lang="en-US" sz="1900" dirty="0">
                <a:solidFill>
                  <a:srgbClr val="0000CC"/>
                </a:solidFill>
              </a:rPr>
              <a:t>) </a:t>
            </a:r>
            <a:r>
              <a:rPr lang="pl-PL" sz="1900" dirty="0" err="1">
                <a:solidFill>
                  <a:srgbClr val="0000CC"/>
                </a:solidFill>
              </a:rPr>
              <a:t>such</a:t>
            </a:r>
            <a:r>
              <a:rPr lang="pl-PL" sz="1900" dirty="0">
                <a:solidFill>
                  <a:srgbClr val="0000CC"/>
                </a:solidFill>
              </a:rPr>
              <a:t> </a:t>
            </a:r>
            <a:r>
              <a:rPr lang="pl-PL" sz="1900" dirty="0" err="1">
                <a:solidFill>
                  <a:srgbClr val="0000CC"/>
                </a:solidFill>
              </a:rPr>
              <a:t>that</a:t>
            </a:r>
            <a:r>
              <a:rPr lang="pl-PL" sz="1900" dirty="0">
                <a:solidFill>
                  <a:srgbClr val="0000CC"/>
                </a:solidFill>
              </a:rPr>
              <a:t> 	the </a:t>
            </a:r>
            <a:r>
              <a:rPr lang="en-US" sz="1900" dirty="0">
                <a:solidFill>
                  <a:srgbClr val="0000CC"/>
                </a:solidFill>
              </a:rPr>
              <a:t>realization </a:t>
            </a:r>
            <a:r>
              <a:rPr lang="pl-PL" sz="1900" dirty="0">
                <a:solidFill>
                  <a:srgbClr val="0000CC"/>
                </a:solidFill>
              </a:rPr>
              <a:t>of </a:t>
            </a:r>
            <a:r>
              <a:rPr lang="pl-PL" sz="1900" i="1" dirty="0" err="1">
                <a:solidFill>
                  <a:srgbClr val="0000CC"/>
                </a:solidFill>
              </a:rPr>
              <a:t>tr</a:t>
            </a:r>
            <a:r>
              <a:rPr lang="pl-PL" sz="1900" dirty="0">
                <a:solidFill>
                  <a:srgbClr val="0000CC"/>
                </a:solidFill>
              </a:rPr>
              <a:t> by</a:t>
            </a:r>
            <a:r>
              <a:rPr lang="pl-PL" sz="1900" i="1" dirty="0">
                <a:solidFill>
                  <a:srgbClr val="0000CC"/>
                </a:solidFill>
              </a:rPr>
              <a:t> g </a:t>
            </a:r>
            <a:r>
              <a:rPr lang="pl-PL" sz="1900" dirty="0">
                <a:solidFill>
                  <a:srgbClr val="0000CC"/>
                </a:solidFill>
              </a:rPr>
              <a:t>in the form of </a:t>
            </a:r>
            <a:r>
              <a:rPr lang="en-US" sz="1900" dirty="0">
                <a:solidFill>
                  <a:srgbClr val="0000CC"/>
                </a:solidFill>
              </a:rPr>
              <a:t>granular computation is expected</a:t>
            </a:r>
            <a:endParaRPr lang="pl-PL" sz="1900" dirty="0">
              <a:solidFill>
                <a:srgbClr val="0000CC"/>
              </a:solidFill>
            </a:endParaRPr>
          </a:p>
          <a:p>
            <a:pPr marL="534987" algn="just"/>
            <a:r>
              <a:rPr lang="pl-PL" sz="1900" dirty="0">
                <a:solidFill>
                  <a:srgbClr val="0000CC"/>
                </a:solidFill>
              </a:rPr>
              <a:t>     </a:t>
            </a:r>
            <a:r>
              <a:rPr lang="en-US" sz="1900" dirty="0">
                <a:solidFill>
                  <a:srgbClr val="0000CC"/>
                </a:solidFill>
              </a:rPr>
              <a:t>to satisfy</a:t>
            </a:r>
            <a:r>
              <a:rPr lang="pl-PL" sz="1900" dirty="0">
                <a:solidFill>
                  <a:srgbClr val="0000CC"/>
                </a:solidFill>
              </a:rPr>
              <a:t> </a:t>
            </a:r>
            <a:r>
              <a:rPr lang="en-US" sz="1900" noProof="0" dirty="0">
                <a:solidFill>
                  <a:srgbClr val="0000CC"/>
                </a:solidFill>
              </a:rPr>
              <a:t>property</a:t>
            </a:r>
            <a:r>
              <a:rPr lang="pl-PL" sz="1900" dirty="0">
                <a:solidFill>
                  <a:srgbClr val="0000CC"/>
                </a:solidFill>
              </a:rPr>
              <a:t> </a:t>
            </a:r>
            <a:r>
              <a:rPr lang="en-US" sz="1900" i="1" dirty="0">
                <a:solidFill>
                  <a:srgbClr val="0000CC"/>
                </a:solidFill>
              </a:rPr>
              <a:t>β (</a:t>
            </a:r>
            <a:r>
              <a:rPr lang="en-US" sz="1900" dirty="0">
                <a:solidFill>
                  <a:srgbClr val="0000CC"/>
                </a:solidFill>
              </a:rPr>
              <a:t>to satisfactory degree)</a:t>
            </a:r>
          </a:p>
          <a:p>
            <a:pPr marL="268288" algn="just"/>
            <a:r>
              <a:rPr lang="en-US" sz="1900" u="sng" dirty="0">
                <a:solidFill>
                  <a:srgbClr val="0000CC"/>
                </a:solidFill>
              </a:rPr>
              <a:t>discover</a:t>
            </a:r>
            <a:r>
              <a:rPr lang="en-US" sz="1900" dirty="0">
                <a:solidFill>
                  <a:srgbClr val="0000CC"/>
                </a:solidFill>
              </a:rPr>
              <a:t> a concept (property</a:t>
            </a:r>
            <a:r>
              <a:rPr lang="pl-PL" sz="1900" dirty="0">
                <a:solidFill>
                  <a:srgbClr val="0000CC"/>
                </a:solidFill>
              </a:rPr>
              <a:t>, </a:t>
            </a:r>
            <a:r>
              <a:rPr lang="en-US" sz="1900" noProof="0" dirty="0">
                <a:solidFill>
                  <a:srgbClr val="0000CC"/>
                </a:solidFill>
              </a:rPr>
              <a:t>classifier</a:t>
            </a:r>
            <a:r>
              <a:rPr lang="en-US" sz="1900" dirty="0">
                <a:solidFill>
                  <a:srgbClr val="0000CC"/>
                </a:solidFill>
              </a:rPr>
              <a:t>) </a:t>
            </a:r>
            <a:r>
              <a:rPr lang="en-US" sz="1900" i="1" dirty="0">
                <a:solidFill>
                  <a:srgbClr val="0000CC"/>
                </a:solidFill>
              </a:rPr>
              <a:t>α</a:t>
            </a:r>
            <a:r>
              <a:rPr lang="en-US" sz="1900" i="1" baseline="-25000" dirty="0">
                <a:solidFill>
                  <a:srgbClr val="0000CC"/>
                </a:solidFill>
              </a:rPr>
              <a:t>tr</a:t>
            </a:r>
            <a:r>
              <a:rPr lang="en-US" sz="1900" i="1" dirty="0">
                <a:solidFill>
                  <a:srgbClr val="0000CC"/>
                </a:solidFill>
              </a:rPr>
              <a:t> </a:t>
            </a:r>
            <a:r>
              <a:rPr lang="en-US" sz="1900" noProof="0" dirty="0">
                <a:solidFill>
                  <a:srgbClr val="0000CC"/>
                </a:solidFill>
              </a:rPr>
              <a:t>(with acceptable support) </a:t>
            </a:r>
            <a:r>
              <a:rPr lang="en-US" sz="1900" dirty="0">
                <a:solidFill>
                  <a:srgbClr val="0000CC"/>
                </a:solidFill>
              </a:rPr>
              <a:t>such that </a:t>
            </a:r>
          </a:p>
          <a:p>
            <a:pPr marL="1257300" indent="-811213" algn="just"/>
            <a:r>
              <a:rPr lang="en-US" sz="1900" b="1" dirty="0">
                <a:solidFill>
                  <a:srgbClr val="0000CC"/>
                </a:solidFill>
              </a:rPr>
              <a:t>if</a:t>
            </a:r>
            <a:r>
              <a:rPr lang="en-US" sz="1900" dirty="0">
                <a:solidFill>
                  <a:srgbClr val="0000CC"/>
                </a:solidFill>
              </a:rPr>
              <a:t> </a:t>
            </a:r>
            <a:r>
              <a:rPr lang="en-US" sz="1900" i="1" dirty="0">
                <a:solidFill>
                  <a:srgbClr val="0000CC"/>
                </a:solidFill>
              </a:rPr>
              <a:t>α</a:t>
            </a:r>
            <a:r>
              <a:rPr lang="pl-PL" sz="1900" i="1" baseline="-25000" dirty="0" err="1">
                <a:solidFill>
                  <a:srgbClr val="0000CC"/>
                </a:solidFill>
              </a:rPr>
              <a:t>tr</a:t>
            </a:r>
            <a:r>
              <a:rPr lang="en-US" sz="1900" dirty="0">
                <a:solidFill>
                  <a:srgbClr val="0000CC"/>
                </a:solidFill>
              </a:rPr>
              <a:t> is satisfied in the currently perceived situation</a:t>
            </a:r>
            <a:r>
              <a:rPr lang="pl-PL" sz="1900" dirty="0">
                <a:solidFill>
                  <a:srgbClr val="0000CC"/>
                </a:solidFill>
              </a:rPr>
              <a:t>/</a:t>
            </a:r>
            <a:r>
              <a:rPr lang="en-US" sz="1900" noProof="0" dirty="0">
                <a:solidFill>
                  <a:srgbClr val="0000CC"/>
                </a:solidFill>
              </a:rPr>
              <a:t>object</a:t>
            </a:r>
            <a:r>
              <a:rPr lang="pl-PL" sz="1900" noProof="0" dirty="0">
                <a:solidFill>
                  <a:srgbClr val="0000CC"/>
                </a:solidFill>
              </a:rPr>
              <a:t> by </a:t>
            </a:r>
            <a:r>
              <a:rPr lang="pl-PL" sz="1900" i="1" noProof="0" dirty="0">
                <a:solidFill>
                  <a:srgbClr val="0000CC"/>
                </a:solidFill>
              </a:rPr>
              <a:t>g</a:t>
            </a:r>
            <a:endParaRPr lang="en-US" sz="1900" i="1" dirty="0">
              <a:solidFill>
                <a:srgbClr val="0000CC"/>
              </a:solidFill>
            </a:endParaRPr>
          </a:p>
          <a:p>
            <a:pPr marL="623888" indent="1588"/>
            <a:r>
              <a:rPr lang="en-US" sz="1900" dirty="0">
                <a:solidFill>
                  <a:srgbClr val="0000CC"/>
                </a:solidFill>
              </a:rPr>
              <a:t>to a satisfactory degree in comparison to satisfiability degrees of concepts discovered </a:t>
            </a:r>
            <a:r>
              <a:rPr lang="pl-PL" sz="1900" dirty="0">
                <a:solidFill>
                  <a:srgbClr val="0000CC"/>
                </a:solidFill>
              </a:rPr>
              <a:t>by </a:t>
            </a:r>
            <a:r>
              <a:rPr lang="pl-PL" sz="1900" i="1" dirty="0">
                <a:solidFill>
                  <a:srgbClr val="0000CC"/>
                </a:solidFill>
              </a:rPr>
              <a:t>g</a:t>
            </a:r>
            <a:r>
              <a:rPr lang="pl-PL" sz="1900" dirty="0">
                <a:solidFill>
                  <a:srgbClr val="0000CC"/>
                </a:solidFill>
              </a:rPr>
              <a:t> </a:t>
            </a:r>
            <a:r>
              <a:rPr lang="en-US" sz="1900" dirty="0">
                <a:solidFill>
                  <a:srgbClr val="0000CC"/>
                </a:solidFill>
              </a:rPr>
              <a:t>for transformations from </a:t>
            </a:r>
            <a:r>
              <a:rPr lang="en-US" sz="1900" i="1" dirty="0" err="1">
                <a:solidFill>
                  <a:srgbClr val="0000CC"/>
                </a:solidFill>
              </a:rPr>
              <a:t>TR</a:t>
            </a:r>
            <a:r>
              <a:rPr lang="en-US" sz="1900" dirty="0">
                <a:solidFill>
                  <a:srgbClr val="0000CC"/>
                </a:solidFill>
              </a:rPr>
              <a:t> \ {</a:t>
            </a:r>
            <a:r>
              <a:rPr lang="en-US" sz="1900" i="1" dirty="0" err="1">
                <a:solidFill>
                  <a:srgbClr val="0000CC"/>
                </a:solidFill>
              </a:rPr>
              <a:t>tr</a:t>
            </a:r>
            <a:r>
              <a:rPr lang="en-US" sz="1900" dirty="0">
                <a:solidFill>
                  <a:srgbClr val="0000CC"/>
                </a:solidFill>
              </a:rPr>
              <a:t>} </a:t>
            </a:r>
          </a:p>
          <a:p>
            <a:pPr marL="1257300" indent="-811213" algn="just"/>
            <a:r>
              <a:rPr lang="en-US" sz="1900" b="1" dirty="0">
                <a:solidFill>
                  <a:srgbClr val="0000CC"/>
                </a:solidFill>
              </a:rPr>
              <a:t>then </a:t>
            </a:r>
          </a:p>
          <a:p>
            <a:pPr marL="623888" algn="just" defTabSz="1257300"/>
            <a:r>
              <a:rPr lang="en-US" sz="1900" noProof="0" dirty="0">
                <a:solidFill>
                  <a:srgbClr val="0000CC"/>
                </a:solidFill>
              </a:rPr>
              <a:t>granular computation</a:t>
            </a:r>
            <a:r>
              <a:rPr lang="pl-PL" sz="1900" noProof="0" dirty="0">
                <a:solidFill>
                  <a:srgbClr val="0000CC"/>
                </a:solidFill>
              </a:rPr>
              <a:t>s</a:t>
            </a:r>
            <a:r>
              <a:rPr lang="en-US" sz="1900" noProof="0" dirty="0">
                <a:solidFill>
                  <a:srgbClr val="0000CC"/>
                </a:solidFill>
              </a:rPr>
              <a:t> of </a:t>
            </a:r>
            <a:r>
              <a:rPr lang="en-US" sz="1900" i="1" noProof="0" dirty="0">
                <a:solidFill>
                  <a:srgbClr val="0000CC"/>
                </a:solidFill>
              </a:rPr>
              <a:t>g </a:t>
            </a:r>
            <a:r>
              <a:rPr lang="en-US" sz="1900" noProof="0" dirty="0">
                <a:solidFill>
                  <a:srgbClr val="0000CC"/>
                </a:solidFill>
              </a:rPr>
              <a:t>starting at </a:t>
            </a:r>
            <a:r>
              <a:rPr lang="en-US" sz="1900" dirty="0">
                <a:solidFill>
                  <a:srgbClr val="0000CC"/>
                </a:solidFill>
              </a:rPr>
              <a:t>a granular network for </a:t>
            </a:r>
            <a:r>
              <a:rPr lang="en-US" sz="1900" noProof="0" dirty="0">
                <a:solidFill>
                  <a:srgbClr val="0000CC"/>
                </a:solidFill>
              </a:rPr>
              <a:t>the currently perceived situation satisfying </a:t>
            </a:r>
            <a:r>
              <a:rPr lang="en-US" sz="1900" i="1" dirty="0">
                <a:solidFill>
                  <a:srgbClr val="0000CC"/>
                </a:solidFill>
              </a:rPr>
              <a:t>α</a:t>
            </a:r>
            <a:r>
              <a:rPr lang="en-US" sz="1900" i="1" baseline="-25000" dirty="0" err="1">
                <a:solidFill>
                  <a:srgbClr val="0000CC"/>
                </a:solidFill>
              </a:rPr>
              <a:t>tr</a:t>
            </a:r>
            <a:r>
              <a:rPr lang="en-US" sz="1900" i="1" baseline="-25000" dirty="0">
                <a:solidFill>
                  <a:srgbClr val="0000CC"/>
                </a:solidFill>
              </a:rPr>
              <a:t> </a:t>
            </a:r>
            <a:r>
              <a:rPr lang="pl-PL" sz="1900" i="1" baseline="-25000" dirty="0">
                <a:solidFill>
                  <a:srgbClr val="0000CC"/>
                </a:solidFill>
              </a:rPr>
              <a:t> </a:t>
            </a:r>
            <a:r>
              <a:rPr lang="en-US" sz="1900" noProof="0" dirty="0">
                <a:solidFill>
                  <a:srgbClr val="0000CC"/>
                </a:solidFill>
              </a:rPr>
              <a:t>and ending at the granular network </a:t>
            </a:r>
            <a:r>
              <a:rPr lang="en-US" sz="1900" dirty="0">
                <a:solidFill>
                  <a:srgbClr val="0000CC"/>
                </a:solidFill>
              </a:rPr>
              <a:t>obtained after </a:t>
            </a:r>
            <a:r>
              <a:rPr lang="en-US" sz="1900" noProof="0" dirty="0">
                <a:solidFill>
                  <a:srgbClr val="0000CC"/>
                </a:solidFill>
              </a:rPr>
              <a:t>realization of </a:t>
            </a:r>
            <a:r>
              <a:rPr lang="en-US" sz="1900" i="1" dirty="0" err="1">
                <a:solidFill>
                  <a:srgbClr val="0000CC"/>
                </a:solidFill>
              </a:rPr>
              <a:t>tr</a:t>
            </a:r>
            <a:r>
              <a:rPr lang="en-US" sz="1900" i="1" dirty="0">
                <a:solidFill>
                  <a:srgbClr val="0000CC"/>
                </a:solidFill>
              </a:rPr>
              <a:t> </a:t>
            </a:r>
            <a:r>
              <a:rPr lang="en-US" sz="1900" dirty="0">
                <a:solidFill>
                  <a:srgbClr val="0000CC"/>
                </a:solidFill>
              </a:rPr>
              <a:t>are</a:t>
            </a:r>
            <a:r>
              <a:rPr lang="pl-PL" sz="1900" dirty="0">
                <a:solidFill>
                  <a:srgbClr val="0000CC"/>
                </a:solidFill>
              </a:rPr>
              <a:t> </a:t>
            </a:r>
            <a:r>
              <a:rPr lang="en-US" sz="1900" dirty="0">
                <a:solidFill>
                  <a:srgbClr val="0000CC"/>
                </a:solidFill>
                <a:sym typeface="Symbol" panose="05050102010706020507" pitchFamily="18" charset="2"/>
              </a:rPr>
              <a:t>satisfying</a:t>
            </a:r>
            <a:r>
              <a:rPr lang="en-US" sz="1900" i="1" dirty="0">
                <a:solidFill>
                  <a:srgbClr val="0000CC"/>
                </a:solidFill>
                <a:sym typeface="Symbol" panose="05050102010706020507" pitchFamily="18" charset="2"/>
              </a:rPr>
              <a:t> </a:t>
            </a:r>
            <a:r>
              <a:rPr lang="en-US" sz="1900" noProof="0" dirty="0">
                <a:solidFill>
                  <a:srgbClr val="0000CC"/>
                </a:solidFill>
              </a:rPr>
              <a:t>property </a:t>
            </a:r>
            <a:r>
              <a:rPr lang="en-US" sz="1900" i="1" dirty="0">
                <a:solidFill>
                  <a:srgbClr val="0000CC"/>
                </a:solidFill>
              </a:rPr>
              <a:t>β </a:t>
            </a:r>
            <a:r>
              <a:rPr lang="en-US" sz="1900" dirty="0">
                <a:solidFill>
                  <a:srgbClr val="0000CC"/>
                </a:solidFill>
              </a:rPr>
              <a:t>to </a:t>
            </a:r>
            <a:r>
              <a:rPr lang="pl-PL" sz="1900" dirty="0">
                <a:solidFill>
                  <a:srgbClr val="0000CC"/>
                </a:solidFill>
              </a:rPr>
              <a:t>a </a:t>
            </a:r>
            <a:r>
              <a:rPr lang="en-US" sz="1900" dirty="0">
                <a:solidFill>
                  <a:srgbClr val="0000CC"/>
                </a:solidFill>
              </a:rPr>
              <a:t>satisfactory degree</a:t>
            </a:r>
            <a:r>
              <a:rPr lang="pl-PL" sz="1900" dirty="0">
                <a:solidFill>
                  <a:srgbClr val="0000CC"/>
                </a:solidFill>
              </a:rPr>
              <a:t> </a:t>
            </a:r>
            <a:r>
              <a:rPr lang="en-US" sz="1900" dirty="0">
                <a:solidFill>
                  <a:srgbClr val="0000CC"/>
                </a:solidFill>
              </a:rPr>
              <a:t>what is checked using </a:t>
            </a:r>
            <a:r>
              <a:rPr lang="en-US" sz="1800" dirty="0">
                <a:solidFill>
                  <a:srgbClr val="0000CC"/>
                </a:solidFill>
                <a:sym typeface="Symbol" panose="05050102010706020507" pitchFamily="18" charset="2"/>
              </a:rPr>
              <a:t>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en-US" sz="1900" i="1" dirty="0">
                <a:solidFill>
                  <a:srgbClr val="0000CC"/>
                </a:solidFill>
                <a:sym typeface="Symbol" panose="05050102010706020507" pitchFamily="18" charset="2"/>
              </a:rPr>
              <a:t> </a:t>
            </a:r>
            <a:r>
              <a:rPr lang="pl-PL" sz="1900" dirty="0">
                <a:solidFill>
                  <a:srgbClr val="0000CC"/>
                </a:solidFill>
              </a:rPr>
              <a:t>(and </a:t>
            </a:r>
            <a:r>
              <a:rPr lang="en-US" sz="1900" dirty="0">
                <a:solidFill>
                  <a:srgbClr val="0000CC"/>
                </a:solidFill>
              </a:rPr>
              <a:t>estimated relative to, e.g., </a:t>
            </a:r>
            <a:r>
              <a:rPr lang="pl-PL" sz="1900" dirty="0">
                <a:solidFill>
                  <a:srgbClr val="0000CC"/>
                </a:solidFill>
              </a:rPr>
              <a:t>a set of </a:t>
            </a:r>
            <a:r>
              <a:rPr lang="en-US" sz="1900" dirty="0">
                <a:solidFill>
                  <a:srgbClr val="0000CC"/>
                </a:solidFill>
              </a:rPr>
              <a:t>testing samples</a:t>
            </a:r>
            <a:r>
              <a:rPr lang="pl-PL" sz="1900" dirty="0">
                <a:solidFill>
                  <a:srgbClr val="0000CC"/>
                </a:solidFill>
              </a:rPr>
              <a:t>)</a:t>
            </a:r>
            <a:r>
              <a:rPr lang="en-US" sz="1900" dirty="0">
                <a:solidFill>
                  <a:srgbClr val="0000CC"/>
                </a:solidFill>
              </a:rPr>
              <a:t>. </a:t>
            </a:r>
          </a:p>
        </p:txBody>
      </p:sp>
    </p:spTree>
    <p:extLst>
      <p:ext uri="{BB962C8B-B14F-4D97-AF65-F5344CB8AC3E}">
        <p14:creationId xmlns:p14="http://schemas.microsoft.com/office/powerpoint/2010/main" val="37964289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0734BBC-DD72-FF49-46EC-A93F49AF5757}"/>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04A4AE45-17EE-B87F-95B7-1FEDB2FC4702}"/>
              </a:ext>
            </a:extLst>
          </p:cNvPr>
          <p:cNvSpPr>
            <a:spLocks noGrp="1"/>
          </p:cNvSpPr>
          <p:nvPr>
            <p:ph type="title"/>
          </p:nvPr>
        </p:nvSpPr>
        <p:spPr>
          <a:xfrm>
            <a:off x="0" y="1"/>
            <a:ext cx="9143999" cy="1772816"/>
          </a:xfrm>
        </p:spPr>
        <p:txBody>
          <a:bodyPr>
            <a:normAutofit fontScale="90000"/>
          </a:bodyPr>
          <a:lstStyle/>
          <a:p>
            <a:pPr lvl="0"/>
            <a:r>
              <a:rPr lang="pl-PL" sz="3000" b="1" dirty="0"/>
              <a:t/>
            </a:r>
            <a:br>
              <a:rPr lang="pl-PL" sz="3000" b="1" dirty="0"/>
            </a:br>
            <a:r>
              <a:rPr lang="en-US" altLang="pl-PL" sz="2800" b="1" dirty="0"/>
              <a:t>DISCOVER</a:t>
            </a:r>
            <a:r>
              <a:rPr lang="pl-PL" altLang="pl-PL" sz="2800" b="1" dirty="0"/>
              <a:t>Y</a:t>
            </a:r>
            <a:r>
              <a:rPr lang="en-US" altLang="pl-PL" sz="2800" b="1" dirty="0"/>
              <a:t/>
            </a:r>
            <a:br>
              <a:rPr lang="en-US" altLang="pl-PL" sz="2800" b="1" dirty="0"/>
            </a:br>
            <a:r>
              <a:rPr lang="en-US" altLang="pl-PL" sz="2800" b="1" dirty="0"/>
              <a:t>OF COMPLEX </a:t>
            </a:r>
            <a:r>
              <a:rPr lang="pl-PL" altLang="pl-PL" sz="2800" b="1" u="sng" dirty="0" err="1"/>
              <a:t>ADAPTIVE</a:t>
            </a:r>
            <a:r>
              <a:rPr lang="pl-PL" altLang="pl-PL" sz="2800" b="1" dirty="0"/>
              <a:t> </a:t>
            </a:r>
            <a:r>
              <a:rPr lang="en-US" altLang="pl-PL" sz="2800" b="1" dirty="0"/>
              <a:t>GAMES</a:t>
            </a:r>
            <a:br>
              <a:rPr lang="en-US" altLang="pl-PL" sz="2800" b="1" dirty="0"/>
            </a:br>
            <a:r>
              <a:rPr lang="en-US" altLang="pl-PL" sz="2800" b="1" dirty="0"/>
              <a:t> </a:t>
            </a:r>
            <a:r>
              <a:rPr lang="en-US" altLang="pl-PL" sz="2800" b="1" dirty="0" err="1"/>
              <a:t>INTERACTI</a:t>
            </a:r>
            <a:r>
              <a:rPr lang="pl-PL" altLang="pl-PL" sz="2800" b="1" dirty="0" err="1"/>
              <a:t>NG</a:t>
            </a:r>
            <a:r>
              <a:rPr lang="en-US" altLang="pl-PL" sz="2800" b="1" dirty="0"/>
              <a:t> </a:t>
            </a:r>
            <a:br>
              <a:rPr lang="en-US" altLang="pl-PL" sz="2800" b="1" dirty="0"/>
            </a:br>
            <a:r>
              <a:rPr lang="pl-PL" altLang="pl-PL" sz="2800" b="1" dirty="0"/>
              <a:t>WITH THE </a:t>
            </a:r>
            <a:r>
              <a:rPr lang="en-US" altLang="pl-PL" sz="2800" b="1" dirty="0"/>
              <a:t>ABSTRACT AND PHYSICAL WORLD</a:t>
            </a:r>
            <a:r>
              <a:rPr lang="pl-PL" altLang="pl-PL" sz="2800" b="1" dirty="0"/>
              <a:t>S</a:t>
            </a:r>
            <a:r>
              <a:rPr lang="pl-PL" sz="3000" b="1" dirty="0"/>
              <a:t/>
            </a:r>
            <a:br>
              <a:rPr lang="pl-PL" sz="3000" b="1" dirty="0"/>
            </a:br>
            <a:endParaRPr lang="en-US" sz="3000" b="1" dirty="0"/>
          </a:p>
        </p:txBody>
      </p:sp>
      <p:grpSp>
        <p:nvGrpSpPr>
          <p:cNvPr id="7" name="Grupa 6">
            <a:extLst>
              <a:ext uri="{FF2B5EF4-FFF2-40B4-BE49-F238E27FC236}">
                <a16:creationId xmlns="" xmlns:a16="http://schemas.microsoft.com/office/drawing/2014/main" id="{F8BBEB59-E5D3-1574-0B03-674C4ADC3193}"/>
              </a:ext>
            </a:extLst>
          </p:cNvPr>
          <p:cNvGrpSpPr/>
          <p:nvPr/>
        </p:nvGrpSpPr>
        <p:grpSpPr>
          <a:xfrm>
            <a:off x="611560" y="2276872"/>
            <a:ext cx="7571184" cy="3868327"/>
            <a:chOff x="217395" y="2124367"/>
            <a:chExt cx="7953124" cy="3844332"/>
          </a:xfrm>
        </p:grpSpPr>
        <p:sp>
          <p:nvSpPr>
            <p:cNvPr id="4" name="Elipsa 3">
              <a:extLst>
                <a:ext uri="{FF2B5EF4-FFF2-40B4-BE49-F238E27FC236}">
                  <a16:creationId xmlns="" xmlns:a16="http://schemas.microsoft.com/office/drawing/2014/main" id="{CCBF2CF6-6652-68F0-14FA-FA792FFE6139}"/>
                </a:ext>
              </a:extLst>
            </p:cNvPr>
            <p:cNvSpPr/>
            <p:nvPr/>
          </p:nvSpPr>
          <p:spPr>
            <a:xfrm>
              <a:off x="1817694" y="3861048"/>
              <a:ext cx="2160240" cy="972108"/>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5" name="Elipsa 4">
              <a:extLst>
                <a:ext uri="{FF2B5EF4-FFF2-40B4-BE49-F238E27FC236}">
                  <a16:creationId xmlns="" xmlns:a16="http://schemas.microsoft.com/office/drawing/2014/main" id="{27729168-9E44-F329-79B2-69F75E192CBD}"/>
                </a:ext>
              </a:extLst>
            </p:cNvPr>
            <p:cNvSpPr/>
            <p:nvPr/>
          </p:nvSpPr>
          <p:spPr>
            <a:xfrm>
              <a:off x="3005826" y="3537012"/>
              <a:ext cx="1458162" cy="97210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6" name="Elipsa 5">
              <a:extLst>
                <a:ext uri="{FF2B5EF4-FFF2-40B4-BE49-F238E27FC236}">
                  <a16:creationId xmlns="" xmlns:a16="http://schemas.microsoft.com/office/drawing/2014/main" id="{46F1ABA5-6F9B-DD87-4483-62260CCB670A}"/>
                </a:ext>
              </a:extLst>
            </p:cNvPr>
            <p:cNvSpPr/>
            <p:nvPr/>
          </p:nvSpPr>
          <p:spPr>
            <a:xfrm>
              <a:off x="4950042" y="2996952"/>
              <a:ext cx="2268252" cy="9721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8" name="Łącznik prosty ze strzałką 7">
              <a:extLst>
                <a:ext uri="{FF2B5EF4-FFF2-40B4-BE49-F238E27FC236}">
                  <a16:creationId xmlns="" xmlns:a16="http://schemas.microsoft.com/office/drawing/2014/main" id="{2766594C-C824-0A3F-351F-097501DB2596}"/>
                </a:ext>
              </a:extLst>
            </p:cNvPr>
            <p:cNvCxnSpPr/>
            <p:nvPr/>
          </p:nvCxnSpPr>
          <p:spPr>
            <a:xfrm flipV="1">
              <a:off x="2735796" y="3429000"/>
              <a:ext cx="0" cy="9181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 xmlns:a16="http://schemas.microsoft.com/office/drawing/2014/main" id="{4E4BF151-9CE7-2825-C05A-E18C4AE07A20}"/>
                </a:ext>
              </a:extLst>
            </p:cNvPr>
            <p:cNvCxnSpPr/>
            <p:nvPr/>
          </p:nvCxnSpPr>
          <p:spPr>
            <a:xfrm flipV="1">
              <a:off x="3707904" y="3104964"/>
              <a:ext cx="0" cy="8100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a:extLst>
                <a:ext uri="{FF2B5EF4-FFF2-40B4-BE49-F238E27FC236}">
                  <a16:creationId xmlns="" xmlns:a16="http://schemas.microsoft.com/office/drawing/2014/main" id="{8E56DD5D-858F-84B9-D78E-DD85CAE6245C}"/>
                </a:ext>
              </a:extLst>
            </p:cNvPr>
            <p:cNvCxnSpPr/>
            <p:nvPr/>
          </p:nvCxnSpPr>
          <p:spPr>
            <a:xfrm flipV="1">
              <a:off x="6084168" y="2618910"/>
              <a:ext cx="0" cy="8640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 xmlns:a16="http://schemas.microsoft.com/office/drawing/2014/main" id="{05781934-8822-1D16-AA76-35B509081A8F}"/>
                </a:ext>
              </a:extLst>
            </p:cNvPr>
            <p:cNvSpPr txBox="1"/>
            <p:nvPr/>
          </p:nvSpPr>
          <p:spPr>
            <a:xfrm>
              <a:off x="4463987" y="3537012"/>
              <a:ext cx="702079" cy="403957"/>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sp>
          <p:nvSpPr>
            <p:cNvPr id="15" name="pole tekstowe 14">
              <a:extLst>
                <a:ext uri="{FF2B5EF4-FFF2-40B4-BE49-F238E27FC236}">
                  <a16:creationId xmlns="" xmlns:a16="http://schemas.microsoft.com/office/drawing/2014/main" id="{8880D373-C8F0-1236-C7C1-C438BCC145AA}"/>
                </a:ext>
              </a:extLst>
            </p:cNvPr>
            <p:cNvSpPr txBox="1"/>
            <p:nvPr/>
          </p:nvSpPr>
          <p:spPr>
            <a:xfrm>
              <a:off x="2646664" y="5265204"/>
              <a:ext cx="4013568" cy="703495"/>
            </a:xfrm>
            <a:prstGeom prst="rect">
              <a:avLst/>
            </a:prstGeom>
            <a:noFill/>
          </p:spPr>
          <p:txBody>
            <a:bodyPr wrap="square" rtlCol="0">
              <a:spAutoFit/>
            </a:bodyPr>
            <a:lstStyle/>
            <a:p>
              <a:pPr algn="ctr"/>
              <a:r>
                <a:rPr lang="en-GB" sz="2000" dirty="0">
                  <a:solidFill>
                    <a:srgbClr val="0000CC"/>
                  </a:solidFill>
                </a:rPr>
                <a:t>complex vague concepts triggering complex games</a:t>
              </a:r>
            </a:p>
          </p:txBody>
        </p:sp>
        <p:cxnSp>
          <p:nvCxnSpPr>
            <p:cNvPr id="17" name="Łącznik prosty 16">
              <a:extLst>
                <a:ext uri="{FF2B5EF4-FFF2-40B4-BE49-F238E27FC236}">
                  <a16:creationId xmlns="" xmlns:a16="http://schemas.microsoft.com/office/drawing/2014/main" id="{27557A4E-CEDE-A0E6-1583-7AC6586764A2}"/>
                </a:ext>
              </a:extLst>
            </p:cNvPr>
            <p:cNvCxnSpPr/>
            <p:nvPr/>
          </p:nvCxnSpPr>
          <p:spPr>
            <a:xfrm>
              <a:off x="4247964" y="4401108"/>
              <a:ext cx="0" cy="8100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Łącznik prosty 17">
              <a:extLst>
                <a:ext uri="{FF2B5EF4-FFF2-40B4-BE49-F238E27FC236}">
                  <a16:creationId xmlns="" xmlns:a16="http://schemas.microsoft.com/office/drawing/2014/main" id="{FD729338-A712-14A0-4D5B-BB8F01D6A13F}"/>
                </a:ext>
              </a:extLst>
            </p:cNvPr>
            <p:cNvCxnSpPr/>
            <p:nvPr/>
          </p:nvCxnSpPr>
          <p:spPr>
            <a:xfrm>
              <a:off x="3113838" y="4833156"/>
              <a:ext cx="1080120" cy="43204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Łącznik prosty 18">
              <a:extLst>
                <a:ext uri="{FF2B5EF4-FFF2-40B4-BE49-F238E27FC236}">
                  <a16:creationId xmlns="" xmlns:a16="http://schemas.microsoft.com/office/drawing/2014/main" id="{EE4193BA-3CD8-77BB-F4B5-66D40FB3DC3C}"/>
                </a:ext>
              </a:extLst>
            </p:cNvPr>
            <p:cNvCxnSpPr/>
            <p:nvPr/>
          </p:nvCxnSpPr>
          <p:spPr>
            <a:xfrm flipH="1">
              <a:off x="4200480" y="4050069"/>
              <a:ext cx="1769840" cy="12151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pole tekstowe 21">
              <a:extLst>
                <a:ext uri="{FF2B5EF4-FFF2-40B4-BE49-F238E27FC236}">
                  <a16:creationId xmlns="" xmlns:a16="http://schemas.microsoft.com/office/drawing/2014/main" id="{028BB51B-EE2D-91D1-9C3E-ED6C55EAF499}"/>
                </a:ext>
              </a:extLst>
            </p:cNvPr>
            <p:cNvSpPr txBox="1"/>
            <p:nvPr/>
          </p:nvSpPr>
          <p:spPr>
            <a:xfrm>
              <a:off x="217395" y="2124367"/>
              <a:ext cx="7953124" cy="397628"/>
            </a:xfrm>
            <a:prstGeom prst="rect">
              <a:avLst/>
            </a:prstGeom>
            <a:noFill/>
          </p:spPr>
          <p:txBody>
            <a:bodyPr wrap="square" rtlCol="0">
              <a:spAutoFit/>
            </a:bodyPr>
            <a:lstStyle/>
            <a:p>
              <a:pPr algn="ctr"/>
              <a:r>
                <a:rPr lang="en-GB" sz="2000" b="1" dirty="0">
                  <a:solidFill>
                    <a:srgbClr val="0000CC"/>
                  </a:solidFill>
                </a:rPr>
                <a:t>complex games </a:t>
              </a:r>
              <a:r>
                <a:rPr lang="en-GB" sz="2000" dirty="0">
                  <a:solidFill>
                    <a:srgbClr val="0000CC"/>
                  </a:solidFill>
                </a:rPr>
                <a:t>for situations with the relevant proper</a:t>
              </a:r>
              <a:r>
                <a:rPr lang="pl-PL" sz="2000" dirty="0" err="1">
                  <a:solidFill>
                    <a:srgbClr val="0000CC"/>
                  </a:solidFill>
                </a:rPr>
                <a:t>ti</a:t>
              </a:r>
              <a:r>
                <a:rPr lang="en-GB" sz="2000" dirty="0" err="1">
                  <a:solidFill>
                    <a:srgbClr val="0000CC"/>
                  </a:solidFill>
                </a:rPr>
                <a:t>es</a:t>
              </a:r>
              <a:r>
                <a:rPr lang="en-GB" sz="2000" dirty="0">
                  <a:solidFill>
                    <a:srgbClr val="0000CC"/>
                  </a:solidFill>
                </a:rPr>
                <a:t> </a:t>
              </a:r>
            </a:p>
          </p:txBody>
        </p:sp>
        <p:cxnSp>
          <p:nvCxnSpPr>
            <p:cNvPr id="23" name="Łącznik prosty 22">
              <a:extLst>
                <a:ext uri="{FF2B5EF4-FFF2-40B4-BE49-F238E27FC236}">
                  <a16:creationId xmlns="" xmlns:a16="http://schemas.microsoft.com/office/drawing/2014/main" id="{01BCA08C-3017-576B-6DF2-045973A05E51}"/>
                </a:ext>
              </a:extLst>
            </p:cNvPr>
            <p:cNvCxnSpPr/>
            <p:nvPr/>
          </p:nvCxnSpPr>
          <p:spPr>
            <a:xfrm>
              <a:off x="2411760" y="2726922"/>
              <a:ext cx="324036" cy="9721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 xmlns:a16="http://schemas.microsoft.com/office/drawing/2014/main" id="{8A85CE97-17E7-E771-AEED-CC59AB6F28E3}"/>
                </a:ext>
              </a:extLst>
            </p:cNvPr>
            <p:cNvCxnSpPr/>
            <p:nvPr/>
          </p:nvCxnSpPr>
          <p:spPr>
            <a:xfrm>
              <a:off x="2411760" y="2753925"/>
              <a:ext cx="1242138" cy="6750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Łącznik prosty 25">
              <a:extLst>
                <a:ext uri="{FF2B5EF4-FFF2-40B4-BE49-F238E27FC236}">
                  <a16:creationId xmlns="" xmlns:a16="http://schemas.microsoft.com/office/drawing/2014/main" id="{44838B8C-F2E5-F398-8249-57346C0495BA}"/>
                </a:ext>
              </a:extLst>
            </p:cNvPr>
            <p:cNvCxnSpPr/>
            <p:nvPr/>
          </p:nvCxnSpPr>
          <p:spPr>
            <a:xfrm>
              <a:off x="2465766" y="2726922"/>
              <a:ext cx="3510390" cy="16201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2" name="Symbol zastępczy numeru slajdu 11">
            <a:extLst>
              <a:ext uri="{FF2B5EF4-FFF2-40B4-BE49-F238E27FC236}">
                <a16:creationId xmlns="" xmlns:a16="http://schemas.microsoft.com/office/drawing/2014/main" id="{EA240D67-BA95-BBA0-6489-C9D8EA0301D3}"/>
              </a:ext>
            </a:extLst>
          </p:cNvPr>
          <p:cNvSpPr>
            <a:spLocks noGrp="1"/>
          </p:cNvSpPr>
          <p:nvPr>
            <p:ph type="sldNum" sz="quarter" idx="12"/>
          </p:nvPr>
        </p:nvSpPr>
        <p:spPr/>
        <p:txBody>
          <a:bodyPr/>
          <a:lstStyle/>
          <a:p>
            <a:pPr>
              <a:defRPr/>
            </a:pPr>
            <a:fld id="{D02E777F-298D-4C96-825C-3DC57E52C55E}" type="slidenum">
              <a:rPr lang="pl-PL" smtClean="0"/>
              <a:pPr>
                <a:defRPr/>
              </a:pPr>
              <a:t>102</a:t>
            </a:fld>
            <a:endParaRPr lang="pl-PL"/>
          </a:p>
        </p:txBody>
      </p:sp>
    </p:spTree>
    <p:extLst>
      <p:ext uri="{BB962C8B-B14F-4D97-AF65-F5344CB8AC3E}">
        <p14:creationId xmlns:p14="http://schemas.microsoft.com/office/powerpoint/2010/main" val="37961213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62926B3-1B84-A50B-1439-54CD7CE4F778}"/>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6B8A1EA-13F1-C5E7-6AA6-0F6E899B7079}"/>
              </a:ext>
            </a:extLst>
          </p:cNvPr>
          <p:cNvSpPr txBox="1">
            <a:spLocks noChangeArrowheads="1"/>
          </p:cNvSpPr>
          <p:nvPr/>
        </p:nvSpPr>
        <p:spPr bwMode="auto">
          <a:xfrm>
            <a:off x="35496" y="12229"/>
            <a:ext cx="9108504" cy="8111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en-US" sz="2800" b="1" dirty="0">
                <a:solidFill>
                  <a:srgbClr val="0000CC"/>
                </a:solidFill>
              </a:rPr>
              <a:t>DISCOVERY OF </a:t>
            </a:r>
            <a:r>
              <a:rPr lang="pl-PL" sz="2800" b="1" dirty="0">
                <a:solidFill>
                  <a:srgbClr val="0000CC"/>
                </a:solidFill>
              </a:rPr>
              <a:t>ADAPTATION STRATEGIES FOR </a:t>
            </a:r>
            <a:r>
              <a:rPr lang="en-US" sz="2800" b="1" dirty="0">
                <a:solidFill>
                  <a:srgbClr val="0000CC"/>
                </a:solidFill>
              </a:rPr>
              <a:t>COMPLEX GAMES STEERING (CG</a:t>
            </a:r>
            <a:r>
              <a:rPr lang="pl-PL" sz="2800" b="1" dirty="0">
                <a:solidFill>
                  <a:srgbClr val="0000CC"/>
                </a:solidFill>
              </a:rPr>
              <a:t>A PROBLEM</a:t>
            </a:r>
            <a:r>
              <a:rPr lang="en-US" sz="2800" b="1" dirty="0">
                <a:solidFill>
                  <a:srgbClr val="0000CC"/>
                </a:solidFill>
              </a:rPr>
              <a:t>)</a:t>
            </a:r>
          </a:p>
          <a:p>
            <a:pPr eaLnBrk="1" hangingPunct="1">
              <a:defRPr/>
            </a:pPr>
            <a:endParaRPr lang="en-US" sz="2400" b="1" dirty="0">
              <a:latin typeface="+mn-lt"/>
            </a:endParaRPr>
          </a:p>
        </p:txBody>
      </p:sp>
      <mc:AlternateContent xmlns:mc="http://schemas.openxmlformats.org/markup-compatibility/2006" xmlns:a14="http://schemas.microsoft.com/office/drawing/2010/main">
        <mc:Choice Requires="a14">
          <p:sp>
            <p:nvSpPr>
              <p:cNvPr id="3" name="pole tekstowe 2"/>
              <p:cNvSpPr txBox="1"/>
              <p:nvPr/>
            </p:nvSpPr>
            <p:spPr>
              <a:xfrm>
                <a:off x="107504" y="855687"/>
                <a:ext cx="8888331" cy="5935407"/>
              </a:xfrm>
              <a:prstGeom prst="rect">
                <a:avLst/>
              </a:prstGeom>
              <a:noFill/>
            </p:spPr>
            <p:txBody>
              <a:bodyPr wrap="square" rtlCol="0">
                <a:spAutoFit/>
              </a:bodyPr>
              <a:lstStyle/>
              <a:p>
                <a:pPr algn="just"/>
                <a:r>
                  <a:rPr lang="en-US" sz="1800" dirty="0">
                    <a:solidFill>
                      <a:srgbClr val="0000CC"/>
                    </a:solidFill>
                  </a:rPr>
                  <a:t>The c-granule </a:t>
                </a:r>
                <a:r>
                  <a:rPr lang="en-US" sz="1800" i="1" dirty="0">
                    <a:solidFill>
                      <a:srgbClr val="0000CC"/>
                    </a:solidFill>
                  </a:rPr>
                  <a:t>g </a:t>
                </a:r>
                <a:r>
                  <a:rPr lang="en-US" sz="1800" dirty="0">
                    <a:solidFill>
                      <a:srgbClr val="0000CC"/>
                    </a:solidFill>
                  </a:rPr>
                  <a:t>(in particular, IS)  </a:t>
                </a:r>
                <a:r>
                  <a:rPr lang="pl-PL" sz="1800" dirty="0">
                    <a:solidFill>
                      <a:srgbClr val="0000CC"/>
                    </a:solidFill>
                  </a:rPr>
                  <a:t>with </a:t>
                </a:r>
                <a:r>
                  <a:rPr lang="en-US" sz="1800" dirty="0">
                    <a:solidFill>
                      <a:srgbClr val="0000CC"/>
                    </a:solidFill>
                  </a:rPr>
                  <a:t>control </a:t>
                </a:r>
                <a:r>
                  <a:rPr lang="pl-PL" sz="1800" dirty="0">
                    <a:solidFill>
                      <a:srgbClr val="0000CC"/>
                    </a:solidFill>
                  </a:rPr>
                  <a:t>(and</a:t>
                </a:r>
                <a:r>
                  <a:rPr lang="en-US" sz="1800" dirty="0">
                    <a:solidFill>
                      <a:srgbClr val="0000CC"/>
                    </a:solidFill>
                  </a:rPr>
                  <a:t> sub</a:t>
                </a:r>
                <a:r>
                  <a:rPr lang="pl-PL" sz="1800" dirty="0">
                    <a:solidFill>
                      <a:srgbClr val="0000CC"/>
                    </a:solidFill>
                  </a:rPr>
                  <a:t>-</a:t>
                </a:r>
                <a:r>
                  <a:rPr lang="en-US" sz="1800" dirty="0">
                    <a:solidFill>
                      <a:srgbClr val="0000CC"/>
                    </a:solidFill>
                  </a:rPr>
                  <a:t>granules consisting </a:t>
                </a:r>
                <a:r>
                  <a:rPr lang="pl-PL" sz="1800" dirty="0">
                    <a:solidFill>
                      <a:srgbClr val="0000CC"/>
                    </a:solidFill>
                  </a:rPr>
                  <a:t>of</a:t>
                </a:r>
                <a:r>
                  <a:rPr lang="en-US" sz="1800" dirty="0">
                    <a:solidFill>
                      <a:srgbClr val="0000CC"/>
                    </a:solidFill>
                  </a:rPr>
                  <a:t>, in particular </a:t>
                </a:r>
                <a:r>
                  <a:rPr lang="pl-PL" sz="1800" dirty="0">
                    <a:solidFill>
                      <a:srgbClr val="0000CC"/>
                    </a:solidFill>
                  </a:rPr>
                  <a:t>a set of </a:t>
                </a:r>
                <a:r>
                  <a:rPr lang="en-US" sz="1800" dirty="0">
                    <a:solidFill>
                      <a:srgbClr val="0000CC"/>
                    </a:solidFill>
                  </a:rPr>
                  <a:t>testing samples</a:t>
                </a:r>
                <a:r>
                  <a:rPr lang="pl-PL" sz="1800" dirty="0">
                    <a:solidFill>
                      <a:srgbClr val="0000CC"/>
                    </a:solidFill>
                  </a:rPr>
                  <a:t>) </a:t>
                </a:r>
                <a:r>
                  <a:rPr lang="en-US" sz="1800" dirty="0">
                    <a:solidFill>
                      <a:srgbClr val="0000CC"/>
                    </a:solidFill>
                  </a:rPr>
                  <a:t>should be able to solve the following CG</a:t>
                </a:r>
                <a:r>
                  <a:rPr lang="pl-PL" sz="1800" dirty="0">
                    <a:solidFill>
                      <a:srgbClr val="0000CC"/>
                    </a:solidFill>
                  </a:rPr>
                  <a:t>A</a:t>
                </a:r>
                <a:r>
                  <a:rPr lang="en-US" sz="1800" dirty="0">
                    <a:solidFill>
                      <a:srgbClr val="0000CC"/>
                    </a:solidFill>
                  </a:rPr>
                  <a:t> problem: </a:t>
                </a:r>
              </a:p>
              <a:p>
                <a:pPr marL="452438" indent="-276225" algn="just"/>
                <a:r>
                  <a:rPr lang="en-US" sz="1800" u="sng" dirty="0">
                    <a:solidFill>
                      <a:srgbClr val="0000CC"/>
                    </a:solidFill>
                  </a:rPr>
                  <a:t>Given </a:t>
                </a:r>
              </a:p>
              <a:p>
                <a:pPr marL="795338" indent="-342900">
                  <a:buFont typeface="Arial" panose="020B0604020202020204" pitchFamily="34" charset="0"/>
                  <a:buChar char="•"/>
                </a:pPr>
                <a:r>
                  <a:rPr lang="en-US" sz="1800" dirty="0">
                    <a:solidFill>
                      <a:srgbClr val="0000CC"/>
                    </a:solidFill>
                  </a:rPr>
                  <a:t>property</a:t>
                </a:r>
                <a:r>
                  <a:rPr lang="en-US" sz="1800" i="1" dirty="0">
                    <a:solidFill>
                      <a:srgbClr val="0000CC"/>
                    </a:solidFill>
                  </a:rPr>
                  <a:t> α </a:t>
                </a:r>
                <a:r>
                  <a:rPr lang="en-US" sz="1800" dirty="0">
                    <a:solidFill>
                      <a:srgbClr val="0000CC"/>
                    </a:solidFill>
                  </a:rPr>
                  <a:t>of the perceived situation (object) by the c-granule </a:t>
                </a:r>
                <a:r>
                  <a:rPr lang="en-US" sz="1800" i="1" dirty="0">
                    <a:solidFill>
                      <a:srgbClr val="0000CC"/>
                    </a:solidFill>
                  </a:rPr>
                  <a:t>g</a:t>
                </a:r>
                <a:r>
                  <a:rPr lang="pl-PL" sz="1800" i="1" dirty="0">
                    <a:solidFill>
                      <a:srgbClr val="0000CC"/>
                    </a:solidFill>
                  </a:rPr>
                  <a:t>,</a:t>
                </a:r>
                <a:r>
                  <a:rPr lang="en-US" sz="1800" dirty="0">
                    <a:solidFill>
                      <a:srgbClr val="0000CC"/>
                    </a:solidFill>
                  </a:rPr>
                  <a:t> </a:t>
                </a:r>
                <a:endParaRPr lang="pl-PL" sz="1800" dirty="0">
                  <a:solidFill>
                    <a:srgbClr val="0000CC"/>
                  </a:solidFill>
                </a:endParaRPr>
              </a:p>
              <a:p>
                <a:pPr marL="452438" indent="265113">
                  <a:buFont typeface="Arial" panose="020B0604020202020204" pitchFamily="34" charset="0"/>
                  <a:buChar char="•"/>
                </a:pPr>
                <a:r>
                  <a:rPr lang="pl-PL" sz="1800" noProof="0" dirty="0">
                    <a:solidFill>
                      <a:srgbClr val="0000CC"/>
                    </a:solidFill>
                  </a:rPr>
                  <a:t> </a:t>
                </a:r>
                <a:r>
                  <a:rPr lang="en-US" sz="1800" noProof="0" dirty="0">
                    <a:solidFill>
                      <a:srgbClr val="0000CC"/>
                    </a:solidFill>
                  </a:rPr>
                  <a:t>class od complex games </a:t>
                </a:r>
                <a:r>
                  <a:rPr lang="pl-PL" sz="1800" b="1" i="1" dirty="0">
                    <a:solidFill>
                      <a:srgbClr val="0000CC"/>
                    </a:solidFill>
                  </a:rPr>
                  <a:t>CCG</a:t>
                </a:r>
                <a:r>
                  <a:rPr lang="pl-PL" sz="1800" i="1" dirty="0">
                    <a:solidFill>
                      <a:srgbClr val="0000CC"/>
                    </a:solidFill>
                  </a:rPr>
                  <a:t>,</a:t>
                </a:r>
                <a:endParaRPr lang="en-US" sz="1800" i="1" dirty="0">
                  <a:solidFill>
                    <a:srgbClr val="0000CC"/>
                  </a:solidFill>
                </a:endParaRPr>
              </a:p>
              <a:p>
                <a:pPr marL="452438" indent="265113" algn="just">
                  <a:buFont typeface="Arial" panose="020B0604020202020204" pitchFamily="34" charset="0"/>
                  <a:buChar char="•"/>
                </a:pPr>
                <a:r>
                  <a:rPr lang="pl-PL" sz="1800" dirty="0">
                    <a:solidFill>
                      <a:srgbClr val="0000CC"/>
                    </a:solidFill>
                    <a:sym typeface="Symbol" panose="05050102010706020507" pitchFamily="18" charset="2"/>
                  </a:rPr>
                  <a:t> </a:t>
                </a:r>
                <a:r>
                  <a:rPr lang="en-US" sz="1800" dirty="0">
                    <a:solidFill>
                      <a:srgbClr val="0000CC"/>
                    </a:solidFill>
                    <a:sym typeface="Symbol" panose="05050102010706020507" pitchFamily="18" charset="2"/>
                  </a:rPr>
                  <a:t>quality measure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en-US" sz="1800" noProof="0" dirty="0">
                    <a:solidFill>
                      <a:srgbClr val="0000CC"/>
                    </a:solidFill>
                    <a:sym typeface="Symbol" panose="05050102010706020507" pitchFamily="18" charset="2"/>
                  </a:rPr>
                  <a:t>for checking if a</a:t>
                </a:r>
                <a:r>
                  <a:rPr lang="en-US" sz="1800" noProof="0" dirty="0">
                    <a:solidFill>
                      <a:srgbClr val="0000CC"/>
                    </a:solidFill>
                  </a:rPr>
                  <a:t> granular computation of </a:t>
                </a:r>
                <a:r>
                  <a:rPr lang="en-US" sz="1800" i="1" noProof="0" dirty="0">
                    <a:solidFill>
                      <a:srgbClr val="0000CC"/>
                    </a:solidFill>
                  </a:rPr>
                  <a:t>g </a:t>
                </a:r>
                <a:r>
                  <a:rPr lang="en-US" sz="1800" noProof="0" dirty="0">
                    <a:solidFill>
                      <a:srgbClr val="0000CC"/>
                    </a:solidFill>
                  </a:rPr>
                  <a:t>is of the</a:t>
                </a:r>
                <a:endParaRPr lang="pl-PL" sz="1800" noProof="0" dirty="0">
                  <a:solidFill>
                    <a:srgbClr val="0000CC"/>
                  </a:solidFill>
                </a:endParaRPr>
              </a:p>
              <a:p>
                <a:pPr marL="452438" indent="265113" algn="just"/>
                <a:r>
                  <a:rPr lang="pl-PL" sz="1800" dirty="0">
                    <a:solidFill>
                      <a:srgbClr val="0000CC"/>
                    </a:solidFill>
                  </a:rPr>
                  <a:t> </a:t>
                </a:r>
                <a:r>
                  <a:rPr lang="en-US" sz="1800" noProof="0" dirty="0">
                    <a:solidFill>
                      <a:srgbClr val="0000CC"/>
                    </a:solidFill>
                  </a:rPr>
                  <a:t>relevant quality</a:t>
                </a:r>
                <a:r>
                  <a:rPr lang="pl-PL" sz="1800" noProof="0" dirty="0">
                    <a:solidFill>
                      <a:srgbClr val="0000CC"/>
                    </a:solidFill>
                  </a:rPr>
                  <a:t> (to </a:t>
                </a:r>
                <a:r>
                  <a:rPr lang="en-US" sz="1800" noProof="0" dirty="0">
                    <a:solidFill>
                      <a:srgbClr val="0000CC"/>
                    </a:solidFill>
                  </a:rPr>
                  <a:t>a satisfactory degree</a:t>
                </a:r>
                <a:r>
                  <a:rPr lang="pl-PL" sz="1800" noProof="0" dirty="0">
                    <a:solidFill>
                      <a:srgbClr val="0000CC"/>
                    </a:solidFill>
                  </a:rPr>
                  <a:t>)</a:t>
                </a:r>
                <a:r>
                  <a:rPr lang="en-US" sz="1800" noProof="0" dirty="0">
                    <a:solidFill>
                      <a:srgbClr val="0000CC"/>
                    </a:solidFill>
                  </a:rPr>
                  <a:t>,</a:t>
                </a:r>
                <a:endParaRPr lang="pl-PL" sz="1800" dirty="0">
                  <a:solidFill>
                    <a:srgbClr val="0000CC"/>
                  </a:solidFill>
                </a:endParaRPr>
              </a:p>
              <a:p>
                <a:pPr marL="176213" algn="just"/>
                <a:r>
                  <a:rPr lang="en-US" sz="1800" u="sng" dirty="0">
                    <a:solidFill>
                      <a:srgbClr val="0000CC"/>
                    </a:solidFill>
                  </a:rPr>
                  <a:t>discover </a:t>
                </a:r>
                <a:endParaRPr lang="pl-PL" sz="1800" u="sng" dirty="0">
                  <a:solidFill>
                    <a:srgbClr val="0000CC"/>
                  </a:solidFill>
                </a:endParaRPr>
              </a:p>
              <a:p>
                <a:pPr marL="452438" indent="265113" algn="just">
                  <a:buFont typeface="Arial" panose="020B0604020202020204" pitchFamily="34" charset="0"/>
                  <a:buChar char="•"/>
                </a:pPr>
                <a:r>
                  <a:rPr lang="pl-PL" sz="1800" dirty="0">
                    <a:solidFill>
                      <a:srgbClr val="0000CC"/>
                    </a:solidFill>
                  </a:rPr>
                  <a:t> </a:t>
                </a:r>
                <a:r>
                  <a:rPr lang="en-US" sz="1800" dirty="0">
                    <a:solidFill>
                      <a:srgbClr val="0000CC"/>
                    </a:solidFill>
                  </a:rPr>
                  <a:t>complex game </a:t>
                </a:r>
                <a14:m>
                  <m:oMath xmlns:m="http://schemas.openxmlformats.org/officeDocument/2006/math">
                    <m:sSub>
                      <m:sSubPr>
                        <m:ctrlPr>
                          <a:rPr lang="en-US" sz="1800" i="1">
                            <a:solidFill>
                              <a:srgbClr val="0000CC"/>
                            </a:solidFill>
                            <a:latin typeface="Cambria Math" panose="02040503050406030204" pitchFamily="18" charset="0"/>
                          </a:rPr>
                        </m:ctrlPr>
                      </m:sSubPr>
                      <m:e>
                        <m:r>
                          <a:rPr lang="en-US" sz="1800" b="0" i="1" smtClean="0">
                            <a:solidFill>
                              <a:srgbClr val="0000CC"/>
                            </a:solidFill>
                            <a:latin typeface="Cambria Math" panose="02040503050406030204" pitchFamily="18" charset="0"/>
                          </a:rPr>
                          <m:t>𝐶𝐺</m:t>
                        </m:r>
                        <m:r>
                          <a:rPr lang="en-US" sz="1800" b="0" i="1" smtClean="0">
                            <a:solidFill>
                              <a:srgbClr val="0000CC"/>
                            </a:solidFill>
                            <a:latin typeface="Cambria Math" panose="02040503050406030204" pitchFamily="18" charset="0"/>
                          </a:rPr>
                          <m:t>={</m:t>
                        </m:r>
                        <m:r>
                          <a:rPr lang="en-US" sz="1800" i="1">
                            <a:solidFill>
                              <a:srgbClr val="0000CC"/>
                            </a:solidFill>
                            <a:latin typeface="Cambria Math" panose="02040503050406030204" pitchFamily="18" charset="0"/>
                            <a:ea typeface="Cambria Math" panose="02040503050406030204" pitchFamily="18" charset="0"/>
                          </a:rPr>
                          <m:t>𝛼</m:t>
                        </m:r>
                      </m:e>
                      <m:sub>
                        <m:r>
                          <a:rPr lang="en-US" sz="1800" i="1">
                            <a:solidFill>
                              <a:srgbClr val="0000CC"/>
                            </a:solidFill>
                            <a:latin typeface="Cambria Math" panose="02040503050406030204" pitchFamily="18" charset="0"/>
                          </a:rPr>
                          <m:t>1</m:t>
                        </m:r>
                      </m:sub>
                    </m:s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m:t>
                        </m:r>
                      </m:e>
                      <m: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𝑡𝑟</m:t>
                            </m:r>
                          </m:e>
                          <m:sub>
                            <m:r>
                              <a:rPr lang="en-US" sz="1800" i="1">
                                <a:solidFill>
                                  <a:srgbClr val="0000CC"/>
                                </a:solidFill>
                                <a:latin typeface="Cambria Math" panose="02040503050406030204" pitchFamily="18" charset="0"/>
                                <a:ea typeface="Cambria Math" panose="02040503050406030204" pitchFamily="18" charset="0"/>
                              </a:rPr>
                              <m:t>1</m:t>
                            </m:r>
                          </m:sub>
                        </m:sSub>
                      </m:sub>
                    </m:s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𝛽</m:t>
                        </m:r>
                      </m:e>
                      <m:sub>
                        <m:r>
                          <a:rPr lang="en-US" sz="1800" i="1">
                            <a:solidFill>
                              <a:srgbClr val="0000CC"/>
                            </a:solidFill>
                            <a:latin typeface="Cambria Math" panose="02040503050406030204" pitchFamily="18" charset="0"/>
                            <a:ea typeface="Cambria Math" panose="02040503050406030204" pitchFamily="18" charset="0"/>
                          </a:rPr>
                          <m:t>1</m:t>
                        </m:r>
                      </m:sub>
                    </m:sSub>
                  </m:oMath>
                </a14:m>
                <a:r>
                  <a:rPr lang="en-US" sz="1800" dirty="0">
                    <a:solidFill>
                      <a:srgbClr val="0000CC"/>
                    </a:solidFill>
                  </a:rPr>
                  <a:t>,…, </a:t>
                </a:r>
                <a14:m>
                  <m:oMath xmlns:m="http://schemas.openxmlformats.org/officeDocument/2006/math">
                    <m:sSub>
                      <m:sSubPr>
                        <m:ctrlPr>
                          <a:rPr lang="en-US" sz="1800" i="1">
                            <a:solidFill>
                              <a:srgbClr val="0000CC"/>
                            </a:solidFill>
                            <a:latin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𝛼</m:t>
                        </m:r>
                      </m:e>
                      <m:sub>
                        <m:r>
                          <a:rPr lang="en-US" sz="1800" i="1">
                            <a:solidFill>
                              <a:srgbClr val="0000CC"/>
                            </a:solidFill>
                            <a:latin typeface="Cambria Math" panose="02040503050406030204" pitchFamily="18" charset="0"/>
                          </a:rPr>
                          <m:t>𝑘</m:t>
                        </m:r>
                      </m:sub>
                    </m:s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m:t>
                        </m:r>
                      </m:e>
                      <m: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𝑡𝑟</m:t>
                            </m:r>
                          </m:e>
                          <m:sub>
                            <m:r>
                              <a:rPr lang="en-US" sz="1800" i="1">
                                <a:solidFill>
                                  <a:srgbClr val="0000CC"/>
                                </a:solidFill>
                                <a:latin typeface="Cambria Math" panose="02040503050406030204" pitchFamily="18" charset="0"/>
                                <a:ea typeface="Cambria Math" panose="02040503050406030204" pitchFamily="18" charset="0"/>
                              </a:rPr>
                              <m:t>𝑘</m:t>
                            </m:r>
                          </m:sub>
                        </m:sSub>
                      </m:sub>
                    </m:s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𝛽</m:t>
                        </m:r>
                      </m:e>
                      <m:sub>
                        <m:r>
                          <a:rPr lang="en-US" sz="1800" i="1">
                            <a:solidFill>
                              <a:srgbClr val="0000CC"/>
                            </a:solidFill>
                            <a:latin typeface="Cambria Math" panose="02040503050406030204" pitchFamily="18" charset="0"/>
                            <a:ea typeface="Cambria Math" panose="02040503050406030204" pitchFamily="18" charset="0"/>
                          </a:rPr>
                          <m:t>𝑘</m:t>
                        </m:r>
                      </m:sub>
                    </m:sSub>
                    <m:r>
                      <a:rPr lang="en-US" sz="1800" b="0" i="1" smtClean="0">
                        <a:solidFill>
                          <a:srgbClr val="0000CC"/>
                        </a:solidFill>
                        <a:latin typeface="Cambria Math" panose="02040503050406030204" pitchFamily="18" charset="0"/>
                        <a:ea typeface="Cambria Math" panose="02040503050406030204" pitchFamily="18" charset="0"/>
                      </a:rPr>
                      <m:t>}</m:t>
                    </m:r>
                    <m:r>
                      <a:rPr lang="en-US" sz="1800" b="0" i="1" smtClean="0">
                        <a:solidFill>
                          <a:srgbClr val="0000CC"/>
                        </a:solidFill>
                        <a:latin typeface="Cambria Math" panose="02040503050406030204" pitchFamily="18" charset="0"/>
                        <a:ea typeface="Cambria Math" panose="02040503050406030204" pitchFamily="18" charset="0"/>
                        <a:sym typeface="Symbol" panose="05050102010706020507" pitchFamily="18" charset="2"/>
                      </a:rPr>
                      <m:t></m:t>
                    </m:r>
                  </m:oMath>
                </a14:m>
                <a:r>
                  <a:rPr lang="en-US" sz="1800" dirty="0">
                    <a:solidFill>
                      <a:srgbClr val="0000CC"/>
                    </a:solidFill>
                  </a:rPr>
                  <a:t> </a:t>
                </a:r>
                <a:r>
                  <a:rPr lang="pl-PL" sz="1800" b="1" i="1" dirty="0">
                    <a:solidFill>
                      <a:srgbClr val="0000CC"/>
                    </a:solidFill>
                  </a:rPr>
                  <a:t>CCG</a:t>
                </a:r>
                <a:r>
                  <a:rPr lang="pl-PL" sz="1800" i="1" dirty="0">
                    <a:solidFill>
                      <a:srgbClr val="0000CC"/>
                    </a:solidFill>
                  </a:rPr>
                  <a:t> </a:t>
                </a:r>
                <a:r>
                  <a:rPr lang="en-US" sz="1800" dirty="0">
                    <a:solidFill>
                      <a:srgbClr val="0000CC"/>
                    </a:solidFill>
                  </a:rPr>
                  <a:t>and </a:t>
                </a:r>
                <a:endParaRPr lang="pl-PL" sz="1800" dirty="0">
                  <a:solidFill>
                    <a:srgbClr val="0000CC"/>
                  </a:solidFill>
                </a:endParaRPr>
              </a:p>
              <a:p>
                <a:pPr marL="452438" indent="265113">
                  <a:buFont typeface="Arial" panose="020B0604020202020204" pitchFamily="34" charset="0"/>
                  <a:buChar char="•"/>
                </a:pPr>
                <a:r>
                  <a:rPr lang="pl-PL" sz="1800" dirty="0">
                    <a:solidFill>
                      <a:srgbClr val="0000CC"/>
                    </a:solidFill>
                  </a:rPr>
                  <a:t> </a:t>
                </a:r>
                <a:r>
                  <a:rPr lang="en-US" sz="1800" dirty="0">
                    <a:solidFill>
                      <a:srgbClr val="0000CC"/>
                    </a:solidFill>
                  </a:rPr>
                  <a:t>an adaptation strategy </a:t>
                </a:r>
                <a:r>
                  <a:rPr lang="en-US" sz="1800" i="1" dirty="0">
                    <a:solidFill>
                      <a:srgbClr val="0000CC"/>
                    </a:solidFill>
                  </a:rPr>
                  <a:t>S</a:t>
                </a:r>
                <a:r>
                  <a:rPr lang="en-US" sz="1800" dirty="0">
                    <a:solidFill>
                      <a:srgbClr val="0000CC"/>
                    </a:solidFill>
                  </a:rPr>
                  <a:t> </a:t>
                </a:r>
                <a:r>
                  <a:rPr lang="en-US" sz="1800" noProof="0" dirty="0">
                    <a:solidFill>
                      <a:srgbClr val="0000CC"/>
                    </a:solidFill>
                  </a:rPr>
                  <a:t>over </a:t>
                </a:r>
                <a:r>
                  <a:rPr lang="pl-PL" sz="1800" b="1" i="1" dirty="0">
                    <a:solidFill>
                      <a:srgbClr val="0000CC"/>
                    </a:solidFill>
                  </a:rPr>
                  <a:t>CCG</a:t>
                </a:r>
                <a:r>
                  <a:rPr lang="en-US" sz="1800" i="1" dirty="0">
                    <a:solidFill>
                      <a:srgbClr val="0000CC"/>
                    </a:solidFill>
                  </a:rPr>
                  <a:t>, </a:t>
                </a:r>
                <a:endParaRPr lang="pl-PL" sz="1800" i="1" dirty="0">
                  <a:solidFill>
                    <a:srgbClr val="0000CC"/>
                  </a:solidFill>
                </a:endParaRPr>
              </a:p>
              <a:p>
                <a:pPr marL="803275" lvl="1"/>
                <a:r>
                  <a:rPr lang="pl-PL" sz="1800" noProof="0" dirty="0">
                    <a:solidFill>
                      <a:srgbClr val="0000CC"/>
                    </a:solidFill>
                  </a:rPr>
                  <a:t>	    </a:t>
                </a:r>
                <a:r>
                  <a:rPr lang="en-US" sz="1800" noProof="0" dirty="0">
                    <a:solidFill>
                      <a:srgbClr val="0000CC"/>
                    </a:solidFill>
                  </a:rPr>
                  <a:t>assigning to </a:t>
                </a:r>
                <a:endParaRPr lang="pl-PL" sz="1800" noProof="0" dirty="0">
                  <a:solidFill>
                    <a:srgbClr val="0000CC"/>
                  </a:solidFill>
                </a:endParaRPr>
              </a:p>
              <a:p>
                <a:pPr marL="803275" lvl="1"/>
                <a:r>
                  <a:rPr lang="pl-PL" sz="1800" dirty="0">
                    <a:solidFill>
                      <a:srgbClr val="0000CC"/>
                    </a:solidFill>
                  </a:rPr>
                  <a:t>         t</a:t>
                </a:r>
                <a:r>
                  <a:rPr lang="en-US" sz="1800" noProof="0" dirty="0">
                    <a:solidFill>
                      <a:srgbClr val="0000CC"/>
                    </a:solidFill>
                  </a:rPr>
                  <a:t>he current granular network </a:t>
                </a:r>
                <a:r>
                  <a:rPr lang="en-US" sz="1800" i="1" dirty="0">
                    <a:solidFill>
                      <a:srgbClr val="0000CC"/>
                    </a:solidFill>
                  </a:rPr>
                  <a:t>GN</a:t>
                </a:r>
                <a:r>
                  <a:rPr lang="pl-PL" sz="1800" i="1" dirty="0">
                    <a:solidFill>
                      <a:srgbClr val="0000CC"/>
                    </a:solidFill>
                  </a:rPr>
                  <a:t> </a:t>
                </a:r>
                <a:r>
                  <a:rPr lang="en-US" sz="1800" dirty="0">
                    <a:solidFill>
                      <a:srgbClr val="0000CC"/>
                    </a:solidFill>
                  </a:rPr>
                  <a:t> </a:t>
                </a:r>
                <a:r>
                  <a:rPr lang="pl-PL" sz="1800" dirty="0">
                    <a:solidFill>
                      <a:srgbClr val="0000CC"/>
                    </a:solidFill>
                  </a:rPr>
                  <a:t>(with</a:t>
                </a:r>
                <a:r>
                  <a:rPr lang="en-US" sz="1800" dirty="0">
                    <a:solidFill>
                      <a:srgbClr val="0000CC"/>
                    </a:solidFill>
                  </a:rPr>
                  <a:t> </a:t>
                </a:r>
                <a:r>
                  <a:rPr lang="pl-PL" sz="1800" dirty="0">
                    <a:solidFill>
                      <a:srgbClr val="0000CC"/>
                    </a:solidFill>
                  </a:rPr>
                  <a:t>the </a:t>
                </a:r>
                <a:r>
                  <a:rPr lang="en-US" sz="1800" dirty="0">
                    <a:solidFill>
                      <a:srgbClr val="0000CC"/>
                    </a:solidFill>
                  </a:rPr>
                  <a:t>current complex game </a:t>
                </a:r>
                <a14:m>
                  <m:oMath xmlns:m="http://schemas.openxmlformats.org/officeDocument/2006/math">
                    <m:sSub>
                      <m:sSubPr>
                        <m:ctrlPr>
                          <a:rPr lang="en-US"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rPr>
                          <m:t>𝐶𝐺</m:t>
                        </m:r>
                      </m:e>
                      <m:sub>
                        <m:r>
                          <a:rPr lang="pl-PL" sz="1800" i="1">
                            <a:solidFill>
                              <a:srgbClr val="0000CC"/>
                            </a:solidFill>
                            <a:latin typeface="Cambria Math" panose="02040503050406030204" pitchFamily="18" charset="0"/>
                          </a:rPr>
                          <m:t>𝑐𝑟</m:t>
                        </m:r>
                      </m:sub>
                    </m:sSub>
                  </m:oMath>
                </a14:m>
                <a:endParaRPr lang="pl-PL" sz="1800" dirty="0">
                  <a:solidFill>
                    <a:srgbClr val="0000CC"/>
                  </a:solidFill>
                </a:endParaRPr>
              </a:p>
              <a:p>
                <a:pPr marL="803275" lvl="1"/>
                <a:r>
                  <a:rPr lang="pl-PL" sz="1800" dirty="0">
                    <a:solidFill>
                      <a:srgbClr val="0000CC"/>
                    </a:solidFill>
                  </a:rPr>
                  <a:t>         encoded in </a:t>
                </a:r>
                <a:r>
                  <a:rPr lang="en-US" sz="1800" i="1" dirty="0">
                    <a:solidFill>
                      <a:srgbClr val="0000CC"/>
                    </a:solidFill>
                  </a:rPr>
                  <a:t>GN</a:t>
                </a:r>
                <a:r>
                  <a:rPr lang="pl-PL" sz="1800" dirty="0">
                    <a:solidFill>
                      <a:srgbClr val="0000CC"/>
                    </a:solidFill>
                  </a:rPr>
                  <a:t>) </a:t>
                </a:r>
                <a:r>
                  <a:rPr lang="en-US" sz="1800" noProof="0" dirty="0">
                    <a:solidFill>
                      <a:srgbClr val="0000CC"/>
                    </a:solidFill>
                  </a:rPr>
                  <a:t>of </a:t>
                </a:r>
                <a:r>
                  <a:rPr lang="pl-PL" sz="1800" noProof="0">
                    <a:solidFill>
                      <a:srgbClr val="0000CC"/>
                    </a:solidFill>
                  </a:rPr>
                  <a:t>the </a:t>
                </a:r>
                <a:r>
                  <a:rPr lang="en-US" sz="1800" noProof="0">
                    <a:solidFill>
                      <a:srgbClr val="0000CC"/>
                    </a:solidFill>
                  </a:rPr>
                  <a:t>currently </a:t>
                </a:r>
                <a:r>
                  <a:rPr lang="en-US" sz="1800" dirty="0">
                    <a:solidFill>
                      <a:srgbClr val="0000CC"/>
                    </a:solidFill>
                  </a:rPr>
                  <a:t>realized granular computation </a:t>
                </a:r>
                <a:r>
                  <a:rPr lang="en-US" sz="1800" i="1" dirty="0" err="1">
                    <a:solidFill>
                      <a:srgbClr val="0000CC"/>
                    </a:solidFill>
                  </a:rPr>
                  <a:t>Gcom</a:t>
                </a:r>
                <a:endParaRPr lang="pl-PL" sz="1800" i="1" dirty="0">
                  <a:solidFill>
                    <a:srgbClr val="0000CC"/>
                  </a:solidFill>
                </a:endParaRPr>
              </a:p>
              <a:p>
                <a:pPr marL="803275" lvl="1"/>
                <a:r>
                  <a:rPr lang="pl-PL" sz="1800" i="1" dirty="0">
                    <a:solidFill>
                      <a:srgbClr val="0000CC"/>
                    </a:solidFill>
                  </a:rPr>
                  <a:t>         </a:t>
                </a:r>
                <a:r>
                  <a:rPr lang="pl-PL" sz="1800" dirty="0">
                    <a:solidFill>
                      <a:srgbClr val="0000CC"/>
                    </a:solidFill>
                  </a:rPr>
                  <a:t>(</a:t>
                </a:r>
                <a:r>
                  <a:rPr lang="en-US" sz="1800" noProof="0" dirty="0">
                    <a:solidFill>
                      <a:srgbClr val="0000CC"/>
                    </a:solidFill>
                  </a:rPr>
                  <a:t>starting at </a:t>
                </a:r>
                <a14:m>
                  <m:oMath xmlns:m="http://schemas.openxmlformats.org/officeDocument/2006/math">
                    <m:r>
                      <a:rPr lang="en-US" sz="1800" i="1">
                        <a:solidFill>
                          <a:srgbClr val="0000CC"/>
                        </a:solidFill>
                        <a:latin typeface="Cambria Math" panose="02040503050406030204" pitchFamily="18" charset="0"/>
                      </a:rPr>
                      <m:t>𝐶</m:t>
                    </m:r>
                    <m:r>
                      <a:rPr lang="en-US" sz="1800" i="1" smtClean="0">
                        <a:solidFill>
                          <a:srgbClr val="0000CC"/>
                        </a:solidFill>
                        <a:latin typeface="Cambria Math" panose="02040503050406030204" pitchFamily="18" charset="0"/>
                      </a:rPr>
                      <m:t>𝐺</m:t>
                    </m:r>
                    <m:r>
                      <a:rPr lang="pl-PL" sz="1800" b="0" i="1" smtClean="0">
                        <a:solidFill>
                          <a:srgbClr val="0000CC"/>
                        </a:solidFill>
                        <a:latin typeface="Cambria Math" panose="02040503050406030204" pitchFamily="18" charset="0"/>
                      </a:rPr>
                      <m:t>)</m:t>
                    </m:r>
                    <m:r>
                      <a:rPr lang="en-US" sz="1800" i="1">
                        <a:solidFill>
                          <a:srgbClr val="0000CC"/>
                        </a:solidFill>
                        <a:latin typeface="Cambria Math" panose="02040503050406030204" pitchFamily="18" charset="0"/>
                      </a:rPr>
                      <m:t> </m:t>
                    </m:r>
                  </m:oMath>
                </a14:m>
                <a:endParaRPr lang="pl-PL" sz="1800" noProof="0" dirty="0">
                  <a:solidFill>
                    <a:srgbClr val="0000CC"/>
                  </a:solidFill>
                </a:endParaRPr>
              </a:p>
              <a:p>
                <a:pPr marL="803275"/>
                <a:r>
                  <a:rPr lang="pl-PL" sz="1800" noProof="0" dirty="0">
                    <a:solidFill>
                      <a:srgbClr val="0000CC"/>
                    </a:solidFill>
                  </a:rPr>
                  <a:t>      </a:t>
                </a:r>
                <a:r>
                  <a:rPr lang="en-US" sz="1800" noProof="0" dirty="0">
                    <a:solidFill>
                      <a:srgbClr val="0000CC"/>
                    </a:solidFill>
                  </a:rPr>
                  <a:t>the relevant game from </a:t>
                </a:r>
                <a:r>
                  <a:rPr lang="pl-PL" sz="1800" b="1" i="1" dirty="0">
                    <a:solidFill>
                      <a:srgbClr val="0000CC"/>
                    </a:solidFill>
                  </a:rPr>
                  <a:t>CCG</a:t>
                </a:r>
                <a:r>
                  <a:rPr lang="en-US" sz="1800" i="1" dirty="0">
                    <a:solidFill>
                      <a:srgbClr val="0000CC"/>
                    </a:solidFill>
                  </a:rPr>
                  <a:t> </a:t>
                </a:r>
                <a:r>
                  <a:rPr lang="en-US" sz="1800" noProof="0" dirty="0">
                    <a:solidFill>
                      <a:srgbClr val="0000CC"/>
                    </a:solidFill>
                  </a:rPr>
                  <a:t>on the basis of the quality of </a:t>
                </a:r>
                <a:r>
                  <a:rPr lang="en-US" sz="1800" i="1" dirty="0">
                    <a:solidFill>
                      <a:srgbClr val="0000CC"/>
                    </a:solidFill>
                  </a:rPr>
                  <a:t>G</a:t>
                </a:r>
                <a:r>
                  <a:rPr lang="pl-PL" sz="1800" i="1" dirty="0">
                    <a:solidFill>
                      <a:srgbClr val="0000CC"/>
                    </a:solidFill>
                  </a:rPr>
                  <a:t>C</a:t>
                </a:r>
                <a:r>
                  <a:rPr lang="en-US" sz="1800" i="1" dirty="0">
                    <a:solidFill>
                      <a:srgbClr val="0000CC"/>
                    </a:solidFill>
                  </a:rPr>
                  <a:t>om </a:t>
                </a:r>
                <a:endParaRPr lang="pl-PL" sz="1800" i="1" dirty="0">
                  <a:solidFill>
                    <a:srgbClr val="0000CC"/>
                  </a:solidFill>
                </a:endParaRPr>
              </a:p>
              <a:p>
                <a:pPr marL="803275"/>
                <a:r>
                  <a:rPr lang="pl-PL" sz="1800" i="1" dirty="0">
                    <a:solidFill>
                      <a:srgbClr val="0000CC"/>
                    </a:solidFill>
                  </a:rPr>
                  <a:t>      </a:t>
                </a:r>
                <a:r>
                  <a:rPr lang="en-US" sz="1800" noProof="0" dirty="0">
                    <a:solidFill>
                      <a:srgbClr val="0000CC"/>
                    </a:solidFill>
                  </a:rPr>
                  <a:t>(estimated using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en-US" sz="1800" noProof="0" dirty="0">
                    <a:solidFill>
                      <a:srgbClr val="0000CC"/>
                    </a:solidFill>
                  </a:rPr>
                  <a:t>and properties of history of granular computations</a:t>
                </a:r>
                <a:endParaRPr lang="pl-PL" sz="1800" noProof="0" dirty="0">
                  <a:solidFill>
                    <a:srgbClr val="0000CC"/>
                  </a:solidFill>
                </a:endParaRPr>
              </a:p>
              <a:p>
                <a:pPr marL="803275"/>
                <a:r>
                  <a:rPr lang="pl-PL" sz="1800" dirty="0">
                    <a:solidFill>
                      <a:srgbClr val="0000CC"/>
                    </a:solidFill>
                  </a:rPr>
                  <a:t>     </a:t>
                </a:r>
                <a:r>
                  <a:rPr lang="en-US" sz="1800" noProof="0" dirty="0">
                    <a:solidFill>
                      <a:srgbClr val="0000CC"/>
                    </a:solidFill>
                  </a:rPr>
                  <a:t> encoded in </a:t>
                </a:r>
                <a:r>
                  <a:rPr lang="en-US" sz="1800" i="1" dirty="0">
                    <a:solidFill>
                      <a:srgbClr val="0000CC"/>
                    </a:solidFill>
                  </a:rPr>
                  <a:t>GN</a:t>
                </a:r>
                <a:r>
                  <a:rPr lang="en-US" sz="1800" noProof="0" dirty="0">
                    <a:solidFill>
                      <a:srgbClr val="0000CC"/>
                    </a:solidFill>
                  </a:rPr>
                  <a:t>,</a:t>
                </a:r>
                <a:r>
                  <a:rPr lang="pl-PL" sz="1800" noProof="0" dirty="0">
                    <a:solidFill>
                      <a:srgbClr val="0000CC"/>
                    </a:solidFill>
                  </a:rPr>
                  <a:t> </a:t>
                </a:r>
                <a:r>
                  <a:rPr lang="en-US" sz="1800" dirty="0">
                    <a:solidFill>
                      <a:srgbClr val="0000CC"/>
                    </a:solidFill>
                  </a:rPr>
                  <a:t>such that </a:t>
                </a:r>
                <a:endParaRPr lang="pl-PL" sz="1800" dirty="0">
                  <a:solidFill>
                    <a:srgbClr val="0000CC"/>
                  </a:solidFill>
                </a:endParaRPr>
              </a:p>
              <a:p>
                <a:pPr marL="803275"/>
                <a:r>
                  <a:rPr lang="en-US" sz="1800" dirty="0">
                    <a:solidFill>
                      <a:srgbClr val="0000CC"/>
                    </a:solidFill>
                  </a:rPr>
                  <a:t>the granular computations of </a:t>
                </a:r>
                <a:r>
                  <a:rPr lang="en-US" sz="1800" i="1" dirty="0">
                    <a:solidFill>
                      <a:srgbClr val="0000CC"/>
                    </a:solidFill>
                  </a:rPr>
                  <a:t>g, </a:t>
                </a:r>
                <a:r>
                  <a:rPr lang="en-US" sz="1800" dirty="0">
                    <a:solidFill>
                      <a:srgbClr val="0000CC"/>
                    </a:solidFill>
                  </a:rPr>
                  <a:t>starting from a granular network with</a:t>
                </a:r>
                <a:r>
                  <a:rPr lang="pl-PL" sz="1800" dirty="0">
                    <a:solidFill>
                      <a:srgbClr val="0000CC"/>
                    </a:solidFill>
                  </a:rPr>
                  <a:t> </a:t>
                </a:r>
                <a:r>
                  <a:rPr lang="en-US" sz="1800" noProof="0" dirty="0">
                    <a:solidFill>
                      <a:srgbClr val="0000CC"/>
                    </a:solidFill>
                  </a:rPr>
                  <a:t>encoded</a:t>
                </a:r>
                <a:r>
                  <a:rPr lang="en-US" sz="1800" dirty="0">
                    <a:solidFill>
                      <a:srgbClr val="0000CC"/>
                    </a:solidFill>
                  </a:rPr>
                  <a:t> </a:t>
                </a:r>
                <a14:m>
                  <m:oMath xmlns:m="http://schemas.openxmlformats.org/officeDocument/2006/math">
                    <m:r>
                      <a:rPr lang="en-US" sz="1800" i="1">
                        <a:solidFill>
                          <a:srgbClr val="0000CC"/>
                        </a:solidFill>
                        <a:latin typeface="Cambria Math" panose="02040503050406030204" pitchFamily="18" charset="0"/>
                      </a:rPr>
                      <m:t>𝐶𝐺</m:t>
                    </m:r>
                    <m:r>
                      <a:rPr lang="pl-PL" sz="1800" b="0" i="0" smtClean="0">
                        <a:solidFill>
                          <a:srgbClr val="0000CC"/>
                        </a:solidFill>
                        <a:latin typeface="Cambria Math" panose="02040503050406030204" pitchFamily="18" charset="0"/>
                      </a:rPr>
                      <m:t>,</m:t>
                    </m:r>
                  </m:oMath>
                </a14:m>
                <a:r>
                  <a:rPr lang="pl-PL" sz="1800" dirty="0">
                    <a:solidFill>
                      <a:srgbClr val="0000CC"/>
                    </a:solidFill>
                  </a:rPr>
                  <a:t> </a:t>
                </a:r>
                <a:r>
                  <a:rPr lang="en-US" sz="1800" noProof="0" dirty="0">
                    <a:solidFill>
                      <a:srgbClr val="0000CC"/>
                    </a:solidFill>
                  </a:rPr>
                  <a:t>satisfying t</a:t>
                </a:r>
                <a:r>
                  <a:rPr lang="pl-PL" sz="1800" dirty="0">
                    <a:solidFill>
                      <a:srgbClr val="0000CC"/>
                    </a:solidFill>
                  </a:rPr>
                  <a:t>he </a:t>
                </a:r>
                <a:r>
                  <a:rPr lang="en-US" sz="1800" dirty="0">
                    <a:solidFill>
                      <a:srgbClr val="0000CC"/>
                    </a:solidFill>
                  </a:rPr>
                  <a:t>property </a:t>
                </a:r>
                <a:r>
                  <a:rPr lang="en-US" sz="1800" i="1" dirty="0">
                    <a:solidFill>
                      <a:srgbClr val="0000CC"/>
                    </a:solidFill>
                  </a:rPr>
                  <a:t>α</a:t>
                </a:r>
                <a:r>
                  <a:rPr lang="pl-PL" sz="1800" i="1" dirty="0">
                    <a:solidFill>
                      <a:srgbClr val="0000CC"/>
                    </a:solidFill>
                  </a:rPr>
                  <a:t>, </a:t>
                </a:r>
                <a:r>
                  <a:rPr lang="en-US" sz="1800" dirty="0">
                    <a:solidFill>
                      <a:srgbClr val="0000CC"/>
                    </a:solidFill>
                  </a:rPr>
                  <a:t>and steered by </a:t>
                </a:r>
                <a:r>
                  <a:rPr lang="pl-PL" sz="1800" dirty="0">
                    <a:solidFill>
                      <a:srgbClr val="0000CC"/>
                    </a:solidFill>
                  </a:rPr>
                  <a:t>the </a:t>
                </a:r>
                <a:r>
                  <a:rPr lang="en-US" sz="1800" noProof="0" dirty="0">
                    <a:solidFill>
                      <a:srgbClr val="0000CC"/>
                    </a:solidFill>
                  </a:rPr>
                  <a:t>strategy</a:t>
                </a:r>
                <a:r>
                  <a:rPr lang="pl-PL" sz="1800" dirty="0">
                    <a:solidFill>
                      <a:srgbClr val="0000CC"/>
                    </a:solidFill>
                  </a:rPr>
                  <a:t> </a:t>
                </a:r>
                <a:r>
                  <a:rPr lang="pl-PL" sz="1800" i="1" dirty="0">
                    <a:solidFill>
                      <a:srgbClr val="0000CC"/>
                    </a:solidFill>
                  </a:rPr>
                  <a:t>S</a:t>
                </a:r>
                <a:r>
                  <a:rPr lang="en-US" sz="1800" dirty="0">
                    <a:solidFill>
                      <a:srgbClr val="0000CC"/>
                    </a:solidFill>
                  </a:rPr>
                  <a:t>, are of acceptable quality</a:t>
                </a:r>
                <a:r>
                  <a:rPr lang="en-US" sz="1800" i="1" dirty="0">
                    <a:solidFill>
                      <a:srgbClr val="0000CC"/>
                    </a:solidFill>
                  </a:rPr>
                  <a:t> </a:t>
                </a:r>
                <a:r>
                  <a:rPr lang="pl-PL" sz="1800" dirty="0">
                    <a:solidFill>
                      <a:srgbClr val="0000CC"/>
                    </a:solidFill>
                  </a:rPr>
                  <a:t>(</a:t>
                </a:r>
                <a:r>
                  <a:rPr lang="en-US" sz="1800" dirty="0">
                    <a:solidFill>
                      <a:srgbClr val="0000CC"/>
                    </a:solidFill>
                    <a:sym typeface="Symbol" panose="05050102010706020507" pitchFamily="18" charset="2"/>
                  </a:rPr>
                  <a:t>estimated relative, e.g., to </a:t>
                </a:r>
                <a:r>
                  <a:rPr lang="en-US" sz="1800" dirty="0">
                    <a:solidFill>
                      <a:srgbClr val="0000CC"/>
                    </a:solidFill>
                  </a:rPr>
                  <a:t> </a:t>
                </a:r>
                <a:r>
                  <a:rPr lang="pl-PL" sz="1800" dirty="0">
                    <a:solidFill>
                      <a:srgbClr val="0000CC"/>
                    </a:solidFill>
                  </a:rPr>
                  <a:t>a set of </a:t>
                </a:r>
                <a:r>
                  <a:rPr lang="en-US" sz="1800" dirty="0">
                    <a:solidFill>
                      <a:srgbClr val="0000CC"/>
                    </a:solidFill>
                  </a:rPr>
                  <a:t>testing samples</a:t>
                </a:r>
                <a:r>
                  <a:rPr lang="pl-PL" sz="1800" dirty="0">
                    <a:solidFill>
                      <a:srgbClr val="0000CC"/>
                    </a:solidFill>
                  </a:rPr>
                  <a:t>) </a:t>
                </a:r>
                <a:r>
                  <a:rPr lang="en-US" sz="1800" dirty="0">
                    <a:solidFill>
                      <a:srgbClr val="0000CC"/>
                    </a:solidFill>
                  </a:rPr>
                  <a:t>defined b</a:t>
                </a:r>
                <a:r>
                  <a:rPr lang="pl-PL" sz="1800" dirty="0">
                    <a:solidFill>
                      <a:srgbClr val="0000CC"/>
                    </a:solidFill>
                  </a:rPr>
                  <a:t>y </a:t>
                </a:r>
                <a:r>
                  <a:rPr lang="en-US" sz="1800" i="1" dirty="0">
                    <a:solidFill>
                      <a:srgbClr val="0000CC"/>
                    </a:solidFill>
                    <a:sym typeface="Symbol" panose="05050102010706020507" pitchFamily="18" charset="2"/>
                  </a:rPr>
                  <a:t> </a:t>
                </a:r>
                <a:r>
                  <a:rPr lang="pl-PL" sz="1800" i="1" dirty="0">
                    <a:solidFill>
                      <a:srgbClr val="0000CC"/>
                    </a:solidFill>
                    <a:sym typeface="Symbol" panose="05050102010706020507" pitchFamily="18" charset="2"/>
                  </a:rPr>
                  <a:t>.</a:t>
                </a:r>
                <a:endParaRPr lang="en-US" sz="1800" dirty="0">
                  <a:solidFill>
                    <a:srgbClr val="0000CC"/>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107504" y="855687"/>
                <a:ext cx="8888331" cy="5935407"/>
              </a:xfrm>
              <a:prstGeom prst="rect">
                <a:avLst/>
              </a:prstGeom>
              <a:blipFill rotWithShape="0">
                <a:blip r:embed="rId3"/>
                <a:stretch>
                  <a:fillRect l="-617" t="-513" r="-549" b="-719"/>
                </a:stretch>
              </a:blipFill>
            </p:spPr>
            <p:txBody>
              <a:bodyPr/>
              <a:lstStyle/>
              <a:p>
                <a:r>
                  <a:rPr lang="en-US">
                    <a:noFill/>
                  </a:rPr>
                  <a:t> </a:t>
                </a:r>
              </a:p>
            </p:txBody>
          </p:sp>
        </mc:Fallback>
      </mc:AlternateContent>
    </p:spTree>
    <p:extLst>
      <p:ext uri="{BB962C8B-B14F-4D97-AF65-F5344CB8AC3E}">
        <p14:creationId xmlns:p14="http://schemas.microsoft.com/office/powerpoint/2010/main" val="19773252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119063"/>
            <a:ext cx="9144000" cy="528089"/>
          </a:xfrm>
        </p:spPr>
        <p:txBody>
          <a:bodyPr/>
          <a:lstStyle/>
          <a:p>
            <a:pPr>
              <a:defRPr/>
            </a:pPr>
            <a:r>
              <a:rPr lang="en-US" sz="2800" b="1" dirty="0">
                <a:solidFill>
                  <a:srgbClr val="0000CC"/>
                </a:solidFill>
              </a:rPr>
              <a:t>QUALITY OF GRANULAR COMPUTATION: EXAMPLE</a:t>
            </a:r>
          </a:p>
        </p:txBody>
      </p:sp>
      <p:sp>
        <p:nvSpPr>
          <p:cNvPr id="3" name="Symbol zastępczy zawartości 2"/>
          <p:cNvSpPr>
            <a:spLocks noGrp="1"/>
          </p:cNvSpPr>
          <p:nvPr>
            <p:ph idx="4294967295"/>
          </p:nvPr>
        </p:nvSpPr>
        <p:spPr>
          <a:xfrm>
            <a:off x="28706" y="647152"/>
            <a:ext cx="8956104" cy="5904656"/>
          </a:xfrm>
        </p:spPr>
        <p:txBody>
          <a:bodyPr/>
          <a:lstStyle/>
          <a:p>
            <a:pPr marL="0" indent="0" algn="ctr">
              <a:buFont typeface="Wingdings" panose="05000000000000000000" pitchFamily="2" charset="2"/>
              <a:buNone/>
              <a:defRPr/>
            </a:pPr>
            <a:r>
              <a:rPr lang="en-US" sz="1800" dirty="0">
                <a:solidFill>
                  <a:srgbClr val="0000CC"/>
                </a:solidFill>
              </a:rPr>
              <a:t>Quality measure based on </a:t>
            </a:r>
            <a:r>
              <a:rPr lang="pl-PL" sz="1800" dirty="0">
                <a:solidFill>
                  <a:srgbClr val="0000CC"/>
                </a:solidFill>
              </a:rPr>
              <a:t>a</a:t>
            </a:r>
            <a:r>
              <a:rPr lang="en-US" sz="1800" dirty="0">
                <a:solidFill>
                  <a:srgbClr val="0000CC"/>
                </a:solidFill>
              </a:rPr>
              <a:t> distance between the real granular computation and the expected </a:t>
            </a:r>
            <a:r>
              <a:rPr lang="pl-PL" sz="1800" dirty="0">
                <a:solidFill>
                  <a:srgbClr val="0000CC"/>
                </a:solidFill>
              </a:rPr>
              <a:t>one </a:t>
            </a:r>
            <a:r>
              <a:rPr lang="en-US" sz="1800" dirty="0">
                <a:solidFill>
                  <a:srgbClr val="0000CC"/>
                </a:solidFill>
              </a:rPr>
              <a:t>derived on the basis of a given plan</a:t>
            </a:r>
            <a:endParaRPr lang="pl-PL" sz="1800" dirty="0">
              <a:solidFill>
                <a:srgbClr val="0000CC"/>
              </a:solidFill>
            </a:endParaRPr>
          </a:p>
          <a:p>
            <a:pPr>
              <a:buFont typeface="Wingdings" panose="05000000000000000000" pitchFamily="2" charset="2"/>
              <a:buNone/>
              <a:defRPr/>
            </a:pPr>
            <a:r>
              <a:rPr lang="en-US" sz="1800" dirty="0">
                <a:solidFill>
                  <a:srgbClr val="0000CC"/>
                </a:solidFill>
              </a:rPr>
              <a:t>Illustrative simple example</a:t>
            </a:r>
            <a:r>
              <a:rPr lang="pl-PL" sz="1800" dirty="0">
                <a:solidFill>
                  <a:srgbClr val="0000CC"/>
                </a:solidFill>
              </a:rPr>
              <a:t>:</a:t>
            </a:r>
          </a:p>
        </p:txBody>
      </p:sp>
      <mc:AlternateContent xmlns:mc="http://schemas.openxmlformats.org/markup-compatibility/2006" xmlns:a14="http://schemas.microsoft.com/office/drawing/2010/main">
        <mc:Choice Requires="a14">
          <p:sp>
            <p:nvSpPr>
              <p:cNvPr id="17" name="pole tekstowe 16"/>
              <p:cNvSpPr txBox="1"/>
              <p:nvPr/>
            </p:nvSpPr>
            <p:spPr>
              <a:xfrm>
                <a:off x="1115616" y="1585841"/>
                <a:ext cx="7416668" cy="615553"/>
              </a:xfrm>
              <a:prstGeom prst="rect">
                <a:avLst/>
              </a:prstGeom>
              <a:noFill/>
            </p:spPr>
            <p:txBody>
              <a:bodyPr wrap="square" lIns="0" tIns="0" rIns="0" bIns="0" rtlCol="0">
                <a:spAutoFit/>
              </a:bodyPr>
              <a:lstStyle/>
              <a:p>
                <a14:m>
                  <m:oMath xmlns:m="http://schemas.openxmlformats.org/officeDocument/2006/math">
                    <m:r>
                      <a:rPr lang="en-US" sz="2000" b="0" i="1" smtClean="0">
                        <a:solidFill>
                          <a:srgbClr val="0000CC"/>
                        </a:solidFill>
                        <a:latin typeface="Cambria Math" panose="02040503050406030204" pitchFamily="18" charset="0"/>
                      </a:rPr>
                      <m:t>𝐼𝑓</m:t>
                    </m:r>
                    <m:r>
                      <a:rPr lang="en-US" sz="2000" b="0" i="1" smtClean="0">
                        <a:solidFill>
                          <a:srgbClr val="0000CC"/>
                        </a:solidFill>
                        <a:latin typeface="Cambria Math" panose="02040503050406030204" pitchFamily="18" charset="0"/>
                      </a:rPr>
                      <m:t> </m:t>
                    </m:r>
                    <m:nary>
                      <m:naryPr>
                        <m:chr m:val="∑"/>
                        <m:subHide m:val="on"/>
                        <m:supHide m:val="on"/>
                        <m:ctrlPr>
                          <a:rPr lang="en-US" sz="2000" i="1" smtClean="0">
                            <a:solidFill>
                              <a:srgbClr val="0000CC"/>
                            </a:solidFill>
                            <a:latin typeface="Cambria Math" panose="02040503050406030204" pitchFamily="18" charset="0"/>
                          </a:rPr>
                        </m:ctrlPr>
                      </m:naryPr>
                      <m:sub/>
                      <m:sup/>
                      <m:e>
                        <m:sSub>
                          <m:sSubPr>
                            <m:ctrlPr>
                              <a:rPr lang="en-US" sz="2000" i="1" smtClean="0">
                                <a:solidFill>
                                  <a:srgbClr val="0000CC"/>
                                </a:solidFill>
                                <a:latin typeface="Cambria Math" panose="02040503050406030204" pitchFamily="18" charset="0"/>
                              </a:rPr>
                            </m:ctrlPr>
                          </m:sSubPr>
                          <m:e>
                            <m:r>
                              <a:rPr lang="en-US" sz="2000" b="0" i="1" smtClean="0">
                                <a:solidFill>
                                  <a:srgbClr val="0000CC"/>
                                </a:solidFill>
                                <a:latin typeface="Cambria Math" panose="02040503050406030204" pitchFamily="18" charset="0"/>
                              </a:rPr>
                              <m:t>𝑑</m:t>
                            </m:r>
                          </m:e>
                          <m:sub>
                            <m:r>
                              <a:rPr lang="en-US" sz="2000" b="0" i="1" smtClean="0">
                                <a:solidFill>
                                  <a:srgbClr val="0000CC"/>
                                </a:solidFill>
                                <a:latin typeface="Cambria Math" panose="02040503050406030204" pitchFamily="18" charset="0"/>
                              </a:rPr>
                              <m:t>𝑖</m:t>
                            </m:r>
                          </m:sub>
                        </m:sSub>
                        <m:r>
                          <a:rPr lang="en-US" sz="2000" i="1" smtClean="0">
                            <a:solidFill>
                              <a:srgbClr val="0000CC"/>
                            </a:solidFill>
                            <a:latin typeface="Cambria Math" panose="02040503050406030204" pitchFamily="18" charset="0"/>
                            <a:ea typeface="Cambria Math" panose="02040503050406030204" pitchFamily="18" charset="0"/>
                          </a:rPr>
                          <m:t>&gt;</m:t>
                        </m:r>
                        <m:r>
                          <a:rPr lang="en-US" sz="2000" b="0" i="1" smtClean="0">
                            <a:solidFill>
                              <a:srgbClr val="0000CC"/>
                            </a:solidFill>
                            <a:latin typeface="Cambria Math" panose="02040503050406030204" pitchFamily="18" charset="0"/>
                            <a:ea typeface="Cambria Math" panose="02040503050406030204" pitchFamily="18" charset="0"/>
                          </a:rPr>
                          <m:t>𝑡𝑟</m:t>
                        </m:r>
                      </m:e>
                    </m:nary>
                  </m:oMath>
                </a14:m>
                <a:r>
                  <a:rPr lang="en-US" sz="1800" dirty="0">
                    <a:solidFill>
                      <a:srgbClr val="0000CC"/>
                    </a:solidFill>
                  </a:rPr>
                  <a:t>  (</a:t>
                </a:r>
                <a14:m>
                  <m:oMath xmlns:m="http://schemas.openxmlformats.org/officeDocument/2006/math">
                    <m:r>
                      <a:rPr lang="en-US" sz="2000" i="1">
                        <a:solidFill>
                          <a:srgbClr val="0000CC"/>
                        </a:solidFill>
                        <a:latin typeface="Cambria Math" panose="02040503050406030204" pitchFamily="18" charset="0"/>
                        <a:ea typeface="Cambria Math" panose="02040503050406030204" pitchFamily="18" charset="0"/>
                      </a:rPr>
                      <m:t>𝑡𝑟</m:t>
                    </m:r>
                  </m:oMath>
                </a14:m>
                <a:r>
                  <a:rPr lang="en-US" sz="2000" dirty="0">
                    <a:solidFill>
                      <a:srgbClr val="0000CC"/>
                    </a:solidFill>
                  </a:rPr>
                  <a:t> </a:t>
                </a:r>
                <a:r>
                  <a:rPr lang="en-US" sz="1800" dirty="0">
                    <a:solidFill>
                      <a:srgbClr val="0000CC"/>
                    </a:solidFill>
                  </a:rPr>
                  <a:t>–</a:t>
                </a:r>
                <a:r>
                  <a:rPr lang="pl-PL" sz="1800" dirty="0">
                    <a:solidFill>
                      <a:srgbClr val="0000CC"/>
                    </a:solidFill>
                  </a:rPr>
                  <a:t> </a:t>
                </a:r>
                <a:r>
                  <a:rPr lang="en-US" sz="1800" dirty="0">
                    <a:solidFill>
                      <a:srgbClr val="0000CC"/>
                    </a:solidFill>
                  </a:rPr>
                  <a:t>threshold) </a:t>
                </a:r>
              </a:p>
              <a:p>
                <a:pPr algn="ctr"/>
                <a:r>
                  <a:rPr lang="en-US" sz="1800" i="1" dirty="0">
                    <a:solidFill>
                      <a:srgbClr val="0000CC"/>
                    </a:solidFill>
                  </a:rPr>
                  <a:t>then</a:t>
                </a:r>
                <a:r>
                  <a:rPr lang="en-US" sz="1800" dirty="0">
                    <a:solidFill>
                      <a:srgbClr val="0000CC"/>
                    </a:solidFill>
                  </a:rPr>
                  <a:t> modify the current complex game using the adaptive strategy</a:t>
                </a:r>
                <a:r>
                  <a:rPr lang="en-US" sz="2000" dirty="0">
                    <a:solidFill>
                      <a:srgbClr val="0000CC"/>
                    </a:solidFill>
                  </a:rPr>
                  <a:t>.</a:t>
                </a:r>
              </a:p>
            </p:txBody>
          </p:sp>
        </mc:Choice>
        <mc:Fallback xmlns="">
          <p:sp>
            <p:nvSpPr>
              <p:cNvPr id="17" name="pole tekstowe 16"/>
              <p:cNvSpPr txBox="1">
                <a:spLocks noRot="1" noChangeAspect="1" noMove="1" noResize="1" noEditPoints="1" noAdjustHandles="1" noChangeArrowheads="1" noChangeShapeType="1" noTextEdit="1"/>
              </p:cNvSpPr>
              <p:nvPr/>
            </p:nvSpPr>
            <p:spPr>
              <a:xfrm>
                <a:off x="1115616" y="1585841"/>
                <a:ext cx="7416668" cy="615553"/>
              </a:xfrm>
              <a:prstGeom prst="rect">
                <a:avLst/>
              </a:prstGeom>
              <a:blipFill rotWithShape="0">
                <a:blip r:embed="rId3"/>
                <a:stretch>
                  <a:fillRect l="-1643" t="-85149" b="-79208"/>
                </a:stretch>
              </a:blipFill>
            </p:spPr>
            <p:txBody>
              <a:bodyPr/>
              <a:lstStyle/>
              <a:p>
                <a:r>
                  <a:rPr lang="en-US">
                    <a:noFill/>
                  </a:rPr>
                  <a:t> </a:t>
                </a:r>
              </a:p>
            </p:txBody>
          </p:sp>
        </mc:Fallback>
      </mc:AlternateContent>
      <p:sp>
        <p:nvSpPr>
          <p:cNvPr id="42" name="pole tekstowe 41"/>
          <p:cNvSpPr txBox="1"/>
          <p:nvPr/>
        </p:nvSpPr>
        <p:spPr>
          <a:xfrm>
            <a:off x="6621630" y="2057205"/>
            <a:ext cx="472008" cy="400110"/>
          </a:xfrm>
          <a:prstGeom prst="rect">
            <a:avLst/>
          </a:prstGeom>
          <a:noFill/>
        </p:spPr>
        <p:txBody>
          <a:bodyPr wrap="square" rtlCol="0">
            <a:spAutoFit/>
          </a:bodyPr>
          <a:lstStyle/>
          <a:p>
            <a:r>
              <a:rPr lang="pl-PL" sz="2000" b="1" i="1" dirty="0"/>
              <a:t>…</a:t>
            </a:r>
            <a:endParaRPr lang="en-US" sz="2000" b="1" i="1" dirty="0"/>
          </a:p>
        </p:txBody>
      </p:sp>
      <p:grpSp>
        <p:nvGrpSpPr>
          <p:cNvPr id="4" name="Grupa 3"/>
          <p:cNvGrpSpPr/>
          <p:nvPr/>
        </p:nvGrpSpPr>
        <p:grpSpPr>
          <a:xfrm>
            <a:off x="382098" y="2497042"/>
            <a:ext cx="8487709" cy="4222528"/>
            <a:chOff x="520422" y="2286000"/>
            <a:chExt cx="8487709" cy="4222528"/>
          </a:xfrm>
        </p:grpSpPr>
        <p:sp>
          <p:nvSpPr>
            <p:cNvPr id="48132" name="Oval 13"/>
            <p:cNvSpPr>
              <a:spLocks noChangeArrowheads="1"/>
            </p:cNvSpPr>
            <p:nvPr/>
          </p:nvSpPr>
          <p:spPr bwMode="auto">
            <a:xfrm>
              <a:off x="685800" y="4191000"/>
              <a:ext cx="1219200" cy="838200"/>
            </a:xfrm>
            <a:prstGeom prst="ellipse">
              <a:avLst/>
            </a:prstGeom>
            <a:gradFill rotWithShape="1">
              <a:gsLst>
                <a:gs pos="0">
                  <a:srgbClr val="FBEAC7"/>
                </a:gs>
                <a:gs pos="17999">
                  <a:srgbClr val="FEE7F2"/>
                </a:gs>
                <a:gs pos="36000">
                  <a:srgbClr val="FAC77D"/>
                </a:gs>
                <a:gs pos="61000">
                  <a:srgbClr val="FBA97D"/>
                </a:gs>
                <a:gs pos="82001">
                  <a:srgbClr val="FBD49C"/>
                </a:gs>
                <a:gs pos="100000">
                  <a:srgbClr val="FEE7F2"/>
                </a:gs>
              </a:gsLst>
              <a:path path="rect">
                <a:fillToRect l="100000" t="100000"/>
              </a:path>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3" name="Oval 13"/>
            <p:cNvSpPr>
              <a:spLocks noChangeArrowheads="1"/>
            </p:cNvSpPr>
            <p:nvPr/>
          </p:nvSpPr>
          <p:spPr bwMode="auto">
            <a:xfrm>
              <a:off x="1371600" y="3962400"/>
              <a:ext cx="1219200" cy="838200"/>
            </a:xfrm>
            <a:prstGeom prst="ellipse">
              <a:avLst/>
            </a:prstGeom>
            <a:gradFill rotWithShape="1">
              <a:gsLst>
                <a:gs pos="0">
                  <a:srgbClr val="8488C4"/>
                </a:gs>
                <a:gs pos="53000">
                  <a:srgbClr val="D4DEFF"/>
                </a:gs>
                <a:gs pos="83000">
                  <a:srgbClr val="D4DEFF"/>
                </a:gs>
                <a:gs pos="100000">
                  <a:srgbClr val="96AB94"/>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4" name="Oval 13"/>
            <p:cNvSpPr>
              <a:spLocks noChangeArrowheads="1"/>
            </p:cNvSpPr>
            <p:nvPr/>
          </p:nvSpPr>
          <p:spPr bwMode="auto">
            <a:xfrm>
              <a:off x="2133600" y="3810000"/>
              <a:ext cx="1219200" cy="838200"/>
            </a:xfrm>
            <a:prstGeom prst="ellipse">
              <a:avLst/>
            </a:prstGeom>
            <a:gradFill rotWithShape="1">
              <a:gsLst>
                <a:gs pos="0">
                  <a:srgbClr val="5E9EFF"/>
                </a:gs>
                <a:gs pos="39999">
                  <a:srgbClr val="85C2FF"/>
                </a:gs>
                <a:gs pos="70000">
                  <a:srgbClr val="C4D6EB"/>
                </a:gs>
                <a:gs pos="100000">
                  <a:srgbClr val="FFEBFA"/>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5" name="Oval 13"/>
            <p:cNvSpPr>
              <a:spLocks noChangeArrowheads="1"/>
            </p:cNvSpPr>
            <p:nvPr/>
          </p:nvSpPr>
          <p:spPr bwMode="auto">
            <a:xfrm>
              <a:off x="2895600" y="3581400"/>
              <a:ext cx="1219200" cy="838200"/>
            </a:xfrm>
            <a:prstGeom prst="ellipse">
              <a:avLst/>
            </a:prstGeom>
            <a:gradFill rotWithShape="1">
              <a:gsLst>
                <a:gs pos="0">
                  <a:srgbClr val="D6B19C"/>
                </a:gs>
                <a:gs pos="30000">
                  <a:srgbClr val="D49E6C"/>
                </a:gs>
                <a:gs pos="70000">
                  <a:srgbClr val="A65528"/>
                </a:gs>
                <a:gs pos="100000">
                  <a:srgbClr val="663012"/>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6" name="AutoShape 11"/>
            <p:cNvSpPr>
              <a:spLocks noChangeArrowheads="1"/>
            </p:cNvSpPr>
            <p:nvPr/>
          </p:nvSpPr>
          <p:spPr bwMode="auto">
            <a:xfrm>
              <a:off x="520422" y="5106167"/>
              <a:ext cx="3244316" cy="812658"/>
            </a:xfrm>
            <a:prstGeom prst="wedgeRoundRectCallout">
              <a:avLst>
                <a:gd name="adj1" fmla="val 40993"/>
                <a:gd name="adj2" fmla="val -182151"/>
                <a:gd name="adj3" fmla="val 16667"/>
              </a:avLst>
            </a:prstGeom>
            <a:solidFill>
              <a:srgbClr val="FFFF99"/>
            </a:solidFill>
            <a:ln w="9525">
              <a:solidFill>
                <a:schemeClr val="tx1"/>
              </a:solidFill>
              <a:miter lim="800000"/>
              <a:headEnd/>
              <a:tailEnd/>
            </a:ln>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600" dirty="0">
                  <a:solidFill>
                    <a:srgbClr val="0000CC"/>
                  </a:solidFill>
                  <a:latin typeface="Arial" panose="020B0604020202020204" pitchFamily="34" charset="0"/>
                </a:rPr>
                <a:t>up to this state the real and expected granular computations are sufficiently close</a:t>
              </a:r>
              <a:endParaRPr lang="en-US" altLang="en-US" sz="1600" i="1" dirty="0">
                <a:solidFill>
                  <a:srgbClr val="0000CC"/>
                </a:solidFill>
                <a:latin typeface="Arial" panose="020B0604020202020204" pitchFamily="34" charset="0"/>
              </a:endParaRPr>
            </a:p>
          </p:txBody>
        </p:sp>
        <p:sp>
          <p:nvSpPr>
            <p:cNvPr id="48137" name="Oval 13"/>
            <p:cNvSpPr>
              <a:spLocks noChangeArrowheads="1"/>
            </p:cNvSpPr>
            <p:nvPr/>
          </p:nvSpPr>
          <p:spPr bwMode="auto">
            <a:xfrm>
              <a:off x="3657600" y="3276600"/>
              <a:ext cx="1219200" cy="838200"/>
            </a:xfrm>
            <a:prstGeom prst="ellipse">
              <a:avLst/>
            </a:prstGeom>
            <a:gradFill rotWithShape="1">
              <a:gsLst>
                <a:gs pos="0">
                  <a:srgbClr val="03D4A8"/>
                </a:gs>
                <a:gs pos="25000">
                  <a:srgbClr val="21D6E0"/>
                </a:gs>
                <a:gs pos="75000">
                  <a:srgbClr val="0087E6"/>
                </a:gs>
                <a:gs pos="100000">
                  <a:srgbClr val="005CBF"/>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8" name="Oval 13"/>
            <p:cNvSpPr>
              <a:spLocks noChangeArrowheads="1"/>
            </p:cNvSpPr>
            <p:nvPr/>
          </p:nvSpPr>
          <p:spPr bwMode="auto">
            <a:xfrm>
              <a:off x="4343400" y="3048000"/>
              <a:ext cx="1219200" cy="838200"/>
            </a:xfrm>
            <a:prstGeom prst="ellipse">
              <a:avLst/>
            </a:prstGeom>
            <a:gradFill rotWithShape="1">
              <a:gsLst>
                <a:gs pos="0">
                  <a:srgbClr val="8488C4"/>
                </a:gs>
                <a:gs pos="53000">
                  <a:srgbClr val="D4DEFF"/>
                </a:gs>
                <a:gs pos="83000">
                  <a:srgbClr val="D4DEFF"/>
                </a:gs>
                <a:gs pos="100000">
                  <a:srgbClr val="96AB94"/>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9" name="Oval 13"/>
            <p:cNvSpPr>
              <a:spLocks noChangeArrowheads="1"/>
            </p:cNvSpPr>
            <p:nvPr/>
          </p:nvSpPr>
          <p:spPr bwMode="auto">
            <a:xfrm>
              <a:off x="4953000" y="2667000"/>
              <a:ext cx="1219200" cy="838200"/>
            </a:xfrm>
            <a:prstGeom prst="ellipse">
              <a:avLst/>
            </a:prstGeom>
            <a:gradFill rotWithShape="1">
              <a:gsLst>
                <a:gs pos="0">
                  <a:srgbClr val="FBEAC7"/>
                </a:gs>
                <a:gs pos="17999">
                  <a:srgbClr val="FEE7F2"/>
                </a:gs>
                <a:gs pos="36000">
                  <a:srgbClr val="FAC77D"/>
                </a:gs>
                <a:gs pos="61000">
                  <a:srgbClr val="FBA97D"/>
                </a:gs>
                <a:gs pos="82001">
                  <a:srgbClr val="FBD49C"/>
                </a:gs>
                <a:gs pos="100000">
                  <a:srgbClr val="FEE7F2"/>
                </a:gs>
              </a:gsLst>
              <a:path path="rect">
                <a:fillToRect l="100000" t="100000"/>
              </a:path>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0" name="Oval 13"/>
            <p:cNvSpPr>
              <a:spLocks noChangeArrowheads="1"/>
            </p:cNvSpPr>
            <p:nvPr/>
          </p:nvSpPr>
          <p:spPr bwMode="auto">
            <a:xfrm>
              <a:off x="5562600" y="2286000"/>
              <a:ext cx="1219200" cy="838200"/>
            </a:xfrm>
            <a:prstGeom prst="ellipse">
              <a:avLst/>
            </a:prstGeom>
            <a:gradFill rotWithShape="1">
              <a:gsLst>
                <a:gs pos="0">
                  <a:srgbClr val="5E9EFF"/>
                </a:gs>
                <a:gs pos="39999">
                  <a:srgbClr val="85C2FF"/>
                </a:gs>
                <a:gs pos="70000">
                  <a:srgbClr val="C4D6EB"/>
                </a:gs>
                <a:gs pos="100000">
                  <a:srgbClr val="FFEBFA"/>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1" name="Oval 13"/>
            <p:cNvSpPr>
              <a:spLocks noChangeArrowheads="1"/>
            </p:cNvSpPr>
            <p:nvPr/>
          </p:nvSpPr>
          <p:spPr bwMode="auto">
            <a:xfrm>
              <a:off x="3505200" y="4038600"/>
              <a:ext cx="1219200" cy="838200"/>
            </a:xfrm>
            <a:prstGeom prst="ellipse">
              <a:avLst/>
            </a:prstGeom>
            <a:gradFill rotWithShape="1">
              <a:gsLst>
                <a:gs pos="0">
                  <a:srgbClr val="5E9EFF"/>
                </a:gs>
                <a:gs pos="39999">
                  <a:srgbClr val="85C2FF"/>
                </a:gs>
                <a:gs pos="70000">
                  <a:srgbClr val="C4D6EB"/>
                </a:gs>
                <a:gs pos="100000">
                  <a:srgbClr val="FFEBFA"/>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2" name="Oval 13"/>
            <p:cNvSpPr>
              <a:spLocks noChangeArrowheads="1"/>
            </p:cNvSpPr>
            <p:nvPr/>
          </p:nvSpPr>
          <p:spPr bwMode="auto">
            <a:xfrm>
              <a:off x="4114800" y="4343400"/>
              <a:ext cx="1219200" cy="838200"/>
            </a:xfrm>
            <a:prstGeom prst="ellipse">
              <a:avLst/>
            </a:prstGeom>
            <a:gradFill rotWithShape="1">
              <a:gsLst>
                <a:gs pos="0">
                  <a:srgbClr val="FBEAC7"/>
                </a:gs>
                <a:gs pos="17999">
                  <a:srgbClr val="FEE7F2"/>
                </a:gs>
                <a:gs pos="36000">
                  <a:srgbClr val="FAC77D"/>
                </a:gs>
                <a:gs pos="61000">
                  <a:srgbClr val="FBA97D"/>
                </a:gs>
                <a:gs pos="82001">
                  <a:srgbClr val="FBD49C"/>
                </a:gs>
                <a:gs pos="100000">
                  <a:srgbClr val="FEE7F2"/>
                </a:gs>
              </a:gsLst>
              <a:path path="rect">
                <a:fillToRect l="100000" t="100000"/>
              </a:path>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3" name="Oval 13"/>
            <p:cNvSpPr>
              <a:spLocks noChangeArrowheads="1"/>
            </p:cNvSpPr>
            <p:nvPr/>
          </p:nvSpPr>
          <p:spPr bwMode="auto">
            <a:xfrm>
              <a:off x="4648200" y="4724400"/>
              <a:ext cx="1219200" cy="838200"/>
            </a:xfrm>
            <a:prstGeom prst="ellipse">
              <a:avLst/>
            </a:prstGeom>
            <a:gradFill rotWithShape="1">
              <a:gsLst>
                <a:gs pos="0">
                  <a:srgbClr val="03D4A8"/>
                </a:gs>
                <a:gs pos="25000">
                  <a:srgbClr val="21D6E0"/>
                </a:gs>
                <a:gs pos="75000">
                  <a:srgbClr val="0087E6"/>
                </a:gs>
                <a:gs pos="100000">
                  <a:srgbClr val="005CBF"/>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4" name="Oval 13"/>
            <p:cNvSpPr>
              <a:spLocks noChangeArrowheads="1"/>
            </p:cNvSpPr>
            <p:nvPr/>
          </p:nvSpPr>
          <p:spPr bwMode="auto">
            <a:xfrm>
              <a:off x="5410200" y="4876800"/>
              <a:ext cx="1219200" cy="838200"/>
            </a:xfrm>
            <a:prstGeom prst="ellipse">
              <a:avLst/>
            </a:prstGeom>
            <a:gradFill rotWithShape="1">
              <a:gsLst>
                <a:gs pos="0">
                  <a:srgbClr val="8488C4"/>
                </a:gs>
                <a:gs pos="53000">
                  <a:srgbClr val="D4DEFF"/>
                </a:gs>
                <a:gs pos="83000">
                  <a:srgbClr val="D4DEFF"/>
                </a:gs>
                <a:gs pos="100000">
                  <a:srgbClr val="96AB94"/>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5" name="AutoShape 11"/>
            <p:cNvSpPr>
              <a:spLocks noChangeArrowheads="1"/>
            </p:cNvSpPr>
            <p:nvPr/>
          </p:nvSpPr>
          <p:spPr bwMode="auto">
            <a:xfrm>
              <a:off x="7146721" y="2319996"/>
              <a:ext cx="1380027" cy="897962"/>
            </a:xfrm>
            <a:prstGeom prst="wedgeRoundRectCallout">
              <a:avLst>
                <a:gd name="adj1" fmla="val -89502"/>
                <a:gd name="adj2" fmla="val -13000"/>
                <a:gd name="adj3" fmla="val 16667"/>
              </a:avLst>
            </a:prstGeom>
            <a:solidFill>
              <a:srgbClr val="FFFF99"/>
            </a:solidFill>
            <a:ln w="9525">
              <a:solidFill>
                <a:schemeClr val="tx1"/>
              </a:solidFill>
              <a:miter lim="800000"/>
              <a:headEnd/>
              <a:tailEnd/>
            </a:ln>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600" dirty="0">
                  <a:solidFill>
                    <a:srgbClr val="0000CC"/>
                  </a:solidFill>
                  <a:latin typeface="Arial" panose="020B0604020202020204" pitchFamily="34" charset="0"/>
                </a:rPr>
                <a:t>the real granular computation</a:t>
              </a:r>
              <a:endParaRPr lang="en-US" altLang="en-US" sz="1600" i="1" dirty="0">
                <a:solidFill>
                  <a:srgbClr val="0000CC"/>
                </a:solidFill>
                <a:latin typeface="Arial" panose="020B0604020202020204" pitchFamily="34" charset="0"/>
              </a:endParaRPr>
            </a:p>
          </p:txBody>
        </p:sp>
        <p:sp>
          <p:nvSpPr>
            <p:cNvPr id="48146" name="AutoShape 11"/>
            <p:cNvSpPr>
              <a:spLocks noChangeArrowheads="1"/>
            </p:cNvSpPr>
            <p:nvPr/>
          </p:nvSpPr>
          <p:spPr bwMode="auto">
            <a:xfrm>
              <a:off x="7024231" y="4419600"/>
              <a:ext cx="1502517" cy="874045"/>
            </a:xfrm>
            <a:prstGeom prst="wedgeRoundRectCallout">
              <a:avLst>
                <a:gd name="adj1" fmla="val -90040"/>
                <a:gd name="adj2" fmla="val 39651"/>
                <a:gd name="adj3" fmla="val 16667"/>
              </a:avLst>
            </a:prstGeom>
            <a:solidFill>
              <a:srgbClr val="FFFF99"/>
            </a:solidFill>
            <a:ln w="9525">
              <a:solidFill>
                <a:schemeClr val="tx1"/>
              </a:solidFill>
              <a:miter lim="800000"/>
              <a:headEnd/>
              <a:tailEnd/>
            </a:ln>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600" dirty="0">
                  <a:solidFill>
                    <a:srgbClr val="0000CC"/>
                  </a:solidFill>
                  <a:latin typeface="Arial" panose="020B0604020202020204" pitchFamily="34" charset="0"/>
                </a:rPr>
                <a:t>the expected granular computation</a:t>
              </a:r>
              <a:endParaRPr lang="en-US" altLang="en-US" sz="1600" i="1" dirty="0">
                <a:solidFill>
                  <a:srgbClr val="0000CC"/>
                </a:solidFill>
                <a:latin typeface="Arial" panose="020B0604020202020204" pitchFamily="34" charset="0"/>
              </a:endParaRPr>
            </a:p>
          </p:txBody>
        </p:sp>
        <p:cxnSp>
          <p:nvCxnSpPr>
            <p:cNvPr id="5" name="Łącznik prosty ze strzałką 4"/>
            <p:cNvCxnSpPr/>
            <p:nvPr/>
          </p:nvCxnSpPr>
          <p:spPr>
            <a:xfrm flipH="1">
              <a:off x="6019800" y="2667000"/>
              <a:ext cx="152400" cy="25908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H="1">
              <a:off x="4800600" y="3505200"/>
              <a:ext cx="162922" cy="12192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p:cNvCxnSpPr/>
            <p:nvPr/>
          </p:nvCxnSpPr>
          <p:spPr>
            <a:xfrm flipH="1">
              <a:off x="5334000" y="3048000"/>
              <a:ext cx="228600" cy="21336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p:cNvCxnSpPr/>
            <p:nvPr/>
          </p:nvCxnSpPr>
          <p:spPr>
            <a:xfrm flipH="1">
              <a:off x="4114800" y="3657600"/>
              <a:ext cx="141878" cy="7620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pole tekstowe 34"/>
            <p:cNvSpPr txBox="1"/>
            <p:nvPr/>
          </p:nvSpPr>
          <p:spPr>
            <a:xfrm>
              <a:off x="4173074" y="3860805"/>
              <a:ext cx="472008" cy="369332"/>
            </a:xfrm>
            <a:prstGeom prst="rect">
              <a:avLst/>
            </a:prstGeom>
            <a:noFill/>
          </p:spPr>
          <p:txBody>
            <a:bodyPr wrap="square" rtlCol="0">
              <a:spAutoFit/>
            </a:bodyPr>
            <a:lstStyle/>
            <a:p>
              <a:r>
                <a:rPr lang="pl-PL" sz="1800" i="1" dirty="0">
                  <a:solidFill>
                    <a:schemeClr val="bg1"/>
                  </a:solidFill>
                </a:rPr>
                <a:t>d</a:t>
              </a:r>
              <a:r>
                <a:rPr lang="pl-PL" sz="1800" i="1" baseline="-25000" dirty="0">
                  <a:solidFill>
                    <a:schemeClr val="bg1"/>
                  </a:solidFill>
                </a:rPr>
                <a:t>1</a:t>
              </a:r>
              <a:endParaRPr lang="en-US" sz="1800" i="1" dirty="0">
                <a:solidFill>
                  <a:schemeClr val="bg1"/>
                </a:solidFill>
              </a:endParaRPr>
            </a:p>
          </p:txBody>
        </p:sp>
        <p:sp>
          <p:nvSpPr>
            <p:cNvPr id="36" name="pole tekstowe 35"/>
            <p:cNvSpPr txBox="1"/>
            <p:nvPr/>
          </p:nvSpPr>
          <p:spPr>
            <a:xfrm>
              <a:off x="4816267" y="3870475"/>
              <a:ext cx="472008" cy="369332"/>
            </a:xfrm>
            <a:prstGeom prst="rect">
              <a:avLst/>
            </a:prstGeom>
            <a:noFill/>
          </p:spPr>
          <p:txBody>
            <a:bodyPr wrap="square" rtlCol="0">
              <a:spAutoFit/>
            </a:bodyPr>
            <a:lstStyle/>
            <a:p>
              <a:r>
                <a:rPr lang="pl-PL" sz="1800" i="1" dirty="0">
                  <a:solidFill>
                    <a:srgbClr val="0000CC"/>
                  </a:solidFill>
                </a:rPr>
                <a:t>d</a:t>
              </a:r>
              <a:r>
                <a:rPr lang="pl-PL" sz="1800" i="1" baseline="-25000" dirty="0">
                  <a:solidFill>
                    <a:srgbClr val="0000CC"/>
                  </a:solidFill>
                </a:rPr>
                <a:t>2</a:t>
              </a:r>
              <a:endParaRPr lang="en-US" sz="1800" i="1" dirty="0">
                <a:solidFill>
                  <a:srgbClr val="0000CC"/>
                </a:solidFill>
              </a:endParaRPr>
            </a:p>
          </p:txBody>
        </p:sp>
        <p:sp>
          <p:nvSpPr>
            <p:cNvPr id="37" name="pole tekstowe 36"/>
            <p:cNvSpPr txBox="1"/>
            <p:nvPr/>
          </p:nvSpPr>
          <p:spPr>
            <a:xfrm>
              <a:off x="5434390" y="3850858"/>
              <a:ext cx="472008" cy="400110"/>
            </a:xfrm>
            <a:prstGeom prst="rect">
              <a:avLst/>
            </a:prstGeom>
            <a:noFill/>
          </p:spPr>
          <p:txBody>
            <a:bodyPr wrap="square" rtlCol="0">
              <a:spAutoFit/>
            </a:bodyPr>
            <a:lstStyle/>
            <a:p>
              <a:r>
                <a:rPr lang="pl-PL" sz="2000" i="1" dirty="0">
                  <a:solidFill>
                    <a:srgbClr val="0000CC"/>
                  </a:solidFill>
                </a:rPr>
                <a:t>d</a:t>
              </a:r>
              <a:r>
                <a:rPr lang="pl-PL" sz="2000" i="1" baseline="-25000" dirty="0">
                  <a:solidFill>
                    <a:srgbClr val="0000CC"/>
                  </a:solidFill>
                </a:rPr>
                <a:t>3</a:t>
              </a:r>
              <a:endParaRPr lang="en-US" sz="2000" i="1" dirty="0">
                <a:solidFill>
                  <a:srgbClr val="0000CC"/>
                </a:solidFill>
              </a:endParaRPr>
            </a:p>
          </p:txBody>
        </p:sp>
        <p:sp>
          <p:nvSpPr>
            <p:cNvPr id="38" name="pole tekstowe 37"/>
            <p:cNvSpPr txBox="1"/>
            <p:nvPr/>
          </p:nvSpPr>
          <p:spPr>
            <a:xfrm>
              <a:off x="6096000" y="3856037"/>
              <a:ext cx="472008" cy="369332"/>
            </a:xfrm>
            <a:prstGeom prst="rect">
              <a:avLst/>
            </a:prstGeom>
            <a:noFill/>
          </p:spPr>
          <p:txBody>
            <a:bodyPr wrap="square" rtlCol="0">
              <a:spAutoFit/>
            </a:bodyPr>
            <a:lstStyle/>
            <a:p>
              <a:r>
                <a:rPr lang="pl-PL" sz="1800" i="1" dirty="0">
                  <a:solidFill>
                    <a:srgbClr val="0000CC"/>
                  </a:solidFill>
                </a:rPr>
                <a:t>d</a:t>
              </a:r>
              <a:r>
                <a:rPr lang="pl-PL" sz="1800" i="1" baseline="-25000" dirty="0">
                  <a:solidFill>
                    <a:srgbClr val="0000CC"/>
                  </a:solidFill>
                </a:rPr>
                <a:t>4</a:t>
              </a:r>
              <a:endParaRPr lang="en-US" sz="1800" i="1" dirty="0">
                <a:solidFill>
                  <a:srgbClr val="0000CC"/>
                </a:solidFill>
              </a:endParaRPr>
            </a:p>
          </p:txBody>
        </p:sp>
        <p:sp>
          <p:nvSpPr>
            <p:cNvPr id="39" name="pole tekstowe 38"/>
            <p:cNvSpPr txBox="1"/>
            <p:nvPr/>
          </p:nvSpPr>
          <p:spPr>
            <a:xfrm>
              <a:off x="6552223" y="3867368"/>
              <a:ext cx="472008" cy="400110"/>
            </a:xfrm>
            <a:prstGeom prst="rect">
              <a:avLst/>
            </a:prstGeom>
            <a:noFill/>
          </p:spPr>
          <p:txBody>
            <a:bodyPr wrap="square" rtlCol="0">
              <a:spAutoFit/>
            </a:bodyPr>
            <a:lstStyle/>
            <a:p>
              <a:r>
                <a:rPr lang="pl-PL" sz="2000" b="1" i="1" dirty="0"/>
                <a:t>…</a:t>
              </a:r>
              <a:endParaRPr lang="en-US" sz="2000" b="1" i="1" dirty="0"/>
            </a:p>
          </p:txBody>
        </p:sp>
        <p:sp>
          <p:nvSpPr>
            <p:cNvPr id="43" name="pole tekstowe 42"/>
            <p:cNvSpPr txBox="1"/>
            <p:nvPr/>
          </p:nvSpPr>
          <p:spPr>
            <a:xfrm flipH="1">
              <a:off x="6626941" y="5194161"/>
              <a:ext cx="361130" cy="400110"/>
            </a:xfrm>
            <a:prstGeom prst="rect">
              <a:avLst/>
            </a:prstGeom>
            <a:noFill/>
          </p:spPr>
          <p:txBody>
            <a:bodyPr wrap="square" rtlCol="0">
              <a:spAutoFit/>
            </a:bodyPr>
            <a:lstStyle/>
            <a:p>
              <a:r>
                <a:rPr lang="pl-PL" sz="2000" b="1" i="1" dirty="0"/>
                <a:t>…</a:t>
              </a:r>
              <a:endParaRPr lang="en-US" sz="2000" b="1" i="1" dirty="0"/>
            </a:p>
          </p:txBody>
        </p:sp>
        <p:sp>
          <p:nvSpPr>
            <p:cNvPr id="46" name="pole tekstowe 45"/>
            <p:cNvSpPr txBox="1"/>
            <p:nvPr/>
          </p:nvSpPr>
          <p:spPr>
            <a:xfrm>
              <a:off x="3923928" y="5677531"/>
              <a:ext cx="5084203" cy="830997"/>
            </a:xfrm>
            <a:prstGeom prst="rect">
              <a:avLst/>
            </a:prstGeom>
            <a:noFill/>
          </p:spPr>
          <p:txBody>
            <a:bodyPr wrap="square" rtlCol="0">
              <a:spAutoFit/>
            </a:bodyPr>
            <a:lstStyle/>
            <a:p>
              <a:pPr algn="ctr"/>
              <a:r>
                <a:rPr lang="en-US" sz="1600" dirty="0">
                  <a:solidFill>
                    <a:srgbClr val="0000CC"/>
                  </a:solidFill>
                </a:rPr>
                <a:t>computation of </a:t>
              </a:r>
              <a:r>
                <a:rPr lang="en-US" sz="1600" i="1" dirty="0">
                  <a:solidFill>
                    <a:srgbClr val="0000CC"/>
                  </a:solidFill>
                </a:rPr>
                <a:t>d</a:t>
              </a:r>
              <a:r>
                <a:rPr lang="en-US" sz="1600" i="1" baseline="-25000" dirty="0">
                  <a:solidFill>
                    <a:srgbClr val="0000CC"/>
                  </a:solidFill>
                </a:rPr>
                <a:t>i</a:t>
              </a:r>
              <a:r>
                <a:rPr lang="en-US" sz="1600" i="1" dirty="0">
                  <a:solidFill>
                    <a:srgbClr val="0000CC"/>
                  </a:solidFill>
                </a:rPr>
                <a:t> </a:t>
              </a:r>
              <a:r>
                <a:rPr lang="en-US" sz="1600" dirty="0">
                  <a:solidFill>
                    <a:srgbClr val="0000CC"/>
                  </a:solidFill>
                </a:rPr>
                <a:t>is</a:t>
              </a:r>
              <a:r>
                <a:rPr lang="en-US" sz="1600" i="1" dirty="0">
                  <a:solidFill>
                    <a:srgbClr val="0000CC"/>
                  </a:solidFill>
                </a:rPr>
                <a:t> </a:t>
              </a:r>
              <a:r>
                <a:rPr lang="en-US" sz="1600" dirty="0">
                  <a:solidFill>
                    <a:srgbClr val="0000CC"/>
                  </a:solidFill>
                </a:rPr>
                <a:t>based on distance of attribute value vectors characterizing the states of granular</a:t>
              </a:r>
              <a:r>
                <a:rPr lang="pl-PL" sz="1600" dirty="0">
                  <a:solidFill>
                    <a:srgbClr val="0000CC"/>
                  </a:solidFill>
                </a:rPr>
                <a:t> </a:t>
              </a:r>
              <a:r>
                <a:rPr lang="en-US" sz="1600" dirty="0">
                  <a:solidFill>
                    <a:srgbClr val="0000CC"/>
                  </a:solidFill>
                </a:rPr>
                <a:t>computation </a:t>
              </a:r>
            </a:p>
          </p:txBody>
        </p:sp>
      </p:grpSp>
      <p:sp>
        <p:nvSpPr>
          <p:cNvPr id="32" name="AutoShape 11"/>
          <p:cNvSpPr>
            <a:spLocks noChangeArrowheads="1"/>
          </p:cNvSpPr>
          <p:nvPr/>
        </p:nvSpPr>
        <p:spPr bwMode="auto">
          <a:xfrm>
            <a:off x="75815" y="2435636"/>
            <a:ext cx="3005978" cy="1158015"/>
          </a:xfrm>
          <a:prstGeom prst="wedgeRoundRectCallout">
            <a:avLst>
              <a:gd name="adj1" fmla="val -3730"/>
              <a:gd name="adj2" fmla="val -97355"/>
              <a:gd name="adj3" fmla="val 16667"/>
            </a:avLst>
          </a:prstGeom>
          <a:solidFill>
            <a:srgbClr val="FFFF99"/>
          </a:solidFill>
          <a:ln w="9525">
            <a:solidFill>
              <a:schemeClr val="tx1"/>
            </a:solidFill>
            <a:miter lim="800000"/>
            <a:headEnd/>
            <a:tailEnd/>
          </a:ln>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600" dirty="0">
                <a:solidFill>
                  <a:srgbClr val="0000CC"/>
                </a:solidFill>
                <a:latin typeface="Arial" panose="020B0604020202020204" pitchFamily="34" charset="0"/>
              </a:rPr>
              <a:t>more advance</a:t>
            </a:r>
            <a:r>
              <a:rPr lang="pl-PL" altLang="en-US" sz="1600" dirty="0">
                <a:solidFill>
                  <a:srgbClr val="0000CC"/>
                </a:solidFill>
                <a:latin typeface="Arial" panose="020B0604020202020204" pitchFamily="34" charset="0"/>
              </a:rPr>
              <a:t>d</a:t>
            </a:r>
            <a:r>
              <a:rPr lang="en-US" altLang="en-US" sz="1600" dirty="0">
                <a:solidFill>
                  <a:srgbClr val="0000CC"/>
                </a:solidFill>
                <a:latin typeface="Arial" panose="020B0604020202020204" pitchFamily="34" charset="0"/>
              </a:rPr>
              <a:t> formulas may be used, e.g., </a:t>
            </a:r>
            <a:r>
              <a:rPr lang="pl-PL" altLang="en-US" sz="1600" dirty="0">
                <a:solidFill>
                  <a:srgbClr val="0000CC"/>
                </a:solidFill>
                <a:latin typeface="Arial" panose="020B0604020202020204" pitchFamily="34" charset="0"/>
              </a:rPr>
              <a:t>by </a:t>
            </a:r>
            <a:r>
              <a:rPr lang="en-US" altLang="en-US" sz="1600" dirty="0">
                <a:solidFill>
                  <a:srgbClr val="0000CC"/>
                </a:solidFill>
                <a:latin typeface="Arial" panose="020B0604020202020204" pitchFamily="34" charset="0"/>
              </a:rPr>
              <a:t>taking into account rewards (positive and negative) assigned</a:t>
            </a:r>
            <a:r>
              <a:rPr lang="pl-PL" altLang="en-US" sz="1600" dirty="0">
                <a:solidFill>
                  <a:srgbClr val="0000CC"/>
                </a:solidFill>
                <a:latin typeface="Arial" panose="020B0604020202020204" pitchFamily="34" charset="0"/>
              </a:rPr>
              <a:t> to </a:t>
            </a:r>
            <a:r>
              <a:rPr lang="en-US" altLang="en-US" sz="1600" dirty="0">
                <a:solidFill>
                  <a:srgbClr val="0000CC"/>
                </a:solidFill>
                <a:latin typeface="Arial" panose="020B0604020202020204" pitchFamily="34" charset="0"/>
              </a:rPr>
              <a:t>states</a:t>
            </a:r>
            <a:endParaRPr lang="en-US" altLang="en-US" sz="1600" i="1" dirty="0">
              <a:solidFill>
                <a:srgbClr val="0000CC"/>
              </a:solidFill>
              <a:latin typeface="Arial" panose="020B0604020202020204" pitchFamily="34" charset="0"/>
            </a:endParaRPr>
          </a:p>
        </p:txBody>
      </p:sp>
    </p:spTree>
    <p:extLst>
      <p:ext uri="{BB962C8B-B14F-4D97-AF65-F5344CB8AC3E}">
        <p14:creationId xmlns:p14="http://schemas.microsoft.com/office/powerpoint/2010/main" val="28451136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62926B3-1B84-A50B-1439-54CD7CE4F778}"/>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6B8A1EA-13F1-C5E7-6AA6-0F6E899B7079}"/>
              </a:ext>
            </a:extLst>
          </p:cNvPr>
          <p:cNvSpPr txBox="1">
            <a:spLocks noChangeArrowheads="1"/>
          </p:cNvSpPr>
          <p:nvPr/>
        </p:nvSpPr>
        <p:spPr bwMode="auto">
          <a:xfrm>
            <a:off x="18854" y="130192"/>
            <a:ext cx="9108504" cy="9926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200" b="1" dirty="0"/>
              <a:t>DISCOVERY OF PREMISES OF RULES:</a:t>
            </a:r>
          </a:p>
          <a:p>
            <a:pPr eaLnBrk="1" hangingPunct="1">
              <a:defRPr/>
            </a:pPr>
            <a:r>
              <a:rPr lang="en-US" sz="3200" b="1" dirty="0"/>
              <a:t>EXEMPLARY SCHEME </a:t>
            </a:r>
          </a:p>
        </p:txBody>
      </p:sp>
      <p:sp>
        <p:nvSpPr>
          <p:cNvPr id="2" name="Symbol zastępczy numeru slajdu 1">
            <a:extLst>
              <a:ext uri="{FF2B5EF4-FFF2-40B4-BE49-F238E27FC236}">
                <a16:creationId xmlns="" xmlns:a16="http://schemas.microsoft.com/office/drawing/2014/main" id="{4B3FDD4C-0256-E68F-7294-73CCEA8C772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105</a:t>
            </a:fld>
            <a:endParaRPr lang="pl-PL"/>
          </a:p>
        </p:txBody>
      </p:sp>
      <mc:AlternateContent xmlns:mc="http://schemas.openxmlformats.org/markup-compatibility/2006" xmlns:a14="http://schemas.microsoft.com/office/drawing/2010/main">
        <mc:Choice Requires="a14">
          <p:sp>
            <p:nvSpPr>
              <p:cNvPr id="65" name="pole tekstowe 64"/>
              <p:cNvSpPr txBox="1"/>
              <p:nvPr/>
            </p:nvSpPr>
            <p:spPr>
              <a:xfrm>
                <a:off x="347312" y="1079112"/>
                <a:ext cx="8473160" cy="677108"/>
              </a:xfrm>
              <a:prstGeom prst="rect">
                <a:avLst/>
              </a:prstGeom>
              <a:noFill/>
            </p:spPr>
            <p:txBody>
              <a:bodyPr wrap="square" lIns="0" tIns="0" rIns="0" bIns="0" rtlCol="0">
                <a:spAutoFit/>
              </a:bodyPr>
              <a:lstStyle/>
              <a:p>
                <a:pPr algn="ctr"/>
                <a14:m>
                  <m:oMath xmlns:m="http://schemas.openxmlformats.org/officeDocument/2006/math">
                    <m:r>
                      <a:rPr lang="pl-PL" sz="2200" b="0" i="1" smtClean="0">
                        <a:solidFill>
                          <a:srgbClr val="0000CC"/>
                        </a:solidFill>
                        <a:latin typeface="Cambria Math" panose="02040503050406030204" pitchFamily="18" charset="0"/>
                        <a:ea typeface="Cambria Math" panose="02040503050406030204" pitchFamily="18" charset="0"/>
                      </a:rPr>
                      <m:t>𝐺𝑖𝑣𝑒𝑛</m:t>
                    </m:r>
                    <m:r>
                      <a:rPr lang="pl-PL" sz="2200" b="0" i="1" smtClean="0">
                        <a:solidFill>
                          <a:srgbClr val="0000CC"/>
                        </a:solidFill>
                        <a:latin typeface="Cambria Math" panose="02040503050406030204" pitchFamily="18" charset="0"/>
                        <a:ea typeface="Cambria Math" panose="02040503050406030204" pitchFamily="18" charset="0"/>
                      </a:rPr>
                      <m:t>:</m:t>
                    </m:r>
                    <m:r>
                      <a:rPr lang="pl-PL" sz="2200" b="0" i="1" smtClean="0">
                        <a:solidFill>
                          <a:srgbClr val="0000CC"/>
                        </a:solidFill>
                        <a:latin typeface="Cambria Math" panose="02040503050406030204" pitchFamily="18" charset="0"/>
                        <a:ea typeface="Cambria Math" panose="02040503050406030204" pitchFamily="18" charset="0"/>
                      </a:rPr>
                      <m:t>𝑡𝑟</m:t>
                    </m:r>
                    <m:r>
                      <a:rPr lang="pl-PL" sz="2200" b="0" i="1" smtClean="0">
                        <a:solidFill>
                          <a:srgbClr val="0000CC"/>
                        </a:solidFill>
                        <a:latin typeface="Cambria Math" panose="02040503050406030204" pitchFamily="18" charset="0"/>
                        <a:ea typeface="Cambria Math" panose="02040503050406030204" pitchFamily="18" charset="0"/>
                      </a:rPr>
                      <m:t>,</m:t>
                    </m:r>
                    <m:r>
                      <a:rPr lang="en-US" sz="2200" i="1">
                        <a:solidFill>
                          <a:srgbClr val="0000CC"/>
                        </a:solidFill>
                        <a:latin typeface="Cambria Math" panose="02040503050406030204" pitchFamily="18" charset="0"/>
                        <a:ea typeface="Cambria Math" panose="02040503050406030204" pitchFamily="18" charset="0"/>
                      </a:rPr>
                      <m:t>𝛽</m:t>
                    </m:r>
                  </m:oMath>
                </a14:m>
                <a:r>
                  <a:rPr lang="pl-PL" sz="2200" dirty="0">
                    <a:solidFill>
                      <a:srgbClr val="0000CC"/>
                    </a:solidFill>
                  </a:rPr>
                  <a:t>. </a:t>
                </a:r>
                <a:r>
                  <a:rPr lang="en-US" sz="2200" i="1" dirty="0">
                    <a:solidFill>
                      <a:srgbClr val="0000CC"/>
                    </a:solidFill>
                    <a:latin typeface="Cambria Math" panose="02040503050406030204" pitchFamily="18" charset="0"/>
                    <a:ea typeface="Cambria Math" panose="02040503050406030204" pitchFamily="18" charset="0"/>
                  </a:rPr>
                  <a:t>Discover: </a:t>
                </a:r>
                <a14:m>
                  <m:oMath xmlns:m="http://schemas.openxmlformats.org/officeDocument/2006/math">
                    <m:r>
                      <a:rPr lang="en-US" sz="2200" i="1">
                        <a:solidFill>
                          <a:srgbClr val="0000CC"/>
                        </a:solidFill>
                        <a:latin typeface="Cambria Math" panose="02040503050406030204" pitchFamily="18" charset="0"/>
                        <a:ea typeface="Cambria Math" panose="02040503050406030204" pitchFamily="18" charset="0"/>
                      </a:rPr>
                      <m:t>𝛼</m:t>
                    </m:r>
                  </m:oMath>
                </a14:m>
                <a:r>
                  <a:rPr lang="en-US" sz="2200" i="1" dirty="0">
                    <a:solidFill>
                      <a:srgbClr val="0000CC"/>
                    </a:solidFill>
                    <a:latin typeface="Cambria Math" panose="02040503050406030204" pitchFamily="18" charset="0"/>
                    <a:ea typeface="Cambria Math" panose="02040503050406030204" pitchFamily="18" charset="0"/>
                  </a:rPr>
                  <a:t> </a:t>
                </a:r>
                <a:r>
                  <a:rPr lang="pl-PL" sz="2200" i="1" dirty="0">
                    <a:solidFill>
                      <a:srgbClr val="0000CC"/>
                    </a:solidFill>
                    <a:latin typeface="Cambria Math" panose="02040503050406030204" pitchFamily="18" charset="0"/>
                    <a:ea typeface="Cambria Math" panose="02040503050406030204" pitchFamily="18" charset="0"/>
                  </a:rPr>
                  <a:t>(</a:t>
                </a:r>
                <a:r>
                  <a:rPr lang="en-US" sz="2200" i="1" dirty="0">
                    <a:solidFill>
                      <a:srgbClr val="0000CC"/>
                    </a:solidFill>
                    <a:latin typeface="Cambria Math" panose="02040503050406030204" pitchFamily="18" charset="0"/>
                    <a:ea typeface="Cambria Math" panose="02040503050406030204" pitchFamily="18" charset="0"/>
                  </a:rPr>
                  <a:t>with some  additional requirements</a:t>
                </a:r>
                <a:r>
                  <a:rPr lang="pl-PL" sz="2200" i="1" dirty="0">
                    <a:solidFill>
                      <a:srgbClr val="0000CC"/>
                    </a:solidFill>
                    <a:latin typeface="Cambria Math" panose="02040503050406030204" pitchFamily="18" charset="0"/>
                    <a:ea typeface="Cambria Math" panose="02040503050406030204" pitchFamily="18" charset="0"/>
                  </a:rPr>
                  <a:t>) </a:t>
                </a:r>
              </a:p>
              <a:p>
                <a:pPr algn="ctr"/>
                <a:r>
                  <a:rPr lang="en-US" sz="2200" i="1" dirty="0">
                    <a:solidFill>
                      <a:srgbClr val="0000CC"/>
                    </a:solidFill>
                    <a:latin typeface="Cambria Math" panose="02040503050406030204" pitchFamily="18" charset="0"/>
                    <a:ea typeface="Cambria Math" panose="02040503050406030204" pitchFamily="18" charset="0"/>
                  </a:rPr>
                  <a:t>such that  </a:t>
                </a:r>
                <a14:m>
                  <m:oMath xmlns:m="http://schemas.openxmlformats.org/officeDocument/2006/math">
                    <m:r>
                      <a:rPr lang="en-US" sz="2200" i="1" smtClean="0">
                        <a:solidFill>
                          <a:srgbClr val="0000CC"/>
                        </a:solidFill>
                        <a:latin typeface="Cambria Math" panose="02040503050406030204" pitchFamily="18" charset="0"/>
                        <a:ea typeface="Cambria Math" panose="02040503050406030204" pitchFamily="18" charset="0"/>
                      </a:rPr>
                      <m:t>𝛼</m:t>
                    </m:r>
                    <m:sSub>
                      <m:sSubPr>
                        <m:ctrlPr>
                          <a:rPr lang="en-US" sz="2200" i="1" smtClean="0">
                            <a:solidFill>
                              <a:srgbClr val="0000CC"/>
                            </a:solidFill>
                            <a:latin typeface="Cambria Math" panose="02040503050406030204" pitchFamily="18" charset="0"/>
                            <a:ea typeface="Cambria Math" panose="02040503050406030204" pitchFamily="18" charset="0"/>
                          </a:rPr>
                        </m:ctrlPr>
                      </m:sSubPr>
                      <m:e>
                        <m:r>
                          <a:rPr lang="en-US" sz="2200" i="1" smtClean="0">
                            <a:solidFill>
                              <a:srgbClr val="0000CC"/>
                            </a:solidFill>
                            <a:latin typeface="Cambria Math" panose="02040503050406030204" pitchFamily="18" charset="0"/>
                            <a:ea typeface="Cambria Math" panose="02040503050406030204" pitchFamily="18" charset="0"/>
                          </a:rPr>
                          <m:t>→</m:t>
                        </m:r>
                      </m:e>
                      <m:sub>
                        <m:r>
                          <a:rPr lang="pl-PL" sz="2200" b="0" i="1" smtClean="0">
                            <a:solidFill>
                              <a:srgbClr val="0000CC"/>
                            </a:solidFill>
                            <a:latin typeface="Cambria Math" panose="02040503050406030204" pitchFamily="18" charset="0"/>
                            <a:ea typeface="Cambria Math" panose="02040503050406030204" pitchFamily="18" charset="0"/>
                          </a:rPr>
                          <m:t>𝑡𝑟</m:t>
                        </m:r>
                      </m:sub>
                    </m:sSub>
                    <m:r>
                      <a:rPr lang="en-US" sz="2200" i="1" smtClean="0">
                        <a:solidFill>
                          <a:srgbClr val="0000CC"/>
                        </a:solidFill>
                        <a:latin typeface="Cambria Math" panose="02040503050406030204" pitchFamily="18" charset="0"/>
                        <a:ea typeface="Cambria Math" panose="02040503050406030204" pitchFamily="18" charset="0"/>
                      </a:rPr>
                      <m:t>𝛽</m:t>
                    </m:r>
                  </m:oMath>
                </a14:m>
                <a:endParaRPr lang="en-US" sz="2200" dirty="0">
                  <a:solidFill>
                    <a:srgbClr val="0000CC"/>
                  </a:solidFill>
                </a:endParaRPr>
              </a:p>
            </p:txBody>
          </p:sp>
        </mc:Choice>
        <mc:Fallback xmlns="">
          <p:sp>
            <p:nvSpPr>
              <p:cNvPr id="65" name="pole tekstowe 64"/>
              <p:cNvSpPr txBox="1">
                <a:spLocks noRot="1" noChangeAspect="1" noMove="1" noResize="1" noEditPoints="1" noAdjustHandles="1" noChangeArrowheads="1" noChangeShapeType="1" noTextEdit="1"/>
              </p:cNvSpPr>
              <p:nvPr/>
            </p:nvSpPr>
            <p:spPr>
              <a:xfrm>
                <a:off x="347312" y="1079112"/>
                <a:ext cx="8473160" cy="677108"/>
              </a:xfrm>
              <a:prstGeom prst="rect">
                <a:avLst/>
              </a:prstGeom>
              <a:blipFill rotWithShape="0">
                <a:blip r:embed="rId3"/>
                <a:stretch>
                  <a:fillRect t="-12613" b="-24324"/>
                </a:stretch>
              </a:blipFill>
            </p:spPr>
            <p:txBody>
              <a:bodyPr/>
              <a:lstStyle/>
              <a:p>
                <a:r>
                  <a:rPr lang="en-US">
                    <a:noFill/>
                  </a:rPr>
                  <a:t> </a:t>
                </a:r>
              </a:p>
            </p:txBody>
          </p:sp>
        </mc:Fallback>
      </mc:AlternateContent>
      <p:grpSp>
        <p:nvGrpSpPr>
          <p:cNvPr id="108" name="Grupa 107"/>
          <p:cNvGrpSpPr/>
          <p:nvPr/>
        </p:nvGrpSpPr>
        <p:grpSpPr>
          <a:xfrm>
            <a:off x="428327" y="1723297"/>
            <a:ext cx="8596624" cy="3669427"/>
            <a:chOff x="544717" y="2170719"/>
            <a:chExt cx="8596624" cy="3669427"/>
          </a:xfrm>
        </p:grpSpPr>
        <p:grpSp>
          <p:nvGrpSpPr>
            <p:cNvPr id="75" name="Grupa 74"/>
            <p:cNvGrpSpPr/>
            <p:nvPr/>
          </p:nvGrpSpPr>
          <p:grpSpPr>
            <a:xfrm>
              <a:off x="544717" y="2170719"/>
              <a:ext cx="8596624" cy="3669427"/>
              <a:chOff x="1069063" y="2300000"/>
              <a:chExt cx="7256503" cy="3001208"/>
            </a:xfrm>
          </p:grpSpPr>
          <p:grpSp>
            <p:nvGrpSpPr>
              <p:cNvPr id="63" name="Grupa 62"/>
              <p:cNvGrpSpPr/>
              <p:nvPr/>
            </p:nvGrpSpPr>
            <p:grpSpPr>
              <a:xfrm>
                <a:off x="1069063" y="2300000"/>
                <a:ext cx="7256503" cy="3001208"/>
                <a:chOff x="1009450" y="3584183"/>
                <a:chExt cx="6790348" cy="3001208"/>
              </a:xfrm>
            </p:grpSpPr>
            <p:grpSp>
              <p:nvGrpSpPr>
                <p:cNvPr id="50" name="Grupa 49"/>
                <p:cNvGrpSpPr/>
                <p:nvPr/>
              </p:nvGrpSpPr>
              <p:grpSpPr>
                <a:xfrm>
                  <a:off x="1009450" y="3584183"/>
                  <a:ext cx="6790348" cy="3001208"/>
                  <a:chOff x="1585514" y="2864102"/>
                  <a:chExt cx="6790348" cy="3001208"/>
                </a:xfrm>
              </p:grpSpPr>
              <p:grpSp>
                <p:nvGrpSpPr>
                  <p:cNvPr id="14" name="Grupa 13"/>
                  <p:cNvGrpSpPr/>
                  <p:nvPr/>
                </p:nvGrpSpPr>
                <p:grpSpPr>
                  <a:xfrm>
                    <a:off x="1585514" y="2954587"/>
                    <a:ext cx="6790348" cy="2910723"/>
                    <a:chOff x="3095561" y="2619868"/>
                    <a:chExt cx="6871186" cy="2910723"/>
                  </a:xfrm>
                </p:grpSpPr>
                <p:sp>
                  <p:nvSpPr>
                    <p:cNvPr id="12" name="Prostokąt 11"/>
                    <p:cNvSpPr/>
                    <p:nvPr/>
                  </p:nvSpPr>
                  <p:spPr>
                    <a:xfrm>
                      <a:off x="3095561" y="2619868"/>
                      <a:ext cx="2253315" cy="29107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ostokąt zaokrąglony 4"/>
                    <p:cNvSpPr/>
                    <p:nvPr/>
                  </p:nvSpPr>
                  <p:spPr>
                    <a:xfrm>
                      <a:off x="3707904" y="4005063"/>
                      <a:ext cx="1008112" cy="693165"/>
                    </a:xfrm>
                    <a:prstGeom prst="roundRect">
                      <a:avLst/>
                    </a:prstGeom>
                    <a:solidFill>
                      <a:srgbClr val="FFFF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e tekstowe 6"/>
                    <p:cNvSpPr txBox="1"/>
                    <p:nvPr/>
                  </p:nvSpPr>
                  <p:spPr>
                    <a:xfrm>
                      <a:off x="5453681" y="4781326"/>
                      <a:ext cx="4513066" cy="478285"/>
                    </a:xfrm>
                    <a:prstGeom prst="rect">
                      <a:avLst/>
                    </a:prstGeom>
                    <a:noFill/>
                  </p:spPr>
                  <p:txBody>
                    <a:bodyPr wrap="square" rtlCol="0">
                      <a:spAutoFit/>
                    </a:bodyPr>
                    <a:lstStyle/>
                    <a:p>
                      <a:r>
                        <a:rPr lang="en-US" sz="1600" dirty="0">
                          <a:solidFill>
                            <a:srgbClr val="0000CC"/>
                          </a:solidFill>
                        </a:rPr>
                        <a:t>Objects with the property </a:t>
                      </a:r>
                      <a:r>
                        <a:rPr lang="en-US" sz="1600" i="1" dirty="0">
                          <a:solidFill>
                            <a:srgbClr val="0000CC"/>
                          </a:solidFill>
                        </a:rPr>
                        <a:t>β </a:t>
                      </a:r>
                      <a:r>
                        <a:rPr lang="en-US" sz="1600" dirty="0">
                          <a:solidFill>
                            <a:srgbClr val="0000CC"/>
                          </a:solidFill>
                        </a:rPr>
                        <a:t>(recognized by the relevant classifier induced from training sample)</a:t>
                      </a:r>
                      <a:r>
                        <a:rPr lang="pl-PL" sz="1600" dirty="0">
                          <a:solidFill>
                            <a:srgbClr val="0000CC"/>
                          </a:solidFill>
                        </a:rPr>
                        <a:t>.</a:t>
                      </a:r>
                    </a:p>
                  </p:txBody>
                </p:sp>
                <p:cxnSp>
                  <p:nvCxnSpPr>
                    <p:cNvPr id="9" name="Łącznik prosty ze strzałką 8"/>
                    <p:cNvCxnSpPr/>
                    <p:nvPr/>
                  </p:nvCxnSpPr>
                  <p:spPr>
                    <a:xfrm flipH="1" flipV="1">
                      <a:off x="4724178" y="4506024"/>
                      <a:ext cx="805193" cy="36835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3" name="pole tekstowe 12"/>
                  <p:cNvSpPr txBox="1"/>
                  <p:nvPr/>
                </p:nvSpPr>
                <p:spPr>
                  <a:xfrm>
                    <a:off x="3932998" y="2864102"/>
                    <a:ext cx="3973040" cy="2290735"/>
                  </a:xfrm>
                  <a:prstGeom prst="rect">
                    <a:avLst/>
                  </a:prstGeom>
                  <a:noFill/>
                </p:spPr>
                <p:txBody>
                  <a:bodyPr wrap="square" rtlCol="0">
                    <a:spAutoFit/>
                  </a:bodyPr>
                  <a:lstStyle/>
                  <a:p>
                    <a:pPr algn="just"/>
                    <a:r>
                      <a:rPr lang="en-US" sz="1600" dirty="0">
                        <a:solidFill>
                          <a:srgbClr val="0000CC"/>
                        </a:solidFill>
                      </a:rPr>
                      <a:t>Objects are generated from objects with property </a:t>
                    </a:r>
                    <a:r>
                      <a:rPr lang="en-US" sz="1600" i="1" dirty="0">
                        <a:solidFill>
                          <a:srgbClr val="0000CC"/>
                        </a:solidFill>
                      </a:rPr>
                      <a:t>β </a:t>
                    </a:r>
                    <a:r>
                      <a:rPr lang="en-US" sz="1600" dirty="0">
                        <a:solidFill>
                          <a:srgbClr val="0000CC"/>
                        </a:solidFill>
                      </a:rPr>
                      <a:t>(defined by a classifier) using the </a:t>
                    </a:r>
                    <a:r>
                      <a:rPr lang="en-US" sz="1600" b="1" dirty="0">
                        <a:solidFill>
                          <a:srgbClr val="0000CC"/>
                        </a:solidFill>
                      </a:rPr>
                      <a:t>deviation </a:t>
                    </a:r>
                    <a:r>
                      <a:rPr lang="en-US" sz="1600" dirty="0">
                        <a:solidFill>
                          <a:srgbClr val="0000CC"/>
                        </a:solidFill>
                      </a:rPr>
                      <a:t>of the vectors of attribute values of objects satisfying </a:t>
                    </a:r>
                    <a:r>
                      <a:rPr lang="en-US" sz="1600" i="1" dirty="0">
                        <a:solidFill>
                          <a:srgbClr val="0000CC"/>
                        </a:solidFill>
                      </a:rPr>
                      <a:t>β, </a:t>
                    </a:r>
                    <a:r>
                      <a:rPr lang="en-US" sz="1600" dirty="0">
                        <a:solidFill>
                          <a:srgbClr val="0000CC"/>
                        </a:solidFill>
                      </a:rPr>
                      <a:t>which is properly tuned</a:t>
                    </a:r>
                    <a:r>
                      <a:rPr lang="en-US" sz="1600" i="1" dirty="0">
                        <a:solidFill>
                          <a:srgbClr val="0000CC"/>
                        </a:solidFill>
                      </a:rPr>
                      <a:t>.  </a:t>
                    </a:r>
                    <a:endParaRPr lang="pl-PL" sz="1600" i="1" dirty="0">
                      <a:solidFill>
                        <a:srgbClr val="0000CC"/>
                      </a:solidFill>
                    </a:endParaRPr>
                  </a:p>
                  <a:p>
                    <a:pPr algn="just"/>
                    <a:r>
                      <a:rPr lang="en-US" sz="1600" dirty="0">
                        <a:solidFill>
                          <a:srgbClr val="0000CC"/>
                        </a:solidFill>
                      </a:rPr>
                      <a:t>The aim of this tuning is to obtain objects that, after being transformed by </a:t>
                    </a:r>
                    <a:r>
                      <a:rPr lang="en-US" sz="1600" i="1" dirty="0" err="1">
                        <a:solidFill>
                          <a:srgbClr val="0000CC"/>
                        </a:solidFill>
                      </a:rPr>
                      <a:t>tr</a:t>
                    </a:r>
                    <a:r>
                      <a:rPr lang="en-US" sz="1600" i="1" dirty="0">
                        <a:solidFill>
                          <a:srgbClr val="0000CC"/>
                        </a:solidFill>
                      </a:rPr>
                      <a:t>,</a:t>
                    </a:r>
                    <a:r>
                      <a:rPr lang="en-US" sz="1600" dirty="0">
                        <a:solidFill>
                          <a:srgbClr val="0000CC"/>
                        </a:solidFill>
                      </a:rPr>
                      <a:t> are satisfying </a:t>
                    </a:r>
                    <a:r>
                      <a:rPr lang="en-US" sz="1600" i="1" dirty="0">
                        <a:solidFill>
                          <a:srgbClr val="0000CC"/>
                        </a:solidFill>
                      </a:rPr>
                      <a:t>β </a:t>
                    </a:r>
                    <a:r>
                      <a:rPr lang="en-US" sz="1600" dirty="0">
                        <a:solidFill>
                          <a:srgbClr val="0000CC"/>
                        </a:solidFill>
                      </a:rPr>
                      <a:t>with a high chance. </a:t>
                    </a:r>
                    <a:endParaRPr lang="pl-PL" sz="1600" dirty="0">
                      <a:solidFill>
                        <a:srgbClr val="0000CC"/>
                      </a:solidFill>
                    </a:endParaRPr>
                  </a:p>
                  <a:p>
                    <a:pPr algn="just"/>
                    <a:r>
                      <a:rPr lang="en-US" sz="1600" dirty="0">
                        <a:solidFill>
                          <a:srgbClr val="0000CC"/>
                        </a:solidFill>
                      </a:rPr>
                      <a:t>These generated objects are then used as training samples to construct a classifier for the concept </a:t>
                    </a:r>
                    <a:r>
                      <a:rPr lang="en-US" sz="1600" i="1" dirty="0">
                        <a:solidFill>
                          <a:srgbClr val="0000CC"/>
                        </a:solidFill>
                      </a:rPr>
                      <a:t>α, </a:t>
                    </a:r>
                    <a:r>
                      <a:rPr lang="en-US" sz="1600" dirty="0">
                        <a:solidFill>
                          <a:srgbClr val="0000CC"/>
                        </a:solidFill>
                      </a:rPr>
                      <a:t> consisting of objects satisfy</a:t>
                    </a:r>
                    <a:r>
                      <a:rPr lang="pl-PL" sz="1600" dirty="0" err="1">
                        <a:solidFill>
                          <a:srgbClr val="0000CC"/>
                        </a:solidFill>
                      </a:rPr>
                      <a:t>ing</a:t>
                    </a:r>
                    <a:r>
                      <a:rPr lang="en-US" sz="1600" dirty="0">
                        <a:solidFill>
                          <a:srgbClr val="0000CC"/>
                        </a:solidFill>
                      </a:rPr>
                      <a:t> </a:t>
                    </a:r>
                    <a:r>
                      <a:rPr lang="en-US" sz="1600" i="1" dirty="0">
                        <a:solidFill>
                          <a:srgbClr val="0000CC"/>
                        </a:solidFill>
                      </a:rPr>
                      <a:t>β </a:t>
                    </a:r>
                    <a:r>
                      <a:rPr lang="en-US" sz="1600" dirty="0">
                        <a:solidFill>
                          <a:srgbClr val="0000CC"/>
                        </a:solidFill>
                      </a:rPr>
                      <a:t>after transformation by </a:t>
                    </a:r>
                    <a:r>
                      <a:rPr lang="en-US" sz="1600" i="1" dirty="0">
                        <a:solidFill>
                          <a:srgbClr val="0000CC"/>
                        </a:solidFill>
                      </a:rPr>
                      <a:t>tr.</a:t>
                    </a:r>
                  </a:p>
                </p:txBody>
              </p:sp>
              <p:sp>
                <p:nvSpPr>
                  <p:cNvPr id="18" name="Elipsa 17"/>
                  <p:cNvSpPr/>
                  <p:nvPr/>
                </p:nvSpPr>
                <p:spPr>
                  <a:xfrm flipH="1" flipV="1">
                    <a:off x="2195734" y="3428998"/>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ipsa 18"/>
                  <p:cNvSpPr/>
                  <p:nvPr/>
                </p:nvSpPr>
                <p:spPr>
                  <a:xfrm flipH="1" flipV="1">
                    <a:off x="2663784" y="3284981"/>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ipsa 19"/>
                  <p:cNvSpPr/>
                  <p:nvPr/>
                </p:nvSpPr>
                <p:spPr>
                  <a:xfrm flipH="1" flipV="1">
                    <a:off x="2051720" y="3880724"/>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ipsa 20"/>
                  <p:cNvSpPr/>
                  <p:nvPr/>
                </p:nvSpPr>
                <p:spPr>
                  <a:xfrm flipH="1" flipV="1">
                    <a:off x="3167843" y="3658358"/>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ole tekstowe 22"/>
                  <p:cNvSpPr txBox="1"/>
                  <p:nvPr/>
                </p:nvSpPr>
                <p:spPr>
                  <a:xfrm>
                    <a:off x="1959752" y="4104888"/>
                    <a:ext cx="432048" cy="338554"/>
                  </a:xfrm>
                  <a:prstGeom prst="rect">
                    <a:avLst/>
                  </a:prstGeom>
                  <a:noFill/>
                </p:spPr>
                <p:txBody>
                  <a:bodyPr wrap="square" rtlCol="0">
                    <a:spAutoFit/>
                  </a:bodyPr>
                  <a:lstStyle/>
                  <a:p>
                    <a:r>
                      <a:rPr lang="en-US" sz="1600" i="1" dirty="0" err="1"/>
                      <a:t>tr</a:t>
                    </a:r>
                    <a:endParaRPr lang="en-US" sz="1600" dirty="0"/>
                  </a:p>
                </p:txBody>
              </p:sp>
              <p:cxnSp>
                <p:nvCxnSpPr>
                  <p:cNvPr id="25" name="Łącznik prosty ze strzałką 24"/>
                  <p:cNvCxnSpPr/>
                  <p:nvPr/>
                </p:nvCxnSpPr>
                <p:spPr>
                  <a:xfrm flipH="1">
                    <a:off x="3002718" y="3802375"/>
                    <a:ext cx="180019" cy="7067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p:nvPr/>
                </p:nvCxnSpPr>
                <p:spPr>
                  <a:xfrm>
                    <a:off x="2265785" y="3531018"/>
                    <a:ext cx="235986" cy="9412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p:nvPr/>
                </p:nvCxnSpPr>
                <p:spPr>
                  <a:xfrm>
                    <a:off x="2098941" y="4016172"/>
                    <a:ext cx="395037" cy="7809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p:cNvCxnSpPr/>
                  <p:nvPr/>
                </p:nvCxnSpPr>
                <p:spPr>
                  <a:xfrm>
                    <a:off x="2719755" y="3440534"/>
                    <a:ext cx="12119" cy="11512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pole tekstowe 31"/>
                  <p:cNvSpPr txBox="1"/>
                  <p:nvPr/>
                </p:nvSpPr>
                <p:spPr>
                  <a:xfrm>
                    <a:off x="2317880" y="3825078"/>
                    <a:ext cx="432048" cy="338554"/>
                  </a:xfrm>
                  <a:prstGeom prst="rect">
                    <a:avLst/>
                  </a:prstGeom>
                  <a:noFill/>
                </p:spPr>
                <p:txBody>
                  <a:bodyPr wrap="square" rtlCol="0">
                    <a:spAutoFit/>
                  </a:bodyPr>
                  <a:lstStyle/>
                  <a:p>
                    <a:r>
                      <a:rPr lang="en-US" sz="1600" i="1" dirty="0" err="1"/>
                      <a:t>tr</a:t>
                    </a:r>
                    <a:endParaRPr lang="en-US" sz="1600" dirty="0"/>
                  </a:p>
                </p:txBody>
              </p:sp>
              <p:sp>
                <p:nvSpPr>
                  <p:cNvPr id="33" name="pole tekstowe 32"/>
                  <p:cNvSpPr txBox="1"/>
                  <p:nvPr/>
                </p:nvSpPr>
                <p:spPr>
                  <a:xfrm>
                    <a:off x="2668616" y="3647258"/>
                    <a:ext cx="432048" cy="338554"/>
                  </a:xfrm>
                  <a:prstGeom prst="rect">
                    <a:avLst/>
                  </a:prstGeom>
                  <a:noFill/>
                </p:spPr>
                <p:txBody>
                  <a:bodyPr wrap="square" rtlCol="0">
                    <a:spAutoFit/>
                  </a:bodyPr>
                  <a:lstStyle/>
                  <a:p>
                    <a:r>
                      <a:rPr lang="en-US" sz="1600" i="1" dirty="0" err="1"/>
                      <a:t>tr</a:t>
                    </a:r>
                    <a:endParaRPr lang="en-US" sz="1600" dirty="0"/>
                  </a:p>
                </p:txBody>
              </p:sp>
              <p:sp>
                <p:nvSpPr>
                  <p:cNvPr id="34" name="pole tekstowe 33"/>
                  <p:cNvSpPr txBox="1"/>
                  <p:nvPr/>
                </p:nvSpPr>
                <p:spPr>
                  <a:xfrm>
                    <a:off x="3174680" y="3997534"/>
                    <a:ext cx="432048" cy="338554"/>
                  </a:xfrm>
                  <a:prstGeom prst="rect">
                    <a:avLst/>
                  </a:prstGeom>
                  <a:noFill/>
                </p:spPr>
                <p:txBody>
                  <a:bodyPr wrap="square" rtlCol="0">
                    <a:spAutoFit/>
                  </a:bodyPr>
                  <a:lstStyle/>
                  <a:p>
                    <a:r>
                      <a:rPr lang="en-US" sz="1600" i="1" dirty="0" err="1"/>
                      <a:t>tr</a:t>
                    </a:r>
                    <a:endParaRPr lang="en-US" sz="1600" dirty="0"/>
                  </a:p>
                </p:txBody>
              </p:sp>
              <p:cxnSp>
                <p:nvCxnSpPr>
                  <p:cNvPr id="35" name="Łącznik prosty ze strzałką 34"/>
                  <p:cNvCxnSpPr/>
                  <p:nvPr/>
                </p:nvCxnSpPr>
                <p:spPr>
                  <a:xfrm flipH="1">
                    <a:off x="3511881" y="3644288"/>
                    <a:ext cx="448621" cy="297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51" name="pole tekstowe 50"/>
                <p:cNvSpPr txBox="1"/>
                <p:nvPr/>
              </p:nvSpPr>
              <p:spPr>
                <a:xfrm>
                  <a:off x="1122378" y="3848068"/>
                  <a:ext cx="344570" cy="369332"/>
                </a:xfrm>
                <a:prstGeom prst="rect">
                  <a:avLst/>
                </a:prstGeom>
                <a:noFill/>
              </p:spPr>
              <p:txBody>
                <a:bodyPr wrap="square" rtlCol="0">
                  <a:spAutoFit/>
                </a:bodyPr>
                <a:lstStyle/>
                <a:p>
                  <a:r>
                    <a:rPr lang="en-US" sz="1800" i="1" dirty="0"/>
                    <a:t>α</a:t>
                  </a:r>
                  <a:endParaRPr lang="en-US" sz="1800" dirty="0"/>
                </a:p>
              </p:txBody>
            </p:sp>
            <p:sp>
              <p:nvSpPr>
                <p:cNvPr id="52" name="Prostokąt 51"/>
                <p:cNvSpPr/>
                <p:nvPr/>
              </p:nvSpPr>
              <p:spPr>
                <a:xfrm>
                  <a:off x="2347676" y="5400781"/>
                  <a:ext cx="316112" cy="369332"/>
                </a:xfrm>
                <a:prstGeom prst="rect">
                  <a:avLst/>
                </a:prstGeom>
              </p:spPr>
              <p:txBody>
                <a:bodyPr wrap="none">
                  <a:spAutoFit/>
                </a:bodyPr>
                <a:lstStyle/>
                <a:p>
                  <a:r>
                    <a:rPr lang="en-US" sz="1800" i="1" dirty="0"/>
                    <a:t>β</a:t>
                  </a:r>
                  <a:endParaRPr lang="en-US" sz="1800" dirty="0"/>
                </a:p>
              </p:txBody>
            </p:sp>
            <p:sp>
              <p:nvSpPr>
                <p:cNvPr id="53" name="Elipsa 52"/>
                <p:cNvSpPr/>
                <p:nvPr/>
              </p:nvSpPr>
              <p:spPr>
                <a:xfrm flipH="1" flipV="1">
                  <a:off x="1554492" y="6121515"/>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Łącznik prosty ze strzałką 53"/>
                <p:cNvCxnSpPr>
                  <a:stCxn id="53" idx="3"/>
                </p:cNvCxnSpPr>
                <p:nvPr/>
              </p:nvCxnSpPr>
              <p:spPr>
                <a:xfrm flipV="1">
                  <a:off x="1615955" y="5929179"/>
                  <a:ext cx="346812" cy="2134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1554492" y="5788904"/>
                  <a:ext cx="432048" cy="338554"/>
                </a:xfrm>
                <a:prstGeom prst="rect">
                  <a:avLst/>
                </a:prstGeom>
                <a:noFill/>
              </p:spPr>
              <p:txBody>
                <a:bodyPr wrap="square" rtlCol="0">
                  <a:spAutoFit/>
                </a:bodyPr>
                <a:lstStyle/>
                <a:p>
                  <a:r>
                    <a:rPr lang="en-US" sz="1600" i="1" dirty="0" err="1"/>
                    <a:t>tr</a:t>
                  </a:r>
                  <a:endParaRPr lang="en-US" sz="1600" dirty="0"/>
                </a:p>
              </p:txBody>
            </p:sp>
            <p:sp>
              <p:nvSpPr>
                <p:cNvPr id="59" name="Elipsa 58"/>
                <p:cNvSpPr/>
                <p:nvPr/>
              </p:nvSpPr>
              <p:spPr>
                <a:xfrm flipH="1" flipV="1">
                  <a:off x="2325128" y="6244044"/>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ole tekstowe 59"/>
                <p:cNvSpPr txBox="1"/>
                <p:nvPr/>
              </p:nvSpPr>
              <p:spPr>
                <a:xfrm>
                  <a:off x="2629289" y="6058900"/>
                  <a:ext cx="432048" cy="338554"/>
                </a:xfrm>
                <a:prstGeom prst="rect">
                  <a:avLst/>
                </a:prstGeom>
                <a:noFill/>
              </p:spPr>
              <p:txBody>
                <a:bodyPr wrap="square" rtlCol="0">
                  <a:spAutoFit/>
                </a:bodyPr>
                <a:lstStyle/>
                <a:p>
                  <a:r>
                    <a:rPr lang="en-US" sz="1600" i="1" dirty="0" err="1"/>
                    <a:t>tr</a:t>
                  </a:r>
                  <a:endParaRPr lang="en-US" sz="1600" dirty="0"/>
                </a:p>
              </p:txBody>
            </p:sp>
            <p:cxnSp>
              <p:nvCxnSpPr>
                <p:cNvPr id="61" name="Łącznik prosty ze strzałką 60"/>
                <p:cNvCxnSpPr/>
                <p:nvPr/>
              </p:nvCxnSpPr>
              <p:spPr>
                <a:xfrm>
                  <a:off x="2416042" y="6331259"/>
                  <a:ext cx="679722" cy="45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7" name="Dowolny kształt 66"/>
              <p:cNvSpPr/>
              <p:nvPr/>
            </p:nvSpPr>
            <p:spPr>
              <a:xfrm>
                <a:off x="1319753" y="2516957"/>
                <a:ext cx="1781666" cy="1032453"/>
              </a:xfrm>
              <a:custGeom>
                <a:avLst/>
                <a:gdLst>
                  <a:gd name="connsiteX0" fmla="*/ 584462 w 1781666"/>
                  <a:gd name="connsiteY0" fmla="*/ 103695 h 1032453"/>
                  <a:gd name="connsiteX1" fmla="*/ 584462 w 1781666"/>
                  <a:gd name="connsiteY1" fmla="*/ 103695 h 1032453"/>
                  <a:gd name="connsiteX2" fmla="*/ 490194 w 1781666"/>
                  <a:gd name="connsiteY2" fmla="*/ 113121 h 1032453"/>
                  <a:gd name="connsiteX3" fmla="*/ 461914 w 1781666"/>
                  <a:gd name="connsiteY3" fmla="*/ 122548 h 1032453"/>
                  <a:gd name="connsiteX4" fmla="*/ 395926 w 1781666"/>
                  <a:gd name="connsiteY4" fmla="*/ 131975 h 1032453"/>
                  <a:gd name="connsiteX5" fmla="*/ 339365 w 1781666"/>
                  <a:gd name="connsiteY5" fmla="*/ 150829 h 1032453"/>
                  <a:gd name="connsiteX6" fmla="*/ 311085 w 1781666"/>
                  <a:gd name="connsiteY6" fmla="*/ 160255 h 1032453"/>
                  <a:gd name="connsiteX7" fmla="*/ 254524 w 1781666"/>
                  <a:gd name="connsiteY7" fmla="*/ 197963 h 1032453"/>
                  <a:gd name="connsiteX8" fmla="*/ 226243 w 1781666"/>
                  <a:gd name="connsiteY8" fmla="*/ 216816 h 1032453"/>
                  <a:gd name="connsiteX9" fmla="*/ 188536 w 1781666"/>
                  <a:gd name="connsiteY9" fmla="*/ 226243 h 1032453"/>
                  <a:gd name="connsiteX10" fmla="*/ 122549 w 1781666"/>
                  <a:gd name="connsiteY10" fmla="*/ 311084 h 1032453"/>
                  <a:gd name="connsiteX11" fmla="*/ 94268 w 1781666"/>
                  <a:gd name="connsiteY11" fmla="*/ 329938 h 1032453"/>
                  <a:gd name="connsiteX12" fmla="*/ 65988 w 1781666"/>
                  <a:gd name="connsiteY12" fmla="*/ 395925 h 1032453"/>
                  <a:gd name="connsiteX13" fmla="*/ 47134 w 1781666"/>
                  <a:gd name="connsiteY13" fmla="*/ 424206 h 1032453"/>
                  <a:gd name="connsiteX14" fmla="*/ 28281 w 1781666"/>
                  <a:gd name="connsiteY14" fmla="*/ 480767 h 1032453"/>
                  <a:gd name="connsiteX15" fmla="*/ 18854 w 1781666"/>
                  <a:gd name="connsiteY15" fmla="*/ 518474 h 1032453"/>
                  <a:gd name="connsiteX16" fmla="*/ 0 w 1781666"/>
                  <a:gd name="connsiteY16" fmla="*/ 575035 h 1032453"/>
                  <a:gd name="connsiteX17" fmla="*/ 9427 w 1781666"/>
                  <a:gd name="connsiteY17" fmla="*/ 744717 h 1032453"/>
                  <a:gd name="connsiteX18" fmla="*/ 28281 w 1781666"/>
                  <a:gd name="connsiteY18" fmla="*/ 820132 h 1032453"/>
                  <a:gd name="connsiteX19" fmla="*/ 65988 w 1781666"/>
                  <a:gd name="connsiteY19" fmla="*/ 876692 h 1032453"/>
                  <a:gd name="connsiteX20" fmla="*/ 103695 w 1781666"/>
                  <a:gd name="connsiteY20" fmla="*/ 933253 h 1032453"/>
                  <a:gd name="connsiteX21" fmla="*/ 141402 w 1781666"/>
                  <a:gd name="connsiteY21" fmla="*/ 952107 h 1032453"/>
                  <a:gd name="connsiteX22" fmla="*/ 197963 w 1781666"/>
                  <a:gd name="connsiteY22" fmla="*/ 999241 h 1032453"/>
                  <a:gd name="connsiteX23" fmla="*/ 254524 w 1781666"/>
                  <a:gd name="connsiteY23" fmla="*/ 1027521 h 1032453"/>
                  <a:gd name="connsiteX24" fmla="*/ 461914 w 1781666"/>
                  <a:gd name="connsiteY24" fmla="*/ 989814 h 1032453"/>
                  <a:gd name="connsiteX25" fmla="*/ 499621 w 1781666"/>
                  <a:gd name="connsiteY25" fmla="*/ 933253 h 1032453"/>
                  <a:gd name="connsiteX26" fmla="*/ 527901 w 1781666"/>
                  <a:gd name="connsiteY26" fmla="*/ 904973 h 1032453"/>
                  <a:gd name="connsiteX27" fmla="*/ 565608 w 1781666"/>
                  <a:gd name="connsiteY27" fmla="*/ 848412 h 1032453"/>
                  <a:gd name="connsiteX28" fmla="*/ 584462 w 1781666"/>
                  <a:gd name="connsiteY28" fmla="*/ 820132 h 1032453"/>
                  <a:gd name="connsiteX29" fmla="*/ 603316 w 1781666"/>
                  <a:gd name="connsiteY29" fmla="*/ 763571 h 1032453"/>
                  <a:gd name="connsiteX30" fmla="*/ 631596 w 1781666"/>
                  <a:gd name="connsiteY30" fmla="*/ 707010 h 1032453"/>
                  <a:gd name="connsiteX31" fmla="*/ 641023 w 1781666"/>
                  <a:gd name="connsiteY31" fmla="*/ 593888 h 1032453"/>
                  <a:gd name="connsiteX32" fmla="*/ 678730 w 1781666"/>
                  <a:gd name="connsiteY32" fmla="*/ 443059 h 1032453"/>
                  <a:gd name="connsiteX33" fmla="*/ 707010 w 1781666"/>
                  <a:gd name="connsiteY33" fmla="*/ 433633 h 1032453"/>
                  <a:gd name="connsiteX34" fmla="*/ 735291 w 1781666"/>
                  <a:gd name="connsiteY34" fmla="*/ 414779 h 1032453"/>
                  <a:gd name="connsiteX35" fmla="*/ 867266 w 1781666"/>
                  <a:gd name="connsiteY35" fmla="*/ 395925 h 1032453"/>
                  <a:gd name="connsiteX36" fmla="*/ 1046375 w 1781666"/>
                  <a:gd name="connsiteY36" fmla="*/ 395925 h 1032453"/>
                  <a:gd name="connsiteX37" fmla="*/ 1074656 w 1781666"/>
                  <a:gd name="connsiteY37" fmla="*/ 424206 h 1032453"/>
                  <a:gd name="connsiteX38" fmla="*/ 1084083 w 1781666"/>
                  <a:gd name="connsiteY38" fmla="*/ 452486 h 1032453"/>
                  <a:gd name="connsiteX39" fmla="*/ 1140643 w 1781666"/>
                  <a:gd name="connsiteY39" fmla="*/ 499620 h 1032453"/>
                  <a:gd name="connsiteX40" fmla="*/ 1168924 w 1781666"/>
                  <a:gd name="connsiteY40" fmla="*/ 527901 h 1032453"/>
                  <a:gd name="connsiteX41" fmla="*/ 1234912 w 1781666"/>
                  <a:gd name="connsiteY41" fmla="*/ 603315 h 1032453"/>
                  <a:gd name="connsiteX42" fmla="*/ 1244338 w 1781666"/>
                  <a:gd name="connsiteY42" fmla="*/ 631596 h 1032453"/>
                  <a:gd name="connsiteX43" fmla="*/ 1300899 w 1781666"/>
                  <a:gd name="connsiteY43" fmla="*/ 669303 h 1032453"/>
                  <a:gd name="connsiteX44" fmla="*/ 1348033 w 1781666"/>
                  <a:gd name="connsiteY44" fmla="*/ 725864 h 1032453"/>
                  <a:gd name="connsiteX45" fmla="*/ 1395167 w 1781666"/>
                  <a:gd name="connsiteY45" fmla="*/ 772998 h 1032453"/>
                  <a:gd name="connsiteX46" fmla="*/ 1414021 w 1781666"/>
                  <a:gd name="connsiteY46" fmla="*/ 801278 h 1032453"/>
                  <a:gd name="connsiteX47" fmla="*/ 1480008 w 1781666"/>
                  <a:gd name="connsiteY47" fmla="*/ 829558 h 1032453"/>
                  <a:gd name="connsiteX48" fmla="*/ 1508289 w 1781666"/>
                  <a:gd name="connsiteY48" fmla="*/ 838985 h 1032453"/>
                  <a:gd name="connsiteX49" fmla="*/ 1536569 w 1781666"/>
                  <a:gd name="connsiteY49" fmla="*/ 857839 h 1032453"/>
                  <a:gd name="connsiteX50" fmla="*/ 1696825 w 1781666"/>
                  <a:gd name="connsiteY50" fmla="*/ 857839 h 1032453"/>
                  <a:gd name="connsiteX51" fmla="*/ 1734532 w 1781666"/>
                  <a:gd name="connsiteY51" fmla="*/ 801278 h 1032453"/>
                  <a:gd name="connsiteX52" fmla="*/ 1753386 w 1781666"/>
                  <a:gd name="connsiteY52" fmla="*/ 725864 h 1032453"/>
                  <a:gd name="connsiteX53" fmla="*/ 1772239 w 1781666"/>
                  <a:gd name="connsiteY53" fmla="*/ 631596 h 1032453"/>
                  <a:gd name="connsiteX54" fmla="*/ 1781666 w 1781666"/>
                  <a:gd name="connsiteY54" fmla="*/ 546754 h 1032453"/>
                  <a:gd name="connsiteX55" fmla="*/ 1772239 w 1781666"/>
                  <a:gd name="connsiteY55" fmla="*/ 358218 h 1032453"/>
                  <a:gd name="connsiteX56" fmla="*/ 1743959 w 1781666"/>
                  <a:gd name="connsiteY56" fmla="*/ 301657 h 1032453"/>
                  <a:gd name="connsiteX57" fmla="*/ 1696825 w 1781666"/>
                  <a:gd name="connsiteY57" fmla="*/ 216816 h 1032453"/>
                  <a:gd name="connsiteX58" fmla="*/ 1640264 w 1781666"/>
                  <a:gd name="connsiteY58" fmla="*/ 169682 h 1032453"/>
                  <a:gd name="connsiteX59" fmla="*/ 1602557 w 1781666"/>
                  <a:gd name="connsiteY59" fmla="*/ 141402 h 1032453"/>
                  <a:gd name="connsiteX60" fmla="*/ 1555423 w 1781666"/>
                  <a:gd name="connsiteY60" fmla="*/ 103695 h 1032453"/>
                  <a:gd name="connsiteX61" fmla="*/ 1536569 w 1781666"/>
                  <a:gd name="connsiteY61" fmla="*/ 75414 h 1032453"/>
                  <a:gd name="connsiteX62" fmla="*/ 1508289 w 1781666"/>
                  <a:gd name="connsiteY62" fmla="*/ 65987 h 1032453"/>
                  <a:gd name="connsiteX63" fmla="*/ 1480008 w 1781666"/>
                  <a:gd name="connsiteY63" fmla="*/ 47134 h 1032453"/>
                  <a:gd name="connsiteX64" fmla="*/ 1451728 w 1781666"/>
                  <a:gd name="connsiteY64" fmla="*/ 37707 h 1032453"/>
                  <a:gd name="connsiteX65" fmla="*/ 1376314 w 1781666"/>
                  <a:gd name="connsiteY65" fmla="*/ 18853 h 1032453"/>
                  <a:gd name="connsiteX66" fmla="*/ 1310326 w 1781666"/>
                  <a:gd name="connsiteY66" fmla="*/ 0 h 1032453"/>
                  <a:gd name="connsiteX67" fmla="*/ 1074656 w 1781666"/>
                  <a:gd name="connsiteY67" fmla="*/ 9427 h 1032453"/>
                  <a:gd name="connsiteX68" fmla="*/ 1046375 w 1781666"/>
                  <a:gd name="connsiteY68" fmla="*/ 18853 h 1032453"/>
                  <a:gd name="connsiteX69" fmla="*/ 942681 w 1781666"/>
                  <a:gd name="connsiteY69" fmla="*/ 28280 h 1032453"/>
                  <a:gd name="connsiteX70" fmla="*/ 744718 w 1781666"/>
                  <a:gd name="connsiteY70" fmla="*/ 47134 h 1032453"/>
                  <a:gd name="connsiteX71" fmla="*/ 716437 w 1781666"/>
                  <a:gd name="connsiteY71" fmla="*/ 56561 h 1032453"/>
                  <a:gd name="connsiteX72" fmla="*/ 688157 w 1781666"/>
                  <a:gd name="connsiteY72" fmla="*/ 75414 h 1032453"/>
                  <a:gd name="connsiteX73" fmla="*/ 631596 w 1781666"/>
                  <a:gd name="connsiteY73" fmla="*/ 84841 h 1032453"/>
                  <a:gd name="connsiteX74" fmla="*/ 584462 w 1781666"/>
                  <a:gd name="connsiteY74" fmla="*/ 103695 h 103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81666" h="1032453">
                    <a:moveTo>
                      <a:pt x="584462" y="103695"/>
                    </a:moveTo>
                    <a:lnTo>
                      <a:pt x="584462" y="103695"/>
                    </a:lnTo>
                    <a:cubicBezTo>
                      <a:pt x="553039" y="106837"/>
                      <a:pt x="521406" y="108319"/>
                      <a:pt x="490194" y="113121"/>
                    </a:cubicBezTo>
                    <a:cubicBezTo>
                      <a:pt x="480373" y="114632"/>
                      <a:pt x="471658" y="120599"/>
                      <a:pt x="461914" y="122548"/>
                    </a:cubicBezTo>
                    <a:cubicBezTo>
                      <a:pt x="440126" y="126906"/>
                      <a:pt x="417922" y="128833"/>
                      <a:pt x="395926" y="131975"/>
                    </a:cubicBezTo>
                    <a:lnTo>
                      <a:pt x="339365" y="150829"/>
                    </a:lnTo>
                    <a:lnTo>
                      <a:pt x="311085" y="160255"/>
                    </a:lnTo>
                    <a:lnTo>
                      <a:pt x="254524" y="197963"/>
                    </a:lnTo>
                    <a:cubicBezTo>
                      <a:pt x="245097" y="204248"/>
                      <a:pt x="237234" y="214068"/>
                      <a:pt x="226243" y="216816"/>
                    </a:cubicBezTo>
                    <a:lnTo>
                      <a:pt x="188536" y="226243"/>
                    </a:lnTo>
                    <a:cubicBezTo>
                      <a:pt x="162259" y="265658"/>
                      <a:pt x="155776" y="283395"/>
                      <a:pt x="122549" y="311084"/>
                    </a:cubicBezTo>
                    <a:cubicBezTo>
                      <a:pt x="113845" y="318337"/>
                      <a:pt x="103695" y="323653"/>
                      <a:pt x="94268" y="329938"/>
                    </a:cubicBezTo>
                    <a:cubicBezTo>
                      <a:pt x="83692" y="361663"/>
                      <a:pt x="84624" y="363311"/>
                      <a:pt x="65988" y="395925"/>
                    </a:cubicBezTo>
                    <a:cubicBezTo>
                      <a:pt x="60367" y="405762"/>
                      <a:pt x="51735" y="413853"/>
                      <a:pt x="47134" y="424206"/>
                    </a:cubicBezTo>
                    <a:cubicBezTo>
                      <a:pt x="39063" y="442367"/>
                      <a:pt x="33101" y="461487"/>
                      <a:pt x="28281" y="480767"/>
                    </a:cubicBezTo>
                    <a:cubicBezTo>
                      <a:pt x="25139" y="493336"/>
                      <a:pt x="22577" y="506065"/>
                      <a:pt x="18854" y="518474"/>
                    </a:cubicBezTo>
                    <a:cubicBezTo>
                      <a:pt x="13143" y="537509"/>
                      <a:pt x="0" y="575035"/>
                      <a:pt x="0" y="575035"/>
                    </a:cubicBezTo>
                    <a:cubicBezTo>
                      <a:pt x="3142" y="631596"/>
                      <a:pt x="4520" y="688282"/>
                      <a:pt x="9427" y="744717"/>
                    </a:cubicBezTo>
                    <a:cubicBezTo>
                      <a:pt x="10289" y="754625"/>
                      <a:pt x="20308" y="805781"/>
                      <a:pt x="28281" y="820132"/>
                    </a:cubicBezTo>
                    <a:cubicBezTo>
                      <a:pt x="39285" y="839939"/>
                      <a:pt x="53419" y="857839"/>
                      <a:pt x="65988" y="876692"/>
                    </a:cubicBezTo>
                    <a:lnTo>
                      <a:pt x="103695" y="933253"/>
                    </a:lnTo>
                    <a:cubicBezTo>
                      <a:pt x="116264" y="939538"/>
                      <a:pt x="129967" y="943939"/>
                      <a:pt x="141402" y="952107"/>
                    </a:cubicBezTo>
                    <a:cubicBezTo>
                      <a:pt x="190045" y="986852"/>
                      <a:pt x="148095" y="974306"/>
                      <a:pt x="197963" y="999241"/>
                    </a:cubicBezTo>
                    <a:cubicBezTo>
                      <a:pt x="276033" y="1038278"/>
                      <a:pt x="173460" y="973481"/>
                      <a:pt x="254524" y="1027521"/>
                    </a:cubicBezTo>
                    <a:cubicBezTo>
                      <a:pt x="373633" y="1021253"/>
                      <a:pt x="407707" y="1059509"/>
                      <a:pt x="461914" y="989814"/>
                    </a:cubicBezTo>
                    <a:cubicBezTo>
                      <a:pt x="475825" y="971928"/>
                      <a:pt x="483599" y="949275"/>
                      <a:pt x="499621" y="933253"/>
                    </a:cubicBezTo>
                    <a:cubicBezTo>
                      <a:pt x="509048" y="923826"/>
                      <a:pt x="519716" y="915496"/>
                      <a:pt x="527901" y="904973"/>
                    </a:cubicBezTo>
                    <a:cubicBezTo>
                      <a:pt x="541812" y="887087"/>
                      <a:pt x="553039" y="867266"/>
                      <a:pt x="565608" y="848412"/>
                    </a:cubicBezTo>
                    <a:lnTo>
                      <a:pt x="584462" y="820132"/>
                    </a:lnTo>
                    <a:cubicBezTo>
                      <a:pt x="590747" y="801278"/>
                      <a:pt x="592293" y="780107"/>
                      <a:pt x="603316" y="763571"/>
                    </a:cubicBezTo>
                    <a:cubicBezTo>
                      <a:pt x="627681" y="727022"/>
                      <a:pt x="618586" y="746038"/>
                      <a:pt x="631596" y="707010"/>
                    </a:cubicBezTo>
                    <a:cubicBezTo>
                      <a:pt x="634738" y="669303"/>
                      <a:pt x="638121" y="631615"/>
                      <a:pt x="641023" y="593888"/>
                    </a:cubicBezTo>
                    <a:cubicBezTo>
                      <a:pt x="648703" y="494052"/>
                      <a:pt x="614410" y="475219"/>
                      <a:pt x="678730" y="443059"/>
                    </a:cubicBezTo>
                    <a:cubicBezTo>
                      <a:pt x="687617" y="438615"/>
                      <a:pt x="697583" y="436775"/>
                      <a:pt x="707010" y="433633"/>
                    </a:cubicBezTo>
                    <a:cubicBezTo>
                      <a:pt x="716437" y="427348"/>
                      <a:pt x="725157" y="419846"/>
                      <a:pt x="735291" y="414779"/>
                    </a:cubicBezTo>
                    <a:cubicBezTo>
                      <a:pt x="771562" y="396643"/>
                      <a:pt x="840771" y="398334"/>
                      <a:pt x="867266" y="395925"/>
                    </a:cubicBezTo>
                    <a:cubicBezTo>
                      <a:pt x="936858" y="378529"/>
                      <a:pt x="942887" y="372928"/>
                      <a:pt x="1046375" y="395925"/>
                    </a:cubicBezTo>
                    <a:cubicBezTo>
                      <a:pt x="1059389" y="398817"/>
                      <a:pt x="1065229" y="414779"/>
                      <a:pt x="1074656" y="424206"/>
                    </a:cubicBezTo>
                    <a:cubicBezTo>
                      <a:pt x="1077798" y="433633"/>
                      <a:pt x="1078571" y="444218"/>
                      <a:pt x="1084083" y="452486"/>
                    </a:cubicBezTo>
                    <a:cubicBezTo>
                      <a:pt x="1104741" y="483473"/>
                      <a:pt x="1114556" y="477881"/>
                      <a:pt x="1140643" y="499620"/>
                    </a:cubicBezTo>
                    <a:cubicBezTo>
                      <a:pt x="1150885" y="508155"/>
                      <a:pt x="1160739" y="517378"/>
                      <a:pt x="1168924" y="527901"/>
                    </a:cubicBezTo>
                    <a:cubicBezTo>
                      <a:pt x="1228143" y="604040"/>
                      <a:pt x="1180163" y="566818"/>
                      <a:pt x="1234912" y="603315"/>
                    </a:cubicBezTo>
                    <a:cubicBezTo>
                      <a:pt x="1238054" y="612742"/>
                      <a:pt x="1237312" y="624570"/>
                      <a:pt x="1244338" y="631596"/>
                    </a:cubicBezTo>
                    <a:cubicBezTo>
                      <a:pt x="1260360" y="647619"/>
                      <a:pt x="1300899" y="669303"/>
                      <a:pt x="1300899" y="669303"/>
                    </a:cubicBezTo>
                    <a:cubicBezTo>
                      <a:pt x="1347710" y="739517"/>
                      <a:pt x="1287547" y="653281"/>
                      <a:pt x="1348033" y="725864"/>
                    </a:cubicBezTo>
                    <a:cubicBezTo>
                      <a:pt x="1387310" y="772997"/>
                      <a:pt x="1343322" y="738433"/>
                      <a:pt x="1395167" y="772998"/>
                    </a:cubicBezTo>
                    <a:cubicBezTo>
                      <a:pt x="1401452" y="782425"/>
                      <a:pt x="1406010" y="793267"/>
                      <a:pt x="1414021" y="801278"/>
                    </a:cubicBezTo>
                    <a:cubicBezTo>
                      <a:pt x="1436984" y="824241"/>
                      <a:pt x="1449717" y="820904"/>
                      <a:pt x="1480008" y="829558"/>
                    </a:cubicBezTo>
                    <a:cubicBezTo>
                      <a:pt x="1489563" y="832288"/>
                      <a:pt x="1498862" y="835843"/>
                      <a:pt x="1508289" y="838985"/>
                    </a:cubicBezTo>
                    <a:cubicBezTo>
                      <a:pt x="1517716" y="845270"/>
                      <a:pt x="1526436" y="852772"/>
                      <a:pt x="1536569" y="857839"/>
                    </a:cubicBezTo>
                    <a:cubicBezTo>
                      <a:pt x="1586238" y="882674"/>
                      <a:pt x="1645715" y="861490"/>
                      <a:pt x="1696825" y="857839"/>
                    </a:cubicBezTo>
                    <a:cubicBezTo>
                      <a:pt x="1709394" y="838985"/>
                      <a:pt x="1729036" y="823261"/>
                      <a:pt x="1734532" y="801278"/>
                    </a:cubicBezTo>
                    <a:cubicBezTo>
                      <a:pt x="1740817" y="776140"/>
                      <a:pt x="1749721" y="751515"/>
                      <a:pt x="1753386" y="725864"/>
                    </a:cubicBezTo>
                    <a:cubicBezTo>
                      <a:pt x="1764218" y="650039"/>
                      <a:pt x="1755787" y="680955"/>
                      <a:pt x="1772239" y="631596"/>
                    </a:cubicBezTo>
                    <a:cubicBezTo>
                      <a:pt x="1775381" y="603315"/>
                      <a:pt x="1781666" y="575209"/>
                      <a:pt x="1781666" y="546754"/>
                    </a:cubicBezTo>
                    <a:cubicBezTo>
                      <a:pt x="1781666" y="483830"/>
                      <a:pt x="1777690" y="420905"/>
                      <a:pt x="1772239" y="358218"/>
                    </a:cubicBezTo>
                    <a:cubicBezTo>
                      <a:pt x="1769745" y="329534"/>
                      <a:pt x="1756336" y="326411"/>
                      <a:pt x="1743959" y="301657"/>
                    </a:cubicBezTo>
                    <a:cubicBezTo>
                      <a:pt x="1726769" y="267277"/>
                      <a:pt x="1741407" y="246536"/>
                      <a:pt x="1696825" y="216816"/>
                    </a:cubicBezTo>
                    <a:cubicBezTo>
                      <a:pt x="1634322" y="175149"/>
                      <a:pt x="1703772" y="224118"/>
                      <a:pt x="1640264" y="169682"/>
                    </a:cubicBezTo>
                    <a:cubicBezTo>
                      <a:pt x="1628335" y="159457"/>
                      <a:pt x="1615126" y="150829"/>
                      <a:pt x="1602557" y="141402"/>
                    </a:cubicBezTo>
                    <a:cubicBezTo>
                      <a:pt x="1548523" y="60351"/>
                      <a:pt x="1620471" y="155733"/>
                      <a:pt x="1555423" y="103695"/>
                    </a:cubicBezTo>
                    <a:cubicBezTo>
                      <a:pt x="1546576" y="96617"/>
                      <a:pt x="1545416" y="82492"/>
                      <a:pt x="1536569" y="75414"/>
                    </a:cubicBezTo>
                    <a:cubicBezTo>
                      <a:pt x="1528810" y="69207"/>
                      <a:pt x="1517177" y="70431"/>
                      <a:pt x="1508289" y="65987"/>
                    </a:cubicBezTo>
                    <a:cubicBezTo>
                      <a:pt x="1498155" y="60920"/>
                      <a:pt x="1490142" y="52201"/>
                      <a:pt x="1480008" y="47134"/>
                    </a:cubicBezTo>
                    <a:cubicBezTo>
                      <a:pt x="1471120" y="42690"/>
                      <a:pt x="1461314" y="40322"/>
                      <a:pt x="1451728" y="37707"/>
                    </a:cubicBezTo>
                    <a:cubicBezTo>
                      <a:pt x="1426729" y="30889"/>
                      <a:pt x="1401452" y="25137"/>
                      <a:pt x="1376314" y="18853"/>
                    </a:cubicBezTo>
                    <a:cubicBezTo>
                      <a:pt x="1328953" y="7013"/>
                      <a:pt x="1350907" y="13527"/>
                      <a:pt x="1310326" y="0"/>
                    </a:cubicBezTo>
                    <a:cubicBezTo>
                      <a:pt x="1231769" y="3142"/>
                      <a:pt x="1153076" y="3826"/>
                      <a:pt x="1074656" y="9427"/>
                    </a:cubicBezTo>
                    <a:cubicBezTo>
                      <a:pt x="1064744" y="10135"/>
                      <a:pt x="1056212" y="17448"/>
                      <a:pt x="1046375" y="18853"/>
                    </a:cubicBezTo>
                    <a:cubicBezTo>
                      <a:pt x="1012017" y="23761"/>
                      <a:pt x="977198" y="24647"/>
                      <a:pt x="942681" y="28280"/>
                    </a:cubicBezTo>
                    <a:cubicBezTo>
                      <a:pt x="745783" y="49007"/>
                      <a:pt x="1023242" y="25709"/>
                      <a:pt x="744718" y="47134"/>
                    </a:cubicBezTo>
                    <a:cubicBezTo>
                      <a:pt x="735291" y="50276"/>
                      <a:pt x="725325" y="52117"/>
                      <a:pt x="716437" y="56561"/>
                    </a:cubicBezTo>
                    <a:cubicBezTo>
                      <a:pt x="706304" y="61628"/>
                      <a:pt x="698905" y="71831"/>
                      <a:pt x="688157" y="75414"/>
                    </a:cubicBezTo>
                    <a:cubicBezTo>
                      <a:pt x="670024" y="81458"/>
                      <a:pt x="650450" y="81699"/>
                      <a:pt x="631596" y="84841"/>
                    </a:cubicBezTo>
                    <a:cubicBezTo>
                      <a:pt x="594373" y="97249"/>
                      <a:pt x="592318" y="100553"/>
                      <a:pt x="584462" y="103695"/>
                    </a:cubicBezTo>
                    <a:close/>
                  </a:path>
                </a:pathLst>
              </a:custGeom>
              <a:solidFill>
                <a:srgbClr val="66FF66">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wolny kształt 69"/>
              <p:cNvSpPr/>
              <p:nvPr/>
            </p:nvSpPr>
            <p:spPr>
              <a:xfrm>
                <a:off x="1357461" y="4725144"/>
                <a:ext cx="1360536" cy="499621"/>
              </a:xfrm>
              <a:custGeom>
                <a:avLst/>
                <a:gdLst>
                  <a:gd name="connsiteX0" fmla="*/ 103695 w 1360536"/>
                  <a:gd name="connsiteY0" fmla="*/ 0 h 499621"/>
                  <a:gd name="connsiteX1" fmla="*/ 103695 w 1360536"/>
                  <a:gd name="connsiteY1" fmla="*/ 0 h 499621"/>
                  <a:gd name="connsiteX2" fmla="*/ 631596 w 1360536"/>
                  <a:gd name="connsiteY2" fmla="*/ 113122 h 499621"/>
                  <a:gd name="connsiteX3" fmla="*/ 707010 w 1360536"/>
                  <a:gd name="connsiteY3" fmla="*/ 131975 h 499621"/>
                  <a:gd name="connsiteX4" fmla="*/ 763571 w 1360536"/>
                  <a:gd name="connsiteY4" fmla="*/ 150829 h 499621"/>
                  <a:gd name="connsiteX5" fmla="*/ 810705 w 1360536"/>
                  <a:gd name="connsiteY5" fmla="*/ 160256 h 499621"/>
                  <a:gd name="connsiteX6" fmla="*/ 1065229 w 1360536"/>
                  <a:gd name="connsiteY6" fmla="*/ 150829 h 499621"/>
                  <a:gd name="connsiteX7" fmla="*/ 1291472 w 1360536"/>
                  <a:gd name="connsiteY7" fmla="*/ 169683 h 499621"/>
                  <a:gd name="connsiteX8" fmla="*/ 1319753 w 1360536"/>
                  <a:gd name="connsiteY8" fmla="*/ 179109 h 499621"/>
                  <a:gd name="connsiteX9" fmla="*/ 1348033 w 1360536"/>
                  <a:gd name="connsiteY9" fmla="*/ 348792 h 499621"/>
                  <a:gd name="connsiteX10" fmla="*/ 1338606 w 1360536"/>
                  <a:gd name="connsiteY10" fmla="*/ 433633 h 499621"/>
                  <a:gd name="connsiteX11" fmla="*/ 1329179 w 1360536"/>
                  <a:gd name="connsiteY11" fmla="*/ 461913 h 499621"/>
                  <a:gd name="connsiteX12" fmla="*/ 1291472 w 1360536"/>
                  <a:gd name="connsiteY12" fmla="*/ 471340 h 499621"/>
                  <a:gd name="connsiteX13" fmla="*/ 1263192 w 1360536"/>
                  <a:gd name="connsiteY13" fmla="*/ 480767 h 499621"/>
                  <a:gd name="connsiteX14" fmla="*/ 1216058 w 1360536"/>
                  <a:gd name="connsiteY14" fmla="*/ 490194 h 499621"/>
                  <a:gd name="connsiteX15" fmla="*/ 1178350 w 1360536"/>
                  <a:gd name="connsiteY15" fmla="*/ 499621 h 499621"/>
                  <a:gd name="connsiteX16" fmla="*/ 886120 w 1360536"/>
                  <a:gd name="connsiteY16" fmla="*/ 490194 h 499621"/>
                  <a:gd name="connsiteX17" fmla="*/ 810705 w 1360536"/>
                  <a:gd name="connsiteY17" fmla="*/ 480767 h 499621"/>
                  <a:gd name="connsiteX18" fmla="*/ 584462 w 1360536"/>
                  <a:gd name="connsiteY18" fmla="*/ 461913 h 499621"/>
                  <a:gd name="connsiteX19" fmla="*/ 490194 w 1360536"/>
                  <a:gd name="connsiteY19" fmla="*/ 452487 h 499621"/>
                  <a:gd name="connsiteX20" fmla="*/ 414779 w 1360536"/>
                  <a:gd name="connsiteY20" fmla="*/ 433633 h 499621"/>
                  <a:gd name="connsiteX21" fmla="*/ 377072 w 1360536"/>
                  <a:gd name="connsiteY21" fmla="*/ 424206 h 499621"/>
                  <a:gd name="connsiteX22" fmla="*/ 311085 w 1360536"/>
                  <a:gd name="connsiteY22" fmla="*/ 414779 h 499621"/>
                  <a:gd name="connsiteX23" fmla="*/ 273377 w 1360536"/>
                  <a:gd name="connsiteY23" fmla="*/ 405353 h 499621"/>
                  <a:gd name="connsiteX24" fmla="*/ 216816 w 1360536"/>
                  <a:gd name="connsiteY24" fmla="*/ 386499 h 499621"/>
                  <a:gd name="connsiteX25" fmla="*/ 131975 w 1360536"/>
                  <a:gd name="connsiteY25" fmla="*/ 320511 h 499621"/>
                  <a:gd name="connsiteX26" fmla="*/ 84841 w 1360536"/>
                  <a:gd name="connsiteY26" fmla="*/ 273377 h 499621"/>
                  <a:gd name="connsiteX27" fmla="*/ 65988 w 1360536"/>
                  <a:gd name="connsiteY27" fmla="*/ 245097 h 499621"/>
                  <a:gd name="connsiteX28" fmla="*/ 37707 w 1360536"/>
                  <a:gd name="connsiteY28" fmla="*/ 226243 h 499621"/>
                  <a:gd name="connsiteX29" fmla="*/ 9427 w 1360536"/>
                  <a:gd name="connsiteY29" fmla="*/ 169683 h 499621"/>
                  <a:gd name="connsiteX30" fmla="*/ 0 w 1360536"/>
                  <a:gd name="connsiteY30" fmla="*/ 141402 h 499621"/>
                  <a:gd name="connsiteX31" fmla="*/ 37707 w 1360536"/>
                  <a:gd name="connsiteY31" fmla="*/ 56561 h 499621"/>
                  <a:gd name="connsiteX32" fmla="*/ 56561 w 1360536"/>
                  <a:gd name="connsiteY32" fmla="*/ 28280 h 499621"/>
                  <a:gd name="connsiteX33" fmla="*/ 103695 w 1360536"/>
                  <a:gd name="connsiteY33" fmla="*/ 0 h 49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60536" h="499621">
                    <a:moveTo>
                      <a:pt x="103695" y="0"/>
                    </a:moveTo>
                    <a:lnTo>
                      <a:pt x="103695" y="0"/>
                    </a:lnTo>
                    <a:lnTo>
                      <a:pt x="631596" y="113122"/>
                    </a:lnTo>
                    <a:cubicBezTo>
                      <a:pt x="656909" y="118659"/>
                      <a:pt x="682428" y="123781"/>
                      <a:pt x="707010" y="131975"/>
                    </a:cubicBezTo>
                    <a:cubicBezTo>
                      <a:pt x="725864" y="138260"/>
                      <a:pt x="744083" y="146931"/>
                      <a:pt x="763571" y="150829"/>
                    </a:cubicBezTo>
                    <a:lnTo>
                      <a:pt x="810705" y="160256"/>
                    </a:lnTo>
                    <a:cubicBezTo>
                      <a:pt x="895546" y="157114"/>
                      <a:pt x="980329" y="150829"/>
                      <a:pt x="1065229" y="150829"/>
                    </a:cubicBezTo>
                    <a:cubicBezTo>
                      <a:pt x="1171519" y="150829"/>
                      <a:pt x="1212318" y="147069"/>
                      <a:pt x="1291472" y="169683"/>
                    </a:cubicBezTo>
                    <a:cubicBezTo>
                      <a:pt x="1301027" y="172413"/>
                      <a:pt x="1310326" y="175967"/>
                      <a:pt x="1319753" y="179109"/>
                    </a:cubicBezTo>
                    <a:cubicBezTo>
                      <a:pt x="1377602" y="265883"/>
                      <a:pt x="1360755" y="215209"/>
                      <a:pt x="1348033" y="348792"/>
                    </a:cubicBezTo>
                    <a:cubicBezTo>
                      <a:pt x="1345335" y="377118"/>
                      <a:pt x="1343284" y="405566"/>
                      <a:pt x="1338606" y="433633"/>
                    </a:cubicBezTo>
                    <a:cubicBezTo>
                      <a:pt x="1336972" y="443434"/>
                      <a:pt x="1336938" y="455706"/>
                      <a:pt x="1329179" y="461913"/>
                    </a:cubicBezTo>
                    <a:cubicBezTo>
                      <a:pt x="1319062" y="470006"/>
                      <a:pt x="1303929" y="467781"/>
                      <a:pt x="1291472" y="471340"/>
                    </a:cubicBezTo>
                    <a:cubicBezTo>
                      <a:pt x="1281918" y="474070"/>
                      <a:pt x="1272832" y="478357"/>
                      <a:pt x="1263192" y="480767"/>
                    </a:cubicBezTo>
                    <a:cubicBezTo>
                      <a:pt x="1247648" y="484653"/>
                      <a:pt x="1231699" y="486718"/>
                      <a:pt x="1216058" y="490194"/>
                    </a:cubicBezTo>
                    <a:cubicBezTo>
                      <a:pt x="1203410" y="493005"/>
                      <a:pt x="1190919" y="496479"/>
                      <a:pt x="1178350" y="499621"/>
                    </a:cubicBezTo>
                    <a:lnTo>
                      <a:pt x="886120" y="490194"/>
                    </a:lnTo>
                    <a:cubicBezTo>
                      <a:pt x="860819" y="488896"/>
                      <a:pt x="835900" y="483419"/>
                      <a:pt x="810705" y="480767"/>
                    </a:cubicBezTo>
                    <a:cubicBezTo>
                      <a:pt x="706564" y="469805"/>
                      <a:pt x="693978" y="471436"/>
                      <a:pt x="584462" y="461913"/>
                    </a:cubicBezTo>
                    <a:cubicBezTo>
                      <a:pt x="553001" y="459177"/>
                      <a:pt x="521617" y="455629"/>
                      <a:pt x="490194" y="452487"/>
                    </a:cubicBezTo>
                    <a:lnTo>
                      <a:pt x="414779" y="433633"/>
                    </a:lnTo>
                    <a:cubicBezTo>
                      <a:pt x="402210" y="430491"/>
                      <a:pt x="389898" y="426038"/>
                      <a:pt x="377072" y="424206"/>
                    </a:cubicBezTo>
                    <a:cubicBezTo>
                      <a:pt x="355076" y="421064"/>
                      <a:pt x="332946" y="418754"/>
                      <a:pt x="311085" y="414779"/>
                    </a:cubicBezTo>
                    <a:cubicBezTo>
                      <a:pt x="298338" y="412461"/>
                      <a:pt x="285787" y="409076"/>
                      <a:pt x="273377" y="405353"/>
                    </a:cubicBezTo>
                    <a:cubicBezTo>
                      <a:pt x="254342" y="399643"/>
                      <a:pt x="216816" y="386499"/>
                      <a:pt x="216816" y="386499"/>
                    </a:cubicBezTo>
                    <a:cubicBezTo>
                      <a:pt x="149163" y="341397"/>
                      <a:pt x="176278" y="364814"/>
                      <a:pt x="131975" y="320511"/>
                    </a:cubicBezTo>
                    <a:cubicBezTo>
                      <a:pt x="85795" y="228148"/>
                      <a:pt x="142635" y="319612"/>
                      <a:pt x="84841" y="273377"/>
                    </a:cubicBezTo>
                    <a:cubicBezTo>
                      <a:pt x="75994" y="266300"/>
                      <a:pt x="73999" y="253108"/>
                      <a:pt x="65988" y="245097"/>
                    </a:cubicBezTo>
                    <a:cubicBezTo>
                      <a:pt x="57977" y="237086"/>
                      <a:pt x="47134" y="232528"/>
                      <a:pt x="37707" y="226243"/>
                    </a:cubicBezTo>
                    <a:cubicBezTo>
                      <a:pt x="14011" y="155157"/>
                      <a:pt x="45976" y="242782"/>
                      <a:pt x="9427" y="169683"/>
                    </a:cubicBezTo>
                    <a:cubicBezTo>
                      <a:pt x="4983" y="160795"/>
                      <a:pt x="3142" y="150829"/>
                      <a:pt x="0" y="141402"/>
                    </a:cubicBezTo>
                    <a:cubicBezTo>
                      <a:pt x="16125" y="28528"/>
                      <a:pt x="-11659" y="105927"/>
                      <a:pt x="37707" y="56561"/>
                    </a:cubicBezTo>
                    <a:cubicBezTo>
                      <a:pt x="45718" y="48550"/>
                      <a:pt x="46953" y="34285"/>
                      <a:pt x="56561" y="28280"/>
                    </a:cubicBezTo>
                    <a:cubicBezTo>
                      <a:pt x="116103" y="-8934"/>
                      <a:pt x="113122" y="32046"/>
                      <a:pt x="103695" y="0"/>
                    </a:cubicBezTo>
                    <a:close/>
                  </a:path>
                </a:pathLst>
              </a:custGeom>
              <a:solidFill>
                <a:srgbClr val="FF0000">
                  <a:alpha val="24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ole tekstowe 70"/>
              <p:cNvSpPr txBox="1"/>
              <p:nvPr/>
            </p:nvSpPr>
            <p:spPr>
              <a:xfrm>
                <a:off x="2329085" y="4599025"/>
                <a:ext cx="669489" cy="369332"/>
              </a:xfrm>
              <a:prstGeom prst="rect">
                <a:avLst/>
              </a:prstGeom>
              <a:noFill/>
            </p:spPr>
            <p:txBody>
              <a:bodyPr wrap="square" rtlCol="0">
                <a:spAutoFit/>
              </a:bodyPr>
              <a:lstStyle/>
              <a:p>
                <a:r>
                  <a:rPr lang="en-US" sz="1800" i="1" dirty="0">
                    <a:sym typeface="Symbol" panose="05050102010706020507" pitchFamily="18" charset="2"/>
                  </a:rPr>
                  <a:t></a:t>
                </a:r>
                <a:r>
                  <a:rPr lang="pl-PL" sz="1800" i="1" dirty="0">
                    <a:sym typeface="Symbol" panose="05050102010706020507" pitchFamily="18" charset="2"/>
                  </a:rPr>
                  <a:t> </a:t>
                </a:r>
                <a:r>
                  <a:rPr lang="en-US" sz="1800" i="1" dirty="0"/>
                  <a:t>α</a:t>
                </a:r>
                <a:endParaRPr lang="en-US" sz="1800" dirty="0"/>
              </a:p>
            </p:txBody>
          </p:sp>
        </p:grpSp>
        <p:sp>
          <p:nvSpPr>
            <p:cNvPr id="80" name="Elipsa 79"/>
            <p:cNvSpPr/>
            <p:nvPr/>
          </p:nvSpPr>
          <p:spPr>
            <a:xfrm>
              <a:off x="1656966" y="4135005"/>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Elipsa 80"/>
            <p:cNvSpPr/>
            <p:nvPr/>
          </p:nvSpPr>
          <p:spPr>
            <a:xfrm>
              <a:off x="1654920" y="4480172"/>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Elipsa 81"/>
            <p:cNvSpPr/>
            <p:nvPr/>
          </p:nvSpPr>
          <p:spPr>
            <a:xfrm>
              <a:off x="1929036" y="4256492"/>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Elipsa 82"/>
            <p:cNvSpPr/>
            <p:nvPr/>
          </p:nvSpPr>
          <p:spPr>
            <a:xfrm>
              <a:off x="2230550" y="4163683"/>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Elipsa 84"/>
            <p:cNvSpPr/>
            <p:nvPr/>
          </p:nvSpPr>
          <p:spPr>
            <a:xfrm>
              <a:off x="1738470" y="4976672"/>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Elipsa 85"/>
            <p:cNvSpPr/>
            <p:nvPr/>
          </p:nvSpPr>
          <p:spPr>
            <a:xfrm>
              <a:off x="3176344" y="5484667"/>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Łącznik prosty ze strzałką 90"/>
            <p:cNvCxnSpPr/>
            <p:nvPr/>
          </p:nvCxnSpPr>
          <p:spPr>
            <a:xfrm>
              <a:off x="1194719" y="3196943"/>
              <a:ext cx="528685" cy="13121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Elipsa 93"/>
            <p:cNvSpPr/>
            <p:nvPr/>
          </p:nvSpPr>
          <p:spPr>
            <a:xfrm>
              <a:off x="1682672" y="2560879"/>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Elipsa 94"/>
            <p:cNvSpPr/>
            <p:nvPr/>
          </p:nvSpPr>
          <p:spPr>
            <a:xfrm>
              <a:off x="1054091" y="3183796"/>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Łącznik prosty ze strzałką 96"/>
            <p:cNvCxnSpPr>
              <a:endCxn id="82" idx="1"/>
            </p:cNvCxnSpPr>
            <p:nvPr/>
          </p:nvCxnSpPr>
          <p:spPr>
            <a:xfrm>
              <a:off x="1822329" y="2621280"/>
              <a:ext cx="130386" cy="16483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Elipsa 98"/>
            <p:cNvSpPr/>
            <p:nvPr/>
          </p:nvSpPr>
          <p:spPr>
            <a:xfrm>
              <a:off x="2374346" y="3012776"/>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Elipsa 99"/>
            <p:cNvSpPr/>
            <p:nvPr/>
          </p:nvSpPr>
          <p:spPr>
            <a:xfrm>
              <a:off x="2734001" y="3127145"/>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Łącznik prosty ze strzałką 100"/>
            <p:cNvCxnSpPr/>
            <p:nvPr/>
          </p:nvCxnSpPr>
          <p:spPr>
            <a:xfrm flipH="1">
              <a:off x="2311395" y="3131300"/>
              <a:ext cx="143796" cy="10323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Łącznik prosty ze strzałką 101"/>
            <p:cNvCxnSpPr>
              <a:stCxn id="100" idx="4"/>
            </p:cNvCxnSpPr>
            <p:nvPr/>
          </p:nvCxnSpPr>
          <p:spPr>
            <a:xfrm flipH="1">
              <a:off x="2349753" y="3216675"/>
              <a:ext cx="465094" cy="10078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9" name="pole tekstowe 108"/>
          <p:cNvSpPr txBox="1"/>
          <p:nvPr/>
        </p:nvSpPr>
        <p:spPr>
          <a:xfrm>
            <a:off x="131288" y="5405871"/>
            <a:ext cx="8875838" cy="1323439"/>
          </a:xfrm>
          <a:prstGeom prst="rect">
            <a:avLst/>
          </a:prstGeom>
          <a:noFill/>
        </p:spPr>
        <p:txBody>
          <a:bodyPr wrap="square" rtlCol="0">
            <a:spAutoFit/>
          </a:bodyPr>
          <a:lstStyle/>
          <a:p>
            <a:r>
              <a:rPr lang="en-US" sz="1600" u="sng" dirty="0">
                <a:solidFill>
                  <a:srgbClr val="0000CC"/>
                </a:solidFill>
              </a:rPr>
              <a:t>Remarks</a:t>
            </a:r>
            <a:r>
              <a:rPr lang="en-US" sz="1600" dirty="0">
                <a:solidFill>
                  <a:srgbClr val="0000CC"/>
                </a:solidFill>
              </a:rPr>
              <a:t>. </a:t>
            </a:r>
          </a:p>
          <a:p>
            <a:r>
              <a:rPr lang="en-US" sz="1600" dirty="0">
                <a:solidFill>
                  <a:srgbClr val="0000CC"/>
                </a:solidFill>
              </a:rPr>
              <a:t>In searching: (</a:t>
            </a:r>
            <a:r>
              <a:rPr lang="en-US" sz="1600" dirty="0" err="1">
                <a:solidFill>
                  <a:srgbClr val="0000CC"/>
                </a:solidFill>
              </a:rPr>
              <a:t>i</a:t>
            </a:r>
            <a:r>
              <a:rPr lang="en-US" sz="1600" dirty="0">
                <a:solidFill>
                  <a:srgbClr val="0000CC"/>
                </a:solidFill>
              </a:rPr>
              <a:t>) large support of rules</a:t>
            </a:r>
            <a:r>
              <a:rPr lang="pl-PL" sz="1600" dirty="0">
                <a:solidFill>
                  <a:srgbClr val="0000CC"/>
                </a:solidFill>
              </a:rPr>
              <a:t> and/</a:t>
            </a:r>
            <a:r>
              <a:rPr lang="en-US" sz="1600" dirty="0">
                <a:solidFill>
                  <a:srgbClr val="0000CC"/>
                </a:solidFill>
              </a:rPr>
              <a:t>or closeness to</a:t>
            </a:r>
            <a:r>
              <a:rPr lang="pl-PL" sz="1600" dirty="0">
                <a:solidFill>
                  <a:srgbClr val="0000CC"/>
                </a:solidFill>
              </a:rPr>
              <a:t> the</a:t>
            </a:r>
            <a:r>
              <a:rPr lang="en-US" sz="1600" dirty="0">
                <a:solidFill>
                  <a:srgbClr val="0000CC"/>
                </a:solidFill>
              </a:rPr>
              <a:t> initial conditions are preferred , (ii) domain knowledge can help.</a:t>
            </a:r>
            <a:endParaRPr lang="pl-PL" sz="1600" dirty="0">
              <a:solidFill>
                <a:srgbClr val="0000CC"/>
              </a:solidFill>
            </a:endParaRPr>
          </a:p>
          <a:p>
            <a:r>
              <a:rPr lang="en-US" sz="1600" dirty="0">
                <a:solidFill>
                  <a:srgbClr val="0000CC"/>
                </a:solidFill>
              </a:rPr>
              <a:t>Note that </a:t>
            </a:r>
            <a:r>
              <a:rPr lang="en-US" sz="1600" i="1" dirty="0">
                <a:solidFill>
                  <a:srgbClr val="0000CC"/>
                </a:solidFill>
              </a:rPr>
              <a:t>β</a:t>
            </a:r>
            <a:r>
              <a:rPr lang="en-US" sz="1600" dirty="0">
                <a:solidFill>
                  <a:srgbClr val="0000CC"/>
                </a:solidFill>
              </a:rPr>
              <a:t> describes the expected results of the </a:t>
            </a:r>
            <a:r>
              <a:rPr lang="pl-PL" sz="1600" dirty="0">
                <a:solidFill>
                  <a:srgbClr val="0000CC"/>
                </a:solidFill>
              </a:rPr>
              <a:t>(</a:t>
            </a:r>
            <a:r>
              <a:rPr lang="en-US" sz="1600" dirty="0">
                <a:solidFill>
                  <a:srgbClr val="0000CC"/>
                </a:solidFill>
              </a:rPr>
              <a:t>physical)</a:t>
            </a:r>
            <a:r>
              <a:rPr lang="pl-PL" sz="1600" dirty="0">
                <a:solidFill>
                  <a:srgbClr val="0000CC"/>
                </a:solidFill>
              </a:rPr>
              <a:t> </a:t>
            </a:r>
            <a:r>
              <a:rPr lang="en-US" sz="1600" dirty="0">
                <a:solidFill>
                  <a:srgbClr val="0000CC"/>
                </a:solidFill>
              </a:rPr>
              <a:t>realization</a:t>
            </a:r>
            <a:r>
              <a:rPr lang="pl-PL" sz="1600" dirty="0">
                <a:solidFill>
                  <a:srgbClr val="0000CC"/>
                </a:solidFill>
              </a:rPr>
              <a:t> of </a:t>
            </a:r>
            <a:r>
              <a:rPr lang="pl-PL" sz="1600" i="1" dirty="0" err="1">
                <a:solidFill>
                  <a:srgbClr val="0000CC"/>
                </a:solidFill>
              </a:rPr>
              <a:t>tr</a:t>
            </a:r>
            <a:r>
              <a:rPr lang="en-US" sz="1600" dirty="0">
                <a:solidFill>
                  <a:srgbClr val="0000CC"/>
                </a:solidFill>
              </a:rPr>
              <a:t>, but the actual results may differ due to interactions with the environment, including physical objects</a:t>
            </a:r>
            <a:r>
              <a:rPr lang="pl-PL" sz="1600" dirty="0">
                <a:solidFill>
                  <a:srgbClr val="0000CC"/>
                </a:solidFill>
              </a:rPr>
              <a:t>.</a:t>
            </a:r>
            <a:endParaRPr lang="en-US" sz="1600" dirty="0">
              <a:solidFill>
                <a:srgbClr val="0000CC"/>
              </a:solidFill>
            </a:endParaRPr>
          </a:p>
        </p:txBody>
      </p:sp>
    </p:spTree>
    <p:extLst>
      <p:ext uri="{BB962C8B-B14F-4D97-AF65-F5344CB8AC3E}">
        <p14:creationId xmlns:p14="http://schemas.microsoft.com/office/powerpoint/2010/main" val="11506658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62926B3-1B84-A50B-1439-54CD7CE4F778}"/>
            </a:ext>
          </a:extLst>
        </p:cNvPr>
        <p:cNvGrpSpPr/>
        <p:nvPr/>
      </p:nvGrpSpPr>
      <p:grpSpPr>
        <a:xfrm>
          <a:off x="0" y="0"/>
          <a:ext cx="0" cy="0"/>
          <a:chOff x="0" y="0"/>
          <a:chExt cx="0" cy="0"/>
        </a:xfrm>
      </p:grpSpPr>
      <p:sp>
        <p:nvSpPr>
          <p:cNvPr id="13" name="Prostokąt 12"/>
          <p:cNvSpPr/>
          <p:nvPr/>
        </p:nvSpPr>
        <p:spPr>
          <a:xfrm>
            <a:off x="8153214" y="5675647"/>
            <a:ext cx="235210" cy="252909"/>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 xmlns:a16="http://schemas.microsoft.com/office/drawing/2014/main" id="{C6B8A1EA-13F1-C5E7-6AA6-0F6E899B7079}"/>
              </a:ext>
            </a:extLst>
          </p:cNvPr>
          <p:cNvSpPr txBox="1">
            <a:spLocks noChangeArrowheads="1"/>
          </p:cNvSpPr>
          <p:nvPr/>
        </p:nvSpPr>
        <p:spPr bwMode="auto">
          <a:xfrm>
            <a:off x="10623" y="8198"/>
            <a:ext cx="9108504" cy="5667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2800" b="1" dirty="0"/>
              <a:t>DISCOVERY </a:t>
            </a:r>
            <a:r>
              <a:rPr lang="pl-PL" sz="2800" b="1" dirty="0"/>
              <a:t>OF </a:t>
            </a:r>
            <a:r>
              <a:rPr lang="en-US" sz="2800" b="1" dirty="0"/>
              <a:t>PLANS</a:t>
            </a:r>
            <a:r>
              <a:rPr lang="pl-PL" sz="2800" b="1" dirty="0"/>
              <a:t>: </a:t>
            </a:r>
            <a:r>
              <a:rPr lang="en-US" sz="2800" b="1" dirty="0"/>
              <a:t>EXEMPLARY SCHEME </a:t>
            </a:r>
          </a:p>
        </p:txBody>
      </p:sp>
      <p:sp>
        <p:nvSpPr>
          <p:cNvPr id="2" name="Symbol zastępczy numeru slajdu 1">
            <a:extLst>
              <a:ext uri="{FF2B5EF4-FFF2-40B4-BE49-F238E27FC236}">
                <a16:creationId xmlns="" xmlns:a16="http://schemas.microsoft.com/office/drawing/2014/main" id="{4B3FDD4C-0256-E68F-7294-73CCEA8C772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106</a:t>
            </a:fld>
            <a:endParaRPr lang="pl-PL"/>
          </a:p>
        </p:txBody>
      </p:sp>
      <p:grpSp>
        <p:nvGrpSpPr>
          <p:cNvPr id="17" name="Grupa 16"/>
          <p:cNvGrpSpPr/>
          <p:nvPr/>
        </p:nvGrpSpPr>
        <p:grpSpPr>
          <a:xfrm>
            <a:off x="2405244" y="1651961"/>
            <a:ext cx="4572462" cy="5129593"/>
            <a:chOff x="1277588" y="1648246"/>
            <a:chExt cx="4572462" cy="5129593"/>
          </a:xfrm>
        </p:grpSpPr>
        <p:grpSp>
          <p:nvGrpSpPr>
            <p:cNvPr id="15" name="Grupa 14"/>
            <p:cNvGrpSpPr/>
            <p:nvPr/>
          </p:nvGrpSpPr>
          <p:grpSpPr>
            <a:xfrm>
              <a:off x="1934481" y="1648246"/>
              <a:ext cx="3915569" cy="5129593"/>
              <a:chOff x="1934481" y="1648246"/>
              <a:chExt cx="3915569" cy="5129593"/>
            </a:xfrm>
          </p:grpSpPr>
          <p:grpSp>
            <p:nvGrpSpPr>
              <p:cNvPr id="10" name="Grupa 9"/>
              <p:cNvGrpSpPr/>
              <p:nvPr/>
            </p:nvGrpSpPr>
            <p:grpSpPr>
              <a:xfrm>
                <a:off x="1934481" y="2427984"/>
                <a:ext cx="3915569" cy="4349855"/>
                <a:chOff x="1934481" y="1560273"/>
                <a:chExt cx="3915569" cy="4349855"/>
              </a:xfrm>
            </p:grpSpPr>
            <p:grpSp>
              <p:nvGrpSpPr>
                <p:cNvPr id="63" name="Grupa 62"/>
                <p:cNvGrpSpPr/>
                <p:nvPr/>
              </p:nvGrpSpPr>
              <p:grpSpPr>
                <a:xfrm>
                  <a:off x="3566492" y="3140968"/>
                  <a:ext cx="2251013" cy="2769160"/>
                  <a:chOff x="1124589" y="3648639"/>
                  <a:chExt cx="2044381" cy="2769160"/>
                </a:xfrm>
              </p:grpSpPr>
              <p:grpSp>
                <p:nvGrpSpPr>
                  <p:cNvPr id="50" name="Grupa 49"/>
                  <p:cNvGrpSpPr/>
                  <p:nvPr/>
                </p:nvGrpSpPr>
                <p:grpSpPr>
                  <a:xfrm>
                    <a:off x="1124589" y="3648639"/>
                    <a:ext cx="2044381" cy="2769160"/>
                    <a:chOff x="1700653" y="2928558"/>
                    <a:chExt cx="2044381" cy="2769160"/>
                  </a:xfrm>
                </p:grpSpPr>
                <p:grpSp>
                  <p:nvGrpSpPr>
                    <p:cNvPr id="14" name="Grupa 13"/>
                    <p:cNvGrpSpPr/>
                    <p:nvPr/>
                  </p:nvGrpSpPr>
                  <p:grpSpPr>
                    <a:xfrm>
                      <a:off x="1700653" y="2928558"/>
                      <a:ext cx="2044381" cy="2769160"/>
                      <a:chOff x="3212071" y="2593839"/>
                      <a:chExt cx="2068719" cy="2769160"/>
                    </a:xfrm>
                  </p:grpSpPr>
                  <p:sp>
                    <p:nvSpPr>
                      <p:cNvPr id="12" name="Prostokąt 11"/>
                      <p:cNvSpPr/>
                      <p:nvPr/>
                    </p:nvSpPr>
                    <p:spPr>
                      <a:xfrm>
                        <a:off x="3212071" y="2593839"/>
                        <a:ext cx="2068719" cy="2769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ostokąt zaokrąglony 4"/>
                      <p:cNvSpPr/>
                      <p:nvPr/>
                    </p:nvSpPr>
                    <p:spPr>
                      <a:xfrm>
                        <a:off x="3786798" y="4005063"/>
                        <a:ext cx="1008112" cy="693165"/>
                      </a:xfrm>
                      <a:prstGeom prst="roundRect">
                        <a:avLst/>
                      </a:prstGeom>
                      <a:solidFill>
                        <a:srgbClr val="FFFF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Elipsa 17"/>
                    <p:cNvSpPr/>
                    <p:nvPr/>
                  </p:nvSpPr>
                  <p:spPr>
                    <a:xfrm flipH="1" flipV="1">
                      <a:off x="2195734" y="3428998"/>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ipsa 18"/>
                    <p:cNvSpPr/>
                    <p:nvPr/>
                  </p:nvSpPr>
                  <p:spPr>
                    <a:xfrm flipH="1" flipV="1">
                      <a:off x="2663784" y="3284981"/>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ipsa 19"/>
                    <p:cNvSpPr/>
                    <p:nvPr/>
                  </p:nvSpPr>
                  <p:spPr>
                    <a:xfrm flipH="1" flipV="1">
                      <a:off x="2051720" y="3880724"/>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ipsa 20"/>
                    <p:cNvSpPr/>
                    <p:nvPr/>
                  </p:nvSpPr>
                  <p:spPr>
                    <a:xfrm flipH="1" flipV="1">
                      <a:off x="3167843" y="3658358"/>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ole tekstowe 22"/>
                    <p:cNvSpPr txBox="1"/>
                    <p:nvPr/>
                  </p:nvSpPr>
                  <p:spPr>
                    <a:xfrm>
                      <a:off x="1922365" y="4128954"/>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cxnSp>
                  <p:nvCxnSpPr>
                    <p:cNvPr id="25" name="Łącznik prosty ze strzałką 24"/>
                    <p:cNvCxnSpPr>
                      <a:endCxn id="66" idx="7"/>
                    </p:cNvCxnSpPr>
                    <p:nvPr/>
                  </p:nvCxnSpPr>
                  <p:spPr>
                    <a:xfrm flipH="1">
                      <a:off x="2927414" y="3802375"/>
                      <a:ext cx="240429" cy="6953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p:nvPr/>
                  </p:nvCxnSpPr>
                  <p:spPr>
                    <a:xfrm>
                      <a:off x="2265785" y="3531018"/>
                      <a:ext cx="235986" cy="9412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p:nvPr/>
                  </p:nvCxnSpPr>
                  <p:spPr>
                    <a:xfrm>
                      <a:off x="2065985" y="3961606"/>
                      <a:ext cx="368061" cy="8166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p:cNvCxnSpPr/>
                    <p:nvPr/>
                  </p:nvCxnSpPr>
                  <p:spPr>
                    <a:xfrm>
                      <a:off x="2719755" y="3440534"/>
                      <a:ext cx="12119" cy="11512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pole tekstowe 31"/>
                    <p:cNvSpPr txBox="1"/>
                    <p:nvPr/>
                  </p:nvSpPr>
                  <p:spPr>
                    <a:xfrm>
                      <a:off x="2299826" y="3606780"/>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sp>
                  <p:nvSpPr>
                    <p:cNvPr id="33" name="pole tekstowe 32"/>
                    <p:cNvSpPr txBox="1"/>
                    <p:nvPr/>
                  </p:nvSpPr>
                  <p:spPr>
                    <a:xfrm>
                      <a:off x="2668616" y="3647258"/>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sp>
                  <p:nvSpPr>
                    <p:cNvPr id="34" name="pole tekstowe 33"/>
                    <p:cNvSpPr txBox="1"/>
                    <p:nvPr/>
                  </p:nvSpPr>
                  <p:spPr>
                    <a:xfrm>
                      <a:off x="2998420" y="3978118"/>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grpSp>
              <p:sp>
                <p:nvSpPr>
                  <p:cNvPr id="51" name="pole tekstowe 50"/>
                  <p:cNvSpPr txBox="1"/>
                  <p:nvPr/>
                </p:nvSpPr>
                <p:spPr>
                  <a:xfrm>
                    <a:off x="1190001" y="3674668"/>
                    <a:ext cx="528930" cy="369332"/>
                  </a:xfrm>
                  <a:prstGeom prst="rect">
                    <a:avLst/>
                  </a:prstGeom>
                  <a:noFill/>
                </p:spPr>
                <p:txBody>
                  <a:bodyPr wrap="square" rtlCol="0">
                    <a:spAutoFit/>
                  </a:bodyPr>
                  <a:lstStyle/>
                  <a:p>
                    <a:r>
                      <a:rPr lang="en-US" sz="1800" i="1" dirty="0">
                        <a:solidFill>
                          <a:srgbClr val="0000CC"/>
                        </a:solidFill>
                      </a:rPr>
                      <a:t>α</a:t>
                    </a:r>
                    <a:r>
                      <a:rPr lang="pl-PL" sz="1800" i="1" baseline="-25000" dirty="0">
                        <a:solidFill>
                          <a:srgbClr val="0000CC"/>
                        </a:solidFill>
                      </a:rPr>
                      <a:t>1</a:t>
                    </a:r>
                    <a:endParaRPr lang="en-US" sz="1800" dirty="0">
                      <a:solidFill>
                        <a:srgbClr val="0000CC"/>
                      </a:solidFill>
                    </a:endParaRPr>
                  </a:p>
                </p:txBody>
              </p:sp>
              <p:sp>
                <p:nvSpPr>
                  <p:cNvPr id="53" name="Elipsa 52"/>
                  <p:cNvSpPr/>
                  <p:nvPr/>
                </p:nvSpPr>
                <p:spPr>
                  <a:xfrm flipH="1" flipV="1">
                    <a:off x="1439631" y="6021287"/>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Łącznik prosty ze strzałką 53"/>
                  <p:cNvCxnSpPr>
                    <a:stCxn id="53" idx="2"/>
                  </p:cNvCxnSpPr>
                  <p:nvPr/>
                </p:nvCxnSpPr>
                <p:spPr>
                  <a:xfrm flipV="1">
                    <a:off x="1511640" y="5911681"/>
                    <a:ext cx="219147" cy="1816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1577297" y="5902766"/>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sp>
                <p:nvSpPr>
                  <p:cNvPr id="59" name="Elipsa 58"/>
                  <p:cNvSpPr/>
                  <p:nvPr/>
                </p:nvSpPr>
                <p:spPr>
                  <a:xfrm flipH="1" flipV="1">
                    <a:off x="2514223" y="5968132"/>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ole tekstowe 59"/>
                  <p:cNvSpPr txBox="1"/>
                  <p:nvPr/>
                </p:nvSpPr>
                <p:spPr>
                  <a:xfrm>
                    <a:off x="2635708" y="5720271"/>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grpSp>
            <mc:AlternateContent xmlns:mc="http://schemas.openxmlformats.org/markup-compatibility/2006" xmlns:a14="http://schemas.microsoft.com/office/drawing/2010/main">
              <mc:Choice Requires="a14">
                <p:sp>
                  <p:nvSpPr>
                    <p:cNvPr id="65" name="pole tekstowe 64"/>
                    <p:cNvSpPr txBox="1"/>
                    <p:nvPr/>
                  </p:nvSpPr>
                  <p:spPr>
                    <a:xfrm>
                      <a:off x="1973942" y="3282049"/>
                      <a:ext cx="1448730" cy="3341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b="0" i="1" smtClean="0">
                                        <a:solidFill>
                                          <a:srgbClr val="0000CC"/>
                                        </a:solidFill>
                                        <a:latin typeface="Cambria Math" panose="02040503050406030204" pitchFamily="18" charset="0"/>
                                        <a:ea typeface="Cambria Math" panose="02040503050406030204" pitchFamily="18" charset="0"/>
                                      </a:rPr>
                                      <m:t>1</m:t>
                                    </m:r>
                                  </m:sub>
                                </m:sSub>
                                <m:r>
                                  <a:rPr lang="pl-PL" sz="2000" i="1">
                                    <a:solidFill>
                                      <a:srgbClr val="0000CC"/>
                                    </a:solidFill>
                                    <a:latin typeface="Cambria Math" panose="02040503050406030204" pitchFamily="18" charset="0"/>
                                    <a:ea typeface="Cambria Math" panose="02040503050406030204" pitchFamily="18" charset="0"/>
                                  </a:rPr>
                                  <m:t>:</m:t>
                                </m:r>
                                <m:r>
                                  <a:rPr lang="en-US"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1</m:t>
                                </m:r>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m:t>
                                </m:r>
                              </m:e>
                              <m: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𝑡𝑟</m:t>
                                    </m:r>
                                  </m:e>
                                  <m:sub>
                                    <m:r>
                                      <a:rPr lang="pl-PL" sz="2000" b="0" i="1" smtClean="0">
                                        <a:solidFill>
                                          <a:srgbClr val="0000CC"/>
                                        </a:solidFill>
                                        <a:latin typeface="Cambria Math" panose="02040503050406030204" pitchFamily="18" charset="0"/>
                                        <a:ea typeface="Cambria Math" panose="02040503050406030204" pitchFamily="18" charset="0"/>
                                      </a:rPr>
                                      <m:t>1</m:t>
                                    </m:r>
                                  </m:sub>
                                </m:sSub>
                              </m:sub>
                            </m:sSub>
                            <m:r>
                              <a:rPr lang="en-US" sz="2000" i="1" smtClean="0">
                                <a:solidFill>
                                  <a:srgbClr val="0000CC"/>
                                </a:solidFill>
                                <a:latin typeface="Cambria Math" panose="02040503050406030204" pitchFamily="18" charset="0"/>
                                <a:ea typeface="Cambria Math" panose="02040503050406030204" pitchFamily="18" charset="0"/>
                              </a:rPr>
                              <m:t>𝛽</m:t>
                            </m:r>
                          </m:oMath>
                        </m:oMathPara>
                      </a14:m>
                      <a:endParaRPr lang="en-US" sz="2000" dirty="0">
                        <a:solidFill>
                          <a:srgbClr val="0000CC"/>
                        </a:solidFill>
                        <a:latin typeface="+mn-lt"/>
                      </a:endParaRPr>
                    </a:p>
                  </p:txBody>
                </p:sp>
              </mc:Choice>
              <mc:Fallback xmlns="">
                <p:sp>
                  <p:nvSpPr>
                    <p:cNvPr id="65" name="pole tekstowe 64"/>
                    <p:cNvSpPr txBox="1">
                      <a:spLocks noRot="1" noChangeAspect="1" noMove="1" noResize="1" noEditPoints="1" noAdjustHandles="1" noChangeArrowheads="1" noChangeShapeType="1" noTextEdit="1"/>
                    </p:cNvSpPr>
                    <p:nvPr/>
                  </p:nvSpPr>
                  <p:spPr>
                    <a:xfrm>
                      <a:off x="1973942" y="3282049"/>
                      <a:ext cx="1448730" cy="334194"/>
                    </a:xfrm>
                    <a:prstGeom prst="rect">
                      <a:avLst/>
                    </a:prstGeom>
                    <a:blipFill rotWithShape="0">
                      <a:blip r:embed="rId3"/>
                      <a:stretch>
                        <a:fillRect l="-1688" r="-4641"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Prostokąt 2"/>
                    <p:cNvSpPr/>
                    <p:nvPr/>
                  </p:nvSpPr>
                  <p:spPr>
                    <a:xfrm>
                      <a:off x="3644177" y="2148485"/>
                      <a:ext cx="2181606" cy="6288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m:oMathPara>
                      </a14:m>
                      <a:endParaRPr lang="en-US" dirty="0"/>
                    </a:p>
                  </p:txBody>
                </p:sp>
              </mc:Choice>
              <mc:Fallback xmlns="">
                <p:sp>
                  <p:nvSpPr>
                    <p:cNvPr id="3" name="Prostokąt 2"/>
                    <p:cNvSpPr>
                      <a:spLocks noRot="1" noChangeAspect="1" noMove="1" noResize="1" noEditPoints="1" noAdjustHandles="1" noChangeArrowheads="1" noChangeShapeType="1" noTextEdit="1"/>
                    </p:cNvSpPr>
                    <p:nvPr/>
                  </p:nvSpPr>
                  <p:spPr>
                    <a:xfrm>
                      <a:off x="3644177" y="2148485"/>
                      <a:ext cx="2181606" cy="628827"/>
                    </a:xfrm>
                    <a:prstGeom prst="rect">
                      <a:avLst/>
                    </a:prstGeom>
                    <a:blipFill rotWithShape="0">
                      <a:blip r:embed="rId4"/>
                      <a:stretch>
                        <a:fillRect/>
                      </a:stretch>
                    </a:blipFill>
                  </p:spPr>
                  <p:txBody>
                    <a:bodyPr/>
                    <a:lstStyle/>
                    <a:p>
                      <a:r>
                        <a:rPr lang="en-US">
                          <a:noFill/>
                        </a:rPr>
                        <a:t> </a:t>
                      </a:r>
                    </a:p>
                  </p:txBody>
                </p:sp>
              </mc:Fallback>
            </mc:AlternateContent>
            <p:sp>
              <p:nvSpPr>
                <p:cNvPr id="6" name="pole tekstowe 5"/>
                <p:cNvSpPr txBox="1"/>
                <p:nvPr/>
              </p:nvSpPr>
              <p:spPr>
                <a:xfrm>
                  <a:off x="4416830" y="2184268"/>
                  <a:ext cx="731234" cy="507831"/>
                </a:xfrm>
                <a:prstGeom prst="rect">
                  <a:avLst/>
                </a:prstGeom>
                <a:noFill/>
              </p:spPr>
              <p:txBody>
                <a:bodyPr wrap="square" rtlCol="0">
                  <a:spAutoFit/>
                </a:bodyPr>
                <a:lstStyle/>
                <a:p>
                  <a:r>
                    <a:rPr lang="pl-PL" dirty="0"/>
                    <a:t>…</a:t>
                  </a:r>
                  <a:endParaRPr lang="en-US" dirty="0"/>
                </a:p>
              </p:txBody>
            </p:sp>
            <p:sp>
              <p:nvSpPr>
                <p:cNvPr id="36" name="pole tekstowe 35"/>
                <p:cNvSpPr txBox="1"/>
                <p:nvPr/>
              </p:nvSpPr>
              <p:spPr>
                <a:xfrm>
                  <a:off x="3638514" y="2075118"/>
                  <a:ext cx="582390" cy="369332"/>
                </a:xfrm>
                <a:prstGeom prst="rect">
                  <a:avLst/>
                </a:prstGeom>
                <a:noFill/>
              </p:spPr>
              <p:txBody>
                <a:bodyPr wrap="square" rtlCol="0">
                  <a:spAutoFit/>
                </a:bodyPr>
                <a:lstStyle/>
                <a:p>
                  <a:r>
                    <a:rPr lang="en-US" sz="1800" i="1" dirty="0">
                      <a:solidFill>
                        <a:srgbClr val="0000CC"/>
                      </a:solidFill>
                    </a:rPr>
                    <a:t>α</a:t>
                  </a:r>
                  <a:r>
                    <a:rPr lang="pl-PL" sz="1800" i="1" baseline="-25000" dirty="0">
                      <a:solidFill>
                        <a:srgbClr val="0000CC"/>
                      </a:solidFill>
                    </a:rPr>
                    <a:t>2</a:t>
                  </a:r>
                  <a:endParaRPr lang="en-US" sz="1800" dirty="0">
                    <a:solidFill>
                      <a:srgbClr val="0000CC"/>
                    </a:solidFill>
                  </a:endParaRPr>
                </a:p>
              </p:txBody>
            </p:sp>
            <p:sp>
              <p:nvSpPr>
                <p:cNvPr id="37" name="Prostokąt 36"/>
                <p:cNvSpPr/>
                <p:nvPr/>
              </p:nvSpPr>
              <p:spPr>
                <a:xfrm>
                  <a:off x="5448978" y="2426136"/>
                  <a:ext cx="401072" cy="369332"/>
                </a:xfrm>
                <a:prstGeom prst="rect">
                  <a:avLst/>
                </a:prstGeom>
              </p:spPr>
              <p:txBody>
                <a:bodyPr wrap="none">
                  <a:spAutoFit/>
                </a:bodyPr>
                <a:lstStyle/>
                <a:p>
                  <a:r>
                    <a:rPr lang="en-US" sz="1800" i="1" dirty="0">
                      <a:solidFill>
                        <a:srgbClr val="0000CC"/>
                      </a:solidFill>
                    </a:rPr>
                    <a:t>β</a:t>
                  </a:r>
                  <a:r>
                    <a:rPr lang="pl-PL" sz="1800" i="1" baseline="-25000" dirty="0">
                      <a:solidFill>
                        <a:srgbClr val="0000CC"/>
                      </a:solidFill>
                    </a:rPr>
                    <a:t>2</a:t>
                  </a:r>
                  <a:endParaRPr lang="en-US" sz="1800" dirty="0">
                    <a:solidFill>
                      <a:srgbClr val="0000CC"/>
                    </a:solidFill>
                  </a:endParaRPr>
                </a:p>
              </p:txBody>
            </p:sp>
            <mc:AlternateContent xmlns:mc="http://schemas.openxmlformats.org/markup-compatibility/2006" xmlns:a14="http://schemas.microsoft.com/office/drawing/2010/main">
              <mc:Choice Requires="a14">
                <p:sp>
                  <p:nvSpPr>
                    <p:cNvPr id="38" name="pole tekstowe 37"/>
                    <p:cNvSpPr txBox="1"/>
                    <p:nvPr/>
                  </p:nvSpPr>
                  <p:spPr>
                    <a:xfrm>
                      <a:off x="1934481" y="2238760"/>
                      <a:ext cx="1556260" cy="3341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b="0" i="1" smtClean="0">
                                        <a:solidFill>
                                          <a:srgbClr val="0000CC"/>
                                        </a:solidFill>
                                        <a:latin typeface="Cambria Math" panose="02040503050406030204" pitchFamily="18" charset="0"/>
                                        <a:ea typeface="Cambria Math" panose="02040503050406030204" pitchFamily="18" charset="0"/>
                                      </a:rPr>
                                      <m:t>2</m:t>
                                    </m:r>
                                  </m:sub>
                                </m:sSub>
                                <m:r>
                                  <a:rPr lang="pl-PL" sz="2000" i="1">
                                    <a:solidFill>
                                      <a:srgbClr val="0000CC"/>
                                    </a:solidFill>
                                    <a:latin typeface="Cambria Math" panose="02040503050406030204" pitchFamily="18" charset="0"/>
                                    <a:ea typeface="Cambria Math" panose="02040503050406030204" pitchFamily="18" charset="0"/>
                                  </a:rPr>
                                  <m:t>:</m:t>
                                </m:r>
                                <m:r>
                                  <a:rPr lang="en-US"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2</m:t>
                                </m:r>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m:t>
                                </m:r>
                              </m:e>
                              <m: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𝑡𝑟</m:t>
                                    </m:r>
                                  </m:e>
                                  <m:sub>
                                    <m:r>
                                      <a:rPr lang="pl-PL" sz="2000" b="0" i="1" smtClean="0">
                                        <a:solidFill>
                                          <a:srgbClr val="0000CC"/>
                                        </a:solidFill>
                                        <a:latin typeface="Cambria Math" panose="02040503050406030204" pitchFamily="18" charset="0"/>
                                        <a:ea typeface="Cambria Math" panose="02040503050406030204" pitchFamily="18" charset="0"/>
                                      </a:rPr>
                                      <m:t>2</m:t>
                                    </m:r>
                                  </m:sub>
                                </m:sSub>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𝛽</m:t>
                                </m:r>
                              </m:e>
                              <m:sub>
                                <m:r>
                                  <a:rPr lang="pl-PL" sz="2000" b="0" i="1" smtClean="0">
                                    <a:solidFill>
                                      <a:srgbClr val="0000CC"/>
                                    </a:solidFill>
                                    <a:latin typeface="Cambria Math" panose="02040503050406030204" pitchFamily="18" charset="0"/>
                                    <a:ea typeface="Cambria Math" panose="02040503050406030204" pitchFamily="18" charset="0"/>
                                  </a:rPr>
                                  <m:t>2</m:t>
                                </m:r>
                              </m:sub>
                            </m:sSub>
                          </m:oMath>
                        </m:oMathPara>
                      </a14:m>
                      <a:endParaRPr lang="en-US" sz="2000" dirty="0">
                        <a:latin typeface="+mn-lt"/>
                      </a:endParaRPr>
                    </a:p>
                  </p:txBody>
                </p:sp>
              </mc:Choice>
              <mc:Fallback xmlns="">
                <p:sp>
                  <p:nvSpPr>
                    <p:cNvPr id="38" name="pole tekstowe 37"/>
                    <p:cNvSpPr txBox="1">
                      <a:spLocks noRot="1" noChangeAspect="1" noMove="1" noResize="1" noEditPoints="1" noAdjustHandles="1" noChangeArrowheads="1" noChangeShapeType="1" noTextEdit="1"/>
                    </p:cNvSpPr>
                    <p:nvPr/>
                  </p:nvSpPr>
                  <p:spPr>
                    <a:xfrm>
                      <a:off x="1934481" y="2238760"/>
                      <a:ext cx="1556260" cy="334194"/>
                    </a:xfrm>
                    <a:prstGeom prst="rect">
                      <a:avLst/>
                    </a:prstGeom>
                    <a:blipFill rotWithShape="0">
                      <a:blip r:embed="rId5"/>
                      <a:stretch>
                        <a:fillRect l="-1172" r="-391"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pole tekstowe 7"/>
                    <p:cNvSpPr txBox="1"/>
                    <p:nvPr/>
                  </p:nvSpPr>
                  <p:spPr>
                    <a:xfrm>
                      <a:off x="4870146" y="2784583"/>
                      <a:ext cx="974882" cy="337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a:solidFill>
                                      <a:srgbClr val="0000CC"/>
                                    </a:solidFill>
                                    <a:latin typeface="Cambria Math" panose="02040503050406030204" pitchFamily="18" charset="0"/>
                                    <a:ea typeface="Cambria Math" panose="02040503050406030204" pitchFamily="18" charset="0"/>
                                  </a:rPr>
                                  <m:t>𝛽</m:t>
                                </m:r>
                              </m:e>
                              <m:sub>
                                <m:r>
                                  <a:rPr lang="pl-PL" sz="2000" i="1">
                                    <a:solidFill>
                                      <a:srgbClr val="0000CC"/>
                                    </a:solidFill>
                                    <a:latin typeface="Cambria Math" panose="02040503050406030204" pitchFamily="18" charset="0"/>
                                    <a:ea typeface="Cambria Math" panose="02040503050406030204" pitchFamily="18" charset="0"/>
                                  </a:rPr>
                                  <m:t>2</m:t>
                                </m:r>
                              </m:sub>
                            </m:sSub>
                            <m:r>
                              <a:rPr lang="pl-PL" sz="2000" i="1" smtClean="0">
                                <a:solidFill>
                                  <a:srgbClr val="0000CC"/>
                                </a:solidFill>
                                <a:latin typeface="Cambria Math" panose="02040503050406030204" pitchFamily="18" charset="0"/>
                                <a:ea typeface="Cambria Math" panose="02040503050406030204" pitchFamily="18" charset="0"/>
                              </a:rPr>
                              <m:t>⇒</m:t>
                            </m:r>
                            <m:sSub>
                              <m:sSubPr>
                                <m:ctrlPr>
                                  <a:rPr lang="pl-PL" sz="2000" i="1" smtClean="0">
                                    <a:solidFill>
                                      <a:srgbClr val="0000CC"/>
                                    </a:solidFill>
                                    <a:latin typeface="Cambria Math" panose="02040503050406030204" pitchFamily="18" charset="0"/>
                                    <a:ea typeface="Cambria Math" panose="02040503050406030204" pitchFamily="18" charset="0"/>
                                  </a:rPr>
                                </m:ctrlPr>
                              </m:sSubPr>
                              <m:e>
                                <m:r>
                                  <a:rPr lang="pl-PL"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1</m:t>
                                </m:r>
                              </m:sub>
                            </m:sSub>
                          </m:oMath>
                        </m:oMathPara>
                      </a14:m>
                      <a:endParaRPr lang="en-US" sz="2000" dirty="0">
                        <a:latin typeface="+mn-lt"/>
                      </a:endParaRPr>
                    </a:p>
                  </p:txBody>
                </p:sp>
              </mc:Choice>
              <mc:Fallback xmlns="">
                <p:sp>
                  <p:nvSpPr>
                    <p:cNvPr id="8" name="pole tekstowe 7"/>
                    <p:cNvSpPr txBox="1">
                      <a:spLocks noRot="1" noChangeAspect="1" noMove="1" noResize="1" noEditPoints="1" noAdjustHandles="1" noChangeArrowheads="1" noChangeShapeType="1" noTextEdit="1"/>
                    </p:cNvSpPr>
                    <p:nvPr/>
                  </p:nvSpPr>
                  <p:spPr>
                    <a:xfrm>
                      <a:off x="4870146" y="2784583"/>
                      <a:ext cx="974882" cy="337593"/>
                    </a:xfrm>
                    <a:prstGeom prst="rect">
                      <a:avLst/>
                    </a:prstGeom>
                    <a:blipFill rotWithShape="0">
                      <a:blip r:embed="rId6"/>
                      <a:stretch>
                        <a:fillRect l="-8750" r="-1875" b="-23636"/>
                      </a:stretch>
                    </a:blipFill>
                  </p:spPr>
                  <p:txBody>
                    <a:bodyPr/>
                    <a:lstStyle/>
                    <a:p>
                      <a:r>
                        <a:rPr lang="en-US">
                          <a:noFill/>
                        </a:rPr>
                        <a:t> </a:t>
                      </a:r>
                    </a:p>
                  </p:txBody>
                </p:sp>
              </mc:Fallback>
            </mc:AlternateContent>
            <p:sp>
              <p:nvSpPr>
                <p:cNvPr id="40" name="pole tekstowe 39"/>
                <p:cNvSpPr txBox="1"/>
                <p:nvPr/>
              </p:nvSpPr>
              <p:spPr>
                <a:xfrm>
                  <a:off x="4377451" y="1560273"/>
                  <a:ext cx="731234" cy="507831"/>
                </a:xfrm>
                <a:prstGeom prst="rect">
                  <a:avLst/>
                </a:prstGeom>
                <a:noFill/>
              </p:spPr>
              <p:txBody>
                <a:bodyPr wrap="square" rtlCol="0">
                  <a:spAutoFit/>
                </a:bodyPr>
                <a:lstStyle/>
                <a:p>
                  <a:r>
                    <a:rPr lang="pl-PL" dirty="0">
                      <a:solidFill>
                        <a:srgbClr val="0000CC"/>
                      </a:solidFill>
                    </a:rPr>
                    <a:t>…</a:t>
                  </a:r>
                  <a:endParaRPr lang="en-US" dirty="0">
                    <a:solidFill>
                      <a:srgbClr val="0000CC"/>
                    </a:solidFill>
                  </a:endParaRPr>
                </a:p>
              </p:txBody>
            </p:sp>
          </p:grpSp>
          <p:sp>
            <p:nvSpPr>
              <p:cNvPr id="11" name="Strzałka w dół 10"/>
              <p:cNvSpPr/>
              <p:nvPr/>
            </p:nvSpPr>
            <p:spPr>
              <a:xfrm>
                <a:off x="4518955" y="3645024"/>
                <a:ext cx="251017" cy="3656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Prostokąt 42"/>
                  <p:cNvSpPr/>
                  <p:nvPr/>
                </p:nvSpPr>
                <p:spPr>
                  <a:xfrm>
                    <a:off x="3634594" y="2005572"/>
                    <a:ext cx="2140826" cy="5861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m:oMathPara>
                    </a14:m>
                    <a:endParaRPr lang="en-US" dirty="0"/>
                  </a:p>
                </p:txBody>
              </p:sp>
            </mc:Choice>
            <mc:Fallback xmlns="">
              <p:sp>
                <p:nvSpPr>
                  <p:cNvPr id="43" name="Prostokąt 42"/>
                  <p:cNvSpPr>
                    <a:spLocks noRot="1" noChangeAspect="1" noMove="1" noResize="1" noEditPoints="1" noAdjustHandles="1" noChangeArrowheads="1" noChangeShapeType="1" noTextEdit="1"/>
                  </p:cNvSpPr>
                  <p:nvPr/>
                </p:nvSpPr>
                <p:spPr>
                  <a:xfrm>
                    <a:off x="3634594" y="2005572"/>
                    <a:ext cx="2140826" cy="586106"/>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pole tekstowe 43"/>
                  <p:cNvSpPr txBox="1"/>
                  <p:nvPr/>
                </p:nvSpPr>
                <p:spPr>
                  <a:xfrm>
                    <a:off x="4151255" y="1648246"/>
                    <a:ext cx="11518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CC"/>
                              </a:solidFill>
                              <a:latin typeface="Cambria Math" panose="02040503050406030204" pitchFamily="18" charset="0"/>
                              <a:ea typeface="Cambria Math" panose="02040503050406030204" pitchFamily="18" charset="0"/>
                            </a:rPr>
                            <m:t>𝛼</m:t>
                          </m:r>
                          <m:r>
                            <a:rPr lang="pl-PL" sz="2000" i="1" smtClean="0">
                              <a:solidFill>
                                <a:srgbClr val="0000CC"/>
                              </a:solidFill>
                              <a:latin typeface="Cambria Math" panose="02040503050406030204" pitchFamily="18" charset="0"/>
                              <a:ea typeface="Cambria Math" panose="02040503050406030204" pitchFamily="18" charset="0"/>
                            </a:rPr>
                            <m:t>⇒</m:t>
                          </m:r>
                          <m:sSub>
                            <m:sSubPr>
                              <m:ctrlPr>
                                <a:rPr lang="pl-PL" sz="2000" i="1" smtClean="0">
                                  <a:solidFill>
                                    <a:srgbClr val="0000CC"/>
                                  </a:solidFill>
                                  <a:latin typeface="Cambria Math" panose="02040503050406030204" pitchFamily="18" charset="0"/>
                                  <a:ea typeface="Cambria Math" panose="02040503050406030204" pitchFamily="18" charset="0"/>
                                </a:rPr>
                              </m:ctrlPr>
                            </m:sSubPr>
                            <m:e>
                              <m:r>
                                <a:rPr lang="pl-PL"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𝑘</m:t>
                              </m:r>
                            </m:sub>
                          </m:sSub>
                        </m:oMath>
                      </m:oMathPara>
                    </a14:m>
                    <a:endParaRPr lang="en-US" sz="2000" dirty="0">
                      <a:latin typeface="+mn-lt"/>
                      <a:cs typeface="Arial" panose="020B0604020202020204" pitchFamily="34" charset="0"/>
                    </a:endParaRPr>
                  </a:p>
                </p:txBody>
              </p:sp>
            </mc:Choice>
            <mc:Fallback xmlns="">
              <p:sp>
                <p:nvSpPr>
                  <p:cNvPr id="44" name="pole tekstowe 43"/>
                  <p:cNvSpPr txBox="1">
                    <a:spLocks noRot="1" noChangeAspect="1" noMove="1" noResize="1" noEditPoints="1" noAdjustHandles="1" noChangeArrowheads="1" noChangeShapeType="1" noTextEdit="1"/>
                  </p:cNvSpPr>
                  <p:nvPr/>
                </p:nvSpPr>
                <p:spPr>
                  <a:xfrm>
                    <a:off x="4151255" y="1648246"/>
                    <a:ext cx="1151803" cy="307777"/>
                  </a:xfrm>
                  <a:prstGeom prst="rect">
                    <a:avLst/>
                  </a:prstGeom>
                  <a:blipFill rotWithShape="0">
                    <a:blip r:embed="rId8"/>
                    <a:stretch>
                      <a:fillRect b="-22000"/>
                    </a:stretch>
                  </a:blipFill>
                </p:spPr>
                <p:txBody>
                  <a:bodyPr/>
                  <a:lstStyle/>
                  <a:p>
                    <a:r>
                      <a:rPr lang="en-US">
                        <a:noFill/>
                      </a:rPr>
                      <a:t> </a:t>
                    </a:r>
                  </a:p>
                </p:txBody>
              </p:sp>
            </mc:Fallback>
          </mc:AlternateContent>
          <p:sp>
            <p:nvSpPr>
              <p:cNvPr id="45" name="pole tekstowe 44"/>
              <p:cNvSpPr txBox="1"/>
              <p:nvPr/>
            </p:nvSpPr>
            <p:spPr>
              <a:xfrm>
                <a:off x="3632882" y="1939490"/>
                <a:ext cx="582390" cy="369332"/>
              </a:xfrm>
              <a:prstGeom prst="rect">
                <a:avLst/>
              </a:prstGeom>
              <a:noFill/>
            </p:spPr>
            <p:txBody>
              <a:bodyPr wrap="square" rtlCol="0">
                <a:spAutoFit/>
              </a:bodyPr>
              <a:lstStyle/>
              <a:p>
                <a:r>
                  <a:rPr lang="en-US" sz="1800" i="1" dirty="0">
                    <a:solidFill>
                      <a:srgbClr val="0000CC"/>
                    </a:solidFill>
                  </a:rPr>
                  <a:t>α</a:t>
                </a:r>
                <a:r>
                  <a:rPr lang="pl-PL" sz="1800" i="1" baseline="-25000" dirty="0">
                    <a:solidFill>
                      <a:srgbClr val="0000CC"/>
                    </a:solidFill>
                  </a:rPr>
                  <a:t>k</a:t>
                </a:r>
                <a:endParaRPr lang="en-US" sz="1800" dirty="0">
                  <a:solidFill>
                    <a:srgbClr val="0000CC"/>
                  </a:solidFill>
                </a:endParaRPr>
              </a:p>
            </p:txBody>
          </p:sp>
          <p:sp>
            <p:nvSpPr>
              <p:cNvPr id="47" name="Prostokąt 46"/>
              <p:cNvSpPr/>
              <p:nvPr/>
            </p:nvSpPr>
            <p:spPr>
              <a:xfrm>
                <a:off x="5368522" y="2190926"/>
                <a:ext cx="393056" cy="369332"/>
              </a:xfrm>
              <a:prstGeom prst="rect">
                <a:avLst/>
              </a:prstGeom>
            </p:spPr>
            <p:txBody>
              <a:bodyPr wrap="none">
                <a:spAutoFit/>
              </a:bodyPr>
              <a:lstStyle/>
              <a:p>
                <a:r>
                  <a:rPr lang="en-US" sz="1800" i="1" dirty="0">
                    <a:solidFill>
                      <a:srgbClr val="0000CC"/>
                    </a:solidFill>
                  </a:rPr>
                  <a:t>β</a:t>
                </a:r>
                <a:r>
                  <a:rPr lang="pl-PL" sz="1800" i="1" baseline="-25000" dirty="0">
                    <a:solidFill>
                      <a:srgbClr val="0000CC"/>
                    </a:solidFill>
                  </a:rPr>
                  <a:t>k</a:t>
                </a:r>
                <a:endParaRPr lang="en-US" sz="1800" dirty="0">
                  <a:solidFill>
                    <a:srgbClr val="0000CC"/>
                  </a:solidFill>
                </a:endParaRPr>
              </a:p>
            </p:txBody>
          </p:sp>
        </p:grpSp>
        <p:sp>
          <p:nvSpPr>
            <p:cNvPr id="16" name="Strzałka w prawo 15"/>
            <p:cNvSpPr/>
            <p:nvPr/>
          </p:nvSpPr>
          <p:spPr>
            <a:xfrm rot="16200000">
              <a:off x="49258" y="3004432"/>
              <a:ext cx="2877036" cy="420375"/>
            </a:xfrm>
            <a:prstGeom prst="rightArrow">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ole tekstowe 54"/>
            <p:cNvSpPr txBox="1"/>
            <p:nvPr/>
          </p:nvSpPr>
          <p:spPr>
            <a:xfrm>
              <a:off x="4363427" y="1913762"/>
              <a:ext cx="731234" cy="507831"/>
            </a:xfrm>
            <a:prstGeom prst="rect">
              <a:avLst/>
            </a:prstGeom>
            <a:noFill/>
          </p:spPr>
          <p:txBody>
            <a:bodyPr wrap="square" rtlCol="0">
              <a:spAutoFit/>
            </a:bodyPr>
            <a:lstStyle/>
            <a:p>
              <a:r>
                <a:rPr lang="pl-PL" dirty="0">
                  <a:solidFill>
                    <a:srgbClr val="0000CC"/>
                  </a:solidFill>
                </a:rPr>
                <a:t>…</a:t>
              </a:r>
              <a:endParaRPr lang="en-US" dirty="0">
                <a:solidFill>
                  <a:srgbClr val="0000CC"/>
                </a:solidFill>
              </a:endParaRPr>
            </a:p>
          </p:txBody>
        </p:sp>
        <mc:AlternateContent xmlns:mc="http://schemas.openxmlformats.org/markup-compatibility/2006" xmlns:a14="http://schemas.microsoft.com/office/drawing/2010/main">
          <mc:Choice Requires="a14">
            <p:sp>
              <p:nvSpPr>
                <p:cNvPr id="56" name="pole tekstowe 55"/>
                <p:cNvSpPr txBox="1"/>
                <p:nvPr/>
              </p:nvSpPr>
              <p:spPr>
                <a:xfrm>
                  <a:off x="1847884" y="1954574"/>
                  <a:ext cx="1669623" cy="336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𝑟</m:t>
                                </m:r>
                              </m:e>
                              <m:sub>
                                <m:r>
                                  <a:rPr lang="pl-PL" sz="2000" b="0" i="1" smtClean="0">
                                    <a:solidFill>
                                      <a:srgbClr val="0000CC"/>
                                    </a:solidFill>
                                    <a:latin typeface="Cambria Math" panose="02040503050406030204" pitchFamily="18" charset="0"/>
                                    <a:ea typeface="Cambria Math" panose="02040503050406030204" pitchFamily="18" charset="0"/>
                                  </a:rPr>
                                  <m:t>𝑘</m:t>
                                </m:r>
                              </m:sub>
                            </m:sSub>
                            <m:r>
                              <a:rPr lang="pl-PL" sz="2000" b="0" i="1" smtClean="0">
                                <a:solidFill>
                                  <a:srgbClr val="0000CC"/>
                                </a:solidFill>
                                <a:latin typeface="Cambria Math" panose="02040503050406030204" pitchFamily="18" charset="0"/>
                                <a:ea typeface="Cambria Math" panose="02040503050406030204" pitchFamily="18" charset="0"/>
                              </a:rPr>
                              <m:t>:</m:t>
                            </m:r>
                            <m:r>
                              <a:rPr lang="en-US"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𝑘</m:t>
                            </m:r>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m:t>
                            </m:r>
                          </m:e>
                          <m: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𝑡𝑟</m:t>
                                </m:r>
                              </m:e>
                              <m:sub>
                                <m:r>
                                  <a:rPr lang="pl-PL" sz="2000" b="0" i="1" smtClean="0">
                                    <a:solidFill>
                                      <a:srgbClr val="0000CC"/>
                                    </a:solidFill>
                                    <a:latin typeface="Cambria Math" panose="02040503050406030204" pitchFamily="18" charset="0"/>
                                    <a:ea typeface="Cambria Math" panose="02040503050406030204" pitchFamily="18" charset="0"/>
                                  </a:rPr>
                                  <m:t>𝑘</m:t>
                                </m:r>
                              </m:sub>
                            </m:sSub>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𝛽</m:t>
                            </m:r>
                          </m:e>
                          <m:sub>
                            <m:r>
                              <a:rPr lang="pl-PL" sz="2000" b="0" i="1" smtClean="0">
                                <a:solidFill>
                                  <a:srgbClr val="0000CC"/>
                                </a:solidFill>
                                <a:latin typeface="Cambria Math" panose="02040503050406030204" pitchFamily="18" charset="0"/>
                                <a:ea typeface="Cambria Math" panose="02040503050406030204" pitchFamily="18" charset="0"/>
                              </a:rPr>
                              <m:t>𝑘</m:t>
                            </m:r>
                          </m:sub>
                        </m:sSub>
                      </m:oMath>
                    </m:oMathPara>
                  </a14:m>
                  <a:endParaRPr lang="en-US" sz="2000" dirty="0">
                    <a:latin typeface="+mn-lt"/>
                  </a:endParaRPr>
                </a:p>
              </p:txBody>
            </p:sp>
          </mc:Choice>
          <mc:Fallback xmlns="">
            <p:sp>
              <p:nvSpPr>
                <p:cNvPr id="56" name="pole tekstowe 55"/>
                <p:cNvSpPr txBox="1">
                  <a:spLocks noRot="1" noChangeAspect="1" noMove="1" noResize="1" noEditPoints="1" noAdjustHandles="1" noChangeArrowheads="1" noChangeShapeType="1" noTextEdit="1"/>
                </p:cNvSpPr>
                <p:nvPr/>
              </p:nvSpPr>
              <p:spPr>
                <a:xfrm>
                  <a:off x="1847884" y="1954574"/>
                  <a:ext cx="1669623" cy="336374"/>
                </a:xfrm>
                <a:prstGeom prst="rect">
                  <a:avLst/>
                </a:prstGeom>
                <a:blipFill rotWithShape="0">
                  <a:blip r:embed="rId9"/>
                  <a:stretch>
                    <a:fillRect b="-25455"/>
                  </a:stretch>
                </a:blipFill>
              </p:spPr>
              <p:txBody>
                <a:bodyPr/>
                <a:lstStyle/>
                <a:p>
                  <a:r>
                    <a:rPr lang="en-US">
                      <a:noFill/>
                    </a:rPr>
                    <a:t> </a:t>
                  </a:r>
                </a:p>
              </p:txBody>
            </p:sp>
          </mc:Fallback>
        </mc:AlternateContent>
      </p:grpSp>
      <p:sp>
        <p:nvSpPr>
          <p:cNvPr id="24" name="Prostokąt 23"/>
          <p:cNvSpPr/>
          <p:nvPr/>
        </p:nvSpPr>
        <p:spPr>
          <a:xfrm>
            <a:off x="5410201" y="1597836"/>
            <a:ext cx="268122" cy="366529"/>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ole tekstowe 56"/>
          <p:cNvSpPr txBox="1"/>
          <p:nvPr/>
        </p:nvSpPr>
        <p:spPr>
          <a:xfrm>
            <a:off x="6813092" y="5326899"/>
            <a:ext cx="1944216" cy="646331"/>
          </a:xfrm>
          <a:prstGeom prst="rect">
            <a:avLst/>
          </a:prstGeom>
          <a:noFill/>
        </p:spPr>
        <p:txBody>
          <a:bodyPr wrap="square" rtlCol="0">
            <a:spAutoFit/>
          </a:bodyPr>
          <a:lstStyle/>
          <a:p>
            <a:pPr algn="ctr"/>
            <a:r>
              <a:rPr lang="en-US" sz="1800" dirty="0">
                <a:solidFill>
                  <a:srgbClr val="0000CC"/>
                </a:solidFill>
                <a:latin typeface="+mn-lt"/>
                <a:ea typeface="Cambria Math" panose="02040503050406030204" pitchFamily="18" charset="0"/>
              </a:rPr>
              <a:t>objects with property </a:t>
            </a:r>
            <a:r>
              <a:rPr lang="en-US" sz="1800" i="1" dirty="0">
                <a:solidFill>
                  <a:srgbClr val="0000CC"/>
                </a:solidFill>
                <a:latin typeface="+mn-lt"/>
                <a:ea typeface="Cambria Math" panose="02040503050406030204" pitchFamily="18" charset="0"/>
                <a:sym typeface="Symbol" panose="05050102010706020507" pitchFamily="18" charset="2"/>
              </a:rPr>
              <a:t></a:t>
            </a:r>
            <a:endParaRPr lang="en-US" sz="1800" i="1" dirty="0">
              <a:solidFill>
                <a:srgbClr val="0000CC"/>
              </a:solidFill>
              <a:latin typeface="+mn-lt"/>
              <a:ea typeface="Cambria Math" panose="02040503050406030204" pitchFamily="18" charset="0"/>
            </a:endParaRPr>
          </a:p>
        </p:txBody>
      </p:sp>
      <p:cxnSp>
        <p:nvCxnSpPr>
          <p:cNvPr id="30" name="Łącznik prosty ze strzałką 29"/>
          <p:cNvCxnSpPr/>
          <p:nvPr/>
        </p:nvCxnSpPr>
        <p:spPr>
          <a:xfrm flipH="1">
            <a:off x="6036316" y="5726684"/>
            <a:ext cx="1128837" cy="927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42" name="Grupa 41"/>
          <p:cNvGrpSpPr/>
          <p:nvPr/>
        </p:nvGrpSpPr>
        <p:grpSpPr>
          <a:xfrm>
            <a:off x="118286" y="1210665"/>
            <a:ext cx="2256206" cy="3693319"/>
            <a:chOff x="370160" y="2144543"/>
            <a:chExt cx="2256206" cy="3693319"/>
          </a:xfrm>
        </p:grpSpPr>
        <p:sp>
          <p:nvSpPr>
            <p:cNvPr id="22" name="pole tekstowe 21"/>
            <p:cNvSpPr txBox="1"/>
            <p:nvPr/>
          </p:nvSpPr>
          <p:spPr>
            <a:xfrm>
              <a:off x="370160" y="2144543"/>
              <a:ext cx="2256206" cy="3693319"/>
            </a:xfrm>
            <a:prstGeom prst="rect">
              <a:avLst/>
            </a:prstGeom>
            <a:noFill/>
          </p:spPr>
          <p:txBody>
            <a:bodyPr wrap="square" rtlCol="0">
              <a:spAutoFit/>
            </a:bodyPr>
            <a:lstStyle/>
            <a:p>
              <a:pPr algn="ctr"/>
              <a:r>
                <a:rPr lang="en-US" sz="1800" dirty="0">
                  <a:solidFill>
                    <a:srgbClr val="0000CC"/>
                  </a:solidFill>
                  <a:latin typeface="+mn-lt"/>
                  <a:ea typeface="Cambria Math" panose="02040503050406030204" pitchFamily="18" charset="0"/>
                </a:rPr>
                <a:t>Bottom-up </a:t>
              </a:r>
              <a:endParaRPr lang="pl-PL" sz="1800" dirty="0">
                <a:solidFill>
                  <a:srgbClr val="0000CC"/>
                </a:solidFill>
                <a:latin typeface="+mn-lt"/>
                <a:ea typeface="Cambria Math" panose="02040503050406030204" pitchFamily="18" charset="0"/>
              </a:endParaRPr>
            </a:p>
            <a:p>
              <a:pPr algn="ctr"/>
              <a:r>
                <a:rPr lang="en-US" sz="1800" dirty="0">
                  <a:solidFill>
                    <a:srgbClr val="0000CC"/>
                  </a:solidFill>
                  <a:latin typeface="+mn-lt"/>
                  <a:ea typeface="Cambria Math" panose="02040503050406030204" pitchFamily="18" charset="0"/>
                </a:rPr>
                <a:t>(from </a:t>
              </a:r>
              <a:r>
                <a:rPr lang="en-US" sz="1800" i="1" dirty="0">
                  <a:solidFill>
                    <a:srgbClr val="0000CC"/>
                  </a:solidFill>
                  <a:latin typeface="+mn-lt"/>
                  <a:ea typeface="Cambria Math" panose="02040503050406030204" pitchFamily="18" charset="0"/>
                  <a:sym typeface="Symbol" panose="05050102010706020507" pitchFamily="18" charset="2"/>
                </a:rPr>
                <a:t>  </a:t>
              </a:r>
              <a:r>
                <a:rPr lang="en-US" sz="1800" dirty="0">
                  <a:solidFill>
                    <a:srgbClr val="0000CC"/>
                  </a:solidFill>
                  <a:latin typeface="+mn-lt"/>
                  <a:ea typeface="Cambria Math" panose="02040503050406030204" pitchFamily="18" charset="0"/>
                  <a:sym typeface="Symbol" panose="05050102010706020507" pitchFamily="18" charset="2"/>
                </a:rPr>
                <a:t>toward </a:t>
              </a:r>
              <a:r>
                <a:rPr lang="en-US" sz="1800" i="1" dirty="0">
                  <a:solidFill>
                    <a:srgbClr val="0000CC"/>
                  </a:solidFill>
                  <a:latin typeface="+mn-lt"/>
                  <a:ea typeface="Cambria Math" panose="02040503050406030204" pitchFamily="18" charset="0"/>
                  <a:sym typeface="Symbol" panose="05050102010706020507" pitchFamily="18" charset="2"/>
                </a:rPr>
                <a:t>α) </a:t>
              </a:r>
              <a:r>
                <a:rPr lang="en-US" sz="1800" dirty="0">
                  <a:solidFill>
                    <a:srgbClr val="0000CC"/>
                  </a:solidFill>
                  <a:latin typeface="+mn-lt"/>
                  <a:ea typeface="Cambria Math" panose="02040503050406030204" pitchFamily="18" charset="0"/>
                </a:rPr>
                <a:t>discovery </a:t>
              </a:r>
            </a:p>
            <a:p>
              <a:pPr algn="ctr"/>
              <a:r>
                <a:rPr lang="pl-PL" sz="1800" dirty="0">
                  <a:solidFill>
                    <a:srgbClr val="0000CC"/>
                  </a:solidFill>
                  <a:latin typeface="+mn-lt"/>
                  <a:ea typeface="Cambria Math" panose="02040503050406030204" pitchFamily="18" charset="0"/>
                </a:rPr>
                <a:t>of </a:t>
              </a:r>
              <a:r>
                <a:rPr lang="en-US" sz="1800" dirty="0">
                  <a:solidFill>
                    <a:srgbClr val="0000CC"/>
                  </a:solidFill>
                  <a:latin typeface="+mn-lt"/>
                  <a:ea typeface="Cambria Math" panose="02040503050406030204" pitchFamily="18" charset="0"/>
                </a:rPr>
                <a:t>a sequence </a:t>
              </a:r>
              <a:endParaRPr lang="pl-PL" sz="1800" dirty="0">
                <a:solidFill>
                  <a:srgbClr val="0000CC"/>
                </a:solidFill>
                <a:latin typeface="+mn-lt"/>
                <a:ea typeface="Cambria Math" panose="02040503050406030204" pitchFamily="18" charset="0"/>
              </a:endParaRPr>
            </a:p>
            <a:p>
              <a:pPr algn="ctr"/>
              <a:r>
                <a:rPr lang="en-US" sz="1800" dirty="0">
                  <a:solidFill>
                    <a:srgbClr val="0000CC"/>
                  </a:solidFill>
                  <a:latin typeface="+mn-lt"/>
                  <a:ea typeface="Cambria Math" panose="02040503050406030204" pitchFamily="18" charset="0"/>
                </a:rPr>
                <a:t>of rules</a:t>
              </a:r>
              <a:r>
                <a:rPr lang="pl-PL" sz="1800" dirty="0">
                  <a:solidFill>
                    <a:srgbClr val="0000CC"/>
                  </a:solidFill>
                  <a:latin typeface="+mn-lt"/>
                  <a:ea typeface="Cambria Math" panose="02040503050406030204" pitchFamily="18" charset="0"/>
                </a:rPr>
                <a:t> with </a:t>
              </a:r>
              <a:r>
                <a:rPr lang="en-US" sz="1800" dirty="0">
                  <a:solidFill>
                    <a:srgbClr val="0000CC"/>
                  </a:solidFill>
                  <a:latin typeface="+mn-lt"/>
                  <a:ea typeface="Cambria Math" panose="02040503050406030204" pitchFamily="18" charset="0"/>
                </a:rPr>
                <a:t>constraints between them</a:t>
              </a:r>
              <a:r>
                <a:rPr lang="pl-PL" sz="1800" dirty="0">
                  <a:solidFill>
                    <a:srgbClr val="0000CC"/>
                  </a:solidFill>
                  <a:latin typeface="+mn-lt"/>
                  <a:ea typeface="Cambria Math" panose="02040503050406030204" pitchFamily="18" charset="0"/>
                </a:rPr>
                <a:t> </a:t>
              </a:r>
              <a:r>
                <a:rPr lang="en-US" sz="1800" dirty="0">
                  <a:solidFill>
                    <a:srgbClr val="0000CC"/>
                  </a:solidFill>
                  <a:latin typeface="+mn-lt"/>
                  <a:ea typeface="Cambria Math" panose="02040503050406030204" pitchFamily="18" charset="0"/>
                </a:rPr>
                <a:t>defining a</a:t>
              </a:r>
              <a:r>
                <a:rPr lang="pl-PL" sz="1800" dirty="0">
                  <a:solidFill>
                    <a:srgbClr val="0000CC"/>
                  </a:solidFill>
                  <a:latin typeface="+mn-lt"/>
                  <a:ea typeface="Cambria Math" panose="02040503050406030204" pitchFamily="18" charset="0"/>
                </a:rPr>
                <a:t> plan </a:t>
              </a:r>
            </a:p>
            <a:p>
              <a:pPr algn="ctr"/>
              <a:r>
                <a:rPr lang="pl-PL" sz="1800" dirty="0">
                  <a:solidFill>
                    <a:srgbClr val="0000CC"/>
                  </a:solidFill>
                  <a:latin typeface="+mn-lt"/>
                  <a:ea typeface="Cambria Math" panose="02040503050406030204" pitchFamily="18" charset="0"/>
                </a:rPr>
                <a:t> </a:t>
              </a:r>
              <a:r>
                <a:rPr lang="en-US" sz="1800" dirty="0">
                  <a:solidFill>
                    <a:srgbClr val="0000CC"/>
                  </a:solidFill>
                  <a:latin typeface="+mn-lt"/>
                  <a:ea typeface="Cambria Math" panose="02040503050406030204" pitchFamily="18" charset="0"/>
                </a:rPr>
                <a:t>realized </a:t>
              </a:r>
              <a:r>
                <a:rPr lang="pl-PL" sz="1800" dirty="0">
                  <a:solidFill>
                    <a:srgbClr val="0000CC"/>
                  </a:solidFill>
                  <a:latin typeface="+mn-lt"/>
                  <a:ea typeface="Cambria Math" panose="02040503050406030204" pitchFamily="18" charset="0"/>
                </a:rPr>
                <a:t>by </a:t>
              </a:r>
              <a:endParaRPr lang="en-US" sz="1800" dirty="0">
                <a:solidFill>
                  <a:srgbClr val="0000CC"/>
                </a:solidFill>
                <a:latin typeface="+mn-lt"/>
                <a:ea typeface="Cambria Math" panose="02040503050406030204" pitchFamily="18" charset="0"/>
              </a:endParaRPr>
            </a:p>
            <a:p>
              <a:pPr algn="ctr"/>
              <a:r>
                <a:rPr lang="en-US" sz="1800" dirty="0">
                  <a:solidFill>
                    <a:srgbClr val="0000CC"/>
                  </a:solidFill>
                  <a:latin typeface="+mn-lt"/>
                  <a:ea typeface="Cambria Math" panose="02040503050406030204" pitchFamily="18" charset="0"/>
                </a:rPr>
                <a:t> </a:t>
              </a:r>
              <a:endParaRPr lang="pl-PL" sz="1800" dirty="0">
                <a:solidFill>
                  <a:srgbClr val="0000CC"/>
                </a:solidFill>
                <a:latin typeface="+mn-lt"/>
                <a:ea typeface="Cambria Math" panose="02040503050406030204" pitchFamily="18" charset="0"/>
              </a:endParaRPr>
            </a:p>
            <a:p>
              <a:pPr algn="ctr"/>
              <a:r>
                <a:rPr lang="pl-PL" sz="1800" dirty="0">
                  <a:solidFill>
                    <a:srgbClr val="0000CC"/>
                  </a:solidFill>
                  <a:latin typeface="+mn-lt"/>
                  <a:ea typeface="Cambria Math" panose="02040503050406030204" pitchFamily="18" charset="0"/>
                  <a:sym typeface="Symbol" panose="05050102010706020507" pitchFamily="18" charset="2"/>
                </a:rPr>
                <a:t>***</a:t>
              </a:r>
            </a:p>
            <a:p>
              <a:pPr algn="ctr"/>
              <a:r>
                <a:rPr lang="en-US" sz="1800" u="sng" dirty="0">
                  <a:solidFill>
                    <a:srgbClr val="0000CC"/>
                  </a:solidFill>
                  <a:latin typeface="+mn-lt"/>
                  <a:ea typeface="Cambria Math" panose="02040503050406030204" pitchFamily="18" charset="0"/>
                </a:rPr>
                <a:t>Discover</a:t>
              </a:r>
              <a:r>
                <a:rPr lang="pl-PL" sz="1800" u="sng" dirty="0">
                  <a:solidFill>
                    <a:srgbClr val="0000CC"/>
                  </a:solidFill>
                  <a:latin typeface="+mn-lt"/>
                  <a:ea typeface="Cambria Math" panose="02040503050406030204" pitchFamily="18" charset="0"/>
                </a:rPr>
                <a:t>y </a:t>
              </a:r>
              <a:r>
                <a:rPr lang="en-US" sz="1800" u="sng" dirty="0">
                  <a:solidFill>
                    <a:srgbClr val="0000CC"/>
                  </a:solidFill>
                  <a:latin typeface="+mn-lt"/>
                  <a:ea typeface="Cambria Math" panose="02040503050406030204" pitchFamily="18" charset="0"/>
                </a:rPr>
                <a:t>challenge</a:t>
              </a:r>
              <a:r>
                <a:rPr lang="en-US" sz="1800" dirty="0">
                  <a:solidFill>
                    <a:srgbClr val="0000CC"/>
                  </a:solidFill>
                  <a:latin typeface="+mn-lt"/>
                  <a:ea typeface="Cambria Math" panose="02040503050406030204" pitchFamily="18" charset="0"/>
                </a:rPr>
                <a:t>: </a:t>
              </a:r>
            </a:p>
            <a:p>
              <a:pPr algn="ctr"/>
              <a:r>
                <a:rPr lang="en-US" sz="1800" dirty="0">
                  <a:solidFill>
                    <a:srgbClr val="0000CC"/>
                  </a:solidFill>
                  <a:latin typeface="+mn-lt"/>
                  <a:ea typeface="Cambria Math" panose="02040503050406030204" pitchFamily="18" charset="0"/>
                </a:rPr>
                <a:t>Hitting </a:t>
              </a:r>
              <a:r>
                <a:rPr lang="en-US" sz="1800" i="1" dirty="0">
                  <a:solidFill>
                    <a:srgbClr val="0000CC"/>
                  </a:solidFill>
                  <a:latin typeface="+mn-lt"/>
                  <a:ea typeface="Cambria Math" panose="02040503050406030204" pitchFamily="18" charset="0"/>
                </a:rPr>
                <a:t>α</a:t>
              </a:r>
              <a:endParaRPr lang="pl-PL" sz="1800" i="1" dirty="0">
                <a:solidFill>
                  <a:srgbClr val="0000CC"/>
                </a:solidFill>
                <a:latin typeface="+mn-lt"/>
                <a:ea typeface="Cambria Math" panose="02040503050406030204" pitchFamily="18" charset="0"/>
              </a:endParaRPr>
            </a:p>
          </p:txBody>
        </p:sp>
        <mc:AlternateContent xmlns:mc="http://schemas.openxmlformats.org/markup-compatibility/2006" xmlns:a14="http://schemas.microsoft.com/office/drawing/2010/main">
          <mc:Choice Requires="a14">
            <p:sp>
              <p:nvSpPr>
                <p:cNvPr id="41" name="pole tekstowe 40"/>
                <p:cNvSpPr txBox="1"/>
                <p:nvPr/>
              </p:nvSpPr>
              <p:spPr>
                <a:xfrm>
                  <a:off x="693198" y="4261350"/>
                  <a:ext cx="1933168" cy="415498"/>
                </a:xfrm>
                <a:prstGeom prst="rect">
                  <a:avLst/>
                </a:prstGeom>
                <a:noFill/>
              </p:spPr>
              <p:txBody>
                <a:bodyPr wrap="square" lIns="0" tIns="0" rIns="0" bIns="0" rtlCol="0">
                  <a:spAutoFit/>
                </a:bodyPr>
                <a:lstStyle/>
                <a:p>
                  <a14:m>
                    <m:oMath xmlns:m="http://schemas.openxmlformats.org/officeDocument/2006/math">
                      <m:sSub>
                        <m:sSubPr>
                          <m:ctrlPr>
                            <a:rPr lang="en-US" sz="1800" i="1" smtClean="0">
                              <a:solidFill>
                                <a:srgbClr val="0000CC"/>
                              </a:solidFill>
                              <a:latin typeface="Cambria Math" panose="02040503050406030204" pitchFamily="18" charset="0"/>
                              <a:ea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𝑡𝑟</m:t>
                          </m:r>
                        </m:e>
                        <m:sub>
                          <m:r>
                            <a:rPr lang="pl-PL" sz="1800" b="0" i="1" smtClean="0">
                              <a:solidFill>
                                <a:srgbClr val="0000CC"/>
                              </a:solidFill>
                              <a:latin typeface="Cambria Math" panose="02040503050406030204" pitchFamily="18" charset="0"/>
                              <a:ea typeface="Cambria Math" panose="02040503050406030204" pitchFamily="18" charset="0"/>
                            </a:rPr>
                            <m:t>𝑘</m:t>
                          </m:r>
                          <m:r>
                            <a:rPr lang="pl-PL" sz="1800" b="0" i="1" smtClean="0">
                              <a:solidFill>
                                <a:srgbClr val="0000CC"/>
                              </a:solidFill>
                              <a:latin typeface="Cambria Math" panose="02040503050406030204" pitchFamily="18" charset="0"/>
                              <a:ea typeface="Cambria Math" panose="02040503050406030204" pitchFamily="18" charset="0"/>
                            </a:rPr>
                            <m:t> </m:t>
                          </m:r>
                        </m:sub>
                      </m:sSub>
                      <m:r>
                        <a:rPr lang="pl-PL" sz="1800" b="0" i="1" smtClean="0">
                          <a:solidFill>
                            <a:srgbClr val="0000CC"/>
                          </a:solidFill>
                          <a:latin typeface="Cambria Math" panose="02040503050406030204" pitchFamily="18" charset="0"/>
                          <a:ea typeface="Cambria Math" panose="02040503050406030204" pitchFamily="18" charset="0"/>
                        </a:rPr>
                        <m:t>, </m:t>
                      </m:r>
                    </m:oMath>
                  </a14:m>
                  <a:r>
                    <a:rPr lang="pl-PL" sz="1800" dirty="0">
                      <a:solidFill>
                        <a:srgbClr val="0000CC"/>
                      </a:solidFill>
                      <a:latin typeface="+mn-lt"/>
                      <a:ea typeface="Cambria Math" panose="02040503050406030204" pitchFamily="18" charset="0"/>
                    </a:rPr>
                    <a:t>… , </a:t>
                  </a:r>
                  <a14:m>
                    <m:oMath xmlns:m="http://schemas.openxmlformats.org/officeDocument/2006/math">
                      <m:sSub>
                        <m:sSubPr>
                          <m:ctrlPr>
                            <a:rPr lang="en-US" sz="1800" i="1">
                              <a:solidFill>
                                <a:srgbClr val="0000CC"/>
                              </a:solidFill>
                              <a:latin typeface="Cambria Math" panose="02040503050406030204" pitchFamily="18" charset="0"/>
                              <a:ea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𝑡𝑟</m:t>
                          </m:r>
                        </m:e>
                        <m:sub>
                          <m:r>
                            <a:rPr lang="pl-PL" sz="1800" b="0" i="1" smtClean="0">
                              <a:solidFill>
                                <a:srgbClr val="0000CC"/>
                              </a:solidFill>
                              <a:latin typeface="Cambria Math" panose="02040503050406030204" pitchFamily="18" charset="0"/>
                              <a:ea typeface="Cambria Math" panose="02040503050406030204" pitchFamily="18" charset="0"/>
                            </a:rPr>
                            <m:t>2</m:t>
                          </m:r>
                        </m:sub>
                      </m:sSub>
                    </m:oMath>
                  </a14:m>
                  <a:r>
                    <a:rPr lang="pl-PL" sz="1800" dirty="0">
                      <a:solidFill>
                        <a:srgbClr val="0000CC"/>
                      </a:solidFill>
                      <a:latin typeface="+mn-lt"/>
                      <a:ea typeface="Cambria Math" panose="02040503050406030204" pitchFamily="18" charset="0"/>
                    </a:rPr>
                    <a:t>,</a:t>
                  </a:r>
                  <a:r>
                    <a:rPr lang="en-US" sz="1800" dirty="0">
                      <a:solidFill>
                        <a:srgbClr val="0000CC"/>
                      </a:solidFill>
                      <a:latin typeface="+mn-lt"/>
                      <a:ea typeface="Cambria Math" panose="02040503050406030204" pitchFamily="18" charset="0"/>
                    </a:rPr>
                    <a:t> </a:t>
                  </a:r>
                  <a14:m>
                    <m:oMath xmlns:m="http://schemas.openxmlformats.org/officeDocument/2006/math">
                      <m:sSub>
                        <m:sSubPr>
                          <m:ctrlPr>
                            <a:rPr lang="en-US" sz="1800" i="1">
                              <a:solidFill>
                                <a:srgbClr val="0000CC"/>
                              </a:solidFill>
                              <a:latin typeface="Cambria Math" panose="02040503050406030204" pitchFamily="18" charset="0"/>
                              <a:ea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𝑡𝑟</m:t>
                          </m:r>
                        </m:e>
                        <m:sub>
                          <m:r>
                            <a:rPr lang="pl-PL" sz="1800" b="0" i="1" smtClean="0">
                              <a:solidFill>
                                <a:srgbClr val="0000CC"/>
                              </a:solidFill>
                              <a:latin typeface="Cambria Math" panose="02040503050406030204" pitchFamily="18" charset="0"/>
                              <a:ea typeface="Cambria Math" panose="02040503050406030204" pitchFamily="18" charset="0"/>
                            </a:rPr>
                            <m:t>1</m:t>
                          </m:r>
                        </m:sub>
                      </m:sSub>
                    </m:oMath>
                  </a14:m>
                  <a:r>
                    <a:rPr lang="pl-PL" dirty="0"/>
                    <a:t> </a:t>
                  </a:r>
                  <a:endParaRPr lang="en-US" dirty="0"/>
                </a:p>
              </p:txBody>
            </p:sp>
          </mc:Choice>
          <mc:Fallback xmlns="">
            <p:sp>
              <p:nvSpPr>
                <p:cNvPr id="41" name="pole tekstowe 40"/>
                <p:cNvSpPr txBox="1">
                  <a:spLocks noRot="1" noChangeAspect="1" noMove="1" noResize="1" noEditPoints="1" noAdjustHandles="1" noChangeArrowheads="1" noChangeShapeType="1" noTextEdit="1"/>
                </p:cNvSpPr>
                <p:nvPr/>
              </p:nvSpPr>
              <p:spPr>
                <a:xfrm>
                  <a:off x="693198" y="4261350"/>
                  <a:ext cx="1933168" cy="415498"/>
                </a:xfrm>
                <a:prstGeom prst="rect">
                  <a:avLst/>
                </a:prstGeom>
                <a:blipFill rotWithShape="0">
                  <a:blip r:embed="rId10"/>
                  <a:stretch>
                    <a:fillRect b="-27941"/>
                  </a:stretch>
                </a:blipFill>
              </p:spPr>
              <p:txBody>
                <a:bodyPr/>
                <a:lstStyle/>
                <a:p>
                  <a:r>
                    <a:rPr lang="en-US">
                      <a:noFill/>
                    </a:rPr>
                    <a:t> </a:t>
                  </a:r>
                </a:p>
              </p:txBody>
            </p:sp>
          </mc:Fallback>
        </mc:AlternateContent>
      </p:grpSp>
      <p:sp>
        <p:nvSpPr>
          <p:cNvPr id="49" name="Elipsa 48"/>
          <p:cNvSpPr/>
          <p:nvPr/>
        </p:nvSpPr>
        <p:spPr>
          <a:xfrm>
            <a:off x="5468763" y="5543039"/>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lipsa 63"/>
          <p:cNvSpPr/>
          <p:nvPr/>
        </p:nvSpPr>
        <p:spPr>
          <a:xfrm>
            <a:off x="5436756" y="5839026"/>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lipsa 65"/>
          <p:cNvSpPr/>
          <p:nvPr/>
        </p:nvSpPr>
        <p:spPr>
          <a:xfrm>
            <a:off x="5906888" y="5568433"/>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lipsa 66"/>
          <p:cNvSpPr/>
          <p:nvPr/>
        </p:nvSpPr>
        <p:spPr>
          <a:xfrm>
            <a:off x="5691676" y="5661685"/>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lipsa 67"/>
          <p:cNvSpPr/>
          <p:nvPr/>
        </p:nvSpPr>
        <p:spPr>
          <a:xfrm>
            <a:off x="5292080" y="6200883"/>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Elipsa 68"/>
          <p:cNvSpPr/>
          <p:nvPr/>
        </p:nvSpPr>
        <p:spPr>
          <a:xfrm>
            <a:off x="6651401" y="6365242"/>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olny kształt 61"/>
          <p:cNvSpPr/>
          <p:nvPr/>
        </p:nvSpPr>
        <p:spPr>
          <a:xfrm>
            <a:off x="4760538" y="4308049"/>
            <a:ext cx="1819373" cy="886120"/>
          </a:xfrm>
          <a:custGeom>
            <a:avLst/>
            <a:gdLst>
              <a:gd name="connsiteX0" fmla="*/ 480767 w 1819373"/>
              <a:gd name="connsiteY0" fmla="*/ 0 h 886120"/>
              <a:gd name="connsiteX1" fmla="*/ 480767 w 1819373"/>
              <a:gd name="connsiteY1" fmla="*/ 0 h 886120"/>
              <a:gd name="connsiteX2" fmla="*/ 1093509 w 1819373"/>
              <a:gd name="connsiteY2" fmla="*/ 9427 h 886120"/>
              <a:gd name="connsiteX3" fmla="*/ 1206631 w 1819373"/>
              <a:gd name="connsiteY3" fmla="*/ 18854 h 886120"/>
              <a:gd name="connsiteX4" fmla="*/ 1282045 w 1819373"/>
              <a:gd name="connsiteY4" fmla="*/ 37708 h 886120"/>
              <a:gd name="connsiteX5" fmla="*/ 1348033 w 1819373"/>
              <a:gd name="connsiteY5" fmla="*/ 47135 h 886120"/>
              <a:gd name="connsiteX6" fmla="*/ 1442301 w 1819373"/>
              <a:gd name="connsiteY6" fmla="*/ 84842 h 886120"/>
              <a:gd name="connsiteX7" fmla="*/ 1527142 w 1819373"/>
              <a:gd name="connsiteY7" fmla="*/ 103695 h 886120"/>
              <a:gd name="connsiteX8" fmla="*/ 1555423 w 1819373"/>
              <a:gd name="connsiteY8" fmla="*/ 113122 h 886120"/>
              <a:gd name="connsiteX9" fmla="*/ 1593130 w 1819373"/>
              <a:gd name="connsiteY9" fmla="*/ 122549 h 886120"/>
              <a:gd name="connsiteX10" fmla="*/ 1640264 w 1819373"/>
              <a:gd name="connsiteY10" fmla="*/ 141403 h 886120"/>
              <a:gd name="connsiteX11" fmla="*/ 1706251 w 1819373"/>
              <a:gd name="connsiteY11" fmla="*/ 169683 h 886120"/>
              <a:gd name="connsiteX12" fmla="*/ 1762812 w 1819373"/>
              <a:gd name="connsiteY12" fmla="*/ 207390 h 886120"/>
              <a:gd name="connsiteX13" fmla="*/ 1772239 w 1819373"/>
              <a:gd name="connsiteY13" fmla="*/ 235671 h 886120"/>
              <a:gd name="connsiteX14" fmla="*/ 1800519 w 1819373"/>
              <a:gd name="connsiteY14" fmla="*/ 263951 h 886120"/>
              <a:gd name="connsiteX15" fmla="*/ 1809946 w 1819373"/>
              <a:gd name="connsiteY15" fmla="*/ 348792 h 886120"/>
              <a:gd name="connsiteX16" fmla="*/ 1819373 w 1819373"/>
              <a:gd name="connsiteY16" fmla="*/ 405353 h 886120"/>
              <a:gd name="connsiteX17" fmla="*/ 1809946 w 1819373"/>
              <a:gd name="connsiteY17" fmla="*/ 565609 h 886120"/>
              <a:gd name="connsiteX18" fmla="*/ 1800519 w 1819373"/>
              <a:gd name="connsiteY18" fmla="*/ 593889 h 886120"/>
              <a:gd name="connsiteX19" fmla="*/ 1743959 w 1819373"/>
              <a:gd name="connsiteY19" fmla="*/ 612743 h 886120"/>
              <a:gd name="connsiteX20" fmla="*/ 1715678 w 1819373"/>
              <a:gd name="connsiteY20" fmla="*/ 631596 h 886120"/>
              <a:gd name="connsiteX21" fmla="*/ 1659117 w 1819373"/>
              <a:gd name="connsiteY21" fmla="*/ 650450 h 886120"/>
              <a:gd name="connsiteX22" fmla="*/ 1630837 w 1819373"/>
              <a:gd name="connsiteY22" fmla="*/ 659877 h 886120"/>
              <a:gd name="connsiteX23" fmla="*/ 1480008 w 1819373"/>
              <a:gd name="connsiteY23" fmla="*/ 641023 h 886120"/>
              <a:gd name="connsiteX24" fmla="*/ 1451728 w 1819373"/>
              <a:gd name="connsiteY24" fmla="*/ 631596 h 886120"/>
              <a:gd name="connsiteX25" fmla="*/ 1432874 w 1819373"/>
              <a:gd name="connsiteY25" fmla="*/ 603316 h 886120"/>
              <a:gd name="connsiteX26" fmla="*/ 1404594 w 1819373"/>
              <a:gd name="connsiteY26" fmla="*/ 593889 h 886120"/>
              <a:gd name="connsiteX27" fmla="*/ 1376313 w 1819373"/>
              <a:gd name="connsiteY27" fmla="*/ 575036 h 886120"/>
              <a:gd name="connsiteX28" fmla="*/ 1329179 w 1819373"/>
              <a:gd name="connsiteY28" fmla="*/ 537328 h 886120"/>
              <a:gd name="connsiteX29" fmla="*/ 1300899 w 1819373"/>
              <a:gd name="connsiteY29" fmla="*/ 509048 h 886120"/>
              <a:gd name="connsiteX30" fmla="*/ 1272618 w 1819373"/>
              <a:gd name="connsiteY30" fmla="*/ 490194 h 886120"/>
              <a:gd name="connsiteX31" fmla="*/ 1225484 w 1819373"/>
              <a:gd name="connsiteY31" fmla="*/ 452487 h 886120"/>
              <a:gd name="connsiteX32" fmla="*/ 1206631 w 1819373"/>
              <a:gd name="connsiteY32" fmla="*/ 424207 h 886120"/>
              <a:gd name="connsiteX33" fmla="*/ 1178350 w 1819373"/>
              <a:gd name="connsiteY33" fmla="*/ 395926 h 886120"/>
              <a:gd name="connsiteX34" fmla="*/ 1121790 w 1819373"/>
              <a:gd name="connsiteY34" fmla="*/ 367646 h 886120"/>
              <a:gd name="connsiteX35" fmla="*/ 1036948 w 1819373"/>
              <a:gd name="connsiteY35" fmla="*/ 311085 h 886120"/>
              <a:gd name="connsiteX36" fmla="*/ 1008668 w 1819373"/>
              <a:gd name="connsiteY36" fmla="*/ 292231 h 886120"/>
              <a:gd name="connsiteX37" fmla="*/ 952107 w 1819373"/>
              <a:gd name="connsiteY37" fmla="*/ 273378 h 886120"/>
              <a:gd name="connsiteX38" fmla="*/ 923827 w 1819373"/>
              <a:gd name="connsiteY38" fmla="*/ 263951 h 886120"/>
              <a:gd name="connsiteX39" fmla="*/ 895546 w 1819373"/>
              <a:gd name="connsiteY39" fmla="*/ 245097 h 886120"/>
              <a:gd name="connsiteX40" fmla="*/ 754144 w 1819373"/>
              <a:gd name="connsiteY40" fmla="*/ 254524 h 886120"/>
              <a:gd name="connsiteX41" fmla="*/ 725864 w 1819373"/>
              <a:gd name="connsiteY41" fmla="*/ 263951 h 886120"/>
              <a:gd name="connsiteX42" fmla="*/ 669303 w 1819373"/>
              <a:gd name="connsiteY42" fmla="*/ 320512 h 886120"/>
              <a:gd name="connsiteX43" fmla="*/ 631596 w 1819373"/>
              <a:gd name="connsiteY43" fmla="*/ 377073 h 886120"/>
              <a:gd name="connsiteX44" fmla="*/ 612742 w 1819373"/>
              <a:gd name="connsiteY44" fmla="*/ 405353 h 886120"/>
              <a:gd name="connsiteX45" fmla="*/ 593889 w 1819373"/>
              <a:gd name="connsiteY45" fmla="*/ 461914 h 886120"/>
              <a:gd name="connsiteX46" fmla="*/ 584462 w 1819373"/>
              <a:gd name="connsiteY46" fmla="*/ 490194 h 886120"/>
              <a:gd name="connsiteX47" fmla="*/ 565608 w 1819373"/>
              <a:gd name="connsiteY47" fmla="*/ 603316 h 886120"/>
              <a:gd name="connsiteX48" fmla="*/ 537328 w 1819373"/>
              <a:gd name="connsiteY48" fmla="*/ 688157 h 886120"/>
              <a:gd name="connsiteX49" fmla="*/ 527901 w 1819373"/>
              <a:gd name="connsiteY49" fmla="*/ 716438 h 886120"/>
              <a:gd name="connsiteX50" fmla="*/ 518474 w 1819373"/>
              <a:gd name="connsiteY50" fmla="*/ 772998 h 886120"/>
              <a:gd name="connsiteX51" fmla="*/ 461913 w 1819373"/>
              <a:gd name="connsiteY51" fmla="*/ 810706 h 886120"/>
              <a:gd name="connsiteX52" fmla="*/ 405352 w 1819373"/>
              <a:gd name="connsiteY52" fmla="*/ 848413 h 886120"/>
              <a:gd name="connsiteX53" fmla="*/ 348792 w 1819373"/>
              <a:gd name="connsiteY53" fmla="*/ 876693 h 886120"/>
              <a:gd name="connsiteX54" fmla="*/ 254524 w 1819373"/>
              <a:gd name="connsiteY54" fmla="*/ 886120 h 886120"/>
              <a:gd name="connsiteX55" fmla="*/ 150829 w 1819373"/>
              <a:gd name="connsiteY55" fmla="*/ 867266 h 886120"/>
              <a:gd name="connsiteX56" fmla="*/ 122548 w 1819373"/>
              <a:gd name="connsiteY56" fmla="*/ 848413 h 886120"/>
              <a:gd name="connsiteX57" fmla="*/ 84841 w 1819373"/>
              <a:gd name="connsiteY57" fmla="*/ 829559 h 886120"/>
              <a:gd name="connsiteX58" fmla="*/ 37707 w 1819373"/>
              <a:gd name="connsiteY58" fmla="*/ 772998 h 886120"/>
              <a:gd name="connsiteX59" fmla="*/ 28280 w 1819373"/>
              <a:gd name="connsiteY59" fmla="*/ 744718 h 886120"/>
              <a:gd name="connsiteX60" fmla="*/ 0 w 1819373"/>
              <a:gd name="connsiteY60" fmla="*/ 688157 h 886120"/>
              <a:gd name="connsiteX61" fmla="*/ 9427 w 1819373"/>
              <a:gd name="connsiteY61" fmla="*/ 537328 h 886120"/>
              <a:gd name="connsiteX62" fmla="*/ 56561 w 1819373"/>
              <a:gd name="connsiteY62" fmla="*/ 499621 h 886120"/>
              <a:gd name="connsiteX63" fmla="*/ 160256 w 1819373"/>
              <a:gd name="connsiteY63" fmla="*/ 471341 h 886120"/>
              <a:gd name="connsiteX64" fmla="*/ 197963 w 1819373"/>
              <a:gd name="connsiteY64" fmla="*/ 414780 h 886120"/>
              <a:gd name="connsiteX65" fmla="*/ 226243 w 1819373"/>
              <a:gd name="connsiteY65" fmla="*/ 386499 h 886120"/>
              <a:gd name="connsiteX66" fmla="*/ 263950 w 1819373"/>
              <a:gd name="connsiteY66" fmla="*/ 329939 h 886120"/>
              <a:gd name="connsiteX67" fmla="*/ 282804 w 1819373"/>
              <a:gd name="connsiteY67" fmla="*/ 301658 h 886120"/>
              <a:gd name="connsiteX68" fmla="*/ 329938 w 1819373"/>
              <a:gd name="connsiteY68" fmla="*/ 245097 h 886120"/>
              <a:gd name="connsiteX69" fmla="*/ 348792 w 1819373"/>
              <a:gd name="connsiteY69" fmla="*/ 188537 h 886120"/>
              <a:gd name="connsiteX70" fmla="*/ 367645 w 1819373"/>
              <a:gd name="connsiteY70" fmla="*/ 131976 h 886120"/>
              <a:gd name="connsiteX71" fmla="*/ 377072 w 1819373"/>
              <a:gd name="connsiteY71" fmla="*/ 103695 h 886120"/>
              <a:gd name="connsiteX72" fmla="*/ 414779 w 1819373"/>
              <a:gd name="connsiteY72" fmla="*/ 47135 h 886120"/>
              <a:gd name="connsiteX73" fmla="*/ 480767 w 1819373"/>
              <a:gd name="connsiteY73" fmla="*/ 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819373" h="886120">
                <a:moveTo>
                  <a:pt x="480767" y="0"/>
                </a:moveTo>
                <a:lnTo>
                  <a:pt x="480767" y="0"/>
                </a:lnTo>
                <a:lnTo>
                  <a:pt x="1093509" y="9427"/>
                </a:lnTo>
                <a:cubicBezTo>
                  <a:pt x="1131334" y="10409"/>
                  <a:pt x="1169212" y="13241"/>
                  <a:pt x="1206631" y="18854"/>
                </a:cubicBezTo>
                <a:cubicBezTo>
                  <a:pt x="1232256" y="22698"/>
                  <a:pt x="1256394" y="34043"/>
                  <a:pt x="1282045" y="37708"/>
                </a:cubicBezTo>
                <a:lnTo>
                  <a:pt x="1348033" y="47135"/>
                </a:lnTo>
                <a:cubicBezTo>
                  <a:pt x="1381549" y="63893"/>
                  <a:pt x="1403474" y="77076"/>
                  <a:pt x="1442301" y="84842"/>
                </a:cubicBezTo>
                <a:cubicBezTo>
                  <a:pt x="1474687" y="91319"/>
                  <a:pt x="1496088" y="94823"/>
                  <a:pt x="1527142" y="103695"/>
                </a:cubicBezTo>
                <a:cubicBezTo>
                  <a:pt x="1536697" y="106425"/>
                  <a:pt x="1545868" y="110392"/>
                  <a:pt x="1555423" y="113122"/>
                </a:cubicBezTo>
                <a:cubicBezTo>
                  <a:pt x="1567880" y="116681"/>
                  <a:pt x="1580839" y="118452"/>
                  <a:pt x="1593130" y="122549"/>
                </a:cubicBezTo>
                <a:cubicBezTo>
                  <a:pt x="1609183" y="127900"/>
                  <a:pt x="1624420" y="135461"/>
                  <a:pt x="1640264" y="141403"/>
                </a:cubicBezTo>
                <a:cubicBezTo>
                  <a:pt x="1674944" y="154408"/>
                  <a:pt x="1669459" y="147608"/>
                  <a:pt x="1706251" y="169683"/>
                </a:cubicBezTo>
                <a:cubicBezTo>
                  <a:pt x="1725681" y="181341"/>
                  <a:pt x="1762812" y="207390"/>
                  <a:pt x="1762812" y="207390"/>
                </a:cubicBezTo>
                <a:cubicBezTo>
                  <a:pt x="1765954" y="216817"/>
                  <a:pt x="1766727" y="227403"/>
                  <a:pt x="1772239" y="235671"/>
                </a:cubicBezTo>
                <a:cubicBezTo>
                  <a:pt x="1779634" y="246763"/>
                  <a:pt x="1796303" y="251304"/>
                  <a:pt x="1800519" y="263951"/>
                </a:cubicBezTo>
                <a:cubicBezTo>
                  <a:pt x="1809517" y="290945"/>
                  <a:pt x="1806185" y="320587"/>
                  <a:pt x="1809946" y="348792"/>
                </a:cubicBezTo>
                <a:cubicBezTo>
                  <a:pt x="1812472" y="367738"/>
                  <a:pt x="1816231" y="386499"/>
                  <a:pt x="1819373" y="405353"/>
                </a:cubicBezTo>
                <a:cubicBezTo>
                  <a:pt x="1816231" y="458772"/>
                  <a:pt x="1815271" y="512364"/>
                  <a:pt x="1809946" y="565609"/>
                </a:cubicBezTo>
                <a:cubicBezTo>
                  <a:pt x="1808957" y="575496"/>
                  <a:pt x="1808605" y="588113"/>
                  <a:pt x="1800519" y="593889"/>
                </a:cubicBezTo>
                <a:cubicBezTo>
                  <a:pt x="1784348" y="605440"/>
                  <a:pt x="1760495" y="601720"/>
                  <a:pt x="1743959" y="612743"/>
                </a:cubicBezTo>
                <a:cubicBezTo>
                  <a:pt x="1734532" y="619027"/>
                  <a:pt x="1726031" y="626995"/>
                  <a:pt x="1715678" y="631596"/>
                </a:cubicBezTo>
                <a:cubicBezTo>
                  <a:pt x="1697517" y="639667"/>
                  <a:pt x="1677971" y="644165"/>
                  <a:pt x="1659117" y="650450"/>
                </a:cubicBezTo>
                <a:lnTo>
                  <a:pt x="1630837" y="659877"/>
                </a:lnTo>
                <a:cubicBezTo>
                  <a:pt x="1566445" y="654023"/>
                  <a:pt x="1535665" y="654938"/>
                  <a:pt x="1480008" y="641023"/>
                </a:cubicBezTo>
                <a:cubicBezTo>
                  <a:pt x="1470368" y="638613"/>
                  <a:pt x="1461155" y="634738"/>
                  <a:pt x="1451728" y="631596"/>
                </a:cubicBezTo>
                <a:cubicBezTo>
                  <a:pt x="1445443" y="622169"/>
                  <a:pt x="1441721" y="610394"/>
                  <a:pt x="1432874" y="603316"/>
                </a:cubicBezTo>
                <a:cubicBezTo>
                  <a:pt x="1425115" y="597109"/>
                  <a:pt x="1413482" y="598333"/>
                  <a:pt x="1404594" y="593889"/>
                </a:cubicBezTo>
                <a:cubicBezTo>
                  <a:pt x="1394460" y="588822"/>
                  <a:pt x="1385740" y="581320"/>
                  <a:pt x="1376313" y="575036"/>
                </a:cubicBezTo>
                <a:cubicBezTo>
                  <a:pt x="1334151" y="511789"/>
                  <a:pt x="1383818" y="573754"/>
                  <a:pt x="1329179" y="537328"/>
                </a:cubicBezTo>
                <a:cubicBezTo>
                  <a:pt x="1318087" y="529933"/>
                  <a:pt x="1311140" y="517582"/>
                  <a:pt x="1300899" y="509048"/>
                </a:cubicBezTo>
                <a:cubicBezTo>
                  <a:pt x="1292195" y="501795"/>
                  <a:pt x="1282045" y="496479"/>
                  <a:pt x="1272618" y="490194"/>
                </a:cubicBezTo>
                <a:cubicBezTo>
                  <a:pt x="1218589" y="409149"/>
                  <a:pt x="1290531" y="504524"/>
                  <a:pt x="1225484" y="452487"/>
                </a:cubicBezTo>
                <a:cubicBezTo>
                  <a:pt x="1216637" y="445410"/>
                  <a:pt x="1213884" y="432910"/>
                  <a:pt x="1206631" y="424207"/>
                </a:cubicBezTo>
                <a:cubicBezTo>
                  <a:pt x="1198096" y="413965"/>
                  <a:pt x="1188592" y="404461"/>
                  <a:pt x="1178350" y="395926"/>
                </a:cubicBezTo>
                <a:cubicBezTo>
                  <a:pt x="1128135" y="354080"/>
                  <a:pt x="1172805" y="395988"/>
                  <a:pt x="1121790" y="367646"/>
                </a:cubicBezTo>
                <a:cubicBezTo>
                  <a:pt x="1121789" y="367646"/>
                  <a:pt x="1051088" y="320512"/>
                  <a:pt x="1036948" y="311085"/>
                </a:cubicBezTo>
                <a:cubicBezTo>
                  <a:pt x="1027521" y="304800"/>
                  <a:pt x="1019416" y="295814"/>
                  <a:pt x="1008668" y="292231"/>
                </a:cubicBezTo>
                <a:lnTo>
                  <a:pt x="952107" y="273378"/>
                </a:lnTo>
                <a:cubicBezTo>
                  <a:pt x="942680" y="270236"/>
                  <a:pt x="932095" y="269463"/>
                  <a:pt x="923827" y="263951"/>
                </a:cubicBezTo>
                <a:lnTo>
                  <a:pt x="895546" y="245097"/>
                </a:lnTo>
                <a:cubicBezTo>
                  <a:pt x="848412" y="248239"/>
                  <a:pt x="801094" y="249307"/>
                  <a:pt x="754144" y="254524"/>
                </a:cubicBezTo>
                <a:cubicBezTo>
                  <a:pt x="744268" y="255621"/>
                  <a:pt x="733707" y="257850"/>
                  <a:pt x="725864" y="263951"/>
                </a:cubicBezTo>
                <a:cubicBezTo>
                  <a:pt x="704817" y="280321"/>
                  <a:pt x="684093" y="298327"/>
                  <a:pt x="669303" y="320512"/>
                </a:cubicBezTo>
                <a:lnTo>
                  <a:pt x="631596" y="377073"/>
                </a:lnTo>
                <a:cubicBezTo>
                  <a:pt x="625311" y="386500"/>
                  <a:pt x="616325" y="394605"/>
                  <a:pt x="612742" y="405353"/>
                </a:cubicBezTo>
                <a:lnTo>
                  <a:pt x="593889" y="461914"/>
                </a:lnTo>
                <a:lnTo>
                  <a:pt x="584462" y="490194"/>
                </a:lnTo>
                <a:cubicBezTo>
                  <a:pt x="578177" y="527901"/>
                  <a:pt x="577697" y="567050"/>
                  <a:pt x="565608" y="603316"/>
                </a:cubicBezTo>
                <a:lnTo>
                  <a:pt x="537328" y="688157"/>
                </a:lnTo>
                <a:cubicBezTo>
                  <a:pt x="534186" y="697584"/>
                  <a:pt x="529535" y="706636"/>
                  <a:pt x="527901" y="716438"/>
                </a:cubicBezTo>
                <a:cubicBezTo>
                  <a:pt x="524759" y="735291"/>
                  <a:pt x="529435" y="757340"/>
                  <a:pt x="518474" y="772998"/>
                </a:cubicBezTo>
                <a:cubicBezTo>
                  <a:pt x="505480" y="791561"/>
                  <a:pt x="480767" y="798137"/>
                  <a:pt x="461913" y="810706"/>
                </a:cubicBezTo>
                <a:lnTo>
                  <a:pt x="405352" y="848413"/>
                </a:lnTo>
                <a:cubicBezTo>
                  <a:pt x="384380" y="862394"/>
                  <a:pt x="374159" y="872790"/>
                  <a:pt x="348792" y="876693"/>
                </a:cubicBezTo>
                <a:cubicBezTo>
                  <a:pt x="317580" y="881495"/>
                  <a:pt x="285947" y="882978"/>
                  <a:pt x="254524" y="886120"/>
                </a:cubicBezTo>
                <a:cubicBezTo>
                  <a:pt x="228522" y="882870"/>
                  <a:pt x="179894" y="881798"/>
                  <a:pt x="150829" y="867266"/>
                </a:cubicBezTo>
                <a:cubicBezTo>
                  <a:pt x="140695" y="862199"/>
                  <a:pt x="132385" y="854034"/>
                  <a:pt x="122548" y="848413"/>
                </a:cubicBezTo>
                <a:cubicBezTo>
                  <a:pt x="110347" y="841441"/>
                  <a:pt x="96276" y="837727"/>
                  <a:pt x="84841" y="829559"/>
                </a:cubicBezTo>
                <a:cubicBezTo>
                  <a:pt x="68625" y="817976"/>
                  <a:pt x="46894" y="791372"/>
                  <a:pt x="37707" y="772998"/>
                </a:cubicBezTo>
                <a:cubicBezTo>
                  <a:pt x="33263" y="764110"/>
                  <a:pt x="32724" y="753606"/>
                  <a:pt x="28280" y="744718"/>
                </a:cubicBezTo>
                <a:cubicBezTo>
                  <a:pt x="-8267" y="671624"/>
                  <a:pt x="23694" y="759240"/>
                  <a:pt x="0" y="688157"/>
                </a:cubicBezTo>
                <a:cubicBezTo>
                  <a:pt x="3142" y="637881"/>
                  <a:pt x="1571" y="587086"/>
                  <a:pt x="9427" y="537328"/>
                </a:cubicBezTo>
                <a:cubicBezTo>
                  <a:pt x="14566" y="504782"/>
                  <a:pt x="34395" y="509121"/>
                  <a:pt x="56561" y="499621"/>
                </a:cubicBezTo>
                <a:cubicBezTo>
                  <a:pt x="128537" y="468774"/>
                  <a:pt x="57595" y="486005"/>
                  <a:pt x="160256" y="471341"/>
                </a:cubicBezTo>
                <a:cubicBezTo>
                  <a:pt x="172825" y="452487"/>
                  <a:pt x="181941" y="430803"/>
                  <a:pt x="197963" y="414780"/>
                </a:cubicBezTo>
                <a:cubicBezTo>
                  <a:pt x="207390" y="405353"/>
                  <a:pt x="218058" y="397022"/>
                  <a:pt x="226243" y="386499"/>
                </a:cubicBezTo>
                <a:cubicBezTo>
                  <a:pt x="240154" y="368613"/>
                  <a:pt x="251381" y="348792"/>
                  <a:pt x="263950" y="329939"/>
                </a:cubicBezTo>
                <a:cubicBezTo>
                  <a:pt x="270235" y="320512"/>
                  <a:pt x="274793" y="309669"/>
                  <a:pt x="282804" y="301658"/>
                </a:cubicBezTo>
                <a:cubicBezTo>
                  <a:pt x="300564" y="283898"/>
                  <a:pt x="319438" y="268721"/>
                  <a:pt x="329938" y="245097"/>
                </a:cubicBezTo>
                <a:cubicBezTo>
                  <a:pt x="338009" y="226937"/>
                  <a:pt x="342508" y="207390"/>
                  <a:pt x="348792" y="188537"/>
                </a:cubicBezTo>
                <a:lnTo>
                  <a:pt x="367645" y="131976"/>
                </a:lnTo>
                <a:cubicBezTo>
                  <a:pt x="370787" y="122549"/>
                  <a:pt x="371560" y="111963"/>
                  <a:pt x="377072" y="103695"/>
                </a:cubicBezTo>
                <a:lnTo>
                  <a:pt x="414779" y="47135"/>
                </a:lnTo>
                <a:cubicBezTo>
                  <a:pt x="437531" y="13008"/>
                  <a:pt x="423499" y="23921"/>
                  <a:pt x="480767" y="0"/>
                </a:cubicBezTo>
                <a:close/>
              </a:path>
            </a:pathLst>
          </a:custGeom>
          <a:solidFill>
            <a:srgbClr val="66FF66">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ole tekstowe 71"/>
          <p:cNvSpPr txBox="1"/>
          <p:nvPr/>
        </p:nvSpPr>
        <p:spPr>
          <a:xfrm>
            <a:off x="4591624" y="5790519"/>
            <a:ext cx="742429" cy="369332"/>
          </a:xfrm>
          <a:prstGeom prst="rect">
            <a:avLst/>
          </a:prstGeom>
          <a:noFill/>
        </p:spPr>
        <p:txBody>
          <a:bodyPr wrap="square" rtlCol="0">
            <a:spAutoFit/>
          </a:bodyPr>
          <a:lstStyle/>
          <a:p>
            <a:r>
              <a:rPr lang="en-US" sz="1800" i="1" dirty="0">
                <a:solidFill>
                  <a:srgbClr val="0000CC"/>
                </a:solidFill>
                <a:sym typeface="Symbol" panose="05050102010706020507" pitchFamily="18" charset="2"/>
              </a:rPr>
              <a:t></a:t>
            </a:r>
            <a:r>
              <a:rPr lang="pl-PL" sz="1800" i="1" dirty="0">
                <a:solidFill>
                  <a:srgbClr val="0000CC"/>
                </a:solidFill>
                <a:sym typeface="Symbol" panose="05050102010706020507" pitchFamily="18" charset="2"/>
              </a:rPr>
              <a:t> </a:t>
            </a:r>
            <a:r>
              <a:rPr lang="en-US" sz="1800" i="1" dirty="0">
                <a:solidFill>
                  <a:srgbClr val="0000CC"/>
                </a:solidFill>
              </a:rPr>
              <a:t>α</a:t>
            </a:r>
            <a:r>
              <a:rPr lang="pl-PL" sz="1800" i="1" baseline="-25000" dirty="0">
                <a:solidFill>
                  <a:srgbClr val="0000CC"/>
                </a:solidFill>
              </a:rPr>
              <a:t>1</a:t>
            </a:r>
            <a:endParaRPr lang="en-US" sz="1800" dirty="0">
              <a:solidFill>
                <a:srgbClr val="0000CC"/>
              </a:solidFill>
            </a:endParaRPr>
          </a:p>
        </p:txBody>
      </p:sp>
      <p:sp>
        <p:nvSpPr>
          <p:cNvPr id="74" name="pole tekstowe 73"/>
          <p:cNvSpPr txBox="1"/>
          <p:nvPr/>
        </p:nvSpPr>
        <p:spPr>
          <a:xfrm>
            <a:off x="7101707" y="1958289"/>
            <a:ext cx="1896294" cy="3046988"/>
          </a:xfrm>
          <a:prstGeom prst="rect">
            <a:avLst/>
          </a:prstGeom>
          <a:noFill/>
        </p:spPr>
        <p:txBody>
          <a:bodyPr wrap="square" rtlCol="0">
            <a:spAutoFit/>
          </a:bodyPr>
          <a:lstStyle/>
          <a:p>
            <a:r>
              <a:rPr lang="en-US" sz="1600" u="sng" dirty="0">
                <a:solidFill>
                  <a:srgbClr val="0000CC"/>
                </a:solidFill>
              </a:rPr>
              <a:t>Remark</a:t>
            </a:r>
            <a:r>
              <a:rPr lang="pl-PL" sz="1600" u="sng" dirty="0">
                <a:solidFill>
                  <a:srgbClr val="0000CC"/>
                </a:solidFill>
              </a:rPr>
              <a:t>s</a:t>
            </a:r>
            <a:r>
              <a:rPr lang="en-US" sz="1600" dirty="0">
                <a:solidFill>
                  <a:srgbClr val="0000CC"/>
                </a:solidFill>
              </a:rPr>
              <a:t>. </a:t>
            </a:r>
            <a:endParaRPr lang="pl-PL" sz="1600" dirty="0">
              <a:solidFill>
                <a:srgbClr val="0000CC"/>
              </a:solidFill>
            </a:endParaRPr>
          </a:p>
          <a:p>
            <a:r>
              <a:rPr lang="en-US" sz="1600" dirty="0">
                <a:solidFill>
                  <a:srgbClr val="0000CC"/>
                </a:solidFill>
              </a:rPr>
              <a:t>In searching</a:t>
            </a:r>
            <a:r>
              <a:rPr lang="pl-PL" sz="1600" dirty="0">
                <a:solidFill>
                  <a:srgbClr val="0000CC"/>
                </a:solidFill>
              </a:rPr>
              <a:t>:</a:t>
            </a:r>
          </a:p>
          <a:p>
            <a:r>
              <a:rPr lang="en-US" sz="1600" dirty="0">
                <a:solidFill>
                  <a:srgbClr val="0000CC"/>
                </a:solidFill>
              </a:rPr>
              <a:t>(</a:t>
            </a:r>
            <a:r>
              <a:rPr lang="en-US" sz="1600" dirty="0" err="1">
                <a:solidFill>
                  <a:srgbClr val="0000CC"/>
                </a:solidFill>
              </a:rPr>
              <a:t>i</a:t>
            </a:r>
            <a:r>
              <a:rPr lang="en-US" sz="1600" dirty="0">
                <a:solidFill>
                  <a:srgbClr val="0000CC"/>
                </a:solidFill>
              </a:rPr>
              <a:t>) large support of rules is preferred,</a:t>
            </a:r>
          </a:p>
          <a:p>
            <a:r>
              <a:rPr lang="en-US" sz="1600" dirty="0">
                <a:solidFill>
                  <a:srgbClr val="0000CC"/>
                </a:solidFill>
              </a:rPr>
              <a:t>(ii) backtracking strategies are often necessary</a:t>
            </a:r>
            <a:r>
              <a:rPr lang="pl-PL" sz="1600" dirty="0">
                <a:solidFill>
                  <a:srgbClr val="0000CC"/>
                </a:solidFill>
              </a:rPr>
              <a:t>, </a:t>
            </a:r>
          </a:p>
          <a:p>
            <a:r>
              <a:rPr lang="pl-PL" sz="1600" dirty="0">
                <a:solidFill>
                  <a:srgbClr val="0000CC"/>
                </a:solidFill>
              </a:rPr>
              <a:t>(iii) </a:t>
            </a:r>
            <a:r>
              <a:rPr lang="en-US" sz="1600" dirty="0">
                <a:solidFill>
                  <a:srgbClr val="0000CC"/>
                </a:solidFill>
              </a:rPr>
              <a:t>domain knowledge can help</a:t>
            </a:r>
            <a:endParaRPr lang="pl-PL" sz="1600" dirty="0">
              <a:solidFill>
                <a:srgbClr val="0000CC"/>
              </a:solidFill>
            </a:endParaRPr>
          </a:p>
          <a:p>
            <a:r>
              <a:rPr lang="pl-PL" sz="1600" dirty="0">
                <a:solidFill>
                  <a:srgbClr val="0000CC"/>
                </a:solidFill>
              </a:rPr>
              <a:t>(iv) </a:t>
            </a:r>
            <a:r>
              <a:rPr lang="en-US" sz="1600" dirty="0">
                <a:solidFill>
                  <a:srgbClr val="0000CC"/>
                </a:solidFill>
              </a:rPr>
              <a:t>possible parallel search.</a:t>
            </a:r>
          </a:p>
        </p:txBody>
      </p:sp>
      <p:sp>
        <p:nvSpPr>
          <p:cNvPr id="79" name="Dowolny kształt 78"/>
          <p:cNvSpPr/>
          <p:nvPr/>
        </p:nvSpPr>
        <p:spPr>
          <a:xfrm>
            <a:off x="4862180" y="6146939"/>
            <a:ext cx="1985193" cy="526136"/>
          </a:xfrm>
          <a:custGeom>
            <a:avLst/>
            <a:gdLst>
              <a:gd name="connsiteX0" fmla="*/ 103695 w 2092751"/>
              <a:gd name="connsiteY0" fmla="*/ 141402 h 490194"/>
              <a:gd name="connsiteX1" fmla="*/ 103695 w 2092751"/>
              <a:gd name="connsiteY1" fmla="*/ 141402 h 490194"/>
              <a:gd name="connsiteX2" fmla="*/ 169683 w 2092751"/>
              <a:gd name="connsiteY2" fmla="*/ 47134 h 490194"/>
              <a:gd name="connsiteX3" fmla="*/ 188537 w 2092751"/>
              <a:gd name="connsiteY3" fmla="*/ 18854 h 490194"/>
              <a:gd name="connsiteX4" fmla="*/ 245097 w 2092751"/>
              <a:gd name="connsiteY4" fmla="*/ 0 h 490194"/>
              <a:gd name="connsiteX5" fmla="*/ 273378 w 2092751"/>
              <a:gd name="connsiteY5" fmla="*/ 9427 h 490194"/>
              <a:gd name="connsiteX6" fmla="*/ 301658 w 2092751"/>
              <a:gd name="connsiteY6" fmla="*/ 28281 h 490194"/>
              <a:gd name="connsiteX7" fmla="*/ 556182 w 2092751"/>
              <a:gd name="connsiteY7" fmla="*/ 18854 h 490194"/>
              <a:gd name="connsiteX8" fmla="*/ 1216058 w 2092751"/>
              <a:gd name="connsiteY8" fmla="*/ 18854 h 490194"/>
              <a:gd name="connsiteX9" fmla="*/ 1781666 w 2092751"/>
              <a:gd name="connsiteY9" fmla="*/ 28281 h 490194"/>
              <a:gd name="connsiteX10" fmla="*/ 1866508 w 2092751"/>
              <a:gd name="connsiteY10" fmla="*/ 37708 h 490194"/>
              <a:gd name="connsiteX11" fmla="*/ 1904215 w 2092751"/>
              <a:gd name="connsiteY11" fmla="*/ 47134 h 490194"/>
              <a:gd name="connsiteX12" fmla="*/ 1960776 w 2092751"/>
              <a:gd name="connsiteY12" fmla="*/ 56561 h 490194"/>
              <a:gd name="connsiteX13" fmla="*/ 2055044 w 2092751"/>
              <a:gd name="connsiteY13" fmla="*/ 84842 h 490194"/>
              <a:gd name="connsiteX14" fmla="*/ 2073897 w 2092751"/>
              <a:gd name="connsiteY14" fmla="*/ 141402 h 490194"/>
              <a:gd name="connsiteX15" fmla="*/ 2092751 w 2092751"/>
              <a:gd name="connsiteY15" fmla="*/ 226244 h 490194"/>
              <a:gd name="connsiteX16" fmla="*/ 2083324 w 2092751"/>
              <a:gd name="connsiteY16" fmla="*/ 377072 h 490194"/>
              <a:gd name="connsiteX17" fmla="*/ 2073897 w 2092751"/>
              <a:gd name="connsiteY17" fmla="*/ 405353 h 490194"/>
              <a:gd name="connsiteX18" fmla="*/ 2055044 w 2092751"/>
              <a:gd name="connsiteY18" fmla="*/ 433633 h 490194"/>
              <a:gd name="connsiteX19" fmla="*/ 1960776 w 2092751"/>
              <a:gd name="connsiteY19" fmla="*/ 471340 h 490194"/>
              <a:gd name="connsiteX20" fmla="*/ 1932495 w 2092751"/>
              <a:gd name="connsiteY20" fmla="*/ 480767 h 490194"/>
              <a:gd name="connsiteX21" fmla="*/ 1800520 w 2092751"/>
              <a:gd name="connsiteY21" fmla="*/ 490194 h 490194"/>
              <a:gd name="connsiteX22" fmla="*/ 1555423 w 2092751"/>
              <a:gd name="connsiteY22" fmla="*/ 480767 h 490194"/>
              <a:gd name="connsiteX23" fmla="*/ 1508289 w 2092751"/>
              <a:gd name="connsiteY23" fmla="*/ 471340 h 490194"/>
              <a:gd name="connsiteX24" fmla="*/ 1376314 w 2092751"/>
              <a:gd name="connsiteY24" fmla="*/ 452487 h 490194"/>
              <a:gd name="connsiteX25" fmla="*/ 1310326 w 2092751"/>
              <a:gd name="connsiteY25" fmla="*/ 443060 h 490194"/>
              <a:gd name="connsiteX26" fmla="*/ 1074656 w 2092751"/>
              <a:gd name="connsiteY26" fmla="*/ 433633 h 490194"/>
              <a:gd name="connsiteX27" fmla="*/ 697584 w 2092751"/>
              <a:gd name="connsiteY27" fmla="*/ 443060 h 490194"/>
              <a:gd name="connsiteX28" fmla="*/ 659877 w 2092751"/>
              <a:gd name="connsiteY28" fmla="*/ 452487 h 490194"/>
              <a:gd name="connsiteX29" fmla="*/ 414780 w 2092751"/>
              <a:gd name="connsiteY29" fmla="*/ 443060 h 490194"/>
              <a:gd name="connsiteX30" fmla="*/ 320512 w 2092751"/>
              <a:gd name="connsiteY30" fmla="*/ 424206 h 490194"/>
              <a:gd name="connsiteX31" fmla="*/ 169683 w 2092751"/>
              <a:gd name="connsiteY31" fmla="*/ 405353 h 490194"/>
              <a:gd name="connsiteX32" fmla="*/ 103695 w 2092751"/>
              <a:gd name="connsiteY32" fmla="*/ 386499 h 490194"/>
              <a:gd name="connsiteX33" fmla="*/ 37708 w 2092751"/>
              <a:gd name="connsiteY33" fmla="*/ 377072 h 490194"/>
              <a:gd name="connsiteX34" fmla="*/ 18854 w 2092751"/>
              <a:gd name="connsiteY34" fmla="*/ 348792 h 490194"/>
              <a:gd name="connsiteX35" fmla="*/ 0 w 2092751"/>
              <a:gd name="connsiteY35" fmla="*/ 292231 h 490194"/>
              <a:gd name="connsiteX36" fmla="*/ 28281 w 2092751"/>
              <a:gd name="connsiteY36" fmla="*/ 179110 h 490194"/>
              <a:gd name="connsiteX37" fmla="*/ 56561 w 2092751"/>
              <a:gd name="connsiteY37" fmla="*/ 169683 h 490194"/>
              <a:gd name="connsiteX38" fmla="*/ 103695 w 2092751"/>
              <a:gd name="connsiteY38" fmla="*/ 141402 h 49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92751" h="490194">
                <a:moveTo>
                  <a:pt x="103695" y="141402"/>
                </a:moveTo>
                <a:lnTo>
                  <a:pt x="103695" y="141402"/>
                </a:lnTo>
                <a:lnTo>
                  <a:pt x="169683" y="47134"/>
                </a:lnTo>
                <a:cubicBezTo>
                  <a:pt x="176132" y="37819"/>
                  <a:pt x="177789" y="22437"/>
                  <a:pt x="188537" y="18854"/>
                </a:cubicBezTo>
                <a:lnTo>
                  <a:pt x="245097" y="0"/>
                </a:lnTo>
                <a:cubicBezTo>
                  <a:pt x="254524" y="3142"/>
                  <a:pt x="264490" y="4983"/>
                  <a:pt x="273378" y="9427"/>
                </a:cubicBezTo>
                <a:cubicBezTo>
                  <a:pt x="283511" y="14494"/>
                  <a:pt x="290335" y="27904"/>
                  <a:pt x="301658" y="28281"/>
                </a:cubicBezTo>
                <a:lnTo>
                  <a:pt x="556182" y="18854"/>
                </a:lnTo>
                <a:cubicBezTo>
                  <a:pt x="1545843" y="45602"/>
                  <a:pt x="309584" y="18854"/>
                  <a:pt x="1216058" y="18854"/>
                </a:cubicBezTo>
                <a:cubicBezTo>
                  <a:pt x="1404620" y="18854"/>
                  <a:pt x="1593130" y="25139"/>
                  <a:pt x="1781666" y="28281"/>
                </a:cubicBezTo>
                <a:cubicBezTo>
                  <a:pt x="1809947" y="31423"/>
                  <a:pt x="1838384" y="33381"/>
                  <a:pt x="1866508" y="37708"/>
                </a:cubicBezTo>
                <a:cubicBezTo>
                  <a:pt x="1879313" y="39678"/>
                  <a:pt x="1891511" y="44593"/>
                  <a:pt x="1904215" y="47134"/>
                </a:cubicBezTo>
                <a:cubicBezTo>
                  <a:pt x="1922958" y="50882"/>
                  <a:pt x="1941922" y="53419"/>
                  <a:pt x="1960776" y="56561"/>
                </a:cubicBezTo>
                <a:cubicBezTo>
                  <a:pt x="2029628" y="79512"/>
                  <a:pt x="1998057" y="70595"/>
                  <a:pt x="2055044" y="84842"/>
                </a:cubicBezTo>
                <a:cubicBezTo>
                  <a:pt x="2061328" y="103695"/>
                  <a:pt x="2069999" y="121915"/>
                  <a:pt x="2073897" y="141402"/>
                </a:cubicBezTo>
                <a:cubicBezTo>
                  <a:pt x="2085865" y="201241"/>
                  <a:pt x="2079438" y="172992"/>
                  <a:pt x="2092751" y="226244"/>
                </a:cubicBezTo>
                <a:cubicBezTo>
                  <a:pt x="2089609" y="276520"/>
                  <a:pt x="2088598" y="326975"/>
                  <a:pt x="2083324" y="377072"/>
                </a:cubicBezTo>
                <a:cubicBezTo>
                  <a:pt x="2082284" y="386954"/>
                  <a:pt x="2078341" y="396465"/>
                  <a:pt x="2073897" y="405353"/>
                </a:cubicBezTo>
                <a:cubicBezTo>
                  <a:pt x="2068830" y="415486"/>
                  <a:pt x="2063055" y="425622"/>
                  <a:pt x="2055044" y="433633"/>
                </a:cubicBezTo>
                <a:cubicBezTo>
                  <a:pt x="2029802" y="458875"/>
                  <a:pt x="1993038" y="462123"/>
                  <a:pt x="1960776" y="471340"/>
                </a:cubicBezTo>
                <a:cubicBezTo>
                  <a:pt x="1951221" y="474070"/>
                  <a:pt x="1942364" y="479606"/>
                  <a:pt x="1932495" y="480767"/>
                </a:cubicBezTo>
                <a:cubicBezTo>
                  <a:pt x="1888693" y="485920"/>
                  <a:pt x="1844512" y="487052"/>
                  <a:pt x="1800520" y="490194"/>
                </a:cubicBezTo>
                <a:cubicBezTo>
                  <a:pt x="1718821" y="487052"/>
                  <a:pt x="1637013" y="486031"/>
                  <a:pt x="1555423" y="480767"/>
                </a:cubicBezTo>
                <a:cubicBezTo>
                  <a:pt x="1539434" y="479735"/>
                  <a:pt x="1524053" y="474206"/>
                  <a:pt x="1508289" y="471340"/>
                </a:cubicBezTo>
                <a:cubicBezTo>
                  <a:pt x="1440002" y="458925"/>
                  <a:pt x="1453115" y="462727"/>
                  <a:pt x="1376314" y="452487"/>
                </a:cubicBezTo>
                <a:cubicBezTo>
                  <a:pt x="1354290" y="449550"/>
                  <a:pt x="1332502" y="444446"/>
                  <a:pt x="1310326" y="443060"/>
                </a:cubicBezTo>
                <a:cubicBezTo>
                  <a:pt x="1231860" y="438156"/>
                  <a:pt x="1153213" y="436775"/>
                  <a:pt x="1074656" y="433633"/>
                </a:cubicBezTo>
                <a:cubicBezTo>
                  <a:pt x="948965" y="436775"/>
                  <a:pt x="823184" y="437351"/>
                  <a:pt x="697584" y="443060"/>
                </a:cubicBezTo>
                <a:cubicBezTo>
                  <a:pt x="684642" y="443648"/>
                  <a:pt x="672833" y="452487"/>
                  <a:pt x="659877" y="452487"/>
                </a:cubicBezTo>
                <a:cubicBezTo>
                  <a:pt x="578118" y="452487"/>
                  <a:pt x="496479" y="446202"/>
                  <a:pt x="414780" y="443060"/>
                </a:cubicBezTo>
                <a:cubicBezTo>
                  <a:pt x="371065" y="432131"/>
                  <a:pt x="371360" y="431140"/>
                  <a:pt x="320512" y="424206"/>
                </a:cubicBezTo>
                <a:cubicBezTo>
                  <a:pt x="270309" y="417360"/>
                  <a:pt x="169683" y="405353"/>
                  <a:pt x="169683" y="405353"/>
                </a:cubicBezTo>
                <a:cubicBezTo>
                  <a:pt x="145451" y="397275"/>
                  <a:pt x="129739" y="391234"/>
                  <a:pt x="103695" y="386499"/>
                </a:cubicBezTo>
                <a:cubicBezTo>
                  <a:pt x="81834" y="382524"/>
                  <a:pt x="59704" y="380214"/>
                  <a:pt x="37708" y="377072"/>
                </a:cubicBezTo>
                <a:cubicBezTo>
                  <a:pt x="31423" y="367645"/>
                  <a:pt x="23455" y="359145"/>
                  <a:pt x="18854" y="348792"/>
                </a:cubicBezTo>
                <a:cubicBezTo>
                  <a:pt x="10782" y="330631"/>
                  <a:pt x="0" y="292231"/>
                  <a:pt x="0" y="292231"/>
                </a:cubicBezTo>
                <a:cubicBezTo>
                  <a:pt x="3252" y="262962"/>
                  <a:pt x="-3400" y="204455"/>
                  <a:pt x="28281" y="179110"/>
                </a:cubicBezTo>
                <a:cubicBezTo>
                  <a:pt x="36040" y="172903"/>
                  <a:pt x="47134" y="172825"/>
                  <a:pt x="56561" y="169683"/>
                </a:cubicBezTo>
                <a:cubicBezTo>
                  <a:pt x="77158" y="138787"/>
                  <a:pt x="64085" y="141402"/>
                  <a:pt x="103695" y="141402"/>
                </a:cubicBezTo>
                <a:close/>
              </a:path>
            </a:pathLst>
          </a:custGeom>
          <a:solidFill>
            <a:srgbClr val="FF0000">
              <a:alpha val="31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Łącznik prosty ze strzałką 79"/>
          <p:cNvCxnSpPr/>
          <p:nvPr/>
        </p:nvCxnSpPr>
        <p:spPr>
          <a:xfrm>
            <a:off x="6324478" y="6418736"/>
            <a:ext cx="378274" cy="11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Łącznik prosty ze strzałką 82"/>
          <p:cNvCxnSpPr/>
          <p:nvPr/>
        </p:nvCxnSpPr>
        <p:spPr>
          <a:xfrm flipH="1">
            <a:off x="6015915" y="4542768"/>
            <a:ext cx="143796" cy="10323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Elipsa 83"/>
          <p:cNvSpPr/>
          <p:nvPr/>
        </p:nvSpPr>
        <p:spPr>
          <a:xfrm>
            <a:off x="6061779" y="4487669"/>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Elipsa 84"/>
          <p:cNvSpPr/>
          <p:nvPr/>
        </p:nvSpPr>
        <p:spPr>
          <a:xfrm>
            <a:off x="5044404" y="4713243"/>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Łącznik prosty ze strzałką 86"/>
          <p:cNvCxnSpPr>
            <a:endCxn id="66" idx="4"/>
          </p:cNvCxnSpPr>
          <p:nvPr/>
        </p:nvCxnSpPr>
        <p:spPr>
          <a:xfrm flipH="1">
            <a:off x="5987734" y="4525230"/>
            <a:ext cx="334273" cy="11327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Elipsa 88"/>
          <p:cNvSpPr/>
          <p:nvPr/>
        </p:nvSpPr>
        <p:spPr>
          <a:xfrm>
            <a:off x="6277111" y="4496949"/>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Łącznik prosty ze strzałką 89"/>
          <p:cNvCxnSpPr>
            <a:endCxn id="67" idx="0"/>
          </p:cNvCxnSpPr>
          <p:nvPr/>
        </p:nvCxnSpPr>
        <p:spPr>
          <a:xfrm>
            <a:off x="5620257" y="4407755"/>
            <a:ext cx="152265" cy="12539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Elipsa 93"/>
          <p:cNvSpPr/>
          <p:nvPr/>
        </p:nvSpPr>
        <p:spPr>
          <a:xfrm>
            <a:off x="5526795" y="4366816"/>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Łącznik prosty ze strzałką 94"/>
          <p:cNvCxnSpPr>
            <a:stCxn id="85" idx="5"/>
            <a:endCxn id="64" idx="5"/>
          </p:cNvCxnSpPr>
          <p:nvPr/>
        </p:nvCxnSpPr>
        <p:spPr>
          <a:xfrm>
            <a:off x="5182416" y="4789662"/>
            <a:ext cx="392352" cy="11257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pole tekstowe 100"/>
          <p:cNvSpPr txBox="1"/>
          <p:nvPr/>
        </p:nvSpPr>
        <p:spPr>
          <a:xfrm>
            <a:off x="82474" y="4907714"/>
            <a:ext cx="4611673" cy="1754326"/>
          </a:xfrm>
          <a:prstGeom prst="rect">
            <a:avLst/>
          </a:prstGeom>
          <a:noFill/>
        </p:spPr>
        <p:txBody>
          <a:bodyPr wrap="square" rtlCol="0">
            <a:spAutoFit/>
          </a:bodyPr>
          <a:lstStyle/>
          <a:p>
            <a:r>
              <a:rPr lang="en-US" sz="1800" u="sng" dirty="0">
                <a:solidFill>
                  <a:srgbClr val="0000CC"/>
                </a:solidFill>
                <a:ea typeface="Cambria Math" panose="02040503050406030204" pitchFamily="18" charset="0"/>
              </a:rPr>
              <a:t>Hint</a:t>
            </a:r>
            <a:r>
              <a:rPr lang="en-US" sz="1800" dirty="0">
                <a:solidFill>
                  <a:srgbClr val="0000CC"/>
                </a:solidFill>
                <a:ea typeface="Cambria Math" panose="02040503050406030204" pitchFamily="18" charset="0"/>
              </a:rPr>
              <a:t>: Search for ways to decrease the distance (measured between vectors of attribute values) between cases covered by the currently constructed rule premise </a:t>
            </a:r>
          </a:p>
          <a:p>
            <a:r>
              <a:rPr lang="en-US" sz="1800" dirty="0">
                <a:solidFill>
                  <a:srgbClr val="0000CC"/>
                </a:solidFill>
                <a:ea typeface="Cambria Math" panose="02040503050406030204" pitchFamily="18" charset="0"/>
              </a:rPr>
              <a:t>(transformed into cases satisfying its consequence) and those covered by </a:t>
            </a:r>
            <a:r>
              <a:rPr lang="en-US" sz="1800" i="1" dirty="0">
                <a:solidFill>
                  <a:srgbClr val="0000CC"/>
                </a:solidFill>
                <a:ea typeface="Cambria Math" panose="02040503050406030204" pitchFamily="18" charset="0"/>
              </a:rPr>
              <a:t>α</a:t>
            </a:r>
            <a:r>
              <a:rPr lang="en-US" sz="1800" dirty="0">
                <a:solidFill>
                  <a:srgbClr val="0000CC"/>
                </a:solidFill>
                <a:ea typeface="Cambria Math" panose="02040503050406030204" pitchFamily="18" charset="0"/>
              </a:rPr>
              <a:t>.</a:t>
            </a:r>
          </a:p>
        </p:txBody>
      </p:sp>
      <p:sp>
        <p:nvSpPr>
          <p:cNvPr id="102" name="pole tekstowe 101"/>
          <p:cNvSpPr txBox="1"/>
          <p:nvPr/>
        </p:nvSpPr>
        <p:spPr>
          <a:xfrm>
            <a:off x="5685271" y="1124744"/>
            <a:ext cx="3423233" cy="584775"/>
          </a:xfrm>
          <a:prstGeom prst="rect">
            <a:avLst/>
          </a:prstGeom>
          <a:noFill/>
        </p:spPr>
        <p:txBody>
          <a:bodyPr wrap="square" rtlCol="0">
            <a:spAutoFit/>
          </a:bodyPr>
          <a:lstStyle/>
          <a:p>
            <a:r>
              <a:rPr lang="en-US" sz="1600" dirty="0">
                <a:solidFill>
                  <a:srgbClr val="0000CC"/>
                </a:solidFill>
              </a:rPr>
              <a:t>e.g., conjunction of conditions </a:t>
            </a:r>
            <a:endParaRPr lang="pl-PL" sz="1600" dirty="0">
              <a:solidFill>
                <a:srgbClr val="0000CC"/>
              </a:solidFill>
            </a:endParaRPr>
          </a:p>
          <a:p>
            <a:r>
              <a:rPr lang="en-US" sz="1600" dirty="0">
                <a:solidFill>
                  <a:srgbClr val="0000CC"/>
                </a:solidFill>
              </a:rPr>
              <a:t>character</a:t>
            </a:r>
            <a:r>
              <a:rPr lang="pl-PL" sz="1600" dirty="0">
                <a:solidFill>
                  <a:srgbClr val="0000CC"/>
                </a:solidFill>
              </a:rPr>
              <a:t>i</a:t>
            </a:r>
            <a:r>
              <a:rPr lang="en-US" sz="1600" dirty="0">
                <a:solidFill>
                  <a:srgbClr val="0000CC"/>
                </a:solidFill>
              </a:rPr>
              <a:t>zing the analyzed case(s)</a:t>
            </a:r>
          </a:p>
        </p:txBody>
      </p:sp>
      <p:cxnSp>
        <p:nvCxnSpPr>
          <p:cNvPr id="104" name="Łącznik prosty ze strzałką 103"/>
          <p:cNvCxnSpPr>
            <a:stCxn id="102" idx="1"/>
            <a:endCxn id="24" idx="0"/>
          </p:cNvCxnSpPr>
          <p:nvPr/>
        </p:nvCxnSpPr>
        <p:spPr>
          <a:xfrm flipH="1">
            <a:off x="5544262" y="1417132"/>
            <a:ext cx="141009" cy="180704"/>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pole tekstowe 8"/>
              <p:cNvSpPr txBox="1"/>
              <p:nvPr/>
            </p:nvSpPr>
            <p:spPr>
              <a:xfrm>
                <a:off x="1721706" y="538642"/>
                <a:ext cx="5793382" cy="615553"/>
              </a:xfrm>
              <a:prstGeom prst="rect">
                <a:avLst/>
              </a:prstGeom>
              <a:noFill/>
            </p:spPr>
            <p:txBody>
              <a:bodyPr wrap="square" lIns="0" tIns="0" rIns="0" bIns="0" rtlCol="0">
                <a:spAutoFit/>
              </a:bodyPr>
              <a:lstStyle/>
              <a:p>
                <a14:m>
                  <m:oMath xmlns:m="http://schemas.openxmlformats.org/officeDocument/2006/math">
                    <m:r>
                      <a:rPr lang="pl-PL" sz="2000" i="1" smtClean="0">
                        <a:solidFill>
                          <a:srgbClr val="0000CC"/>
                        </a:solidFill>
                        <a:latin typeface="Cambria Math" panose="02040503050406030204" pitchFamily="18" charset="0"/>
                        <a:ea typeface="Cambria Math" panose="02040503050406030204" pitchFamily="18" charset="0"/>
                      </a:rPr>
                      <m:t>𝐺𝑖𝑣𝑒𝑛</m:t>
                    </m:r>
                    <m:r>
                      <a:rPr lang="pl-PL" sz="2000" i="1" smtClean="0">
                        <a:solidFill>
                          <a:srgbClr val="0000CC"/>
                        </a:solidFill>
                        <a:latin typeface="Cambria Math" panose="02040503050406030204" pitchFamily="18" charset="0"/>
                        <a:ea typeface="Cambria Math" panose="02040503050406030204" pitchFamily="18" charset="0"/>
                      </a:rPr>
                      <m:t>: </m:t>
                    </m:r>
                    <m:r>
                      <a:rPr lang="pl-PL" sz="2000" i="1" smtClean="0">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m:t>
                    </m:r>
                    <m:r>
                      <a:rPr lang="pl-PL" sz="2000" i="1" smtClean="0">
                        <a:solidFill>
                          <a:srgbClr val="0000CC"/>
                        </a:solidFill>
                        <a:latin typeface="Cambria Math" panose="02040503050406030204" pitchFamily="18" charset="0"/>
                        <a:ea typeface="Cambria Math" panose="02040503050406030204" pitchFamily="18" charset="0"/>
                      </a:rPr>
                      <m:t>𝛽</m:t>
                    </m:r>
                    <m:r>
                      <a:rPr lang="pl-PL" sz="2000" b="0" i="1" smtClean="0">
                        <a:solidFill>
                          <a:srgbClr val="0000CC"/>
                        </a:solidFill>
                        <a:latin typeface="Cambria Math" panose="02040503050406030204" pitchFamily="18" charset="0"/>
                        <a:ea typeface="Cambria Math" panose="02040503050406030204" pitchFamily="18" charset="0"/>
                      </a:rPr>
                      <m:t>.  </m:t>
                    </m:r>
                  </m:oMath>
                </a14:m>
                <a:r>
                  <a:rPr lang="pl-PL" sz="2000" b="0" i="1"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r>
                      <a:rPr lang="pl-PL" sz="2000" b="0" i="1" smtClean="0">
                        <a:solidFill>
                          <a:srgbClr val="0000CC"/>
                        </a:solidFill>
                        <a:latin typeface="Cambria Math" panose="02040503050406030204" pitchFamily="18" charset="0"/>
                        <a:ea typeface="Cambria Math" panose="02040503050406030204" pitchFamily="18" charset="0"/>
                      </a:rPr>
                      <m:t>𝐷𝑖𝑠𝑐𝑜𝑣𝑒𝑟</m:t>
                    </m:r>
                    <m:r>
                      <a:rPr lang="pl-PL" sz="2000" b="0" i="1" smtClean="0">
                        <a:solidFill>
                          <a:srgbClr val="0000CC"/>
                        </a:solidFill>
                        <a:latin typeface="Cambria Math" panose="02040503050406030204" pitchFamily="18" charset="0"/>
                        <a:ea typeface="Cambria Math" panose="02040503050406030204" pitchFamily="18" charset="0"/>
                      </a:rPr>
                      <m:t> </m:t>
                    </m:r>
                    <m:r>
                      <a:rPr lang="pl-PL" sz="2000" b="0" i="1" smtClean="0">
                        <a:solidFill>
                          <a:srgbClr val="0000CC"/>
                        </a:solidFill>
                        <a:latin typeface="Cambria Math" panose="02040503050406030204" pitchFamily="18" charset="0"/>
                        <a:ea typeface="Cambria Math" panose="02040503050406030204" pitchFamily="18" charset="0"/>
                      </a:rPr>
                      <m:t>𝑟𝑢𝑙𝑒𝑠</m:t>
                    </m:r>
                  </m:oMath>
                </a14:m>
                <a:r>
                  <a:rPr lang="pl-PL" sz="2000" i="1"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i="1">
                            <a:solidFill>
                              <a:srgbClr val="0000CC"/>
                            </a:solidFill>
                            <a:latin typeface="Cambria Math" panose="02040503050406030204" pitchFamily="18" charset="0"/>
                            <a:ea typeface="Cambria Math" panose="02040503050406030204" pitchFamily="18" charset="0"/>
                          </a:rPr>
                          <m:t>𝑘</m:t>
                        </m:r>
                        <m:r>
                          <a:rPr lang="pl-PL" sz="2000" i="1">
                            <a:solidFill>
                              <a:srgbClr val="0000CC"/>
                            </a:solidFill>
                            <a:latin typeface="Cambria Math" panose="02040503050406030204" pitchFamily="18" charset="0"/>
                            <a:ea typeface="Cambria Math" panose="02040503050406030204" pitchFamily="18" charset="0"/>
                          </a:rPr>
                          <m:t> </m:t>
                        </m:r>
                      </m:sub>
                    </m:sSub>
                    <m:r>
                      <a:rPr lang="pl-PL" sz="2000" i="1">
                        <a:solidFill>
                          <a:srgbClr val="0000CC"/>
                        </a:solidFill>
                        <a:latin typeface="Cambria Math" panose="02040503050406030204" pitchFamily="18" charset="0"/>
                        <a:ea typeface="Cambria Math" panose="02040503050406030204" pitchFamily="18" charset="0"/>
                      </a:rPr>
                      <m:t>, </m:t>
                    </m:r>
                  </m:oMath>
                </a14:m>
                <a:r>
                  <a:rPr lang="pl-PL" sz="2000" dirty="0">
                    <a:solidFill>
                      <a:srgbClr val="0000CC"/>
                    </a:solidFill>
                    <a:ea typeface="Cambria Math" panose="02040503050406030204" pitchFamily="18" charset="0"/>
                  </a:rPr>
                  <a:t>… ,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i="1">
                            <a:solidFill>
                              <a:srgbClr val="0000CC"/>
                            </a:solidFill>
                            <a:latin typeface="Cambria Math" panose="02040503050406030204" pitchFamily="18" charset="0"/>
                            <a:ea typeface="Cambria Math" panose="02040503050406030204" pitchFamily="18" charset="0"/>
                          </a:rPr>
                          <m:t>2</m:t>
                        </m:r>
                      </m:sub>
                    </m:sSub>
                  </m:oMath>
                </a14:m>
                <a:r>
                  <a:rPr lang="pl-PL" sz="2000" dirty="0">
                    <a:solidFill>
                      <a:srgbClr val="0000CC"/>
                    </a:solidFill>
                    <a:ea typeface="Cambria Math" panose="02040503050406030204" pitchFamily="18" charset="0"/>
                  </a:rPr>
                  <a:t>,</a:t>
                </a:r>
                <a:r>
                  <a:rPr lang="en-US" sz="2000" dirty="0">
                    <a:solidFill>
                      <a:srgbClr val="0000CC"/>
                    </a:solidFill>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i="1">
                            <a:solidFill>
                              <a:srgbClr val="0000CC"/>
                            </a:solidFill>
                            <a:latin typeface="Cambria Math" panose="02040503050406030204" pitchFamily="18" charset="0"/>
                            <a:ea typeface="Cambria Math" panose="02040503050406030204" pitchFamily="18" charset="0"/>
                          </a:rPr>
                          <m:t>1 </m:t>
                        </m:r>
                      </m:sub>
                    </m:sSub>
                    <m:r>
                      <a:rPr lang="pl-PL" sz="2000" i="1">
                        <a:solidFill>
                          <a:srgbClr val="0000CC"/>
                        </a:solidFill>
                        <a:latin typeface="Cambria Math" panose="02040503050406030204" pitchFamily="18" charset="0"/>
                        <a:ea typeface="Cambria Math" panose="02040503050406030204" pitchFamily="18" charset="0"/>
                      </a:rPr>
                      <m:t>𝑠𝑢𝑐h</m:t>
                    </m:r>
                    <m:r>
                      <a:rPr lang="pl-PL" sz="2000" i="1">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𝑡h𝑎𝑡</m:t>
                    </m:r>
                    <m:r>
                      <a:rPr lang="pl-PL" sz="2000" i="1">
                        <a:solidFill>
                          <a:srgbClr val="0000CC"/>
                        </a:solidFill>
                        <a:latin typeface="Cambria Math" panose="02040503050406030204" pitchFamily="18" charset="0"/>
                        <a:ea typeface="Cambria Math" panose="02040503050406030204" pitchFamily="18" charset="0"/>
                      </a:rPr>
                      <m:t> </m:t>
                    </m:r>
                  </m:oMath>
                </a14:m>
                <a:endParaRPr lang="pl-PL" sz="2000" i="1" dirty="0">
                  <a:solidFill>
                    <a:srgbClr val="0000CC"/>
                  </a:solidFill>
                  <a:latin typeface="Cambria Math" panose="02040503050406030204" pitchFamily="18" charset="0"/>
                  <a:ea typeface="Cambria Math" panose="02040503050406030204" pitchFamily="18" charset="0"/>
                </a:endParaRPr>
              </a:p>
              <a:p>
                <a14:m>
                  <m:oMath xmlns:m="http://schemas.openxmlformats.org/officeDocument/2006/math">
                    <m:r>
                      <a:rPr lang="pl-PL" sz="2000" i="1">
                        <a:solidFill>
                          <a:srgbClr val="0000CC"/>
                        </a:solidFill>
                        <a:latin typeface="Cambria Math" panose="02040503050406030204" pitchFamily="18" charset="0"/>
                        <a:ea typeface="Cambria Math" panose="02040503050406030204" pitchFamily="18" charset="0"/>
                      </a:rPr>
                      <m:t>𝑡h𝑒</m:t>
                    </m:r>
                    <m:r>
                      <a:rPr lang="pl-PL" sz="2000" i="1">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𝑟𝑒𝑎𝑙𝑖𝑧𝑎𝑡𝑖𝑜𝑛</m:t>
                    </m:r>
                    <m:r>
                      <a:rPr lang="pl-PL" sz="2000" i="1">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𝑜𝑓</m:t>
                    </m:r>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𝑡𝑟</m:t>
                        </m:r>
                      </m:e>
                      <m:sub>
                        <m:r>
                          <a:rPr lang="pl-PL" sz="2000" i="1">
                            <a:solidFill>
                              <a:srgbClr val="0000CC"/>
                            </a:solidFill>
                            <a:latin typeface="Cambria Math" panose="02040503050406030204" pitchFamily="18" charset="0"/>
                            <a:ea typeface="Cambria Math" panose="02040503050406030204" pitchFamily="18" charset="0"/>
                          </a:rPr>
                          <m:t>𝑘</m:t>
                        </m:r>
                        <m:r>
                          <a:rPr lang="pl-PL" sz="2000" i="1">
                            <a:solidFill>
                              <a:srgbClr val="0000CC"/>
                            </a:solidFill>
                            <a:latin typeface="Cambria Math" panose="02040503050406030204" pitchFamily="18" charset="0"/>
                            <a:ea typeface="Cambria Math" panose="02040503050406030204" pitchFamily="18" charset="0"/>
                          </a:rPr>
                          <m:t> </m:t>
                        </m:r>
                      </m:sub>
                    </m:sSub>
                    <m:r>
                      <a:rPr lang="pl-PL" sz="2000" i="1">
                        <a:solidFill>
                          <a:srgbClr val="0000CC"/>
                        </a:solidFill>
                        <a:latin typeface="Cambria Math" panose="02040503050406030204" pitchFamily="18" charset="0"/>
                        <a:ea typeface="Cambria Math" panose="02040503050406030204" pitchFamily="18" charset="0"/>
                      </a:rPr>
                      <m:t>, </m:t>
                    </m:r>
                    <m:r>
                      <m:rPr>
                        <m:nor/>
                      </m:rPr>
                      <a:rPr lang="pl-PL" sz="2000" i="1" dirty="0">
                        <a:solidFill>
                          <a:srgbClr val="0000CC"/>
                        </a:solidFill>
                        <a:latin typeface="Cambria Math" panose="02040503050406030204" pitchFamily="18" charset="0"/>
                        <a:ea typeface="Cambria Math" panose="02040503050406030204" pitchFamily="18" charset="0"/>
                      </a:rPr>
                      <m:t>… , </m:t>
                    </m:r>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𝑡𝑟</m:t>
                        </m:r>
                      </m:e>
                      <m:sub>
                        <m:r>
                          <a:rPr lang="pl-PL" sz="2000" i="1">
                            <a:solidFill>
                              <a:srgbClr val="0000CC"/>
                            </a:solidFill>
                            <a:latin typeface="Cambria Math" panose="02040503050406030204" pitchFamily="18" charset="0"/>
                            <a:ea typeface="Cambria Math" panose="02040503050406030204" pitchFamily="18" charset="0"/>
                          </a:rPr>
                          <m:t>2</m:t>
                        </m:r>
                      </m:sub>
                    </m:sSub>
                    <m:r>
                      <m:rPr>
                        <m:nor/>
                      </m:rPr>
                      <a:rPr lang="pl-PL" sz="2000" i="1" dirty="0">
                        <a:solidFill>
                          <a:srgbClr val="0000CC"/>
                        </a:solidFill>
                        <a:latin typeface="Cambria Math" panose="02040503050406030204" pitchFamily="18" charset="0"/>
                        <a:ea typeface="Cambria Math" panose="02040503050406030204" pitchFamily="18" charset="0"/>
                      </a:rPr>
                      <m:t>,</m:t>
                    </m:r>
                    <m:r>
                      <m:rPr>
                        <m:nor/>
                      </m:rPr>
                      <a:rPr lang="en-US" sz="2000" i="1" dirty="0">
                        <a:solidFill>
                          <a:srgbClr val="0000CC"/>
                        </a:solidFill>
                        <a:latin typeface="Cambria Math" panose="02040503050406030204" pitchFamily="18" charset="0"/>
                        <a:ea typeface="Cambria Math" panose="02040503050406030204" pitchFamily="18" charset="0"/>
                      </a:rPr>
                      <m:t> </m:t>
                    </m:r>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𝑡𝑟</m:t>
                        </m:r>
                      </m:e>
                      <m:sub>
                        <m:r>
                          <a:rPr lang="pl-PL" sz="2000" i="1">
                            <a:solidFill>
                              <a:srgbClr val="0000CC"/>
                            </a:solidFill>
                            <a:latin typeface="Cambria Math" panose="02040503050406030204" pitchFamily="18" charset="0"/>
                            <a:ea typeface="Cambria Math" panose="02040503050406030204" pitchFamily="18" charset="0"/>
                          </a:rPr>
                          <m:t>1</m:t>
                        </m:r>
                      </m:sub>
                    </m:sSub>
                  </m:oMath>
                </a14:m>
                <a:r>
                  <a:rPr lang="pl-PL" sz="2000" i="1" dirty="0">
                    <a:solidFill>
                      <a:srgbClr val="0000CC"/>
                    </a:solidFill>
                    <a:latin typeface="Cambria Math" panose="02040503050406030204" pitchFamily="18" charset="0"/>
                    <a:ea typeface="Cambria Math" panose="02040503050406030204" pitchFamily="18" charset="0"/>
                  </a:rPr>
                  <a:t> </a:t>
                </a:r>
                <a:r>
                  <a:rPr lang="en-US" sz="2000" i="1" dirty="0">
                    <a:solidFill>
                      <a:srgbClr val="0000CC"/>
                    </a:solidFill>
                    <a:latin typeface="Cambria Math" panose="02040503050406030204" pitchFamily="18" charset="0"/>
                    <a:ea typeface="Cambria Math" panose="02040503050406030204" pitchFamily="18" charset="0"/>
                  </a:rPr>
                  <a:t>leads from </a:t>
                </a:r>
                <a14:m>
                  <m:oMath xmlns:m="http://schemas.openxmlformats.org/officeDocument/2006/math">
                    <m:r>
                      <a:rPr lang="pl-PL" sz="2000" i="1">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 </m:t>
                    </m:r>
                    <m:r>
                      <a:rPr lang="pl-PL" sz="2000" b="0" i="1" smtClean="0">
                        <a:solidFill>
                          <a:srgbClr val="0000CC"/>
                        </a:solidFill>
                        <a:latin typeface="Cambria Math" panose="02040503050406030204" pitchFamily="18" charset="0"/>
                        <a:ea typeface="Cambria Math" panose="02040503050406030204" pitchFamily="18" charset="0"/>
                      </a:rPr>
                      <m:t>𝑡𝑜</m:t>
                    </m:r>
                    <m:r>
                      <a:rPr lang="pl-PL" sz="2000" b="0" i="1" smtClean="0">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𝛽</m:t>
                    </m:r>
                  </m:oMath>
                </a14:m>
                <a:endParaRPr lang="en-US" sz="2000" i="1" dirty="0">
                  <a:solidFill>
                    <a:srgbClr val="0000CC"/>
                  </a:solidFill>
                  <a:latin typeface="Cambria Math" panose="02040503050406030204" pitchFamily="18" charset="0"/>
                  <a:ea typeface="Cambria Math" panose="02040503050406030204" pitchFamily="18" charset="0"/>
                </a:endParaRPr>
              </a:p>
            </p:txBody>
          </p:sp>
        </mc:Choice>
        <mc:Fallback xmlns="">
          <p:sp>
            <p:nvSpPr>
              <p:cNvPr id="9" name="pole tekstowe 8"/>
              <p:cNvSpPr txBox="1">
                <a:spLocks noRot="1" noChangeAspect="1" noMove="1" noResize="1" noEditPoints="1" noAdjustHandles="1" noChangeArrowheads="1" noChangeShapeType="1" noTextEdit="1"/>
              </p:cNvSpPr>
              <p:nvPr/>
            </p:nvSpPr>
            <p:spPr>
              <a:xfrm>
                <a:off x="1721706" y="538642"/>
                <a:ext cx="5793382" cy="615553"/>
              </a:xfrm>
              <a:prstGeom prst="rect">
                <a:avLst/>
              </a:prstGeom>
              <a:blipFill rotWithShape="0">
                <a:blip r:embed="rId11"/>
                <a:stretch>
                  <a:fillRect l="-1577" t="-11881" b="-24752"/>
                </a:stretch>
              </a:blipFill>
            </p:spPr>
            <p:txBody>
              <a:bodyPr/>
              <a:lstStyle/>
              <a:p>
                <a:r>
                  <a:rPr lang="en-US">
                    <a:noFill/>
                  </a:rPr>
                  <a:t> </a:t>
                </a:r>
              </a:p>
            </p:txBody>
          </p:sp>
        </mc:Fallback>
      </mc:AlternateContent>
      <p:cxnSp>
        <p:nvCxnSpPr>
          <p:cNvPr id="29" name="Łącznik prosty ze strzałką 28"/>
          <p:cNvCxnSpPr>
            <a:endCxn id="62" idx="68"/>
          </p:cNvCxnSpPr>
          <p:nvPr/>
        </p:nvCxnSpPr>
        <p:spPr>
          <a:xfrm>
            <a:off x="4950635" y="4366816"/>
            <a:ext cx="139841" cy="1863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8" name="Łącznik prosty ze strzałką 77"/>
          <p:cNvCxnSpPr>
            <a:stCxn id="72" idx="2"/>
          </p:cNvCxnSpPr>
          <p:nvPr/>
        </p:nvCxnSpPr>
        <p:spPr>
          <a:xfrm>
            <a:off x="4962839" y="6081369"/>
            <a:ext cx="101755" cy="2417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4907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351DCDE-012F-077C-DE13-9C464A66C299}"/>
            </a:ext>
          </a:extLst>
        </p:cNvPr>
        <p:cNvGrpSpPr/>
        <p:nvPr/>
      </p:nvGrpSpPr>
      <p:grpSpPr>
        <a:xfrm>
          <a:off x="0" y="0"/>
          <a:ext cx="0" cy="0"/>
          <a:chOff x="0" y="0"/>
          <a:chExt cx="0" cy="0"/>
        </a:xfrm>
      </p:grpSpPr>
      <p:sp>
        <p:nvSpPr>
          <p:cNvPr id="4" name="Objaśnienie prostokątne zaokrąglone 3"/>
          <p:cNvSpPr/>
          <p:nvPr/>
        </p:nvSpPr>
        <p:spPr>
          <a:xfrm>
            <a:off x="95386" y="3762450"/>
            <a:ext cx="7788982" cy="1224135"/>
          </a:xfrm>
          <a:prstGeom prst="wedgeRoundRectCallout">
            <a:avLst>
              <a:gd name="adj1" fmla="val -32942"/>
              <a:gd name="adj2" fmla="val -12643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u="sng" dirty="0">
                <a:solidFill>
                  <a:srgbClr val="0000FF"/>
                </a:solidFill>
              </a:rPr>
              <a:t>Decomposition of complex vague concepts</a:t>
            </a:r>
          </a:p>
          <a:p>
            <a:pPr algn="ctr">
              <a:lnSpc>
                <a:spcPct val="90000"/>
              </a:lnSpc>
            </a:pPr>
            <a:r>
              <a:rPr lang="pl-PL" sz="1600" dirty="0">
                <a:solidFill>
                  <a:srgbClr val="0000FF"/>
                </a:solidFill>
              </a:rPr>
              <a:t>[…] </a:t>
            </a:r>
            <a:r>
              <a:rPr lang="en-US" sz="1600" dirty="0">
                <a:solidFill>
                  <a:srgbClr val="0000FF"/>
                </a:solidFill>
              </a:rPr>
              <a:t>Information granulation </a:t>
            </a:r>
            <a:r>
              <a:rPr lang="pl-PL" sz="1600" dirty="0">
                <a:solidFill>
                  <a:srgbClr val="0000FF"/>
                </a:solidFill>
              </a:rPr>
              <a:t>p</a:t>
            </a:r>
            <a:r>
              <a:rPr lang="en-US" sz="1600" dirty="0">
                <a:solidFill>
                  <a:srgbClr val="0000FF"/>
                </a:solidFill>
              </a:rPr>
              <a:t>lays a key role in implementation of the strategy</a:t>
            </a:r>
            <a:r>
              <a:rPr lang="pl-PL" sz="1600" dirty="0">
                <a:solidFill>
                  <a:srgbClr val="0000FF"/>
                </a:solidFill>
              </a:rPr>
              <a:t> </a:t>
            </a:r>
            <a:r>
              <a:rPr lang="en-US" sz="1600" dirty="0">
                <a:solidFill>
                  <a:srgbClr val="0000FF"/>
                </a:solidFill>
              </a:rPr>
              <a:t>of divide-and-conquer in human problem-solving</a:t>
            </a:r>
            <a:r>
              <a:rPr lang="pl-PL" sz="1600" dirty="0">
                <a:solidFill>
                  <a:srgbClr val="0000FF"/>
                </a:solidFill>
              </a:rPr>
              <a:t>. </a:t>
            </a:r>
          </a:p>
          <a:p>
            <a:pPr algn="just">
              <a:lnSpc>
                <a:spcPct val="90000"/>
              </a:lnSpc>
            </a:pPr>
            <a:endParaRPr lang="pl-PL" sz="1400" b="1" i="1" dirty="0">
              <a:solidFill>
                <a:srgbClr val="0000FF"/>
              </a:solidFill>
            </a:endParaRPr>
          </a:p>
          <a:p>
            <a:pPr algn="r">
              <a:lnSpc>
                <a:spcPct val="90000"/>
              </a:lnSpc>
            </a:pPr>
            <a:r>
              <a:rPr lang="en-US" sz="1200" i="1" dirty="0">
                <a:solidFill>
                  <a:srgbClr val="0000FF"/>
                </a:solidFill>
              </a:rPr>
              <a:t>L. A. </a:t>
            </a:r>
            <a:r>
              <a:rPr lang="en-US" sz="1200" i="1" dirty="0" err="1">
                <a:solidFill>
                  <a:srgbClr val="0000FF"/>
                </a:solidFill>
              </a:rPr>
              <a:t>Zadeh</a:t>
            </a:r>
            <a:r>
              <a:rPr lang="en-US" sz="1200" i="1" dirty="0">
                <a:solidFill>
                  <a:srgbClr val="0000FF"/>
                </a:solidFill>
              </a:rPr>
              <a:t>: Foreword. In: S. K. Pal, L. </a:t>
            </a:r>
            <a:r>
              <a:rPr lang="en-US" sz="1200" i="1" dirty="0" err="1">
                <a:solidFill>
                  <a:srgbClr val="0000FF"/>
                </a:solidFill>
              </a:rPr>
              <a:t>Polkowski</a:t>
            </a:r>
            <a:r>
              <a:rPr lang="en-US" sz="1200" i="1" dirty="0">
                <a:solidFill>
                  <a:srgbClr val="0000FF"/>
                </a:solidFill>
              </a:rPr>
              <a:t>, A. Skowron (eds.) Rough-Neural Computing. Techniques for Computing with Words. Springer 2004.</a:t>
            </a:r>
            <a:r>
              <a:rPr lang="en-US" sz="1200" dirty="0">
                <a:solidFill>
                  <a:srgbClr val="0000FF"/>
                </a:solidFill>
              </a:rPr>
              <a:t>               </a:t>
            </a:r>
          </a:p>
        </p:txBody>
      </p:sp>
      <p:sp>
        <p:nvSpPr>
          <p:cNvPr id="3080" name="Rectangle 4">
            <a:extLst>
              <a:ext uri="{FF2B5EF4-FFF2-40B4-BE49-F238E27FC236}">
                <a16:creationId xmlns="" xmlns:a16="http://schemas.microsoft.com/office/drawing/2014/main" id="{E62D70A9-15E9-7805-5232-C42774D77DD9}"/>
              </a:ext>
            </a:extLst>
          </p:cNvPr>
          <p:cNvSpPr>
            <a:spLocks noGrp="1" noChangeArrowheads="1"/>
          </p:cNvSpPr>
          <p:nvPr>
            <p:ph type="title"/>
          </p:nvPr>
        </p:nvSpPr>
        <p:spPr>
          <a:xfrm>
            <a:off x="57556" y="5019121"/>
            <a:ext cx="9008860" cy="1669287"/>
          </a:xfrm>
        </p:spPr>
        <p:txBody>
          <a:bodyPr/>
          <a:lstStyle/>
          <a:p>
            <a:pPr algn="just"/>
            <a:r>
              <a:rPr lang="pl-PL" sz="2000" dirty="0">
                <a:solidFill>
                  <a:srgbClr val="0000FF"/>
                </a:solidFill>
              </a:rPr>
              <a:t>[…] </a:t>
            </a:r>
            <a:r>
              <a:rPr lang="en-US" sz="2000" dirty="0" err="1">
                <a:solidFill>
                  <a:srgbClr val="0000FF"/>
                </a:solidFill>
              </a:rPr>
              <a:t>OpenAI’s</a:t>
            </a:r>
            <a:r>
              <a:rPr lang="en-US" sz="2000" dirty="0">
                <a:solidFill>
                  <a:srgbClr val="0000FF"/>
                </a:solidFill>
              </a:rPr>
              <a:t> o3 and </a:t>
            </a:r>
            <a:r>
              <a:rPr lang="en-US" sz="2000" dirty="0" err="1">
                <a:solidFill>
                  <a:srgbClr val="0000FF"/>
                </a:solidFill>
              </a:rPr>
              <a:t>DeepSeek’s</a:t>
            </a:r>
            <a:r>
              <a:rPr lang="en-US" sz="2000" dirty="0">
                <a:solidFill>
                  <a:srgbClr val="0000FF"/>
                </a:solidFill>
              </a:rPr>
              <a:t> already-released </a:t>
            </a:r>
            <a:r>
              <a:rPr lang="en-US" sz="2000" dirty="0" err="1">
                <a:solidFill>
                  <a:srgbClr val="0000FF"/>
                </a:solidFill>
              </a:rPr>
              <a:t>DeepSeek</a:t>
            </a:r>
            <a:r>
              <a:rPr lang="en-US" sz="2000" dirty="0">
                <a:solidFill>
                  <a:srgbClr val="0000FF"/>
                </a:solidFill>
              </a:rPr>
              <a:t> R1 are set to redefine AI reasoning. o3 leverages innovative test-time search to achieve high-performance reasoning, while </a:t>
            </a:r>
            <a:r>
              <a:rPr lang="en-US" sz="2000" dirty="0" err="1">
                <a:solidFill>
                  <a:srgbClr val="0000FF"/>
                </a:solidFill>
              </a:rPr>
              <a:t>DeepSeek</a:t>
            </a:r>
            <a:r>
              <a:rPr lang="en-US" sz="2000" dirty="0">
                <a:solidFill>
                  <a:srgbClr val="0000FF"/>
                </a:solidFill>
              </a:rPr>
              <a:t> R1 has captured attention for its cost‐efficient design, transparent “aha moment,” and ability to tackle math, coding, and logic challenges at a fraction of traditional costs.</a:t>
            </a:r>
            <a:endParaRPr lang="pl-PL" sz="2000" dirty="0">
              <a:solidFill>
                <a:srgbClr val="0000FF"/>
              </a:solidFill>
            </a:endParaRPr>
          </a:p>
        </p:txBody>
      </p:sp>
      <p:sp>
        <p:nvSpPr>
          <p:cNvPr id="2" name="Symbol zastępczy numeru slajdu 1"/>
          <p:cNvSpPr>
            <a:spLocks noGrp="1"/>
          </p:cNvSpPr>
          <p:nvPr>
            <p:ph type="sldNum" sz="quarter" idx="12"/>
          </p:nvPr>
        </p:nvSpPr>
        <p:spPr>
          <a:xfrm>
            <a:off x="8244408" y="6245225"/>
            <a:ext cx="442392" cy="361622"/>
          </a:xfrm>
        </p:spPr>
        <p:txBody>
          <a:bodyPr/>
          <a:lstStyle/>
          <a:p>
            <a:pPr>
              <a:defRPr/>
            </a:pPr>
            <a:fld id="{D02E777F-298D-4C96-825C-3DC57E52C55E}" type="slidenum">
              <a:rPr lang="pl-PL" smtClean="0"/>
              <a:pPr>
                <a:defRPr/>
              </a:pPr>
              <a:t>107</a:t>
            </a:fld>
            <a:endParaRPr lang="pl-PL" dirty="0"/>
          </a:p>
        </p:txBody>
      </p:sp>
      <p:sp>
        <p:nvSpPr>
          <p:cNvPr id="3" name="pole tekstowe 2"/>
          <p:cNvSpPr txBox="1"/>
          <p:nvPr/>
        </p:nvSpPr>
        <p:spPr>
          <a:xfrm>
            <a:off x="66684" y="51153"/>
            <a:ext cx="9036496" cy="769441"/>
          </a:xfrm>
          <a:prstGeom prst="rect">
            <a:avLst/>
          </a:prstGeom>
          <a:noFill/>
        </p:spPr>
        <p:txBody>
          <a:bodyPr wrap="square" rtlCol="0">
            <a:spAutoFit/>
          </a:bodyPr>
          <a:lstStyle/>
          <a:p>
            <a:pPr algn="ctr"/>
            <a:r>
              <a:rPr lang="en-US" sz="2800" b="1" dirty="0">
                <a:solidFill>
                  <a:srgbClr val="0070C0"/>
                </a:solidFill>
                <a:ea typeface="+mj-ea"/>
                <a:cs typeface="+mj-cs"/>
              </a:rPr>
              <a:t>CHAIN-OF-THOUGHT (C</a:t>
            </a:r>
            <a:r>
              <a:rPr lang="pl-PL" sz="2800" b="1" dirty="0">
                <a:solidFill>
                  <a:srgbClr val="0070C0"/>
                </a:solidFill>
                <a:ea typeface="+mj-ea"/>
                <a:cs typeface="+mj-cs"/>
              </a:rPr>
              <a:t>o</a:t>
            </a:r>
            <a:r>
              <a:rPr lang="en-US" sz="2800" b="1" dirty="0">
                <a:solidFill>
                  <a:srgbClr val="0070C0"/>
                </a:solidFill>
                <a:ea typeface="+mj-ea"/>
                <a:cs typeface="+mj-cs"/>
              </a:rPr>
              <a:t>T) REASONING</a:t>
            </a:r>
            <a:endParaRPr lang="pl-PL" sz="2800" b="1" dirty="0">
              <a:solidFill>
                <a:srgbClr val="0070C0"/>
              </a:solidFill>
              <a:ea typeface="+mj-ea"/>
              <a:cs typeface="+mj-cs"/>
            </a:endParaRPr>
          </a:p>
          <a:p>
            <a:pPr algn="ctr"/>
            <a:r>
              <a:rPr lang="en-US" sz="1600" dirty="0">
                <a:solidFill>
                  <a:srgbClr val="0070C0"/>
                </a:solidFill>
                <a:ea typeface="+mj-ea"/>
                <a:cs typeface="+mj-cs"/>
              </a:rPr>
              <a:t>Adaline Labs</a:t>
            </a:r>
            <a:r>
              <a:rPr lang="pl-PL" sz="1600" dirty="0">
                <a:solidFill>
                  <a:srgbClr val="0070C0"/>
                </a:solidFill>
                <a:ea typeface="+mj-ea"/>
                <a:cs typeface="+mj-cs"/>
              </a:rPr>
              <a:t> : </a:t>
            </a:r>
            <a:r>
              <a:rPr lang="en-US" sz="1600" dirty="0">
                <a:solidFill>
                  <a:srgbClr val="0070C0"/>
                </a:solidFill>
                <a:ea typeface="+mj-ea"/>
                <a:cs typeface="+mj-cs"/>
                <a:hlinkClick r:id="rId3"/>
              </a:rPr>
              <a:t>https://labs.adaline.ai/p/inside-reasoning-models-openai-o3</a:t>
            </a:r>
            <a:endParaRPr lang="en-US" sz="1600" dirty="0">
              <a:solidFill>
                <a:srgbClr val="0070C0"/>
              </a:solidFill>
              <a:ea typeface="+mj-ea"/>
              <a:cs typeface="+mj-cs"/>
            </a:endParaRPr>
          </a:p>
        </p:txBody>
      </p:sp>
      <p:sp>
        <p:nvSpPr>
          <p:cNvPr id="5" name="pole tekstowe 4"/>
          <p:cNvSpPr txBox="1"/>
          <p:nvPr/>
        </p:nvSpPr>
        <p:spPr>
          <a:xfrm>
            <a:off x="75001" y="979000"/>
            <a:ext cx="5001055" cy="2554545"/>
          </a:xfrm>
          <a:prstGeom prst="rect">
            <a:avLst/>
          </a:prstGeom>
          <a:noFill/>
        </p:spPr>
        <p:txBody>
          <a:bodyPr wrap="square" rtlCol="0">
            <a:spAutoFit/>
          </a:bodyPr>
          <a:lstStyle/>
          <a:p>
            <a:pPr algn="just"/>
            <a:r>
              <a:rPr lang="pl-PL" sz="2000" dirty="0">
                <a:solidFill>
                  <a:srgbClr val="0000FF"/>
                </a:solidFill>
                <a:ea typeface="+mj-ea"/>
                <a:cs typeface="+mj-cs"/>
              </a:rPr>
              <a:t>[…] </a:t>
            </a:r>
            <a:r>
              <a:rPr lang="en-US" sz="2000" dirty="0">
                <a:solidFill>
                  <a:srgbClr val="0000FF"/>
                </a:solidFill>
                <a:ea typeface="+mj-ea"/>
                <a:cs typeface="+mj-cs"/>
              </a:rPr>
              <a:t>Reasoning models in AI are designed to emulate human-like logical thinking through a step-by-step process rather than relying solely on pattern matching. </a:t>
            </a:r>
            <a:r>
              <a:rPr lang="en-US" sz="2000" b="1" dirty="0">
                <a:solidFill>
                  <a:srgbClr val="0000FF"/>
                </a:solidFill>
                <a:ea typeface="+mj-ea"/>
                <a:cs typeface="+mj-cs"/>
              </a:rPr>
              <a:t>This approach allows the model to generate intermediate reasoning steps, resulting in more</a:t>
            </a:r>
            <a:r>
              <a:rPr lang="pl-PL" sz="2000" b="1" dirty="0">
                <a:solidFill>
                  <a:srgbClr val="0000FF"/>
                </a:solidFill>
                <a:ea typeface="+mj-ea"/>
                <a:cs typeface="+mj-cs"/>
              </a:rPr>
              <a:t> </a:t>
            </a:r>
            <a:r>
              <a:rPr lang="en-US" sz="2000" b="1" dirty="0">
                <a:solidFill>
                  <a:srgbClr val="0000FF"/>
                </a:solidFill>
                <a:ea typeface="+mj-ea"/>
                <a:cs typeface="+mj-cs"/>
              </a:rPr>
              <a:t>transparent and interpretable solutions.</a:t>
            </a:r>
          </a:p>
        </p:txBody>
      </p:sp>
      <p:sp>
        <p:nvSpPr>
          <p:cNvPr id="6" name="Objaśnienie prostokątne zaokrąglone 5"/>
          <p:cNvSpPr/>
          <p:nvPr/>
        </p:nvSpPr>
        <p:spPr>
          <a:xfrm>
            <a:off x="5724128" y="820594"/>
            <a:ext cx="3168352" cy="2712951"/>
          </a:xfrm>
          <a:prstGeom prst="wedgeRoundRectCallout">
            <a:avLst>
              <a:gd name="adj1" fmla="val -71936"/>
              <a:gd name="adj2" fmla="val -2601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FF"/>
                </a:solidFill>
              </a:rPr>
              <a:t>But</a:t>
            </a:r>
            <a:r>
              <a:rPr lang="pl-PL" sz="1600" dirty="0">
                <a:solidFill>
                  <a:srgbClr val="0000FF"/>
                </a:solidFill>
              </a:rPr>
              <a:t> t</a:t>
            </a:r>
            <a:r>
              <a:rPr lang="en-US" sz="1600" dirty="0">
                <a:solidFill>
                  <a:srgbClr val="0000FF"/>
                </a:solidFill>
              </a:rPr>
              <a:t>here are still large gaps in understanding human logical thinking. For example, there is still much to learn about commonsense reasoning and reasoning by</a:t>
            </a:r>
            <a:r>
              <a:rPr lang="pl-PL" sz="1600" dirty="0">
                <a:solidFill>
                  <a:srgbClr val="0000FF"/>
                </a:solidFill>
              </a:rPr>
              <a:t> </a:t>
            </a:r>
            <a:r>
              <a:rPr lang="en-US" sz="1600" dirty="0">
                <a:solidFill>
                  <a:srgbClr val="0000FF"/>
                </a:solidFill>
              </a:rPr>
              <a:t>analogy, etc.</a:t>
            </a:r>
            <a:endParaRPr lang="pl-PL" sz="1600" dirty="0">
              <a:solidFill>
                <a:srgbClr val="0000FF"/>
              </a:solidFill>
            </a:endParaRPr>
          </a:p>
          <a:p>
            <a:pPr algn="ctr"/>
            <a:endParaRPr lang="pl-PL" sz="1200" i="1" dirty="0">
              <a:solidFill>
                <a:srgbClr val="0000FF"/>
              </a:solidFill>
            </a:endParaRPr>
          </a:p>
          <a:p>
            <a:pPr algn="r"/>
            <a:r>
              <a:rPr lang="en-GB" sz="1200" i="1" dirty="0">
                <a:solidFill>
                  <a:srgbClr val="0000FF"/>
                </a:solidFill>
              </a:rPr>
              <a:t>M</a:t>
            </a:r>
            <a:r>
              <a:rPr lang="pl-PL" sz="1200" i="1" dirty="0">
                <a:solidFill>
                  <a:srgbClr val="0000FF"/>
                </a:solidFill>
              </a:rPr>
              <a:t>.</a:t>
            </a:r>
            <a:r>
              <a:rPr lang="en-GB" sz="1200" i="1" dirty="0">
                <a:solidFill>
                  <a:srgbClr val="0000FF"/>
                </a:solidFill>
              </a:rPr>
              <a:t> Mitchell: Abstraction and Analogy-Making in Artificial Intelligence, Annals Reports of the New York Academy of Sciences 1505(1)</a:t>
            </a:r>
            <a:r>
              <a:rPr lang="pl-PL" sz="1200" i="1" dirty="0">
                <a:solidFill>
                  <a:srgbClr val="0000FF"/>
                </a:solidFill>
              </a:rPr>
              <a:t>,</a:t>
            </a:r>
            <a:r>
              <a:rPr lang="en-GB" sz="1200" i="1" dirty="0">
                <a:solidFill>
                  <a:srgbClr val="0000FF"/>
                </a:solidFill>
              </a:rPr>
              <a:t> 79-101 (2021</a:t>
            </a:r>
            <a:r>
              <a:rPr lang="pl-PL" sz="1200" i="1" dirty="0">
                <a:solidFill>
                  <a:srgbClr val="0000FF"/>
                </a:solidFill>
              </a:rPr>
              <a:t>)</a:t>
            </a:r>
          </a:p>
        </p:txBody>
      </p:sp>
      <p:sp>
        <p:nvSpPr>
          <p:cNvPr id="7" name="Prostokąt 6"/>
          <p:cNvSpPr/>
          <p:nvPr/>
        </p:nvSpPr>
        <p:spPr>
          <a:xfrm>
            <a:off x="1691680" y="1340768"/>
            <a:ext cx="3312368" cy="360040"/>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rostokąt 8"/>
          <p:cNvSpPr/>
          <p:nvPr/>
        </p:nvSpPr>
        <p:spPr>
          <a:xfrm>
            <a:off x="3851920" y="2306170"/>
            <a:ext cx="1152128" cy="258734"/>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rostokąt 9"/>
          <p:cNvSpPr/>
          <p:nvPr/>
        </p:nvSpPr>
        <p:spPr>
          <a:xfrm>
            <a:off x="179512" y="2564904"/>
            <a:ext cx="3528392" cy="288032"/>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9535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E3516A5-8316-BB51-DFFE-4FB648E2858F}"/>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467AF228-F010-92D4-7F19-C9CDAD904629}"/>
              </a:ext>
            </a:extLst>
          </p:cNvPr>
          <p:cNvSpPr>
            <a:spLocks noGrp="1"/>
          </p:cNvSpPr>
          <p:nvPr>
            <p:ph type="title"/>
          </p:nvPr>
        </p:nvSpPr>
        <p:spPr>
          <a:xfrm>
            <a:off x="-36512" y="32360"/>
            <a:ext cx="9143999" cy="759307"/>
          </a:xfrm>
        </p:spPr>
        <p:txBody>
          <a:bodyPr>
            <a:normAutofit fontScale="90000"/>
          </a:bodyPr>
          <a:lstStyle/>
          <a:p>
            <a:pPr lvl="0"/>
            <a:r>
              <a:rPr lang="pl-PL" sz="3000" b="1" dirty="0"/>
              <a:t/>
            </a:r>
            <a:br>
              <a:rPr lang="pl-PL" sz="3000" b="1" dirty="0"/>
            </a:br>
            <a:r>
              <a:rPr lang="en-US" altLang="pl-PL" sz="2800" b="1" dirty="0"/>
              <a:t>DISCOVERING </a:t>
            </a:r>
            <a:br>
              <a:rPr lang="en-US" altLang="pl-PL" sz="2800" b="1" dirty="0"/>
            </a:br>
            <a:r>
              <a:rPr lang="en-US" altLang="pl-PL" sz="2800" b="1" dirty="0"/>
              <a:t>OF </a:t>
            </a:r>
            <a:r>
              <a:rPr lang="pl-PL" altLang="pl-PL" sz="2800" b="1" dirty="0" err="1"/>
              <a:t>FAMILIES</a:t>
            </a:r>
            <a:r>
              <a:rPr lang="pl-PL" altLang="pl-PL" sz="2800" b="1" dirty="0"/>
              <a:t> OF </a:t>
            </a:r>
            <a:r>
              <a:rPr lang="pl-PL" altLang="pl-PL" sz="2800" b="1" dirty="0" err="1"/>
              <a:t>INTERACTING</a:t>
            </a:r>
            <a:r>
              <a:rPr lang="pl-PL" altLang="pl-PL" sz="2800" b="1" dirty="0"/>
              <a:t> </a:t>
            </a:r>
            <a:r>
              <a:rPr lang="pl-PL" altLang="pl-PL" sz="2800" b="1" dirty="0" err="1"/>
              <a:t>COMPLEX</a:t>
            </a:r>
            <a:r>
              <a:rPr lang="pl-PL" altLang="pl-PL" sz="2800" b="1" dirty="0"/>
              <a:t> </a:t>
            </a:r>
            <a:r>
              <a:rPr lang="en-US" altLang="pl-PL" sz="2800" b="1" dirty="0"/>
              <a:t>GAMES</a:t>
            </a:r>
            <a:br>
              <a:rPr lang="en-US" altLang="pl-PL" sz="2800" b="1" dirty="0"/>
            </a:br>
            <a:endParaRPr lang="en-US" sz="3000" b="1" dirty="0"/>
          </a:p>
        </p:txBody>
      </p:sp>
      <p:sp>
        <p:nvSpPr>
          <p:cNvPr id="12" name="Symbol zastępczy numeru slajdu 11">
            <a:extLst>
              <a:ext uri="{FF2B5EF4-FFF2-40B4-BE49-F238E27FC236}">
                <a16:creationId xmlns="" xmlns:a16="http://schemas.microsoft.com/office/drawing/2014/main" id="{1172C027-CF06-FDEC-DF8E-C12AE494B463}"/>
              </a:ext>
            </a:extLst>
          </p:cNvPr>
          <p:cNvSpPr>
            <a:spLocks noGrp="1"/>
          </p:cNvSpPr>
          <p:nvPr>
            <p:ph type="sldNum" sz="quarter" idx="12"/>
          </p:nvPr>
        </p:nvSpPr>
        <p:spPr>
          <a:xfrm>
            <a:off x="8618572" y="6453336"/>
            <a:ext cx="455240" cy="331786"/>
          </a:xfrm>
        </p:spPr>
        <p:txBody>
          <a:bodyPr/>
          <a:lstStyle/>
          <a:p>
            <a:pPr>
              <a:defRPr/>
            </a:pPr>
            <a:fld id="{D02E777F-298D-4C96-825C-3DC57E52C55E}" type="slidenum">
              <a:rPr lang="pl-PL" smtClean="0"/>
              <a:pPr>
                <a:defRPr/>
              </a:pPr>
              <a:t>108</a:t>
            </a:fld>
            <a:endParaRPr lang="pl-PL"/>
          </a:p>
        </p:txBody>
      </p:sp>
      <p:grpSp>
        <p:nvGrpSpPr>
          <p:cNvPr id="10" name="Grupa 9"/>
          <p:cNvGrpSpPr/>
          <p:nvPr/>
        </p:nvGrpSpPr>
        <p:grpSpPr>
          <a:xfrm>
            <a:off x="371166" y="980728"/>
            <a:ext cx="8161274" cy="5639625"/>
            <a:chOff x="371166" y="980728"/>
            <a:chExt cx="8161274" cy="5639625"/>
          </a:xfrm>
        </p:grpSpPr>
        <p:grpSp>
          <p:nvGrpSpPr>
            <p:cNvPr id="154" name="Grupa 153">
              <a:extLst>
                <a:ext uri="{FF2B5EF4-FFF2-40B4-BE49-F238E27FC236}">
                  <a16:creationId xmlns="" xmlns:a16="http://schemas.microsoft.com/office/drawing/2014/main" id="{F7D8B46E-6F96-9444-BD40-8821366CB0A5}"/>
                </a:ext>
              </a:extLst>
            </p:cNvPr>
            <p:cNvGrpSpPr/>
            <p:nvPr/>
          </p:nvGrpSpPr>
          <p:grpSpPr>
            <a:xfrm>
              <a:off x="371166" y="980728"/>
              <a:ext cx="8161274" cy="5639625"/>
              <a:chOff x="669126" y="1000374"/>
              <a:chExt cx="8161274" cy="5639625"/>
            </a:xfrm>
          </p:grpSpPr>
          <p:grpSp>
            <p:nvGrpSpPr>
              <p:cNvPr id="37" name="Grupa 36">
                <a:extLst>
                  <a:ext uri="{FF2B5EF4-FFF2-40B4-BE49-F238E27FC236}">
                    <a16:creationId xmlns="" xmlns:a16="http://schemas.microsoft.com/office/drawing/2014/main" id="{E61A2490-B403-7A0F-932C-CE6CF0C9F3C0}"/>
                  </a:ext>
                </a:extLst>
              </p:cNvPr>
              <p:cNvGrpSpPr/>
              <p:nvPr/>
            </p:nvGrpSpPr>
            <p:grpSpPr>
              <a:xfrm>
                <a:off x="2148757" y="1268760"/>
                <a:ext cx="1487139" cy="896213"/>
                <a:chOff x="1019497" y="1617148"/>
                <a:chExt cx="2432857" cy="1030992"/>
              </a:xfrm>
            </p:grpSpPr>
            <p:sp>
              <p:nvSpPr>
                <p:cNvPr id="4" name="Elipsa 3">
                  <a:extLst>
                    <a:ext uri="{FF2B5EF4-FFF2-40B4-BE49-F238E27FC236}">
                      <a16:creationId xmlns="" xmlns:a16="http://schemas.microsoft.com/office/drawing/2014/main" id="{6C5B2006-50BB-7BB5-4DC2-BAEB8CA6638C}"/>
                    </a:ext>
                  </a:extLst>
                </p:cNvPr>
                <p:cNvSpPr/>
                <p:nvPr/>
              </p:nvSpPr>
              <p:spPr>
                <a:xfrm>
                  <a:off x="1019497" y="2108877"/>
                  <a:ext cx="1053553" cy="539263"/>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5" name="Elipsa 4">
                  <a:extLst>
                    <a:ext uri="{FF2B5EF4-FFF2-40B4-BE49-F238E27FC236}">
                      <a16:creationId xmlns="" xmlns:a16="http://schemas.microsoft.com/office/drawing/2014/main" id="{F047DD76-94CC-EBBC-0054-C83888393407}"/>
                    </a:ext>
                  </a:extLst>
                </p:cNvPr>
                <p:cNvSpPr/>
                <p:nvPr/>
              </p:nvSpPr>
              <p:spPr>
                <a:xfrm>
                  <a:off x="2741205" y="1896747"/>
                  <a:ext cx="711149" cy="539263"/>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8" name="Łącznik prosty ze strzałką 7">
                  <a:extLst>
                    <a:ext uri="{FF2B5EF4-FFF2-40B4-BE49-F238E27FC236}">
                      <a16:creationId xmlns="" xmlns:a16="http://schemas.microsoft.com/office/drawing/2014/main" id="{9881C523-A387-0700-4776-4938761BB242}"/>
                    </a:ext>
                  </a:extLst>
                </p:cNvPr>
                <p:cNvCxnSpPr/>
                <p:nvPr/>
              </p:nvCxnSpPr>
              <p:spPr>
                <a:xfrm flipV="1">
                  <a:off x="1467258" y="1869204"/>
                  <a:ext cx="0" cy="5093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 xmlns:a16="http://schemas.microsoft.com/office/drawing/2014/main" id="{1F9C3BEB-433E-2FBE-EC3E-C69D8D232B9C}"/>
                    </a:ext>
                  </a:extLst>
                </p:cNvPr>
                <p:cNvCxnSpPr/>
                <p:nvPr/>
              </p:nvCxnSpPr>
              <p:spPr>
                <a:xfrm flipV="1">
                  <a:off x="3096779" y="1617148"/>
                  <a:ext cx="0" cy="449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 xmlns:a16="http://schemas.microsoft.com/office/drawing/2014/main" id="{92794DE1-71C0-E844-7FEE-BC078B43F2A6}"/>
                    </a:ext>
                  </a:extLst>
                </p:cNvPr>
                <p:cNvSpPr txBox="1"/>
                <p:nvPr/>
              </p:nvSpPr>
              <p:spPr>
                <a:xfrm>
                  <a:off x="1989573" y="2074219"/>
                  <a:ext cx="965934" cy="464707"/>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grpSp>
          <p:grpSp>
            <p:nvGrpSpPr>
              <p:cNvPr id="20" name="Grupa 19">
                <a:extLst>
                  <a:ext uri="{FF2B5EF4-FFF2-40B4-BE49-F238E27FC236}">
                    <a16:creationId xmlns="" xmlns:a16="http://schemas.microsoft.com/office/drawing/2014/main" id="{2EA53F20-45E2-0756-6E02-7B1239434E46}"/>
                  </a:ext>
                </a:extLst>
              </p:cNvPr>
              <p:cNvGrpSpPr/>
              <p:nvPr/>
            </p:nvGrpSpPr>
            <p:grpSpPr>
              <a:xfrm>
                <a:off x="6084168" y="1371554"/>
                <a:ext cx="1602656" cy="977326"/>
                <a:chOff x="2125528" y="3222481"/>
                <a:chExt cx="5141242" cy="2228066"/>
              </a:xfrm>
            </p:grpSpPr>
            <p:sp>
              <p:nvSpPr>
                <p:cNvPr id="24" name="Elipsa 3">
                  <a:extLst>
                    <a:ext uri="{FF2B5EF4-FFF2-40B4-BE49-F238E27FC236}">
                      <a16:creationId xmlns="" xmlns:a16="http://schemas.microsoft.com/office/drawing/2014/main" id="{E752CA1F-965D-89B0-C893-86FAFABB2254}"/>
                    </a:ext>
                  </a:extLst>
                </p:cNvPr>
                <p:cNvSpPr/>
                <p:nvPr/>
              </p:nvSpPr>
              <p:spPr>
                <a:xfrm>
                  <a:off x="2125528" y="4472372"/>
                  <a:ext cx="2056497" cy="978175"/>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27" name="Elipsa 4">
                  <a:extLst>
                    <a:ext uri="{FF2B5EF4-FFF2-40B4-BE49-F238E27FC236}">
                      <a16:creationId xmlns="" xmlns:a16="http://schemas.microsoft.com/office/drawing/2014/main" id="{B096E251-2B90-811F-B578-557F17D60FCE}"/>
                    </a:ext>
                  </a:extLst>
                </p:cNvPr>
                <p:cNvSpPr/>
                <p:nvPr/>
              </p:nvSpPr>
              <p:spPr>
                <a:xfrm>
                  <a:off x="3256601" y="4146313"/>
                  <a:ext cx="1388135" cy="978175"/>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28" name="Elipsa 5">
                  <a:extLst>
                    <a:ext uri="{FF2B5EF4-FFF2-40B4-BE49-F238E27FC236}">
                      <a16:creationId xmlns="" xmlns:a16="http://schemas.microsoft.com/office/drawing/2014/main" id="{4D905E31-9A64-AC5D-92DC-52065AB5D400}"/>
                    </a:ext>
                  </a:extLst>
                </p:cNvPr>
                <p:cNvSpPr/>
                <p:nvPr/>
              </p:nvSpPr>
              <p:spPr>
                <a:xfrm>
                  <a:off x="5107448" y="3602883"/>
                  <a:ext cx="2159322" cy="9781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29" name="Łącznik prosty ze strzałką 28">
                  <a:extLst>
                    <a:ext uri="{FF2B5EF4-FFF2-40B4-BE49-F238E27FC236}">
                      <a16:creationId xmlns="" xmlns:a16="http://schemas.microsoft.com/office/drawing/2014/main" id="{57897852-243A-9EAF-50A1-C4C805689FB3}"/>
                    </a:ext>
                  </a:extLst>
                </p:cNvPr>
                <p:cNvCxnSpPr/>
                <p:nvPr/>
              </p:nvCxnSpPr>
              <p:spPr>
                <a:xfrm flipV="1">
                  <a:off x="2999539" y="4037627"/>
                  <a:ext cx="0" cy="9238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Łącznik prosty ze strzałką 29">
                  <a:extLst>
                    <a:ext uri="{FF2B5EF4-FFF2-40B4-BE49-F238E27FC236}">
                      <a16:creationId xmlns="" xmlns:a16="http://schemas.microsoft.com/office/drawing/2014/main" id="{A46E5DF5-B26E-A843-C3C4-2DD335924747}"/>
                    </a:ext>
                  </a:extLst>
                </p:cNvPr>
                <p:cNvCxnSpPr/>
                <p:nvPr/>
              </p:nvCxnSpPr>
              <p:spPr>
                <a:xfrm flipV="1">
                  <a:off x="3924963" y="3711569"/>
                  <a:ext cx="0" cy="8151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a:extLst>
                    <a:ext uri="{FF2B5EF4-FFF2-40B4-BE49-F238E27FC236}">
                      <a16:creationId xmlns="" xmlns:a16="http://schemas.microsoft.com/office/drawing/2014/main" id="{7445A33D-3E15-5FA5-5881-8752677C0413}"/>
                    </a:ext>
                  </a:extLst>
                </p:cNvPr>
                <p:cNvCxnSpPr/>
                <p:nvPr/>
              </p:nvCxnSpPr>
              <p:spPr>
                <a:xfrm flipV="1">
                  <a:off x="6187109" y="3222481"/>
                  <a:ext cx="0" cy="8694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pole tekstowe 31">
                  <a:extLst>
                    <a:ext uri="{FF2B5EF4-FFF2-40B4-BE49-F238E27FC236}">
                      <a16:creationId xmlns="" xmlns:a16="http://schemas.microsoft.com/office/drawing/2014/main" id="{9781F28D-BCDC-17BC-9FA6-8B20A3FF2003}"/>
                    </a:ext>
                  </a:extLst>
                </p:cNvPr>
                <p:cNvSpPr txBox="1"/>
                <p:nvPr/>
              </p:nvSpPr>
              <p:spPr>
                <a:xfrm>
                  <a:off x="4644735" y="4146314"/>
                  <a:ext cx="2240269" cy="920924"/>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grpSp>
          <p:sp>
            <p:nvSpPr>
              <p:cNvPr id="3" name="Strzałka: w lewo i w prawo 2">
                <a:extLst>
                  <a:ext uri="{FF2B5EF4-FFF2-40B4-BE49-F238E27FC236}">
                    <a16:creationId xmlns="" xmlns:a16="http://schemas.microsoft.com/office/drawing/2014/main" id="{3255BC89-99AB-10E8-F0A8-289C2BF6D355}"/>
                  </a:ext>
                </a:extLst>
              </p:cNvPr>
              <p:cNvSpPr/>
              <p:nvPr/>
            </p:nvSpPr>
            <p:spPr>
              <a:xfrm rot="19879979">
                <a:off x="852963" y="3613398"/>
                <a:ext cx="630959" cy="38293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lewo i w prawo 6">
                <a:extLst>
                  <a:ext uri="{FF2B5EF4-FFF2-40B4-BE49-F238E27FC236}">
                    <a16:creationId xmlns="" xmlns:a16="http://schemas.microsoft.com/office/drawing/2014/main" id="{812791CF-114B-5E33-C275-238D63D170D5}"/>
                  </a:ext>
                </a:extLst>
              </p:cNvPr>
              <p:cNvSpPr/>
              <p:nvPr/>
            </p:nvSpPr>
            <p:spPr>
              <a:xfrm rot="3441304">
                <a:off x="8085917" y="3732552"/>
                <a:ext cx="630960" cy="37469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ole tekstowe 39">
                <a:extLst>
                  <a:ext uri="{FF2B5EF4-FFF2-40B4-BE49-F238E27FC236}">
                    <a16:creationId xmlns="" xmlns:a16="http://schemas.microsoft.com/office/drawing/2014/main" id="{F5B18BD1-178E-0CED-0D7A-25D7A6BD454B}"/>
                  </a:ext>
                </a:extLst>
              </p:cNvPr>
              <p:cNvSpPr txBox="1"/>
              <p:nvPr/>
            </p:nvSpPr>
            <p:spPr>
              <a:xfrm>
                <a:off x="669126" y="3910602"/>
                <a:ext cx="630959" cy="507831"/>
              </a:xfrm>
              <a:prstGeom prst="rect">
                <a:avLst/>
              </a:prstGeom>
              <a:noFill/>
            </p:spPr>
            <p:txBody>
              <a:bodyPr wrap="square" rtlCol="0">
                <a:spAutoFit/>
              </a:bodyPr>
              <a:lstStyle/>
              <a:p>
                <a:r>
                  <a:rPr lang="pl-PL" b="1"/>
                  <a:t>…</a:t>
                </a:r>
              </a:p>
            </p:txBody>
          </p:sp>
          <p:sp>
            <p:nvSpPr>
              <p:cNvPr id="52" name="pole tekstowe 51">
                <a:extLst>
                  <a:ext uri="{FF2B5EF4-FFF2-40B4-BE49-F238E27FC236}">
                    <a16:creationId xmlns="" xmlns:a16="http://schemas.microsoft.com/office/drawing/2014/main" id="{310023C5-14AB-D105-D585-8EDA17361E38}"/>
                  </a:ext>
                </a:extLst>
              </p:cNvPr>
              <p:cNvSpPr txBox="1"/>
              <p:nvPr/>
            </p:nvSpPr>
            <p:spPr>
              <a:xfrm>
                <a:off x="8199441" y="4065221"/>
                <a:ext cx="630959" cy="507831"/>
              </a:xfrm>
              <a:prstGeom prst="rect">
                <a:avLst/>
              </a:prstGeom>
              <a:noFill/>
            </p:spPr>
            <p:txBody>
              <a:bodyPr wrap="square" rtlCol="0">
                <a:spAutoFit/>
              </a:bodyPr>
              <a:lstStyle/>
              <a:p>
                <a:r>
                  <a:rPr lang="pl-PL" b="1" dirty="0"/>
                  <a:t>…</a:t>
                </a:r>
              </a:p>
            </p:txBody>
          </p:sp>
          <p:grpSp>
            <p:nvGrpSpPr>
              <p:cNvPr id="98" name="Grupa 97">
                <a:extLst>
                  <a:ext uri="{FF2B5EF4-FFF2-40B4-BE49-F238E27FC236}">
                    <a16:creationId xmlns="" xmlns:a16="http://schemas.microsoft.com/office/drawing/2014/main" id="{01676569-2990-2121-7B47-4C717BB19D03}"/>
                  </a:ext>
                </a:extLst>
              </p:cNvPr>
              <p:cNvGrpSpPr/>
              <p:nvPr/>
            </p:nvGrpSpPr>
            <p:grpSpPr>
              <a:xfrm>
                <a:off x="1530071" y="1187895"/>
                <a:ext cx="2957819" cy="2523819"/>
                <a:chOff x="2080289" y="3190654"/>
                <a:chExt cx="5067421" cy="3678070"/>
              </a:xfrm>
            </p:grpSpPr>
            <p:sp>
              <p:nvSpPr>
                <p:cNvPr id="34" name="pole tekstowe 33">
                  <a:extLst>
                    <a:ext uri="{FF2B5EF4-FFF2-40B4-BE49-F238E27FC236}">
                      <a16:creationId xmlns="" xmlns:a16="http://schemas.microsoft.com/office/drawing/2014/main" id="{A78844A0-CA36-F7B6-6F22-DD80EB730755}"/>
                    </a:ext>
                  </a:extLst>
                </p:cNvPr>
                <p:cNvSpPr txBox="1"/>
                <p:nvPr/>
              </p:nvSpPr>
              <p:spPr>
                <a:xfrm>
                  <a:off x="2080289" y="6106213"/>
                  <a:ext cx="2059027" cy="762511"/>
                </a:xfrm>
                <a:prstGeom prst="rect">
                  <a:avLst/>
                </a:prstGeom>
                <a:noFill/>
              </p:spPr>
              <p:txBody>
                <a:bodyPr wrap="square" rtlCol="0">
                  <a:spAutoFit/>
                </a:bodyPr>
                <a:lstStyle/>
                <a:p>
                  <a:pPr algn="ctr"/>
                  <a:r>
                    <a:rPr lang="pl-PL" sz="1400" err="1"/>
                    <a:t>knowledge</a:t>
                  </a:r>
                  <a:r>
                    <a:rPr lang="pl-PL" sz="1400"/>
                    <a:t> </a:t>
                  </a:r>
                </a:p>
                <a:p>
                  <a:pPr algn="ctr"/>
                  <a:r>
                    <a:rPr lang="pl-PL" sz="1400" err="1"/>
                    <a:t>bases</a:t>
                  </a:r>
                  <a:endParaRPr lang="pl-PL" sz="1400"/>
                </a:p>
              </p:txBody>
            </p:sp>
            <p:sp>
              <p:nvSpPr>
                <p:cNvPr id="35" name="Prostokąt 34">
                  <a:extLst>
                    <a:ext uri="{FF2B5EF4-FFF2-40B4-BE49-F238E27FC236}">
                      <a16:creationId xmlns="" xmlns:a16="http://schemas.microsoft.com/office/drawing/2014/main" id="{96303A69-A387-25C0-7FAC-24F63B49C42F}"/>
                    </a:ext>
                  </a:extLst>
                </p:cNvPr>
                <p:cNvSpPr/>
                <p:nvPr/>
              </p:nvSpPr>
              <p:spPr>
                <a:xfrm>
                  <a:off x="3000666" y="3190654"/>
                  <a:ext cx="2855356" cy="1604761"/>
                </a:xfrm>
                <a:prstGeom prst="rect">
                  <a:avLst/>
                </a:prstGeom>
                <a:solidFill>
                  <a:srgbClr val="FFFF00">
                    <a:alpha val="21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w lewo i w prawo 5">
                  <a:extLst>
                    <a:ext uri="{FF2B5EF4-FFF2-40B4-BE49-F238E27FC236}">
                      <a16:creationId xmlns="" xmlns:a16="http://schemas.microsoft.com/office/drawing/2014/main" id="{E72D6F83-AD12-8CF8-05B7-F97B9E9F4202}"/>
                    </a:ext>
                  </a:extLst>
                </p:cNvPr>
                <p:cNvSpPr/>
                <p:nvPr/>
              </p:nvSpPr>
              <p:spPr>
                <a:xfrm rot="18458070">
                  <a:off x="3027163" y="4937451"/>
                  <a:ext cx="543386" cy="25035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9" name="Grupa 18">
                  <a:extLst>
                    <a:ext uri="{FF2B5EF4-FFF2-40B4-BE49-F238E27FC236}">
                      <a16:creationId xmlns="" xmlns:a16="http://schemas.microsoft.com/office/drawing/2014/main" id="{6F3B9DCD-A0AC-0BFA-2619-DF427E855B71}"/>
                    </a:ext>
                  </a:extLst>
                </p:cNvPr>
                <p:cNvGrpSpPr/>
                <p:nvPr/>
              </p:nvGrpSpPr>
              <p:grpSpPr>
                <a:xfrm>
                  <a:off x="2748445" y="5300948"/>
                  <a:ext cx="778261" cy="848187"/>
                  <a:chOff x="2267744" y="5373216"/>
                  <a:chExt cx="778261" cy="848187"/>
                </a:xfrm>
              </p:grpSpPr>
              <p:sp>
                <p:nvSpPr>
                  <p:cNvPr id="15" name="Schemat blokowy: dysk magnetyczny 14">
                    <a:extLst>
                      <a:ext uri="{FF2B5EF4-FFF2-40B4-BE49-F238E27FC236}">
                        <a16:creationId xmlns="" xmlns:a16="http://schemas.microsoft.com/office/drawing/2014/main" id="{FC04A170-A2D2-1A76-5A36-E60735F4FFA0}"/>
                      </a:ext>
                    </a:extLst>
                  </p:cNvPr>
                  <p:cNvSpPr/>
                  <p:nvPr/>
                </p:nvSpPr>
                <p:spPr>
                  <a:xfrm>
                    <a:off x="2267744" y="53732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Schemat blokowy: dysk magnetyczny 16">
                    <a:extLst>
                      <a:ext uri="{FF2B5EF4-FFF2-40B4-BE49-F238E27FC236}">
                        <a16:creationId xmlns="" xmlns:a16="http://schemas.microsoft.com/office/drawing/2014/main" id="{96E8A23B-9891-7614-E2D1-994DF004F572}"/>
                      </a:ext>
                    </a:extLst>
                  </p:cNvPr>
                  <p:cNvSpPr/>
                  <p:nvPr/>
                </p:nvSpPr>
                <p:spPr>
                  <a:xfrm>
                    <a:off x="2420144" y="55256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ysk magnetyczny 17">
                    <a:extLst>
                      <a:ext uri="{FF2B5EF4-FFF2-40B4-BE49-F238E27FC236}">
                        <a16:creationId xmlns="" xmlns:a16="http://schemas.microsoft.com/office/drawing/2014/main" id="{A48CC915-7014-F851-02CE-FE25C4BE9267}"/>
                      </a:ext>
                    </a:extLst>
                  </p:cNvPr>
                  <p:cNvSpPr/>
                  <p:nvPr/>
                </p:nvSpPr>
                <p:spPr>
                  <a:xfrm>
                    <a:off x="2572544" y="56780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22" name="Strzałka: w lewo i w prawo 21">
                  <a:extLst>
                    <a:ext uri="{FF2B5EF4-FFF2-40B4-BE49-F238E27FC236}">
                      <a16:creationId xmlns="" xmlns:a16="http://schemas.microsoft.com/office/drawing/2014/main" id="{E60C632C-4970-E681-D326-A8B4AFCFB7DB}"/>
                    </a:ext>
                  </a:extLst>
                </p:cNvPr>
                <p:cNvSpPr/>
                <p:nvPr/>
              </p:nvSpPr>
              <p:spPr>
                <a:xfrm rot="13694744">
                  <a:off x="5443202" y="4976482"/>
                  <a:ext cx="582953" cy="2609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5" name="Obraz 24">
                  <a:extLst>
                    <a:ext uri="{FF2B5EF4-FFF2-40B4-BE49-F238E27FC236}">
                      <a16:creationId xmlns="" xmlns:a16="http://schemas.microsoft.com/office/drawing/2014/main" id="{CDDDF006-2402-C4DA-D1E9-F3CBBC9C43A9}"/>
                    </a:ext>
                  </a:extLst>
                </p:cNvPr>
                <p:cNvPicPr>
                  <a:picLocks noChangeAspect="1"/>
                </p:cNvPicPr>
                <p:nvPr/>
              </p:nvPicPr>
              <p:blipFill>
                <a:blip r:embed="rId3"/>
                <a:stretch>
                  <a:fillRect/>
                </a:stretch>
              </p:blipFill>
              <p:spPr>
                <a:xfrm>
                  <a:off x="5690979" y="5284923"/>
                  <a:ext cx="1246231" cy="861365"/>
                </a:xfrm>
                <a:prstGeom prst="rect">
                  <a:avLst/>
                </a:prstGeom>
              </p:spPr>
            </p:pic>
            <p:sp>
              <p:nvSpPr>
                <p:cNvPr id="33" name="pole tekstowe 32">
                  <a:extLst>
                    <a:ext uri="{FF2B5EF4-FFF2-40B4-BE49-F238E27FC236}">
                      <a16:creationId xmlns="" xmlns:a16="http://schemas.microsoft.com/office/drawing/2014/main" id="{FA148D1F-8DCD-0519-F203-EA8FF6343403}"/>
                    </a:ext>
                  </a:extLst>
                </p:cNvPr>
                <p:cNvSpPr txBox="1"/>
                <p:nvPr/>
              </p:nvSpPr>
              <p:spPr>
                <a:xfrm>
                  <a:off x="5771160" y="6146287"/>
                  <a:ext cx="1376550" cy="448536"/>
                </a:xfrm>
                <a:prstGeom prst="rect">
                  <a:avLst/>
                </a:prstGeom>
                <a:noFill/>
              </p:spPr>
              <p:txBody>
                <a:bodyPr wrap="square" rtlCol="0">
                  <a:spAutoFit/>
                </a:bodyPr>
                <a:lstStyle/>
                <a:p>
                  <a:r>
                    <a:rPr lang="pl-PL" sz="1400" err="1"/>
                    <a:t>experts</a:t>
                  </a:r>
                  <a:endParaRPr lang="pl-PL" sz="1400"/>
                </a:p>
              </p:txBody>
            </p:sp>
            <p:sp>
              <p:nvSpPr>
                <p:cNvPr id="94" name="Strzałka: w lewo i w prawo 93">
                  <a:extLst>
                    <a:ext uri="{FF2B5EF4-FFF2-40B4-BE49-F238E27FC236}">
                      <a16:creationId xmlns="" xmlns:a16="http://schemas.microsoft.com/office/drawing/2014/main" id="{9F6FF748-42E2-1DA6-3220-2D8BE775C505}"/>
                    </a:ext>
                  </a:extLst>
                </p:cNvPr>
                <p:cNvSpPr/>
                <p:nvPr/>
              </p:nvSpPr>
              <p:spPr>
                <a:xfrm rot="16200000">
                  <a:off x="4329947" y="5053884"/>
                  <a:ext cx="582953" cy="2609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ole tekstowe 94">
                  <a:extLst>
                    <a:ext uri="{FF2B5EF4-FFF2-40B4-BE49-F238E27FC236}">
                      <a16:creationId xmlns="" xmlns:a16="http://schemas.microsoft.com/office/drawing/2014/main" id="{0C6B1BDB-C5C0-4A03-0DB8-A569FAFF2D4C}"/>
                    </a:ext>
                  </a:extLst>
                </p:cNvPr>
                <p:cNvSpPr txBox="1"/>
                <p:nvPr/>
              </p:nvSpPr>
              <p:spPr>
                <a:xfrm>
                  <a:off x="4057239" y="6106212"/>
                  <a:ext cx="1480919" cy="762511"/>
                </a:xfrm>
                <a:prstGeom prst="rect">
                  <a:avLst/>
                </a:prstGeom>
                <a:noFill/>
              </p:spPr>
              <p:txBody>
                <a:bodyPr wrap="square" rtlCol="0">
                  <a:spAutoFit/>
                </a:bodyPr>
                <a:lstStyle/>
                <a:p>
                  <a:pPr algn="ctr"/>
                  <a:r>
                    <a:rPr lang="pl-PL" sz="1400" err="1"/>
                    <a:t>physical</a:t>
                  </a:r>
                  <a:endParaRPr lang="pl-PL" sz="1400"/>
                </a:p>
                <a:p>
                  <a:pPr algn="ctr"/>
                  <a:r>
                    <a:rPr lang="pl-PL" sz="1400" err="1"/>
                    <a:t>objects</a:t>
                  </a:r>
                  <a:endParaRPr lang="pl-PL" sz="1400"/>
                </a:p>
              </p:txBody>
            </p:sp>
            <p:sp>
              <p:nvSpPr>
                <p:cNvPr id="96" name="Dowolny kształt: kształt 95">
                  <a:extLst>
                    <a:ext uri="{FF2B5EF4-FFF2-40B4-BE49-F238E27FC236}">
                      <a16:creationId xmlns="" xmlns:a16="http://schemas.microsoft.com/office/drawing/2014/main" id="{CA68A8F2-844D-B7BC-569B-720D62B2F69F}"/>
                    </a:ext>
                  </a:extLst>
                </p:cNvPr>
                <p:cNvSpPr/>
                <p:nvPr/>
              </p:nvSpPr>
              <p:spPr>
                <a:xfrm>
                  <a:off x="4139317" y="5505046"/>
                  <a:ext cx="1218348" cy="586408"/>
                </a:xfrm>
                <a:custGeom>
                  <a:avLst/>
                  <a:gdLst>
                    <a:gd name="connsiteX0" fmla="*/ 323827 w 1218348"/>
                    <a:gd name="connsiteY0" fmla="*/ 0 h 586408"/>
                    <a:gd name="connsiteX1" fmla="*/ 323827 w 1218348"/>
                    <a:gd name="connsiteY1" fmla="*/ 0 h 586408"/>
                    <a:gd name="connsiteX2" fmla="*/ 453035 w 1218348"/>
                    <a:gd name="connsiteY2" fmla="*/ 99391 h 586408"/>
                    <a:gd name="connsiteX3" fmla="*/ 492792 w 1218348"/>
                    <a:gd name="connsiteY3" fmla="*/ 129208 h 586408"/>
                    <a:gd name="connsiteX4" fmla="*/ 641879 w 1218348"/>
                    <a:gd name="connsiteY4" fmla="*/ 168965 h 586408"/>
                    <a:gd name="connsiteX5" fmla="*/ 830722 w 1218348"/>
                    <a:gd name="connsiteY5" fmla="*/ 178904 h 586408"/>
                    <a:gd name="connsiteX6" fmla="*/ 930114 w 1218348"/>
                    <a:gd name="connsiteY6" fmla="*/ 218661 h 586408"/>
                    <a:gd name="connsiteX7" fmla="*/ 949992 w 1218348"/>
                    <a:gd name="connsiteY7" fmla="*/ 248478 h 586408"/>
                    <a:gd name="connsiteX8" fmla="*/ 1049383 w 1218348"/>
                    <a:gd name="connsiteY8" fmla="*/ 397565 h 586408"/>
                    <a:gd name="connsiteX9" fmla="*/ 1218348 w 1218348"/>
                    <a:gd name="connsiteY9" fmla="*/ 477078 h 586408"/>
                    <a:gd name="connsiteX10" fmla="*/ 1178592 w 1218348"/>
                    <a:gd name="connsiteY10" fmla="*/ 516835 h 586408"/>
                    <a:gd name="connsiteX11" fmla="*/ 979809 w 1218348"/>
                    <a:gd name="connsiteY11" fmla="*/ 546652 h 586408"/>
                    <a:gd name="connsiteX12" fmla="*/ 870479 w 1218348"/>
                    <a:gd name="connsiteY12" fmla="*/ 566530 h 586408"/>
                    <a:gd name="connsiteX13" fmla="*/ 184679 w 1218348"/>
                    <a:gd name="connsiteY13" fmla="*/ 586408 h 586408"/>
                    <a:gd name="connsiteX14" fmla="*/ 5774 w 1218348"/>
                    <a:gd name="connsiteY14" fmla="*/ 496956 h 586408"/>
                    <a:gd name="connsiteX15" fmla="*/ 15714 w 1218348"/>
                    <a:gd name="connsiteY15" fmla="*/ 397565 h 586408"/>
                    <a:gd name="connsiteX16" fmla="*/ 85287 w 1218348"/>
                    <a:gd name="connsiteY16" fmla="*/ 327991 h 586408"/>
                    <a:gd name="connsiteX17" fmla="*/ 154861 w 1218348"/>
                    <a:gd name="connsiteY17" fmla="*/ 258417 h 586408"/>
                    <a:gd name="connsiteX18" fmla="*/ 174740 w 1218348"/>
                    <a:gd name="connsiteY18" fmla="*/ 228600 h 586408"/>
                    <a:gd name="connsiteX19" fmla="*/ 254253 w 1218348"/>
                    <a:gd name="connsiteY19" fmla="*/ 188843 h 586408"/>
                    <a:gd name="connsiteX20" fmla="*/ 234374 w 1218348"/>
                    <a:gd name="connsiteY20" fmla="*/ 69574 h 586408"/>
                    <a:gd name="connsiteX21" fmla="*/ 194618 w 1218348"/>
                    <a:gd name="connsiteY21" fmla="*/ 59635 h 586408"/>
                    <a:gd name="connsiteX22" fmla="*/ 154861 w 1218348"/>
                    <a:gd name="connsiteY22" fmla="*/ 39756 h 586408"/>
                    <a:gd name="connsiteX23" fmla="*/ 174740 w 1218348"/>
                    <a:gd name="connsiteY23" fmla="*/ 19878 h 586408"/>
                    <a:gd name="connsiteX24" fmla="*/ 323827 w 1218348"/>
                    <a:gd name="connsiteY24" fmla="*/ 0 h 5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348" h="586408">
                      <a:moveTo>
                        <a:pt x="323827" y="0"/>
                      </a:moveTo>
                      <a:lnTo>
                        <a:pt x="323827" y="0"/>
                      </a:lnTo>
                      <a:cubicBezTo>
                        <a:pt x="520561" y="174875"/>
                        <a:pt x="341866" y="29911"/>
                        <a:pt x="453035" y="99391"/>
                      </a:cubicBezTo>
                      <a:cubicBezTo>
                        <a:pt x="467082" y="108170"/>
                        <a:pt x="477712" y="122353"/>
                        <a:pt x="492792" y="129208"/>
                      </a:cubicBezTo>
                      <a:cubicBezTo>
                        <a:pt x="504779" y="134657"/>
                        <a:pt x="633950" y="168084"/>
                        <a:pt x="641879" y="168965"/>
                      </a:cubicBezTo>
                      <a:cubicBezTo>
                        <a:pt x="704528" y="175926"/>
                        <a:pt x="767774" y="175591"/>
                        <a:pt x="830722" y="178904"/>
                      </a:cubicBezTo>
                      <a:cubicBezTo>
                        <a:pt x="860987" y="188992"/>
                        <a:pt x="907481" y="203572"/>
                        <a:pt x="930114" y="218661"/>
                      </a:cubicBezTo>
                      <a:cubicBezTo>
                        <a:pt x="940053" y="225287"/>
                        <a:pt x="943661" y="238348"/>
                        <a:pt x="949992" y="248478"/>
                      </a:cubicBezTo>
                      <a:cubicBezTo>
                        <a:pt x="971491" y="282876"/>
                        <a:pt x="1029700" y="386966"/>
                        <a:pt x="1049383" y="397565"/>
                      </a:cubicBezTo>
                      <a:cubicBezTo>
                        <a:pt x="1190619" y="473615"/>
                        <a:pt x="1131136" y="455275"/>
                        <a:pt x="1218348" y="477078"/>
                      </a:cubicBezTo>
                      <a:cubicBezTo>
                        <a:pt x="1205096" y="490330"/>
                        <a:pt x="1195818" y="509452"/>
                        <a:pt x="1178592" y="516835"/>
                      </a:cubicBezTo>
                      <a:cubicBezTo>
                        <a:pt x="1131940" y="536829"/>
                        <a:pt x="1028672" y="539672"/>
                        <a:pt x="979809" y="546652"/>
                      </a:cubicBezTo>
                      <a:cubicBezTo>
                        <a:pt x="943140" y="551890"/>
                        <a:pt x="907474" y="564680"/>
                        <a:pt x="870479" y="566530"/>
                      </a:cubicBezTo>
                      <a:cubicBezTo>
                        <a:pt x="642068" y="577950"/>
                        <a:pt x="184679" y="586408"/>
                        <a:pt x="184679" y="586408"/>
                      </a:cubicBezTo>
                      <a:cubicBezTo>
                        <a:pt x="137727" y="573603"/>
                        <a:pt x="29760" y="560920"/>
                        <a:pt x="5774" y="496956"/>
                      </a:cubicBezTo>
                      <a:cubicBezTo>
                        <a:pt x="-5917" y="465780"/>
                        <a:pt x="1537" y="427691"/>
                        <a:pt x="15714" y="397565"/>
                      </a:cubicBezTo>
                      <a:cubicBezTo>
                        <a:pt x="29679" y="367889"/>
                        <a:pt x="62096" y="351182"/>
                        <a:pt x="85287" y="327991"/>
                      </a:cubicBezTo>
                      <a:lnTo>
                        <a:pt x="154861" y="258417"/>
                      </a:lnTo>
                      <a:cubicBezTo>
                        <a:pt x="161487" y="248478"/>
                        <a:pt x="164954" y="235450"/>
                        <a:pt x="174740" y="228600"/>
                      </a:cubicBezTo>
                      <a:cubicBezTo>
                        <a:pt x="199016" y="211607"/>
                        <a:pt x="254253" y="188843"/>
                        <a:pt x="254253" y="188843"/>
                      </a:cubicBezTo>
                      <a:cubicBezTo>
                        <a:pt x="261693" y="136764"/>
                        <a:pt x="280559" y="109161"/>
                        <a:pt x="234374" y="69574"/>
                      </a:cubicBezTo>
                      <a:cubicBezTo>
                        <a:pt x="224003" y="60684"/>
                        <a:pt x="207870" y="62948"/>
                        <a:pt x="194618" y="59635"/>
                      </a:cubicBezTo>
                      <a:cubicBezTo>
                        <a:pt x="181366" y="53009"/>
                        <a:pt x="161487" y="53008"/>
                        <a:pt x="154861" y="39756"/>
                      </a:cubicBezTo>
                      <a:cubicBezTo>
                        <a:pt x="150670" y="31374"/>
                        <a:pt x="165577" y="21841"/>
                        <a:pt x="174740" y="19878"/>
                      </a:cubicBezTo>
                      <a:cubicBezTo>
                        <a:pt x="281376" y="-2972"/>
                        <a:pt x="298979" y="3313"/>
                        <a:pt x="323827" y="0"/>
                      </a:cubicBezTo>
                      <a:close/>
                    </a:path>
                  </a:pathLst>
                </a:cu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99" name="Prostokąt: zaokrąglone rogi 98">
                <a:extLst>
                  <a:ext uri="{FF2B5EF4-FFF2-40B4-BE49-F238E27FC236}">
                    <a16:creationId xmlns="" xmlns:a16="http://schemas.microsoft.com/office/drawing/2014/main" id="{40823925-54BB-CEE9-A0B5-FA99DAC0DA8E}"/>
                  </a:ext>
                </a:extLst>
              </p:cNvPr>
              <p:cNvSpPr/>
              <p:nvPr/>
            </p:nvSpPr>
            <p:spPr>
              <a:xfrm>
                <a:off x="1237886" y="1000374"/>
                <a:ext cx="3272621" cy="2691153"/>
              </a:xfrm>
              <a:prstGeom prst="roundRect">
                <a:avLst/>
              </a:prstGeom>
              <a:solidFill>
                <a:srgbClr val="66FF66">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01" name="Grupa 100">
                <a:extLst>
                  <a:ext uri="{FF2B5EF4-FFF2-40B4-BE49-F238E27FC236}">
                    <a16:creationId xmlns="" xmlns:a16="http://schemas.microsoft.com/office/drawing/2014/main" id="{3A44A552-9E30-8161-B386-BD8DA9697A11}"/>
                  </a:ext>
                </a:extLst>
              </p:cNvPr>
              <p:cNvGrpSpPr/>
              <p:nvPr/>
            </p:nvGrpSpPr>
            <p:grpSpPr>
              <a:xfrm>
                <a:off x="2921623" y="3948845"/>
                <a:ext cx="3801691" cy="2691154"/>
                <a:chOff x="2518410" y="3606294"/>
                <a:chExt cx="3925417" cy="2869841"/>
              </a:xfrm>
            </p:grpSpPr>
            <p:grpSp>
              <p:nvGrpSpPr>
                <p:cNvPr id="102" name="Grupa 101">
                  <a:extLst>
                    <a:ext uri="{FF2B5EF4-FFF2-40B4-BE49-F238E27FC236}">
                      <a16:creationId xmlns="" xmlns:a16="http://schemas.microsoft.com/office/drawing/2014/main" id="{2B8EBE21-D327-4563-D044-D9B9C866403C}"/>
                    </a:ext>
                  </a:extLst>
                </p:cNvPr>
                <p:cNvGrpSpPr/>
                <p:nvPr/>
              </p:nvGrpSpPr>
              <p:grpSpPr>
                <a:xfrm>
                  <a:off x="2787033" y="3723224"/>
                  <a:ext cx="3481147" cy="2656468"/>
                  <a:chOff x="2080291" y="3238389"/>
                  <a:chExt cx="4972190" cy="3630335"/>
                </a:xfrm>
              </p:grpSpPr>
              <p:sp>
                <p:nvSpPr>
                  <p:cNvPr id="104" name="pole tekstowe 103">
                    <a:extLst>
                      <a:ext uri="{FF2B5EF4-FFF2-40B4-BE49-F238E27FC236}">
                        <a16:creationId xmlns="" xmlns:a16="http://schemas.microsoft.com/office/drawing/2014/main" id="{B260DCC2-9FE4-C65A-65C7-9FE32CA33B35}"/>
                      </a:ext>
                    </a:extLst>
                  </p:cNvPr>
                  <p:cNvSpPr txBox="1"/>
                  <p:nvPr/>
                </p:nvSpPr>
                <p:spPr>
                  <a:xfrm>
                    <a:off x="2080291" y="6106214"/>
                    <a:ext cx="1624222" cy="762510"/>
                  </a:xfrm>
                  <a:prstGeom prst="rect">
                    <a:avLst/>
                  </a:prstGeom>
                  <a:noFill/>
                </p:spPr>
                <p:txBody>
                  <a:bodyPr wrap="square" rtlCol="0">
                    <a:spAutoFit/>
                  </a:bodyPr>
                  <a:lstStyle/>
                  <a:p>
                    <a:pPr algn="ctr"/>
                    <a:r>
                      <a:rPr lang="pl-PL" sz="1400" err="1"/>
                      <a:t>knowledge</a:t>
                    </a:r>
                    <a:r>
                      <a:rPr lang="pl-PL" sz="1400"/>
                      <a:t> </a:t>
                    </a:r>
                  </a:p>
                  <a:p>
                    <a:pPr algn="ctr"/>
                    <a:r>
                      <a:rPr lang="pl-PL" sz="1400" err="1"/>
                      <a:t>bases</a:t>
                    </a:r>
                    <a:endParaRPr lang="pl-PL" sz="1400"/>
                  </a:p>
                </p:txBody>
              </p:sp>
              <p:grpSp>
                <p:nvGrpSpPr>
                  <p:cNvPr id="105" name="Grupa 104">
                    <a:extLst>
                      <a:ext uri="{FF2B5EF4-FFF2-40B4-BE49-F238E27FC236}">
                        <a16:creationId xmlns="" xmlns:a16="http://schemas.microsoft.com/office/drawing/2014/main" id="{6CE95B4A-F7A6-830F-E185-C2EB82211E82}"/>
                      </a:ext>
                    </a:extLst>
                  </p:cNvPr>
                  <p:cNvGrpSpPr/>
                  <p:nvPr/>
                </p:nvGrpSpPr>
                <p:grpSpPr>
                  <a:xfrm>
                    <a:off x="3141278" y="3331153"/>
                    <a:ext cx="2633883" cy="1228322"/>
                    <a:chOff x="2839719" y="4490472"/>
                    <a:chExt cx="2633883" cy="1228322"/>
                  </a:xfrm>
                </p:grpSpPr>
                <p:sp>
                  <p:nvSpPr>
                    <p:cNvPr id="118" name="Elipsa 3">
                      <a:extLst>
                        <a:ext uri="{FF2B5EF4-FFF2-40B4-BE49-F238E27FC236}">
                          <a16:creationId xmlns="" xmlns:a16="http://schemas.microsoft.com/office/drawing/2014/main" id="{D37E17C3-1869-E12C-704D-F5F85C467323}"/>
                        </a:ext>
                      </a:extLst>
                    </p:cNvPr>
                    <p:cNvSpPr/>
                    <p:nvPr/>
                  </p:nvSpPr>
                  <p:spPr>
                    <a:xfrm>
                      <a:off x="2839719" y="5179531"/>
                      <a:ext cx="1053553" cy="539263"/>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119" name="Elipsa 5">
                      <a:extLst>
                        <a:ext uri="{FF2B5EF4-FFF2-40B4-BE49-F238E27FC236}">
                          <a16:creationId xmlns="" xmlns:a16="http://schemas.microsoft.com/office/drawing/2014/main" id="{F69A42ED-7729-18C0-02D8-1E7889AD35A5}"/>
                        </a:ext>
                      </a:extLst>
                    </p:cNvPr>
                    <p:cNvSpPr/>
                    <p:nvPr/>
                  </p:nvSpPr>
                  <p:spPr>
                    <a:xfrm>
                      <a:off x="4367371" y="4700186"/>
                      <a:ext cx="1106231" cy="53926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120" name="Łącznik prosty ze strzałką 119">
                      <a:extLst>
                        <a:ext uri="{FF2B5EF4-FFF2-40B4-BE49-F238E27FC236}">
                          <a16:creationId xmlns="" xmlns:a16="http://schemas.microsoft.com/office/drawing/2014/main" id="{7DDD2E8F-FE17-0637-5A2F-F2E1E0A786F6}"/>
                        </a:ext>
                      </a:extLst>
                    </p:cNvPr>
                    <p:cNvCxnSpPr/>
                    <p:nvPr/>
                  </p:nvCxnSpPr>
                  <p:spPr>
                    <a:xfrm flipV="1">
                      <a:off x="3287479" y="4939858"/>
                      <a:ext cx="0" cy="5093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Łącznik prosty ze strzałką 120">
                      <a:extLst>
                        <a:ext uri="{FF2B5EF4-FFF2-40B4-BE49-F238E27FC236}">
                          <a16:creationId xmlns="" xmlns:a16="http://schemas.microsoft.com/office/drawing/2014/main" id="{F605CE80-ED11-D683-DDDC-C657BE563EEC}"/>
                        </a:ext>
                      </a:extLst>
                    </p:cNvPr>
                    <p:cNvCxnSpPr/>
                    <p:nvPr/>
                  </p:nvCxnSpPr>
                  <p:spPr>
                    <a:xfrm flipV="1">
                      <a:off x="4920486" y="4490472"/>
                      <a:ext cx="0" cy="479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pole tekstowe 121">
                      <a:extLst>
                        <a:ext uri="{FF2B5EF4-FFF2-40B4-BE49-F238E27FC236}">
                          <a16:creationId xmlns="" xmlns:a16="http://schemas.microsoft.com/office/drawing/2014/main" id="{9D997250-D19B-0A93-25CD-988B7ED47140}"/>
                        </a:ext>
                      </a:extLst>
                    </p:cNvPr>
                    <p:cNvSpPr txBox="1"/>
                    <p:nvPr/>
                  </p:nvSpPr>
                  <p:spPr>
                    <a:xfrm>
                      <a:off x="3924782" y="5030389"/>
                      <a:ext cx="790165" cy="428692"/>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grpSp>
              <p:sp>
                <p:nvSpPr>
                  <p:cNvPr id="106" name="Prostokąt 105">
                    <a:extLst>
                      <a:ext uri="{FF2B5EF4-FFF2-40B4-BE49-F238E27FC236}">
                        <a16:creationId xmlns="" xmlns:a16="http://schemas.microsoft.com/office/drawing/2014/main" id="{A6D02B8C-737B-7BC6-5606-0C3E4B18185D}"/>
                      </a:ext>
                    </a:extLst>
                  </p:cNvPr>
                  <p:cNvSpPr/>
                  <p:nvPr/>
                </p:nvSpPr>
                <p:spPr>
                  <a:xfrm>
                    <a:off x="3064411" y="3238389"/>
                    <a:ext cx="2855356" cy="1604759"/>
                  </a:xfrm>
                  <a:prstGeom prst="rect">
                    <a:avLst/>
                  </a:prstGeom>
                  <a:solidFill>
                    <a:srgbClr val="FFFF00">
                      <a:alpha val="21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7" name="Strzałka: w lewo i w prawo 106">
                    <a:extLst>
                      <a:ext uri="{FF2B5EF4-FFF2-40B4-BE49-F238E27FC236}">
                        <a16:creationId xmlns="" xmlns:a16="http://schemas.microsoft.com/office/drawing/2014/main" id="{1DDA7573-5037-1E63-366C-C932FB6A5060}"/>
                      </a:ext>
                    </a:extLst>
                  </p:cNvPr>
                  <p:cNvSpPr/>
                  <p:nvPr/>
                </p:nvSpPr>
                <p:spPr>
                  <a:xfrm rot="18458070">
                    <a:off x="3027163" y="4937451"/>
                    <a:ext cx="543386" cy="25035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08" name="Grupa 107">
                    <a:extLst>
                      <a:ext uri="{FF2B5EF4-FFF2-40B4-BE49-F238E27FC236}">
                        <a16:creationId xmlns="" xmlns:a16="http://schemas.microsoft.com/office/drawing/2014/main" id="{CA187241-FF8B-8BA2-4B2A-C29260348385}"/>
                      </a:ext>
                    </a:extLst>
                  </p:cNvPr>
                  <p:cNvGrpSpPr/>
                  <p:nvPr/>
                </p:nvGrpSpPr>
                <p:grpSpPr>
                  <a:xfrm>
                    <a:off x="2748445" y="5300948"/>
                    <a:ext cx="778261" cy="848187"/>
                    <a:chOff x="2267744" y="5373216"/>
                    <a:chExt cx="778261" cy="848187"/>
                  </a:xfrm>
                </p:grpSpPr>
                <p:sp>
                  <p:nvSpPr>
                    <p:cNvPr id="115" name="Schemat blokowy: dysk magnetyczny 114">
                      <a:extLst>
                        <a:ext uri="{FF2B5EF4-FFF2-40B4-BE49-F238E27FC236}">
                          <a16:creationId xmlns="" xmlns:a16="http://schemas.microsoft.com/office/drawing/2014/main" id="{92245A39-8BB3-4D63-CCFA-D3299E179432}"/>
                        </a:ext>
                      </a:extLst>
                    </p:cNvPr>
                    <p:cNvSpPr/>
                    <p:nvPr/>
                  </p:nvSpPr>
                  <p:spPr>
                    <a:xfrm>
                      <a:off x="2267744" y="53732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6" name="Schemat blokowy: dysk magnetyczny 115">
                      <a:extLst>
                        <a:ext uri="{FF2B5EF4-FFF2-40B4-BE49-F238E27FC236}">
                          <a16:creationId xmlns="" xmlns:a16="http://schemas.microsoft.com/office/drawing/2014/main" id="{B833F77E-895E-FC1B-A238-70215D343FEE}"/>
                        </a:ext>
                      </a:extLst>
                    </p:cNvPr>
                    <p:cNvSpPr/>
                    <p:nvPr/>
                  </p:nvSpPr>
                  <p:spPr>
                    <a:xfrm>
                      <a:off x="2420144" y="55256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7" name="Schemat blokowy: dysk magnetyczny 116">
                      <a:extLst>
                        <a:ext uri="{FF2B5EF4-FFF2-40B4-BE49-F238E27FC236}">
                          <a16:creationId xmlns="" xmlns:a16="http://schemas.microsoft.com/office/drawing/2014/main" id="{85A8011A-A180-53EC-9938-2D422BFF6AFF}"/>
                        </a:ext>
                      </a:extLst>
                    </p:cNvPr>
                    <p:cNvSpPr/>
                    <p:nvPr/>
                  </p:nvSpPr>
                  <p:spPr>
                    <a:xfrm>
                      <a:off x="2572544" y="56780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09" name="Strzałka: w lewo i w prawo 108">
                    <a:extLst>
                      <a:ext uri="{FF2B5EF4-FFF2-40B4-BE49-F238E27FC236}">
                        <a16:creationId xmlns="" xmlns:a16="http://schemas.microsoft.com/office/drawing/2014/main" id="{35387929-F17C-8E4F-9617-58E974A2F30C}"/>
                      </a:ext>
                    </a:extLst>
                  </p:cNvPr>
                  <p:cNvSpPr/>
                  <p:nvPr/>
                </p:nvSpPr>
                <p:spPr>
                  <a:xfrm rot="13694744">
                    <a:off x="5443202" y="4976482"/>
                    <a:ext cx="582953" cy="2609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0" name="Obraz 109">
                    <a:extLst>
                      <a:ext uri="{FF2B5EF4-FFF2-40B4-BE49-F238E27FC236}">
                        <a16:creationId xmlns="" xmlns:a16="http://schemas.microsoft.com/office/drawing/2014/main" id="{6FCFAEF4-901B-C481-3F09-A0211479275F}"/>
                      </a:ext>
                    </a:extLst>
                  </p:cNvPr>
                  <p:cNvPicPr>
                    <a:picLocks noChangeAspect="1"/>
                  </p:cNvPicPr>
                  <p:nvPr/>
                </p:nvPicPr>
                <p:blipFill>
                  <a:blip r:embed="rId3"/>
                  <a:stretch>
                    <a:fillRect/>
                  </a:stretch>
                </p:blipFill>
                <p:spPr>
                  <a:xfrm>
                    <a:off x="5690979" y="5284923"/>
                    <a:ext cx="1246231" cy="861365"/>
                  </a:xfrm>
                  <a:prstGeom prst="rect">
                    <a:avLst/>
                  </a:prstGeom>
                </p:spPr>
              </p:pic>
              <p:sp>
                <p:nvSpPr>
                  <p:cNvPr id="111" name="pole tekstowe 110">
                    <a:extLst>
                      <a:ext uri="{FF2B5EF4-FFF2-40B4-BE49-F238E27FC236}">
                        <a16:creationId xmlns="" xmlns:a16="http://schemas.microsoft.com/office/drawing/2014/main" id="{F75C5414-4F89-CA71-AF4F-FBFE0726D50C}"/>
                      </a:ext>
                    </a:extLst>
                  </p:cNvPr>
                  <p:cNvSpPr txBox="1"/>
                  <p:nvPr/>
                </p:nvSpPr>
                <p:spPr>
                  <a:xfrm>
                    <a:off x="5771162" y="6146288"/>
                    <a:ext cx="1281319" cy="448536"/>
                  </a:xfrm>
                  <a:prstGeom prst="rect">
                    <a:avLst/>
                  </a:prstGeom>
                  <a:noFill/>
                </p:spPr>
                <p:txBody>
                  <a:bodyPr wrap="square" rtlCol="0">
                    <a:spAutoFit/>
                  </a:bodyPr>
                  <a:lstStyle/>
                  <a:p>
                    <a:r>
                      <a:rPr lang="pl-PL" sz="1400" err="1"/>
                      <a:t>experts</a:t>
                    </a:r>
                    <a:endParaRPr lang="pl-PL" sz="1400"/>
                  </a:p>
                </p:txBody>
              </p:sp>
              <p:sp>
                <p:nvSpPr>
                  <p:cNvPr id="112" name="Strzałka: w lewo i w prawo 111">
                    <a:extLst>
                      <a:ext uri="{FF2B5EF4-FFF2-40B4-BE49-F238E27FC236}">
                        <a16:creationId xmlns="" xmlns:a16="http://schemas.microsoft.com/office/drawing/2014/main" id="{57A1F81A-5C55-65F5-C5A7-20FB043AE1A9}"/>
                      </a:ext>
                    </a:extLst>
                  </p:cNvPr>
                  <p:cNvSpPr/>
                  <p:nvPr/>
                </p:nvSpPr>
                <p:spPr>
                  <a:xfrm rot="16200000">
                    <a:off x="4329947" y="5053884"/>
                    <a:ext cx="582953" cy="2609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3" name="pole tekstowe 112">
                    <a:extLst>
                      <a:ext uri="{FF2B5EF4-FFF2-40B4-BE49-F238E27FC236}">
                        <a16:creationId xmlns="" xmlns:a16="http://schemas.microsoft.com/office/drawing/2014/main" id="{60374298-3A13-8B21-3799-7E9BB86559E0}"/>
                      </a:ext>
                    </a:extLst>
                  </p:cNvPr>
                  <p:cNvSpPr txBox="1"/>
                  <p:nvPr/>
                </p:nvSpPr>
                <p:spPr>
                  <a:xfrm>
                    <a:off x="3743834" y="6106212"/>
                    <a:ext cx="1646189" cy="762510"/>
                  </a:xfrm>
                  <a:prstGeom prst="rect">
                    <a:avLst/>
                  </a:prstGeom>
                  <a:noFill/>
                </p:spPr>
                <p:txBody>
                  <a:bodyPr wrap="square" rtlCol="0">
                    <a:spAutoFit/>
                  </a:bodyPr>
                  <a:lstStyle/>
                  <a:p>
                    <a:pPr algn="ctr"/>
                    <a:r>
                      <a:rPr lang="pl-PL" sz="1400" err="1"/>
                      <a:t>physical</a:t>
                    </a:r>
                    <a:endParaRPr lang="pl-PL" sz="1400"/>
                  </a:p>
                  <a:p>
                    <a:pPr algn="ctr"/>
                    <a:r>
                      <a:rPr lang="pl-PL" sz="1400" err="1"/>
                      <a:t>objects</a:t>
                    </a:r>
                    <a:endParaRPr lang="pl-PL" sz="1400"/>
                  </a:p>
                </p:txBody>
              </p:sp>
              <p:sp>
                <p:nvSpPr>
                  <p:cNvPr id="114" name="Dowolny kształt: kształt 113">
                    <a:extLst>
                      <a:ext uri="{FF2B5EF4-FFF2-40B4-BE49-F238E27FC236}">
                        <a16:creationId xmlns="" xmlns:a16="http://schemas.microsoft.com/office/drawing/2014/main" id="{626E54C3-235F-C2D5-9015-56DDA8B923C4}"/>
                      </a:ext>
                    </a:extLst>
                  </p:cNvPr>
                  <p:cNvSpPr/>
                  <p:nvPr/>
                </p:nvSpPr>
                <p:spPr>
                  <a:xfrm>
                    <a:off x="4139317" y="5505046"/>
                    <a:ext cx="1218348" cy="586408"/>
                  </a:xfrm>
                  <a:custGeom>
                    <a:avLst/>
                    <a:gdLst>
                      <a:gd name="connsiteX0" fmla="*/ 323827 w 1218348"/>
                      <a:gd name="connsiteY0" fmla="*/ 0 h 586408"/>
                      <a:gd name="connsiteX1" fmla="*/ 323827 w 1218348"/>
                      <a:gd name="connsiteY1" fmla="*/ 0 h 586408"/>
                      <a:gd name="connsiteX2" fmla="*/ 453035 w 1218348"/>
                      <a:gd name="connsiteY2" fmla="*/ 99391 h 586408"/>
                      <a:gd name="connsiteX3" fmla="*/ 492792 w 1218348"/>
                      <a:gd name="connsiteY3" fmla="*/ 129208 h 586408"/>
                      <a:gd name="connsiteX4" fmla="*/ 641879 w 1218348"/>
                      <a:gd name="connsiteY4" fmla="*/ 168965 h 586408"/>
                      <a:gd name="connsiteX5" fmla="*/ 830722 w 1218348"/>
                      <a:gd name="connsiteY5" fmla="*/ 178904 h 586408"/>
                      <a:gd name="connsiteX6" fmla="*/ 930114 w 1218348"/>
                      <a:gd name="connsiteY6" fmla="*/ 218661 h 586408"/>
                      <a:gd name="connsiteX7" fmla="*/ 949992 w 1218348"/>
                      <a:gd name="connsiteY7" fmla="*/ 248478 h 586408"/>
                      <a:gd name="connsiteX8" fmla="*/ 1049383 w 1218348"/>
                      <a:gd name="connsiteY8" fmla="*/ 397565 h 586408"/>
                      <a:gd name="connsiteX9" fmla="*/ 1218348 w 1218348"/>
                      <a:gd name="connsiteY9" fmla="*/ 477078 h 586408"/>
                      <a:gd name="connsiteX10" fmla="*/ 1178592 w 1218348"/>
                      <a:gd name="connsiteY10" fmla="*/ 516835 h 586408"/>
                      <a:gd name="connsiteX11" fmla="*/ 979809 w 1218348"/>
                      <a:gd name="connsiteY11" fmla="*/ 546652 h 586408"/>
                      <a:gd name="connsiteX12" fmla="*/ 870479 w 1218348"/>
                      <a:gd name="connsiteY12" fmla="*/ 566530 h 586408"/>
                      <a:gd name="connsiteX13" fmla="*/ 184679 w 1218348"/>
                      <a:gd name="connsiteY13" fmla="*/ 586408 h 586408"/>
                      <a:gd name="connsiteX14" fmla="*/ 5774 w 1218348"/>
                      <a:gd name="connsiteY14" fmla="*/ 496956 h 586408"/>
                      <a:gd name="connsiteX15" fmla="*/ 15714 w 1218348"/>
                      <a:gd name="connsiteY15" fmla="*/ 397565 h 586408"/>
                      <a:gd name="connsiteX16" fmla="*/ 85287 w 1218348"/>
                      <a:gd name="connsiteY16" fmla="*/ 327991 h 586408"/>
                      <a:gd name="connsiteX17" fmla="*/ 154861 w 1218348"/>
                      <a:gd name="connsiteY17" fmla="*/ 258417 h 586408"/>
                      <a:gd name="connsiteX18" fmla="*/ 174740 w 1218348"/>
                      <a:gd name="connsiteY18" fmla="*/ 228600 h 586408"/>
                      <a:gd name="connsiteX19" fmla="*/ 254253 w 1218348"/>
                      <a:gd name="connsiteY19" fmla="*/ 188843 h 586408"/>
                      <a:gd name="connsiteX20" fmla="*/ 234374 w 1218348"/>
                      <a:gd name="connsiteY20" fmla="*/ 69574 h 586408"/>
                      <a:gd name="connsiteX21" fmla="*/ 194618 w 1218348"/>
                      <a:gd name="connsiteY21" fmla="*/ 59635 h 586408"/>
                      <a:gd name="connsiteX22" fmla="*/ 154861 w 1218348"/>
                      <a:gd name="connsiteY22" fmla="*/ 39756 h 586408"/>
                      <a:gd name="connsiteX23" fmla="*/ 174740 w 1218348"/>
                      <a:gd name="connsiteY23" fmla="*/ 19878 h 586408"/>
                      <a:gd name="connsiteX24" fmla="*/ 323827 w 1218348"/>
                      <a:gd name="connsiteY24" fmla="*/ 0 h 5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348" h="586408">
                        <a:moveTo>
                          <a:pt x="323827" y="0"/>
                        </a:moveTo>
                        <a:lnTo>
                          <a:pt x="323827" y="0"/>
                        </a:lnTo>
                        <a:cubicBezTo>
                          <a:pt x="520561" y="174875"/>
                          <a:pt x="341866" y="29911"/>
                          <a:pt x="453035" y="99391"/>
                        </a:cubicBezTo>
                        <a:cubicBezTo>
                          <a:pt x="467082" y="108170"/>
                          <a:pt x="477712" y="122353"/>
                          <a:pt x="492792" y="129208"/>
                        </a:cubicBezTo>
                        <a:cubicBezTo>
                          <a:pt x="504779" y="134657"/>
                          <a:pt x="633950" y="168084"/>
                          <a:pt x="641879" y="168965"/>
                        </a:cubicBezTo>
                        <a:cubicBezTo>
                          <a:pt x="704528" y="175926"/>
                          <a:pt x="767774" y="175591"/>
                          <a:pt x="830722" y="178904"/>
                        </a:cubicBezTo>
                        <a:cubicBezTo>
                          <a:pt x="860987" y="188992"/>
                          <a:pt x="907481" y="203572"/>
                          <a:pt x="930114" y="218661"/>
                        </a:cubicBezTo>
                        <a:cubicBezTo>
                          <a:pt x="940053" y="225287"/>
                          <a:pt x="943661" y="238348"/>
                          <a:pt x="949992" y="248478"/>
                        </a:cubicBezTo>
                        <a:cubicBezTo>
                          <a:pt x="971491" y="282876"/>
                          <a:pt x="1029700" y="386966"/>
                          <a:pt x="1049383" y="397565"/>
                        </a:cubicBezTo>
                        <a:cubicBezTo>
                          <a:pt x="1190619" y="473615"/>
                          <a:pt x="1131136" y="455275"/>
                          <a:pt x="1218348" y="477078"/>
                        </a:cubicBezTo>
                        <a:cubicBezTo>
                          <a:pt x="1205096" y="490330"/>
                          <a:pt x="1195818" y="509452"/>
                          <a:pt x="1178592" y="516835"/>
                        </a:cubicBezTo>
                        <a:cubicBezTo>
                          <a:pt x="1131940" y="536829"/>
                          <a:pt x="1028672" y="539672"/>
                          <a:pt x="979809" y="546652"/>
                        </a:cubicBezTo>
                        <a:cubicBezTo>
                          <a:pt x="943140" y="551890"/>
                          <a:pt x="907474" y="564680"/>
                          <a:pt x="870479" y="566530"/>
                        </a:cubicBezTo>
                        <a:cubicBezTo>
                          <a:pt x="642068" y="577950"/>
                          <a:pt x="184679" y="586408"/>
                          <a:pt x="184679" y="586408"/>
                        </a:cubicBezTo>
                        <a:cubicBezTo>
                          <a:pt x="137727" y="573603"/>
                          <a:pt x="29760" y="560920"/>
                          <a:pt x="5774" y="496956"/>
                        </a:cubicBezTo>
                        <a:cubicBezTo>
                          <a:pt x="-5917" y="465780"/>
                          <a:pt x="1537" y="427691"/>
                          <a:pt x="15714" y="397565"/>
                        </a:cubicBezTo>
                        <a:cubicBezTo>
                          <a:pt x="29679" y="367889"/>
                          <a:pt x="62096" y="351182"/>
                          <a:pt x="85287" y="327991"/>
                        </a:cubicBezTo>
                        <a:lnTo>
                          <a:pt x="154861" y="258417"/>
                        </a:lnTo>
                        <a:cubicBezTo>
                          <a:pt x="161487" y="248478"/>
                          <a:pt x="164954" y="235450"/>
                          <a:pt x="174740" y="228600"/>
                        </a:cubicBezTo>
                        <a:cubicBezTo>
                          <a:pt x="199016" y="211607"/>
                          <a:pt x="254253" y="188843"/>
                          <a:pt x="254253" y="188843"/>
                        </a:cubicBezTo>
                        <a:cubicBezTo>
                          <a:pt x="261693" y="136764"/>
                          <a:pt x="280559" y="109161"/>
                          <a:pt x="234374" y="69574"/>
                        </a:cubicBezTo>
                        <a:cubicBezTo>
                          <a:pt x="224003" y="60684"/>
                          <a:pt x="207870" y="62948"/>
                          <a:pt x="194618" y="59635"/>
                        </a:cubicBezTo>
                        <a:cubicBezTo>
                          <a:pt x="181366" y="53009"/>
                          <a:pt x="161487" y="53008"/>
                          <a:pt x="154861" y="39756"/>
                        </a:cubicBezTo>
                        <a:cubicBezTo>
                          <a:pt x="150670" y="31374"/>
                          <a:pt x="165577" y="21841"/>
                          <a:pt x="174740" y="19878"/>
                        </a:cubicBezTo>
                        <a:cubicBezTo>
                          <a:pt x="281376" y="-2972"/>
                          <a:pt x="298979" y="3313"/>
                          <a:pt x="323827" y="0"/>
                        </a:cubicBezTo>
                        <a:close/>
                      </a:path>
                    </a:pathLst>
                  </a:cu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03" name="Prostokąt: zaokrąglone rogi 102">
                  <a:extLst>
                    <a:ext uri="{FF2B5EF4-FFF2-40B4-BE49-F238E27FC236}">
                      <a16:creationId xmlns="" xmlns:a16="http://schemas.microsoft.com/office/drawing/2014/main" id="{F9541903-ECD7-9077-7FCB-6321933C2C4D}"/>
                    </a:ext>
                  </a:extLst>
                </p:cNvPr>
                <p:cNvSpPr/>
                <p:nvPr/>
              </p:nvSpPr>
              <p:spPr>
                <a:xfrm>
                  <a:off x="2518410" y="3606294"/>
                  <a:ext cx="3925417" cy="2869841"/>
                </a:xfrm>
                <a:prstGeom prst="roundRect">
                  <a:avLst/>
                </a:prstGeom>
                <a:solidFill>
                  <a:srgbClr val="66FF66">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24" name="Strzałka: w lewo i w górę 123">
                <a:extLst>
                  <a:ext uri="{FF2B5EF4-FFF2-40B4-BE49-F238E27FC236}">
                    <a16:creationId xmlns="" xmlns:a16="http://schemas.microsoft.com/office/drawing/2014/main" id="{04723775-3BFC-98C4-0FC1-3A867C00B184}"/>
                  </a:ext>
                </a:extLst>
              </p:cNvPr>
              <p:cNvSpPr/>
              <p:nvPr/>
            </p:nvSpPr>
            <p:spPr>
              <a:xfrm rot="5400000">
                <a:off x="2019053" y="3682926"/>
                <a:ext cx="861340" cy="918918"/>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5" name="Strzałka: w lewo i w górę 124">
                <a:extLst>
                  <a:ext uri="{FF2B5EF4-FFF2-40B4-BE49-F238E27FC236}">
                    <a16:creationId xmlns="" xmlns:a16="http://schemas.microsoft.com/office/drawing/2014/main" id="{32264A8C-037D-2476-62D2-E3A2817C216A}"/>
                  </a:ext>
                </a:extLst>
              </p:cNvPr>
              <p:cNvSpPr/>
              <p:nvPr/>
            </p:nvSpPr>
            <p:spPr>
              <a:xfrm>
                <a:off x="6706750" y="3646119"/>
                <a:ext cx="861068" cy="926933"/>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0" name="pole tekstowe 129">
                <a:extLst>
                  <a:ext uri="{FF2B5EF4-FFF2-40B4-BE49-F238E27FC236}">
                    <a16:creationId xmlns="" xmlns:a16="http://schemas.microsoft.com/office/drawing/2014/main" id="{D0CB68F5-4721-5B18-854E-57F4A8728390}"/>
                  </a:ext>
                </a:extLst>
              </p:cNvPr>
              <p:cNvSpPr txBox="1"/>
              <p:nvPr/>
            </p:nvSpPr>
            <p:spPr>
              <a:xfrm>
                <a:off x="5359412" y="3143555"/>
                <a:ext cx="1135496" cy="523220"/>
              </a:xfrm>
              <a:prstGeom prst="rect">
                <a:avLst/>
              </a:prstGeom>
              <a:noFill/>
            </p:spPr>
            <p:txBody>
              <a:bodyPr wrap="square" rtlCol="0">
                <a:spAutoFit/>
              </a:bodyPr>
              <a:lstStyle/>
              <a:p>
                <a:pPr algn="ctr"/>
                <a:r>
                  <a:rPr lang="pl-PL" sz="1400" err="1"/>
                  <a:t>knowledge</a:t>
                </a:r>
                <a:r>
                  <a:rPr lang="pl-PL" sz="1400"/>
                  <a:t> </a:t>
                </a:r>
              </a:p>
              <a:p>
                <a:pPr algn="ctr"/>
                <a:r>
                  <a:rPr lang="pl-PL" sz="1400" err="1"/>
                  <a:t>bases</a:t>
                </a:r>
                <a:endParaRPr lang="pl-PL" sz="1400"/>
              </a:p>
            </p:txBody>
          </p:sp>
          <p:sp>
            <p:nvSpPr>
              <p:cNvPr id="133" name="Strzałka: w lewo i w prawo 132">
                <a:extLst>
                  <a:ext uri="{FF2B5EF4-FFF2-40B4-BE49-F238E27FC236}">
                    <a16:creationId xmlns="" xmlns:a16="http://schemas.microsoft.com/office/drawing/2014/main" id="{2BAC4AC4-5184-4427-EF3F-BE79F101D4E7}"/>
                  </a:ext>
                </a:extLst>
              </p:cNvPr>
              <p:cNvSpPr/>
              <p:nvPr/>
            </p:nvSpPr>
            <p:spPr>
              <a:xfrm rot="18458070">
                <a:off x="5919282" y="2456869"/>
                <a:ext cx="284256" cy="19761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34" name="Grupa 133">
                <a:extLst>
                  <a:ext uri="{FF2B5EF4-FFF2-40B4-BE49-F238E27FC236}">
                    <a16:creationId xmlns="" xmlns:a16="http://schemas.microsoft.com/office/drawing/2014/main" id="{2F547C46-41C8-BBE7-D164-0207DE70D76F}"/>
                  </a:ext>
                </a:extLst>
              </p:cNvPr>
              <p:cNvGrpSpPr/>
              <p:nvPr/>
            </p:nvGrpSpPr>
            <p:grpSpPr>
              <a:xfrm>
                <a:off x="5768352" y="2646388"/>
                <a:ext cx="476330" cy="526410"/>
                <a:chOff x="2267744" y="5448748"/>
                <a:chExt cx="778261" cy="772655"/>
              </a:xfrm>
            </p:grpSpPr>
            <p:sp>
              <p:nvSpPr>
                <p:cNvPr id="141" name="Schemat blokowy: dysk magnetyczny 140">
                  <a:extLst>
                    <a:ext uri="{FF2B5EF4-FFF2-40B4-BE49-F238E27FC236}">
                      <a16:creationId xmlns="" xmlns:a16="http://schemas.microsoft.com/office/drawing/2014/main" id="{72A2A4B3-51A7-4762-B06E-8E9B673CBF45}"/>
                    </a:ext>
                  </a:extLst>
                </p:cNvPr>
                <p:cNvSpPr/>
                <p:nvPr/>
              </p:nvSpPr>
              <p:spPr>
                <a:xfrm>
                  <a:off x="2267744" y="5448748"/>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2" name="Schemat blokowy: dysk magnetyczny 141">
                  <a:extLst>
                    <a:ext uri="{FF2B5EF4-FFF2-40B4-BE49-F238E27FC236}">
                      <a16:creationId xmlns="" xmlns:a16="http://schemas.microsoft.com/office/drawing/2014/main" id="{7ACBA75D-C89E-465B-AFD9-6221263DA223}"/>
                    </a:ext>
                  </a:extLst>
                </p:cNvPr>
                <p:cNvSpPr/>
                <p:nvPr/>
              </p:nvSpPr>
              <p:spPr>
                <a:xfrm>
                  <a:off x="2420144" y="55256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3" name="Schemat blokowy: dysk magnetyczny 142">
                  <a:extLst>
                    <a:ext uri="{FF2B5EF4-FFF2-40B4-BE49-F238E27FC236}">
                      <a16:creationId xmlns="" xmlns:a16="http://schemas.microsoft.com/office/drawing/2014/main" id="{38E123BA-C157-9CFF-6C3F-DA13676AAE72}"/>
                    </a:ext>
                  </a:extLst>
                </p:cNvPr>
                <p:cNvSpPr/>
                <p:nvPr/>
              </p:nvSpPr>
              <p:spPr>
                <a:xfrm>
                  <a:off x="2572544" y="56780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35" name="Strzałka: w lewo i w prawo 134">
                <a:extLst>
                  <a:ext uri="{FF2B5EF4-FFF2-40B4-BE49-F238E27FC236}">
                    <a16:creationId xmlns="" xmlns:a16="http://schemas.microsoft.com/office/drawing/2014/main" id="{F788659E-C90E-066D-3708-D8F3FC1C2F2B}"/>
                  </a:ext>
                </a:extLst>
              </p:cNvPr>
              <p:cNvSpPr/>
              <p:nvPr/>
            </p:nvSpPr>
            <p:spPr>
              <a:xfrm rot="13694744">
                <a:off x="7465560" y="2427647"/>
                <a:ext cx="262426" cy="15663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6" name="Obraz 135">
                <a:extLst>
                  <a:ext uri="{FF2B5EF4-FFF2-40B4-BE49-F238E27FC236}">
                    <a16:creationId xmlns="" xmlns:a16="http://schemas.microsoft.com/office/drawing/2014/main" id="{363F2203-C79F-65BA-1014-10CAFB85F82D}"/>
                  </a:ext>
                </a:extLst>
              </p:cNvPr>
              <p:cNvPicPr>
                <a:picLocks noChangeAspect="1"/>
              </p:cNvPicPr>
              <p:nvPr/>
            </p:nvPicPr>
            <p:blipFill>
              <a:blip r:embed="rId3"/>
              <a:stretch>
                <a:fillRect/>
              </a:stretch>
            </p:blipFill>
            <p:spPr>
              <a:xfrm>
                <a:off x="7569313" y="2584010"/>
                <a:ext cx="762748" cy="586849"/>
              </a:xfrm>
              <a:prstGeom prst="rect">
                <a:avLst/>
              </a:prstGeom>
            </p:spPr>
          </p:pic>
          <p:sp>
            <p:nvSpPr>
              <p:cNvPr id="137" name="pole tekstowe 136">
                <a:extLst>
                  <a:ext uri="{FF2B5EF4-FFF2-40B4-BE49-F238E27FC236}">
                    <a16:creationId xmlns="" xmlns:a16="http://schemas.microsoft.com/office/drawing/2014/main" id="{51F83FFD-93B2-3E7A-CF92-C15BE8CF2227}"/>
                  </a:ext>
                </a:extLst>
              </p:cNvPr>
              <p:cNvSpPr txBox="1"/>
              <p:nvPr/>
            </p:nvSpPr>
            <p:spPr>
              <a:xfrm>
                <a:off x="7618387" y="3170858"/>
                <a:ext cx="859157" cy="307777"/>
              </a:xfrm>
              <a:prstGeom prst="rect">
                <a:avLst/>
              </a:prstGeom>
              <a:noFill/>
            </p:spPr>
            <p:txBody>
              <a:bodyPr wrap="square" rtlCol="0">
                <a:spAutoFit/>
              </a:bodyPr>
              <a:lstStyle/>
              <a:p>
                <a:r>
                  <a:rPr lang="pl-PL" sz="1400" err="1"/>
                  <a:t>experts</a:t>
                </a:r>
                <a:endParaRPr lang="pl-PL" sz="1400"/>
              </a:p>
            </p:txBody>
          </p:sp>
          <p:sp>
            <p:nvSpPr>
              <p:cNvPr id="138" name="Strzałka: w lewo i w prawo 137">
                <a:extLst>
                  <a:ext uri="{FF2B5EF4-FFF2-40B4-BE49-F238E27FC236}">
                    <a16:creationId xmlns="" xmlns:a16="http://schemas.microsoft.com/office/drawing/2014/main" id="{5C37365B-4BB0-AB40-AB6A-37B52ABC44E5}"/>
                  </a:ext>
                </a:extLst>
              </p:cNvPr>
              <p:cNvSpPr/>
              <p:nvPr/>
            </p:nvSpPr>
            <p:spPr>
              <a:xfrm rot="16200000">
                <a:off x="6716114" y="2522139"/>
                <a:ext cx="397166" cy="15970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9" name="pole tekstowe 138">
                <a:extLst>
                  <a:ext uri="{FF2B5EF4-FFF2-40B4-BE49-F238E27FC236}">
                    <a16:creationId xmlns="" xmlns:a16="http://schemas.microsoft.com/office/drawing/2014/main" id="{4188C2A8-C23C-5709-1865-9C1F611615FF}"/>
                  </a:ext>
                </a:extLst>
              </p:cNvPr>
              <p:cNvSpPr txBox="1"/>
              <p:nvPr/>
            </p:nvSpPr>
            <p:spPr>
              <a:xfrm>
                <a:off x="6569392" y="3143555"/>
                <a:ext cx="892735" cy="523220"/>
              </a:xfrm>
              <a:prstGeom prst="rect">
                <a:avLst/>
              </a:prstGeom>
              <a:noFill/>
            </p:spPr>
            <p:txBody>
              <a:bodyPr wrap="square" rtlCol="0">
                <a:spAutoFit/>
              </a:bodyPr>
              <a:lstStyle/>
              <a:p>
                <a:pPr algn="ctr"/>
                <a:r>
                  <a:rPr lang="pl-PL" sz="1400" err="1"/>
                  <a:t>physical</a:t>
                </a:r>
                <a:endParaRPr lang="pl-PL" sz="1400"/>
              </a:p>
              <a:p>
                <a:pPr algn="ctr"/>
                <a:r>
                  <a:rPr lang="pl-PL" sz="1400" err="1"/>
                  <a:t>objects</a:t>
                </a:r>
                <a:endParaRPr lang="pl-PL" sz="1400"/>
              </a:p>
            </p:txBody>
          </p:sp>
          <p:sp>
            <p:nvSpPr>
              <p:cNvPr id="140" name="Dowolny kształt: kształt 139">
                <a:extLst>
                  <a:ext uri="{FF2B5EF4-FFF2-40B4-BE49-F238E27FC236}">
                    <a16:creationId xmlns="" xmlns:a16="http://schemas.microsoft.com/office/drawing/2014/main" id="{5CB91618-7607-5D2D-204B-47AB95713588}"/>
                  </a:ext>
                </a:extLst>
              </p:cNvPr>
              <p:cNvSpPr/>
              <p:nvPr/>
            </p:nvSpPr>
            <p:spPr>
              <a:xfrm>
                <a:off x="6619627" y="2733980"/>
                <a:ext cx="745683" cy="399520"/>
              </a:xfrm>
              <a:custGeom>
                <a:avLst/>
                <a:gdLst>
                  <a:gd name="connsiteX0" fmla="*/ 323827 w 1218348"/>
                  <a:gd name="connsiteY0" fmla="*/ 0 h 586408"/>
                  <a:gd name="connsiteX1" fmla="*/ 323827 w 1218348"/>
                  <a:gd name="connsiteY1" fmla="*/ 0 h 586408"/>
                  <a:gd name="connsiteX2" fmla="*/ 453035 w 1218348"/>
                  <a:gd name="connsiteY2" fmla="*/ 99391 h 586408"/>
                  <a:gd name="connsiteX3" fmla="*/ 492792 w 1218348"/>
                  <a:gd name="connsiteY3" fmla="*/ 129208 h 586408"/>
                  <a:gd name="connsiteX4" fmla="*/ 641879 w 1218348"/>
                  <a:gd name="connsiteY4" fmla="*/ 168965 h 586408"/>
                  <a:gd name="connsiteX5" fmla="*/ 830722 w 1218348"/>
                  <a:gd name="connsiteY5" fmla="*/ 178904 h 586408"/>
                  <a:gd name="connsiteX6" fmla="*/ 930114 w 1218348"/>
                  <a:gd name="connsiteY6" fmla="*/ 218661 h 586408"/>
                  <a:gd name="connsiteX7" fmla="*/ 949992 w 1218348"/>
                  <a:gd name="connsiteY7" fmla="*/ 248478 h 586408"/>
                  <a:gd name="connsiteX8" fmla="*/ 1049383 w 1218348"/>
                  <a:gd name="connsiteY8" fmla="*/ 397565 h 586408"/>
                  <a:gd name="connsiteX9" fmla="*/ 1218348 w 1218348"/>
                  <a:gd name="connsiteY9" fmla="*/ 477078 h 586408"/>
                  <a:gd name="connsiteX10" fmla="*/ 1178592 w 1218348"/>
                  <a:gd name="connsiteY10" fmla="*/ 516835 h 586408"/>
                  <a:gd name="connsiteX11" fmla="*/ 979809 w 1218348"/>
                  <a:gd name="connsiteY11" fmla="*/ 546652 h 586408"/>
                  <a:gd name="connsiteX12" fmla="*/ 870479 w 1218348"/>
                  <a:gd name="connsiteY12" fmla="*/ 566530 h 586408"/>
                  <a:gd name="connsiteX13" fmla="*/ 184679 w 1218348"/>
                  <a:gd name="connsiteY13" fmla="*/ 586408 h 586408"/>
                  <a:gd name="connsiteX14" fmla="*/ 5774 w 1218348"/>
                  <a:gd name="connsiteY14" fmla="*/ 496956 h 586408"/>
                  <a:gd name="connsiteX15" fmla="*/ 15714 w 1218348"/>
                  <a:gd name="connsiteY15" fmla="*/ 397565 h 586408"/>
                  <a:gd name="connsiteX16" fmla="*/ 85287 w 1218348"/>
                  <a:gd name="connsiteY16" fmla="*/ 327991 h 586408"/>
                  <a:gd name="connsiteX17" fmla="*/ 154861 w 1218348"/>
                  <a:gd name="connsiteY17" fmla="*/ 258417 h 586408"/>
                  <a:gd name="connsiteX18" fmla="*/ 174740 w 1218348"/>
                  <a:gd name="connsiteY18" fmla="*/ 228600 h 586408"/>
                  <a:gd name="connsiteX19" fmla="*/ 254253 w 1218348"/>
                  <a:gd name="connsiteY19" fmla="*/ 188843 h 586408"/>
                  <a:gd name="connsiteX20" fmla="*/ 234374 w 1218348"/>
                  <a:gd name="connsiteY20" fmla="*/ 69574 h 586408"/>
                  <a:gd name="connsiteX21" fmla="*/ 194618 w 1218348"/>
                  <a:gd name="connsiteY21" fmla="*/ 59635 h 586408"/>
                  <a:gd name="connsiteX22" fmla="*/ 154861 w 1218348"/>
                  <a:gd name="connsiteY22" fmla="*/ 39756 h 586408"/>
                  <a:gd name="connsiteX23" fmla="*/ 174740 w 1218348"/>
                  <a:gd name="connsiteY23" fmla="*/ 19878 h 586408"/>
                  <a:gd name="connsiteX24" fmla="*/ 323827 w 1218348"/>
                  <a:gd name="connsiteY24" fmla="*/ 0 h 5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348" h="586408">
                    <a:moveTo>
                      <a:pt x="323827" y="0"/>
                    </a:moveTo>
                    <a:lnTo>
                      <a:pt x="323827" y="0"/>
                    </a:lnTo>
                    <a:cubicBezTo>
                      <a:pt x="520561" y="174875"/>
                      <a:pt x="341866" y="29911"/>
                      <a:pt x="453035" y="99391"/>
                    </a:cubicBezTo>
                    <a:cubicBezTo>
                      <a:pt x="467082" y="108170"/>
                      <a:pt x="477712" y="122353"/>
                      <a:pt x="492792" y="129208"/>
                    </a:cubicBezTo>
                    <a:cubicBezTo>
                      <a:pt x="504779" y="134657"/>
                      <a:pt x="633950" y="168084"/>
                      <a:pt x="641879" y="168965"/>
                    </a:cubicBezTo>
                    <a:cubicBezTo>
                      <a:pt x="704528" y="175926"/>
                      <a:pt x="767774" y="175591"/>
                      <a:pt x="830722" y="178904"/>
                    </a:cubicBezTo>
                    <a:cubicBezTo>
                      <a:pt x="860987" y="188992"/>
                      <a:pt x="907481" y="203572"/>
                      <a:pt x="930114" y="218661"/>
                    </a:cubicBezTo>
                    <a:cubicBezTo>
                      <a:pt x="940053" y="225287"/>
                      <a:pt x="943661" y="238348"/>
                      <a:pt x="949992" y="248478"/>
                    </a:cubicBezTo>
                    <a:cubicBezTo>
                      <a:pt x="971491" y="282876"/>
                      <a:pt x="1029700" y="386966"/>
                      <a:pt x="1049383" y="397565"/>
                    </a:cubicBezTo>
                    <a:cubicBezTo>
                      <a:pt x="1190619" y="473615"/>
                      <a:pt x="1131136" y="455275"/>
                      <a:pt x="1218348" y="477078"/>
                    </a:cubicBezTo>
                    <a:cubicBezTo>
                      <a:pt x="1205096" y="490330"/>
                      <a:pt x="1195818" y="509452"/>
                      <a:pt x="1178592" y="516835"/>
                    </a:cubicBezTo>
                    <a:cubicBezTo>
                      <a:pt x="1131940" y="536829"/>
                      <a:pt x="1028672" y="539672"/>
                      <a:pt x="979809" y="546652"/>
                    </a:cubicBezTo>
                    <a:cubicBezTo>
                      <a:pt x="943140" y="551890"/>
                      <a:pt x="907474" y="564680"/>
                      <a:pt x="870479" y="566530"/>
                    </a:cubicBezTo>
                    <a:cubicBezTo>
                      <a:pt x="642068" y="577950"/>
                      <a:pt x="184679" y="586408"/>
                      <a:pt x="184679" y="586408"/>
                    </a:cubicBezTo>
                    <a:cubicBezTo>
                      <a:pt x="137727" y="573603"/>
                      <a:pt x="29760" y="560920"/>
                      <a:pt x="5774" y="496956"/>
                    </a:cubicBezTo>
                    <a:cubicBezTo>
                      <a:pt x="-5917" y="465780"/>
                      <a:pt x="1537" y="427691"/>
                      <a:pt x="15714" y="397565"/>
                    </a:cubicBezTo>
                    <a:cubicBezTo>
                      <a:pt x="29679" y="367889"/>
                      <a:pt x="62096" y="351182"/>
                      <a:pt x="85287" y="327991"/>
                    </a:cubicBezTo>
                    <a:lnTo>
                      <a:pt x="154861" y="258417"/>
                    </a:lnTo>
                    <a:cubicBezTo>
                      <a:pt x="161487" y="248478"/>
                      <a:pt x="164954" y="235450"/>
                      <a:pt x="174740" y="228600"/>
                    </a:cubicBezTo>
                    <a:cubicBezTo>
                      <a:pt x="199016" y="211607"/>
                      <a:pt x="254253" y="188843"/>
                      <a:pt x="254253" y="188843"/>
                    </a:cubicBezTo>
                    <a:cubicBezTo>
                      <a:pt x="261693" y="136764"/>
                      <a:pt x="280559" y="109161"/>
                      <a:pt x="234374" y="69574"/>
                    </a:cubicBezTo>
                    <a:cubicBezTo>
                      <a:pt x="224003" y="60684"/>
                      <a:pt x="207870" y="62948"/>
                      <a:pt x="194618" y="59635"/>
                    </a:cubicBezTo>
                    <a:cubicBezTo>
                      <a:pt x="181366" y="53009"/>
                      <a:pt x="161487" y="53008"/>
                      <a:pt x="154861" y="39756"/>
                    </a:cubicBezTo>
                    <a:cubicBezTo>
                      <a:pt x="150670" y="31374"/>
                      <a:pt x="165577" y="21841"/>
                      <a:pt x="174740" y="19878"/>
                    </a:cubicBezTo>
                    <a:cubicBezTo>
                      <a:pt x="281376" y="-2972"/>
                      <a:pt x="298979" y="3313"/>
                      <a:pt x="323827" y="0"/>
                    </a:cubicBezTo>
                    <a:close/>
                  </a:path>
                </a:pathLst>
              </a:cu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9" name="Prostokąt: zaokrąglone rogi 128">
                <a:extLst>
                  <a:ext uri="{FF2B5EF4-FFF2-40B4-BE49-F238E27FC236}">
                    <a16:creationId xmlns="" xmlns:a16="http://schemas.microsoft.com/office/drawing/2014/main" id="{67921006-EE1B-5723-B423-E28CDE83D736}"/>
                  </a:ext>
                </a:extLst>
              </p:cNvPr>
              <p:cNvSpPr/>
              <p:nvPr/>
            </p:nvSpPr>
            <p:spPr>
              <a:xfrm>
                <a:off x="5192690" y="1007572"/>
                <a:ext cx="3385679" cy="2635690"/>
              </a:xfrm>
              <a:prstGeom prst="roundRect">
                <a:avLst/>
              </a:prstGeom>
              <a:solidFill>
                <a:srgbClr val="66FF66">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9" name="Prostokąt 148">
                <a:extLst>
                  <a:ext uri="{FF2B5EF4-FFF2-40B4-BE49-F238E27FC236}">
                    <a16:creationId xmlns="" xmlns:a16="http://schemas.microsoft.com/office/drawing/2014/main" id="{FEAF53B1-7A57-B7A4-143A-5BAAB44C9317}"/>
                  </a:ext>
                </a:extLst>
              </p:cNvPr>
              <p:cNvSpPr/>
              <p:nvPr/>
            </p:nvSpPr>
            <p:spPr>
              <a:xfrm>
                <a:off x="5936843" y="1306243"/>
                <a:ext cx="1865251" cy="1064052"/>
              </a:xfrm>
              <a:prstGeom prst="rect">
                <a:avLst/>
              </a:prstGeom>
              <a:solidFill>
                <a:srgbClr val="00FFFF">
                  <a:alpha val="4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0" name="Strzałka: w lewo i w prawo 149">
                <a:extLst>
                  <a:ext uri="{FF2B5EF4-FFF2-40B4-BE49-F238E27FC236}">
                    <a16:creationId xmlns="" xmlns:a16="http://schemas.microsoft.com/office/drawing/2014/main" id="{16EDEA51-1612-8AA7-5BF3-8FD9D6CF7C1B}"/>
                  </a:ext>
                </a:extLst>
              </p:cNvPr>
              <p:cNvSpPr/>
              <p:nvPr/>
            </p:nvSpPr>
            <p:spPr>
              <a:xfrm>
                <a:off x="4521122" y="1991322"/>
                <a:ext cx="630960" cy="37469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77" name="Strzałka: w lewo i w prawo 108">
              <a:extLst>
                <a:ext uri="{FF2B5EF4-FFF2-40B4-BE49-F238E27FC236}">
                  <a16:creationId xmlns="" xmlns:a16="http://schemas.microsoft.com/office/drawing/2014/main" id="{35387929-F17C-8E4F-9617-58E974A2F30C}"/>
                </a:ext>
              </a:extLst>
            </p:cNvPr>
            <p:cNvSpPr/>
            <p:nvPr/>
          </p:nvSpPr>
          <p:spPr>
            <a:xfrm rot="13694744">
              <a:off x="3400711" y="1421126"/>
              <a:ext cx="400011" cy="17692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Strzałka: w lewo i w prawo 108">
              <a:extLst>
                <a:ext uri="{FF2B5EF4-FFF2-40B4-BE49-F238E27FC236}">
                  <a16:creationId xmlns="" xmlns:a16="http://schemas.microsoft.com/office/drawing/2014/main" id="{35387929-F17C-8E4F-9617-58E974A2F30C}"/>
                </a:ext>
              </a:extLst>
            </p:cNvPr>
            <p:cNvSpPr/>
            <p:nvPr/>
          </p:nvSpPr>
          <p:spPr>
            <a:xfrm rot="13694744">
              <a:off x="5473623" y="4725449"/>
              <a:ext cx="400011" cy="17692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Strzałka: w lewo i w prawo 108">
              <a:extLst>
                <a:ext uri="{FF2B5EF4-FFF2-40B4-BE49-F238E27FC236}">
                  <a16:creationId xmlns="" xmlns:a16="http://schemas.microsoft.com/office/drawing/2014/main" id="{35387929-F17C-8E4F-9617-58E974A2F30C}"/>
                </a:ext>
              </a:extLst>
            </p:cNvPr>
            <p:cNvSpPr/>
            <p:nvPr/>
          </p:nvSpPr>
          <p:spPr>
            <a:xfrm rot="13694744">
              <a:off x="7469706" y="2097746"/>
              <a:ext cx="400011" cy="17692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ole tekstowe 79">
              <a:extLst>
                <a:ext uri="{FF2B5EF4-FFF2-40B4-BE49-F238E27FC236}">
                  <a16:creationId xmlns="" xmlns:a16="http://schemas.microsoft.com/office/drawing/2014/main" id="{310023C5-14AB-D105-D585-8EDA17361E38}"/>
                </a:ext>
              </a:extLst>
            </p:cNvPr>
            <p:cNvSpPr txBox="1"/>
            <p:nvPr/>
          </p:nvSpPr>
          <p:spPr>
            <a:xfrm>
              <a:off x="7751866" y="2024001"/>
              <a:ext cx="630959" cy="507831"/>
            </a:xfrm>
            <a:prstGeom prst="rect">
              <a:avLst/>
            </a:prstGeom>
            <a:noFill/>
          </p:spPr>
          <p:txBody>
            <a:bodyPr wrap="square" rtlCol="0">
              <a:spAutoFit/>
            </a:bodyPr>
            <a:lstStyle/>
            <a:p>
              <a:r>
                <a:rPr lang="pl-PL" b="1" dirty="0"/>
                <a:t>…</a:t>
              </a:r>
            </a:p>
          </p:txBody>
        </p:sp>
        <p:sp>
          <p:nvSpPr>
            <p:cNvPr id="81" name="pole tekstowe 80">
              <a:extLst>
                <a:ext uri="{FF2B5EF4-FFF2-40B4-BE49-F238E27FC236}">
                  <a16:creationId xmlns="" xmlns:a16="http://schemas.microsoft.com/office/drawing/2014/main" id="{310023C5-14AB-D105-D585-8EDA17361E38}"/>
                </a:ext>
              </a:extLst>
            </p:cNvPr>
            <p:cNvSpPr txBox="1"/>
            <p:nvPr/>
          </p:nvSpPr>
          <p:spPr>
            <a:xfrm>
              <a:off x="5743179" y="4632110"/>
              <a:ext cx="630959" cy="507831"/>
            </a:xfrm>
            <a:prstGeom prst="rect">
              <a:avLst/>
            </a:prstGeom>
            <a:noFill/>
          </p:spPr>
          <p:txBody>
            <a:bodyPr wrap="square" rtlCol="0">
              <a:spAutoFit/>
            </a:bodyPr>
            <a:lstStyle/>
            <a:p>
              <a:r>
                <a:rPr lang="pl-PL" b="1" dirty="0"/>
                <a:t>…</a:t>
              </a:r>
            </a:p>
          </p:txBody>
        </p:sp>
        <p:sp>
          <p:nvSpPr>
            <p:cNvPr id="83" name="pole tekstowe 82">
              <a:extLst>
                <a:ext uri="{FF2B5EF4-FFF2-40B4-BE49-F238E27FC236}">
                  <a16:creationId xmlns="" xmlns:a16="http://schemas.microsoft.com/office/drawing/2014/main" id="{310023C5-14AB-D105-D585-8EDA17361E38}"/>
                </a:ext>
              </a:extLst>
            </p:cNvPr>
            <p:cNvSpPr txBox="1"/>
            <p:nvPr/>
          </p:nvSpPr>
          <p:spPr>
            <a:xfrm>
              <a:off x="3435331" y="1512716"/>
              <a:ext cx="630959" cy="507831"/>
            </a:xfrm>
            <a:prstGeom prst="rect">
              <a:avLst/>
            </a:prstGeom>
            <a:noFill/>
          </p:spPr>
          <p:txBody>
            <a:bodyPr wrap="square" rtlCol="0">
              <a:spAutoFit/>
            </a:bodyPr>
            <a:lstStyle/>
            <a:p>
              <a:r>
                <a:rPr lang="pl-PL" b="1" dirty="0"/>
                <a:t>…</a:t>
              </a:r>
            </a:p>
          </p:txBody>
        </p:sp>
      </p:grpSp>
    </p:spTree>
    <p:extLst>
      <p:ext uri="{BB962C8B-B14F-4D97-AF65-F5344CB8AC3E}">
        <p14:creationId xmlns:p14="http://schemas.microsoft.com/office/powerpoint/2010/main" val="34377241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 xmlns:a16="http://schemas.microsoft.com/office/drawing/2014/main" id="{E62D70A9-15E9-7805-5232-C42774D77DD9}"/>
              </a:ext>
            </a:extLst>
          </p:cNvPr>
          <p:cNvSpPr>
            <a:spLocks noGrp="1" noChangeArrowheads="1"/>
          </p:cNvSpPr>
          <p:nvPr>
            <p:ph type="title"/>
          </p:nvPr>
        </p:nvSpPr>
        <p:spPr>
          <a:xfrm>
            <a:off x="0" y="1556792"/>
            <a:ext cx="9144000" cy="3096344"/>
          </a:xfrm>
        </p:spPr>
        <p:txBody>
          <a:bodyPr/>
          <a:lstStyle/>
          <a:p>
            <a:pPr eaLnBrk="1" hangingPunct="1"/>
            <a:r>
              <a:rPr lang="pl-PL" sz="3600" b="1"/>
              <a:t>GRANULAR NETWORKS </a:t>
            </a:r>
            <a:br>
              <a:rPr lang="pl-PL" sz="3600" b="1"/>
            </a:br>
            <a:r>
              <a:rPr lang="pl-PL" sz="3600" b="1"/>
              <a:t>AS OBJECTS ON WHICH GRANULAR COMPUTATIONS IN </a:t>
            </a:r>
            <a:r>
              <a:rPr lang="pl-PL" sz="3600" b="1" err="1"/>
              <a:t>IGrC</a:t>
            </a:r>
            <a:r>
              <a:rPr lang="pl-PL" sz="3600" b="1"/>
              <a:t> ARE REALIZED:</a:t>
            </a:r>
            <a:br>
              <a:rPr lang="pl-PL" sz="3600" b="1"/>
            </a:br>
            <a:r>
              <a:rPr lang="pl-PL" sz="3600" b="1"/>
              <a:t/>
            </a:r>
            <a:br>
              <a:rPr lang="pl-PL" sz="3600" b="1"/>
            </a:br>
            <a:r>
              <a:rPr lang="pl-PL" sz="3600" b="1"/>
              <a:t>EXAMPLES </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109</a:t>
            </a:fld>
            <a:endParaRPr lang="pl-PL"/>
          </a:p>
        </p:txBody>
      </p:sp>
    </p:spTree>
    <p:extLst>
      <p:ext uri="{BB962C8B-B14F-4D97-AF65-F5344CB8AC3E}">
        <p14:creationId xmlns:p14="http://schemas.microsoft.com/office/powerpoint/2010/main" val="924220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43608" y="224853"/>
            <a:ext cx="7578739" cy="411509"/>
          </a:xfrm>
        </p:spPr>
        <p:txBody>
          <a:bodyPr>
            <a:noAutofit/>
          </a:bodyPr>
          <a:lstStyle/>
          <a:p>
            <a:pPr algn="l"/>
            <a:r>
              <a:rPr lang="pl-PL" sz="3000" b="1" dirty="0"/>
              <a:t>COMPLEX ADAPTIVE SYSTEMS (CAS)</a:t>
            </a:r>
            <a:endParaRPr lang="en-US" sz="3000" b="1" dirty="0"/>
          </a:p>
        </p:txBody>
      </p:sp>
      <p:sp>
        <p:nvSpPr>
          <p:cNvPr id="3" name="Podtytuł 2"/>
          <p:cNvSpPr>
            <a:spLocks noGrp="1"/>
          </p:cNvSpPr>
          <p:nvPr>
            <p:ph type="subTitle" idx="1"/>
          </p:nvPr>
        </p:nvSpPr>
        <p:spPr>
          <a:xfrm>
            <a:off x="216984" y="715528"/>
            <a:ext cx="8352928" cy="1129295"/>
          </a:xfrm>
        </p:spPr>
        <p:txBody>
          <a:bodyPr/>
          <a:lstStyle/>
          <a:p>
            <a:pPr>
              <a:tabLst>
                <a:tab pos="3294460" algn="l"/>
              </a:tabLst>
            </a:pPr>
            <a:r>
              <a:rPr lang="en-US" sz="2000" b="1" noProof="0" dirty="0" smtClean="0">
                <a:solidFill>
                  <a:srgbClr val="0000FF"/>
                </a:solidFill>
              </a:rPr>
              <a:t>Interactions </a:t>
            </a:r>
            <a:r>
              <a:rPr lang="en-US" sz="2000" b="1" noProof="0" dirty="0">
                <a:solidFill>
                  <a:srgbClr val="0000FF"/>
                </a:solidFill>
              </a:rPr>
              <a:t>are basic concepts of the approach. </a:t>
            </a:r>
            <a:endParaRPr lang="pl-PL" sz="2000" b="1" noProof="0" dirty="0" smtClean="0">
              <a:solidFill>
                <a:srgbClr val="0000FF"/>
              </a:solidFill>
            </a:endParaRPr>
          </a:p>
          <a:p>
            <a:pPr>
              <a:tabLst>
                <a:tab pos="3294460" algn="l"/>
              </a:tabLst>
            </a:pPr>
            <a:r>
              <a:rPr lang="en-US" sz="2000" noProof="0" dirty="0" smtClean="0">
                <a:solidFill>
                  <a:srgbClr val="0000FF"/>
                </a:solidFill>
              </a:rPr>
              <a:t>Categories </a:t>
            </a:r>
            <a:r>
              <a:rPr lang="en-US" sz="2000" noProof="0" dirty="0">
                <a:solidFill>
                  <a:srgbClr val="0000FF"/>
                </a:solidFill>
              </a:rPr>
              <a:t>of interactions in signal/boundary systems: </a:t>
            </a:r>
            <a:endParaRPr lang="pl-PL" sz="2000" noProof="0" dirty="0" smtClean="0">
              <a:solidFill>
                <a:srgbClr val="0000FF"/>
              </a:solidFill>
            </a:endParaRPr>
          </a:p>
          <a:p>
            <a:pPr>
              <a:tabLst>
                <a:tab pos="3294460" algn="l"/>
              </a:tabLst>
            </a:pPr>
            <a:r>
              <a:rPr lang="en-US" sz="2000" noProof="0" dirty="0" smtClean="0">
                <a:solidFill>
                  <a:srgbClr val="0000FF"/>
                </a:solidFill>
              </a:rPr>
              <a:t>diversity</a:t>
            </a:r>
            <a:r>
              <a:rPr lang="en-US" sz="2000" noProof="0" dirty="0">
                <a:solidFill>
                  <a:srgbClr val="0000FF"/>
                </a:solidFill>
              </a:rPr>
              <a:t>, recirculation, niche, and coevolution.  </a:t>
            </a:r>
            <a:endParaRPr lang="pl-PL" sz="2000" i="1" noProof="0" dirty="0">
              <a:solidFill>
                <a:srgbClr val="0000FF"/>
              </a:solidFill>
            </a:endParaRPr>
          </a:p>
        </p:txBody>
      </p:sp>
      <p:sp>
        <p:nvSpPr>
          <p:cNvPr id="6" name="pole tekstowe 5">
            <a:extLst>
              <a:ext uri="{FF2B5EF4-FFF2-40B4-BE49-F238E27FC236}">
                <a16:creationId xmlns="" xmlns:a16="http://schemas.microsoft.com/office/drawing/2014/main" id="{36423EDD-B9F2-7884-F8A3-BC8FA886C619}"/>
              </a:ext>
            </a:extLst>
          </p:cNvPr>
          <p:cNvSpPr txBox="1"/>
          <p:nvPr/>
        </p:nvSpPr>
        <p:spPr>
          <a:xfrm>
            <a:off x="3275856" y="1786332"/>
            <a:ext cx="5760640" cy="584775"/>
          </a:xfrm>
          <a:prstGeom prst="rect">
            <a:avLst/>
          </a:prstGeom>
          <a:noFill/>
        </p:spPr>
        <p:txBody>
          <a:bodyPr wrap="square" rtlCol="0">
            <a:spAutoFit/>
          </a:bodyPr>
          <a:lstStyle/>
          <a:p>
            <a:r>
              <a:rPr lang="en-US" sz="1600" i="1" dirty="0">
                <a:solidFill>
                  <a:srgbClr val="0000FF"/>
                </a:solidFill>
              </a:rPr>
              <a:t>John Holland: Signals and Boundaries. Building Blocks for  Complex Adaptive Systems MIT Press 2012.</a:t>
            </a:r>
          </a:p>
        </p:txBody>
      </p:sp>
      <p:sp>
        <p:nvSpPr>
          <p:cNvPr id="7" name="Strzałka w dół 6"/>
          <p:cNvSpPr/>
          <p:nvPr/>
        </p:nvSpPr>
        <p:spPr>
          <a:xfrm>
            <a:off x="3779912" y="2445105"/>
            <a:ext cx="432048" cy="54968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ole tekstowe 7"/>
          <p:cNvSpPr txBox="1"/>
          <p:nvPr/>
        </p:nvSpPr>
        <p:spPr>
          <a:xfrm>
            <a:off x="207197" y="2994793"/>
            <a:ext cx="8767077" cy="3785652"/>
          </a:xfrm>
          <a:prstGeom prst="rect">
            <a:avLst/>
          </a:prstGeom>
          <a:noFill/>
        </p:spPr>
        <p:txBody>
          <a:bodyPr wrap="square" rtlCol="0">
            <a:spAutoFit/>
          </a:bodyPr>
          <a:lstStyle/>
          <a:p>
            <a:pPr algn="ctr"/>
            <a:r>
              <a:rPr lang="en-US" sz="2000" dirty="0">
                <a:solidFill>
                  <a:srgbClr val="0000FF"/>
                </a:solidFill>
              </a:rPr>
              <a:t>First, the basic objects on which such interactions can be modeled </a:t>
            </a:r>
            <a:r>
              <a:rPr lang="en-US" sz="2000" dirty="0" smtClean="0">
                <a:solidFill>
                  <a:srgbClr val="0000FF"/>
                </a:solidFill>
              </a:rPr>
              <a:t>should  </a:t>
            </a:r>
            <a:r>
              <a:rPr lang="en-US" sz="2000" dirty="0">
                <a:solidFill>
                  <a:srgbClr val="0000FF"/>
                </a:solidFill>
              </a:rPr>
              <a:t>be established. </a:t>
            </a:r>
            <a:r>
              <a:rPr lang="en-US" sz="2000" dirty="0" smtClean="0">
                <a:solidFill>
                  <a:srgbClr val="0000FF"/>
                </a:solidFill>
              </a:rPr>
              <a:t>In </a:t>
            </a:r>
            <a:r>
              <a:rPr lang="en-US" sz="2000" dirty="0" err="1">
                <a:solidFill>
                  <a:srgbClr val="0000FF"/>
                </a:solidFill>
              </a:rPr>
              <a:t>IGrC</a:t>
            </a:r>
            <a:r>
              <a:rPr lang="en-US" sz="2000" dirty="0">
                <a:solidFill>
                  <a:srgbClr val="0000FF"/>
                </a:solidFill>
              </a:rPr>
              <a:t>, these objects are </a:t>
            </a:r>
            <a:r>
              <a:rPr lang="en-US" sz="2000" dirty="0" smtClean="0">
                <a:solidFill>
                  <a:srgbClr val="0000FF"/>
                </a:solidFill>
              </a:rPr>
              <a:t>modeled by complex granules</a:t>
            </a:r>
            <a:r>
              <a:rPr lang="pl-PL" sz="2000" dirty="0" smtClean="0">
                <a:solidFill>
                  <a:srgbClr val="0000FF"/>
                </a:solidFill>
              </a:rPr>
              <a:t> (</a:t>
            </a:r>
            <a:r>
              <a:rPr lang="en-US" sz="2000" dirty="0" smtClean="0">
                <a:solidFill>
                  <a:srgbClr val="0000FF"/>
                </a:solidFill>
              </a:rPr>
              <a:t>c-granules</a:t>
            </a:r>
            <a:r>
              <a:rPr lang="pl-PL" sz="2000" dirty="0" smtClean="0">
                <a:solidFill>
                  <a:srgbClr val="0000FF"/>
                </a:solidFill>
              </a:rPr>
              <a:t>)</a:t>
            </a:r>
            <a:r>
              <a:rPr lang="en-US" sz="2000" dirty="0" smtClean="0">
                <a:solidFill>
                  <a:srgbClr val="0000FF"/>
                </a:solidFill>
              </a:rPr>
              <a:t>.</a:t>
            </a:r>
            <a:r>
              <a:rPr lang="pl-PL" sz="2000" dirty="0" smtClean="0">
                <a:solidFill>
                  <a:srgbClr val="0000FF"/>
                </a:solidFill>
              </a:rPr>
              <a:t> </a:t>
            </a:r>
            <a:r>
              <a:rPr lang="en-US" sz="2000" dirty="0" smtClean="0">
                <a:solidFill>
                  <a:srgbClr val="0000FF"/>
                </a:solidFill>
              </a:rPr>
              <a:t>Particularly, signals and boundaries concepts are based on c-granules.</a:t>
            </a:r>
          </a:p>
          <a:p>
            <a:pPr algn="ctr"/>
            <a:r>
              <a:rPr lang="en-US" sz="2000" dirty="0" smtClean="0">
                <a:solidFill>
                  <a:srgbClr val="0000FF"/>
                </a:solidFill>
              </a:rPr>
              <a:t>Next</a:t>
            </a:r>
            <a:r>
              <a:rPr lang="en-US" sz="2000" dirty="0">
                <a:solidFill>
                  <a:srgbClr val="0000FF"/>
                </a:solidFill>
              </a:rPr>
              <a:t>, to better understand the complex </a:t>
            </a:r>
            <a:r>
              <a:rPr lang="pl-PL" sz="2000" dirty="0" err="1" smtClean="0">
                <a:solidFill>
                  <a:srgbClr val="0000FF"/>
                </a:solidFill>
              </a:rPr>
              <a:t>vague</a:t>
            </a:r>
            <a:r>
              <a:rPr lang="pl-PL" sz="2000" dirty="0" smtClean="0">
                <a:solidFill>
                  <a:srgbClr val="0000FF"/>
                </a:solidFill>
              </a:rPr>
              <a:t> </a:t>
            </a:r>
            <a:r>
              <a:rPr lang="en-US" sz="2000" dirty="0" smtClean="0">
                <a:solidFill>
                  <a:srgbClr val="0000FF"/>
                </a:solidFill>
              </a:rPr>
              <a:t>concepts </a:t>
            </a:r>
            <a:r>
              <a:rPr lang="en-US" sz="2000" dirty="0">
                <a:solidFill>
                  <a:srgbClr val="0000FF"/>
                </a:solidFill>
              </a:rPr>
              <a:t>concerning the structure and behavior of complex systems represented by c-granules (or their societies), such as </a:t>
            </a:r>
            <a:r>
              <a:rPr lang="en-US" sz="2000" dirty="0" smtClean="0">
                <a:solidFill>
                  <a:srgbClr val="0000FF"/>
                </a:solidFill>
              </a:rPr>
              <a:t>signals, bound</a:t>
            </a:r>
            <a:r>
              <a:rPr lang="pl-PL" sz="2000" dirty="0" smtClean="0">
                <a:solidFill>
                  <a:srgbClr val="0000FF"/>
                </a:solidFill>
              </a:rPr>
              <a:t>a</a:t>
            </a:r>
            <a:r>
              <a:rPr lang="en-US" sz="2000" dirty="0" err="1" smtClean="0">
                <a:solidFill>
                  <a:srgbClr val="0000FF"/>
                </a:solidFill>
              </a:rPr>
              <a:t>ries</a:t>
            </a:r>
            <a:r>
              <a:rPr lang="en-US" sz="2000" dirty="0" smtClean="0">
                <a:solidFill>
                  <a:srgbClr val="0000FF"/>
                </a:solidFill>
              </a:rPr>
              <a:t>, diversity, </a:t>
            </a:r>
            <a:r>
              <a:rPr lang="en-US" sz="2000" dirty="0">
                <a:solidFill>
                  <a:srgbClr val="0000FF"/>
                </a:solidFill>
              </a:rPr>
              <a:t>recirculation, niche, </a:t>
            </a:r>
            <a:r>
              <a:rPr lang="pl-PL" sz="2000" dirty="0" smtClean="0">
                <a:solidFill>
                  <a:srgbClr val="0000FF"/>
                </a:solidFill>
              </a:rPr>
              <a:t>hierarchy </a:t>
            </a:r>
            <a:r>
              <a:rPr lang="en-US" sz="2000" dirty="0" smtClean="0">
                <a:solidFill>
                  <a:srgbClr val="0000FF"/>
                </a:solidFill>
              </a:rPr>
              <a:t>and </a:t>
            </a:r>
            <a:r>
              <a:rPr lang="en-US" sz="2000" dirty="0">
                <a:solidFill>
                  <a:srgbClr val="0000FF"/>
                </a:solidFill>
              </a:rPr>
              <a:t>coevolution, these concepts can be investigated. This can be achieved by performing relevant simulations on the designed models in collaboration with experts and/or </a:t>
            </a:r>
            <a:r>
              <a:rPr lang="en-US" sz="2000" dirty="0" err="1">
                <a:solidFill>
                  <a:srgbClr val="0000FF"/>
                </a:solidFill>
              </a:rPr>
              <a:t>chatbots</a:t>
            </a:r>
            <a:r>
              <a:rPr lang="en-US" sz="2000" dirty="0">
                <a:solidFill>
                  <a:srgbClr val="0000FF"/>
                </a:solidFill>
              </a:rPr>
              <a:t>. The goal is to also understand which other properties of the behavior of complex systems (e.g., robustness and </a:t>
            </a:r>
            <a:r>
              <a:rPr lang="en-US" sz="2000" dirty="0" smtClean="0">
                <a:solidFill>
                  <a:srgbClr val="0000FF"/>
                </a:solidFill>
              </a:rPr>
              <a:t>possibility</a:t>
            </a:r>
            <a:r>
              <a:rPr lang="pl-PL" sz="2000" dirty="0" smtClean="0">
                <a:solidFill>
                  <a:srgbClr val="0000FF"/>
                </a:solidFill>
              </a:rPr>
              <a:t> of </a:t>
            </a:r>
            <a:r>
              <a:rPr lang="en-US" sz="2000" dirty="0" smtClean="0">
                <a:solidFill>
                  <a:srgbClr val="0000FF"/>
                </a:solidFill>
              </a:rPr>
              <a:t>steering</a:t>
            </a:r>
            <a:r>
              <a:rPr lang="en-US" sz="2000" dirty="0">
                <a:solidFill>
                  <a:srgbClr val="0000FF"/>
                </a:solidFill>
              </a:rPr>
              <a:t>) are caused by the aforementioned properties. </a:t>
            </a:r>
          </a:p>
        </p:txBody>
      </p:sp>
    </p:spTree>
    <p:extLst>
      <p:ext uri="{BB962C8B-B14F-4D97-AF65-F5344CB8AC3E}">
        <p14:creationId xmlns:p14="http://schemas.microsoft.com/office/powerpoint/2010/main" val="297702019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F6FEDCD-BEBC-AE77-182B-6765C0E8492D}"/>
            </a:ext>
          </a:extLst>
        </p:cNvPr>
        <p:cNvGrpSpPr/>
        <p:nvPr/>
      </p:nvGrpSpPr>
      <p:grpSpPr>
        <a:xfrm>
          <a:off x="0" y="0"/>
          <a:ext cx="0" cy="0"/>
          <a:chOff x="0" y="0"/>
          <a:chExt cx="0" cy="0"/>
        </a:xfrm>
      </p:grpSpPr>
      <p:sp>
        <p:nvSpPr>
          <p:cNvPr id="22" name="Tytuł 1">
            <a:extLst>
              <a:ext uri="{FF2B5EF4-FFF2-40B4-BE49-F238E27FC236}">
                <a16:creationId xmlns="" xmlns:a16="http://schemas.microsoft.com/office/drawing/2014/main" id="{13421968-D859-A52C-6A02-379AC4CFA107}"/>
              </a:ext>
            </a:extLst>
          </p:cNvPr>
          <p:cNvSpPr>
            <a:spLocks noGrp="1"/>
          </p:cNvSpPr>
          <p:nvPr>
            <p:ph type="title"/>
          </p:nvPr>
        </p:nvSpPr>
        <p:spPr>
          <a:xfrm>
            <a:off x="63098" y="192366"/>
            <a:ext cx="9080902" cy="860370"/>
          </a:xfrm>
        </p:spPr>
        <p:txBody>
          <a:bodyPr/>
          <a:lstStyle/>
          <a:p>
            <a:r>
              <a:rPr lang="en-US" sz="2800" b="1" dirty="0"/>
              <a:t>LINKING GRANULAR NETWORKS BY INTERFACES </a:t>
            </a:r>
            <a:br>
              <a:rPr lang="en-US" sz="2800" b="1" dirty="0"/>
            </a:br>
            <a:r>
              <a:rPr lang="en-US" sz="2000" b="1" dirty="0"/>
              <a:t>PRODUCTS WITH CONSTRAINTS  OF ALREADY CONSTRUCTED GRANULAR NETWORKS</a:t>
            </a:r>
          </a:p>
        </p:txBody>
      </p:sp>
      <p:grpSp>
        <p:nvGrpSpPr>
          <p:cNvPr id="6" name="Grupa 5">
            <a:extLst>
              <a:ext uri="{FF2B5EF4-FFF2-40B4-BE49-F238E27FC236}">
                <a16:creationId xmlns="" xmlns:a16="http://schemas.microsoft.com/office/drawing/2014/main" id="{DFB9C5A5-63FE-7AE0-E624-12D2F3DF7AFC}"/>
              </a:ext>
            </a:extLst>
          </p:cNvPr>
          <p:cNvGrpSpPr/>
          <p:nvPr/>
        </p:nvGrpSpPr>
        <p:grpSpPr>
          <a:xfrm>
            <a:off x="165281" y="1681954"/>
            <a:ext cx="8916799" cy="4990238"/>
            <a:chOff x="179331" y="1559102"/>
            <a:chExt cx="8916799" cy="4990238"/>
          </a:xfrm>
        </p:grpSpPr>
        <mc:AlternateContent xmlns:mc="http://schemas.openxmlformats.org/markup-compatibility/2006" xmlns:a14="http://schemas.microsoft.com/office/drawing/2010/main">
          <mc:Choice Requires="a14">
            <p:sp>
              <p:nvSpPr>
                <p:cNvPr id="40" name="pole tekstowe 39">
                  <a:extLst>
                    <a:ext uri="{FF2B5EF4-FFF2-40B4-BE49-F238E27FC236}">
                      <a16:creationId xmlns="" xmlns:a16="http://schemas.microsoft.com/office/drawing/2014/main" id="{5AC475F4-C58C-29A9-3DD0-DB9D75ABE0BA}"/>
                    </a:ext>
                  </a:extLst>
                </p:cNvPr>
                <p:cNvSpPr txBox="1"/>
                <p:nvPr/>
              </p:nvSpPr>
              <p:spPr>
                <a:xfrm>
                  <a:off x="3238479" y="1559102"/>
                  <a:ext cx="2255356"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1" i="1" smtClean="0">
                            <a:solidFill>
                              <a:schemeClr val="tx1"/>
                            </a:solidFill>
                            <a:latin typeface="Cambria Math" panose="02040503050406030204" pitchFamily="18" charset="0"/>
                          </a:rPr>
                          <m:t>𝐈𝐧𝐭𝐞𝐫𝐟𝐚𝐜𝐞</m:t>
                        </m:r>
                      </m:oMath>
                    </m:oMathPara>
                  </a14:m>
                  <a:endParaRPr lang="pl-PL" sz="2000" b="1">
                    <a:solidFill>
                      <a:schemeClr val="tx1"/>
                    </a:solidFill>
                  </a:endParaRPr>
                </a:p>
                <a:p>
                  <a:pPr/>
                  <a14:m>
                    <m:oMathPara xmlns:m="http://schemas.openxmlformats.org/officeDocument/2006/math">
                      <m:oMathParaPr>
                        <m:jc m:val="centerGroup"/>
                      </m:oMathParaPr>
                      <m:oMath xmlns:m="http://schemas.openxmlformats.org/officeDocument/2006/math">
                        <m:r>
                          <a:rPr lang="pl-PL" sz="2000">
                            <a:solidFill>
                              <a:schemeClr val="tx1"/>
                            </a:solidFill>
                            <a:latin typeface="Cambria Math" panose="02040503050406030204" pitchFamily="18" charset="0"/>
                          </a:rPr>
                          <m:t>𝐼𝑛𝑡𝑒𝑟</m:t>
                        </m:r>
                        <m:r>
                          <a:rPr lang="pl-PL" sz="2000">
                            <a:solidFill>
                              <a:schemeClr val="tx1"/>
                            </a:solidFill>
                            <a:latin typeface="Cambria Math" panose="02040503050406030204" pitchFamily="18" charset="0"/>
                          </a:rPr>
                          <m:t>(</m:t>
                        </m:r>
                        <m:sSub>
                          <m:sSubPr>
                            <m:ctrlPr>
                              <a:rPr lang="pl-PL" sz="2000" i="1" smtClean="0">
                                <a:solidFill>
                                  <a:schemeClr val="tx1"/>
                                </a:solidFill>
                                <a:latin typeface="Cambria Math" panose="02040503050406030204" pitchFamily="18" charset="0"/>
                              </a:rPr>
                            </m:ctrlPr>
                          </m:sSubPr>
                          <m:e>
                            <m:r>
                              <a:rPr lang="pl-PL" sz="2000">
                                <a:solidFill>
                                  <a:schemeClr val="tx1"/>
                                </a:solidFill>
                                <a:latin typeface="Cambria Math" panose="02040503050406030204" pitchFamily="18" charset="0"/>
                              </a:rPr>
                              <m:t>𝐺</m:t>
                            </m:r>
                            <m:r>
                              <a:rPr lang="pl-PL" sz="2000" b="0" i="1" smtClean="0">
                                <a:solidFill>
                                  <a:schemeClr val="tx1"/>
                                </a:solidFill>
                                <a:latin typeface="Cambria Math" panose="02040503050406030204" pitchFamily="18" charset="0"/>
                              </a:rPr>
                              <m:t>𝑁</m:t>
                            </m:r>
                          </m:e>
                          <m:sub>
                            <m:r>
                              <a:rPr lang="pl-PL" sz="2000">
                                <a:solidFill>
                                  <a:schemeClr val="tx1"/>
                                </a:solidFill>
                                <a:latin typeface="Cambria Math" panose="02040503050406030204" pitchFamily="18" charset="0"/>
                              </a:rPr>
                              <m:t>1</m:t>
                            </m:r>
                          </m:sub>
                        </m:sSub>
                        <m:r>
                          <a:rPr lang="pl-PL" sz="2000">
                            <a:solidFill>
                              <a:schemeClr val="tx1"/>
                            </a:solidFill>
                            <a:latin typeface="Cambria Math" panose="02040503050406030204" pitchFamily="18" charset="0"/>
                          </a:rPr>
                          <m:t>,</m:t>
                        </m:r>
                        <m:sSub>
                          <m:sSubPr>
                            <m:ctrlPr>
                              <a:rPr lang="pl-PL" sz="2000" i="1">
                                <a:solidFill>
                                  <a:schemeClr val="tx1"/>
                                </a:solidFill>
                                <a:latin typeface="Cambria Math" panose="02040503050406030204" pitchFamily="18" charset="0"/>
                              </a:rPr>
                            </m:ctrlPr>
                          </m:sSubPr>
                          <m:e>
                            <m:r>
                              <a:rPr lang="pl-PL" sz="2000">
                                <a:solidFill>
                                  <a:schemeClr val="tx1"/>
                                </a:solidFill>
                                <a:latin typeface="Cambria Math" panose="02040503050406030204" pitchFamily="18" charset="0"/>
                              </a:rPr>
                              <m:t>𝐺</m:t>
                            </m:r>
                            <m:r>
                              <a:rPr lang="pl-PL" sz="2000" b="0" i="1" smtClean="0">
                                <a:solidFill>
                                  <a:schemeClr val="tx1"/>
                                </a:solidFill>
                                <a:latin typeface="Cambria Math" panose="02040503050406030204" pitchFamily="18" charset="0"/>
                              </a:rPr>
                              <m:t>𝑁</m:t>
                            </m:r>
                          </m:e>
                          <m:sub>
                            <m:r>
                              <a:rPr lang="pl-PL" sz="2000">
                                <a:solidFill>
                                  <a:schemeClr val="tx1"/>
                                </a:solidFill>
                                <a:latin typeface="Cambria Math" panose="02040503050406030204" pitchFamily="18" charset="0"/>
                              </a:rPr>
                              <m:t>2</m:t>
                            </m:r>
                          </m:sub>
                        </m:sSub>
                        <m:r>
                          <a:rPr lang="pl-PL" sz="2000">
                            <a:solidFill>
                              <a:schemeClr val="tx1"/>
                            </a:solidFill>
                            <a:latin typeface="Cambria Math" panose="02040503050406030204" pitchFamily="18" charset="0"/>
                          </a:rPr>
                          <m:t>)</m:t>
                        </m:r>
                      </m:oMath>
                    </m:oMathPara>
                  </a14:m>
                  <a:endParaRPr lang="pl-PL" sz="2000">
                    <a:solidFill>
                      <a:schemeClr val="tx1"/>
                    </a:solidFill>
                  </a:endParaRPr>
                </a:p>
              </p:txBody>
            </p:sp>
          </mc:Choice>
          <mc:Fallback xmlns="">
            <p:sp>
              <p:nvSpPr>
                <p:cNvPr id="40" name="pole tekstowe 39">
                  <a:extLst>
                    <a:ext uri="{FF2B5EF4-FFF2-40B4-BE49-F238E27FC236}">
                      <a16:creationId xmlns:a16="http://schemas.microsoft.com/office/drawing/2014/main" id="{5AC475F4-C58C-29A9-3DD0-DB9D75ABE0BA}"/>
                    </a:ext>
                  </a:extLst>
                </p:cNvPr>
                <p:cNvSpPr txBox="1">
                  <a:spLocks noRot="1" noChangeAspect="1" noMove="1" noResize="1" noEditPoints="1" noAdjustHandles="1" noChangeArrowheads="1" noChangeShapeType="1" noTextEdit="1"/>
                </p:cNvSpPr>
                <p:nvPr/>
              </p:nvSpPr>
              <p:spPr>
                <a:xfrm>
                  <a:off x="3238479" y="1559102"/>
                  <a:ext cx="2255356" cy="615553"/>
                </a:xfrm>
                <a:prstGeom prst="rect">
                  <a:avLst/>
                </a:prstGeom>
                <a:blipFill>
                  <a:blip r:embed="rId2"/>
                  <a:stretch>
                    <a:fillRect b="-18812"/>
                  </a:stretch>
                </a:blipFill>
              </p:spPr>
              <p:txBody>
                <a:bodyPr/>
                <a:lstStyle/>
                <a:p>
                  <a:r>
                    <a:rPr lang="pl-PL">
                      <a:noFill/>
                    </a:rPr>
                    <a:t> </a:t>
                  </a:r>
                </a:p>
              </p:txBody>
            </p:sp>
          </mc:Fallback>
        </mc:AlternateContent>
        <p:sp>
          <p:nvSpPr>
            <p:cNvPr id="12" name="pole tekstowe 11">
              <a:extLst>
                <a:ext uri="{FF2B5EF4-FFF2-40B4-BE49-F238E27FC236}">
                  <a16:creationId xmlns="" xmlns:a16="http://schemas.microsoft.com/office/drawing/2014/main" id="{063008EB-D9E7-8A1B-6EB3-6321DD12294A}"/>
                </a:ext>
              </a:extLst>
            </p:cNvPr>
            <p:cNvSpPr txBox="1"/>
            <p:nvPr/>
          </p:nvSpPr>
          <p:spPr>
            <a:xfrm>
              <a:off x="2906825" y="2173499"/>
              <a:ext cx="3314894" cy="3970318"/>
            </a:xfrm>
            <a:prstGeom prst="rect">
              <a:avLst/>
            </a:prstGeom>
            <a:noFill/>
          </p:spPr>
          <p:txBody>
            <a:bodyPr wrap="square" rtlCol="0">
              <a:spAutoFit/>
            </a:bodyPr>
            <a:lstStyle/>
            <a:p>
              <a:pPr marL="285750" indent="-285750">
                <a:buFont typeface="Arial" panose="020B0604020202020204" pitchFamily="34" charset="0"/>
                <a:buChar char="•"/>
              </a:pPr>
              <a:r>
                <a:rPr lang="pl-PL" sz="1800" dirty="0">
                  <a:solidFill>
                    <a:srgbClr val="0000FF"/>
                  </a:solidFill>
                </a:rPr>
                <a:t>r</a:t>
              </a:r>
              <a:r>
                <a:rPr lang="en-US" sz="1800" dirty="0" err="1">
                  <a:solidFill>
                    <a:srgbClr val="0000FF"/>
                  </a:solidFill>
                </a:rPr>
                <a:t>elations</a:t>
              </a:r>
              <a:r>
                <a:rPr lang="en-US" sz="1800" dirty="0">
                  <a:solidFill>
                    <a:srgbClr val="0000FF"/>
                  </a:solidFill>
                </a:rPr>
                <a:t> between granules from </a:t>
              </a:r>
              <a:r>
                <a:rPr lang="en-US" sz="1800" i="1" dirty="0">
                  <a:solidFill>
                    <a:srgbClr val="0000FF"/>
                  </a:solidFill>
                </a:rPr>
                <a:t>G</a:t>
              </a:r>
              <a:r>
                <a:rPr lang="pl-PL" sz="1800" i="1" dirty="0">
                  <a:solidFill>
                    <a:srgbClr val="0000FF"/>
                  </a:solidFill>
                </a:rPr>
                <a:t>N</a:t>
              </a:r>
              <a:r>
                <a:rPr lang="en-US" sz="1800" baseline="-25000" dirty="0">
                  <a:solidFill>
                    <a:srgbClr val="0000FF"/>
                  </a:solidFill>
                </a:rPr>
                <a:t>1</a:t>
              </a:r>
              <a:r>
                <a:rPr lang="en-US" sz="1800" dirty="0">
                  <a:solidFill>
                    <a:srgbClr val="0000FF"/>
                  </a:solidFill>
                </a:rPr>
                <a:t> and </a:t>
              </a:r>
              <a:r>
                <a:rPr lang="en-US" sz="1800" i="1" dirty="0">
                  <a:solidFill>
                    <a:srgbClr val="0000FF"/>
                  </a:solidFill>
                </a:rPr>
                <a:t>G</a:t>
              </a:r>
              <a:r>
                <a:rPr lang="pl-PL" sz="1800" i="1" dirty="0">
                  <a:solidFill>
                    <a:srgbClr val="0000FF"/>
                  </a:solidFill>
                </a:rPr>
                <a:t>N</a:t>
              </a:r>
              <a:r>
                <a:rPr lang="en-US" sz="1800" baseline="-25000" dirty="0">
                  <a:solidFill>
                    <a:srgbClr val="0000FF"/>
                  </a:solidFill>
                </a:rPr>
                <a:t>2</a:t>
              </a:r>
              <a:endParaRPr lang="pl-PL" sz="1800" baseline="-25000" dirty="0">
                <a:solidFill>
                  <a:srgbClr val="0000FF"/>
                </a:solidFill>
              </a:endParaRPr>
            </a:p>
            <a:p>
              <a:pPr marL="285750" indent="-285750">
                <a:buFont typeface="Arial" panose="020B0604020202020204" pitchFamily="34" charset="0"/>
                <a:buChar char="•"/>
              </a:pPr>
              <a:r>
                <a:rPr lang="pl-PL" sz="1800" dirty="0">
                  <a:solidFill>
                    <a:srgbClr val="0000FF"/>
                  </a:solidFill>
                </a:rPr>
                <a:t>t</a:t>
              </a:r>
              <a:r>
                <a:rPr lang="en-US" sz="1800" dirty="0" err="1">
                  <a:solidFill>
                    <a:srgbClr val="0000FF"/>
                  </a:solidFill>
                </a:rPr>
                <a:t>ransformations</a:t>
              </a:r>
              <a:r>
                <a:rPr lang="en-US" sz="1800" dirty="0">
                  <a:solidFill>
                    <a:srgbClr val="0000FF"/>
                  </a:solidFill>
                </a:rPr>
                <a:t> of granules from </a:t>
              </a:r>
              <a:r>
                <a:rPr lang="en-US" sz="1800" i="1" dirty="0">
                  <a:solidFill>
                    <a:srgbClr val="0000FF"/>
                  </a:solidFill>
                </a:rPr>
                <a:t>G</a:t>
              </a:r>
              <a:r>
                <a:rPr lang="pl-PL" sz="1800" i="1" dirty="0">
                  <a:solidFill>
                    <a:srgbClr val="0000FF"/>
                  </a:solidFill>
                </a:rPr>
                <a:t>N</a:t>
              </a:r>
              <a:r>
                <a:rPr lang="en-US" sz="1800" baseline="-25000" dirty="0">
                  <a:solidFill>
                    <a:srgbClr val="0000FF"/>
                  </a:solidFill>
                </a:rPr>
                <a:t>1</a:t>
              </a:r>
              <a:r>
                <a:rPr lang="en-US" sz="1800" dirty="0">
                  <a:solidFill>
                    <a:srgbClr val="0000FF"/>
                  </a:solidFill>
                </a:rPr>
                <a:t> to </a:t>
              </a:r>
              <a:r>
                <a:rPr lang="en-US" sz="1800" i="1" dirty="0">
                  <a:solidFill>
                    <a:srgbClr val="0000FF"/>
                  </a:solidFill>
                </a:rPr>
                <a:t>G</a:t>
              </a:r>
              <a:r>
                <a:rPr lang="pl-PL" sz="1800" i="1" dirty="0">
                  <a:solidFill>
                    <a:srgbClr val="0000FF"/>
                  </a:solidFill>
                </a:rPr>
                <a:t>N</a:t>
              </a:r>
              <a:r>
                <a:rPr lang="en-US" sz="1800" baseline="-25000" dirty="0">
                  <a:solidFill>
                    <a:srgbClr val="0000FF"/>
                  </a:solidFill>
                </a:rPr>
                <a:t>2</a:t>
              </a:r>
              <a:endParaRPr lang="pl-PL" sz="1800" baseline="-25000" dirty="0">
                <a:solidFill>
                  <a:srgbClr val="0000FF"/>
                </a:solidFill>
              </a:endParaRPr>
            </a:p>
            <a:p>
              <a:pPr marL="285750" indent="-285750">
                <a:buFont typeface="Arial" panose="020B0604020202020204" pitchFamily="34" charset="0"/>
                <a:buChar char="•"/>
              </a:pPr>
              <a:r>
                <a:rPr lang="pl-PL" sz="1800" dirty="0">
                  <a:solidFill>
                    <a:srgbClr val="0000FF"/>
                  </a:solidFill>
                </a:rPr>
                <a:t>r</a:t>
              </a:r>
              <a:r>
                <a:rPr lang="en-US" sz="1800" dirty="0" err="1">
                  <a:solidFill>
                    <a:srgbClr val="0000FF"/>
                  </a:solidFill>
                </a:rPr>
                <a:t>ules</a:t>
              </a:r>
              <a:r>
                <a:rPr lang="en-US" sz="1800" dirty="0">
                  <a:solidFill>
                    <a:srgbClr val="0000FF"/>
                  </a:solidFill>
                </a:rPr>
                <a:t> for reasoning about properties of granules from </a:t>
              </a:r>
              <a:r>
                <a:rPr lang="en-US" sz="1800" i="1" dirty="0">
                  <a:solidFill>
                    <a:srgbClr val="0000FF"/>
                  </a:solidFill>
                </a:rPr>
                <a:t>G</a:t>
              </a:r>
              <a:r>
                <a:rPr lang="pl-PL" sz="1800" i="1" dirty="0">
                  <a:solidFill>
                    <a:srgbClr val="0000FF"/>
                  </a:solidFill>
                </a:rPr>
                <a:t>N</a:t>
              </a:r>
              <a:r>
                <a:rPr lang="en-US" sz="1800" baseline="-25000" dirty="0">
                  <a:solidFill>
                    <a:srgbClr val="0000FF"/>
                  </a:solidFill>
                </a:rPr>
                <a:t>2 </a:t>
              </a:r>
              <a:r>
                <a:rPr lang="en-US" sz="1800" dirty="0">
                  <a:solidFill>
                    <a:srgbClr val="0000FF"/>
                  </a:solidFill>
                </a:rPr>
                <a:t>on the basis of properties of granules from </a:t>
              </a:r>
              <a:r>
                <a:rPr lang="en-US" sz="1800" i="1" dirty="0">
                  <a:solidFill>
                    <a:srgbClr val="0000FF"/>
                  </a:solidFill>
                </a:rPr>
                <a:t>G</a:t>
              </a:r>
              <a:r>
                <a:rPr lang="pl-PL" sz="1800" i="1" dirty="0">
                  <a:solidFill>
                    <a:srgbClr val="0000FF"/>
                  </a:solidFill>
                </a:rPr>
                <a:t>N</a:t>
              </a:r>
              <a:r>
                <a:rPr lang="en-US" sz="1800" baseline="-25000" dirty="0">
                  <a:solidFill>
                    <a:srgbClr val="0000FF"/>
                  </a:solidFill>
                </a:rPr>
                <a:t>1 </a:t>
              </a:r>
              <a:r>
                <a:rPr lang="en-US" sz="1800" dirty="0">
                  <a:solidFill>
                    <a:srgbClr val="0000FF"/>
                  </a:solidFill>
                </a:rPr>
                <a:t>transformed to granules from </a:t>
              </a:r>
              <a:r>
                <a:rPr lang="en-US" sz="1800" i="1" dirty="0">
                  <a:solidFill>
                    <a:srgbClr val="0000FF"/>
                  </a:solidFill>
                </a:rPr>
                <a:t>G</a:t>
              </a:r>
              <a:r>
                <a:rPr lang="pl-PL" sz="1800" i="1" dirty="0">
                  <a:solidFill>
                    <a:srgbClr val="0000FF"/>
                  </a:solidFill>
                </a:rPr>
                <a:t>N</a:t>
              </a:r>
              <a:r>
                <a:rPr lang="en-US" sz="1800" baseline="-25000" dirty="0">
                  <a:solidFill>
                    <a:srgbClr val="0000FF"/>
                  </a:solidFill>
                </a:rPr>
                <a:t>2</a:t>
              </a:r>
              <a:endParaRPr lang="en-US" sz="1800" dirty="0">
                <a:solidFill>
                  <a:srgbClr val="0000FF"/>
                </a:solidFill>
              </a:endParaRPr>
            </a:p>
            <a:p>
              <a:pPr marL="285750" indent="-285750">
                <a:buFont typeface="Arial" panose="020B0604020202020204" pitchFamily="34" charset="0"/>
                <a:buChar char="•"/>
              </a:pPr>
              <a:r>
                <a:rPr lang="pl-PL" sz="1800" dirty="0">
                  <a:solidFill>
                    <a:srgbClr val="0000FF"/>
                  </a:solidFill>
                </a:rPr>
                <a:t>m</a:t>
              </a:r>
              <a:r>
                <a:rPr lang="en-US" sz="1800" dirty="0" err="1">
                  <a:solidFill>
                    <a:srgbClr val="0000FF"/>
                  </a:solidFill>
                </a:rPr>
                <a:t>ethods</a:t>
              </a:r>
              <a:r>
                <a:rPr lang="en-US" sz="1800" dirty="0">
                  <a:solidFill>
                    <a:srgbClr val="0000FF"/>
                  </a:solidFill>
                </a:rPr>
                <a:t> for generation of new samples of granules in </a:t>
              </a:r>
              <a:r>
                <a:rPr lang="en-US" sz="1800" i="1" dirty="0">
                  <a:solidFill>
                    <a:srgbClr val="0000FF"/>
                  </a:solidFill>
                </a:rPr>
                <a:t>G</a:t>
              </a:r>
              <a:r>
                <a:rPr lang="pl-PL" sz="1800" i="1" dirty="0">
                  <a:solidFill>
                    <a:srgbClr val="0000FF"/>
                  </a:solidFill>
                </a:rPr>
                <a:t>N</a:t>
              </a:r>
              <a:r>
                <a:rPr lang="en-US" sz="1800" baseline="-25000" dirty="0">
                  <a:solidFill>
                    <a:srgbClr val="0000FF"/>
                  </a:solidFill>
                </a:rPr>
                <a:t>1</a:t>
              </a:r>
              <a:r>
                <a:rPr lang="en-US" sz="1800" dirty="0">
                  <a:solidFill>
                    <a:srgbClr val="0000FF"/>
                  </a:solidFill>
                </a:rPr>
                <a:t> and </a:t>
              </a:r>
              <a:r>
                <a:rPr lang="en-US" sz="1800" i="1" dirty="0">
                  <a:solidFill>
                    <a:srgbClr val="0000FF"/>
                  </a:solidFill>
                </a:rPr>
                <a:t>G</a:t>
              </a:r>
              <a:r>
                <a:rPr lang="pl-PL" sz="1800" i="1" dirty="0">
                  <a:solidFill>
                    <a:srgbClr val="0000FF"/>
                  </a:solidFill>
                </a:rPr>
                <a:t>N</a:t>
              </a:r>
              <a:r>
                <a:rPr lang="en-US" sz="1800" baseline="-25000" dirty="0">
                  <a:solidFill>
                    <a:srgbClr val="0000FF"/>
                  </a:solidFill>
                </a:rPr>
                <a:t>2</a:t>
              </a:r>
              <a:endParaRPr lang="en-US" sz="1800" dirty="0">
                <a:solidFill>
                  <a:srgbClr val="0000FF"/>
                </a:solidFill>
              </a:endParaRPr>
            </a:p>
            <a:p>
              <a:pPr marL="285750" indent="-285750">
                <a:buFont typeface="Arial" panose="020B0604020202020204" pitchFamily="34" charset="0"/>
                <a:buChar char="•"/>
              </a:pPr>
              <a:r>
                <a:rPr lang="pl-PL" sz="1800" dirty="0">
                  <a:solidFill>
                    <a:srgbClr val="0000FF"/>
                  </a:solidFill>
                </a:rPr>
                <a:t>…</a:t>
              </a:r>
              <a:endParaRPr lang="en-US" sz="1800" dirty="0">
                <a:solidFill>
                  <a:srgbClr val="0000FF"/>
                </a:solidFill>
              </a:endParaRPr>
            </a:p>
          </p:txBody>
        </p:sp>
        <p:grpSp>
          <p:nvGrpSpPr>
            <p:cNvPr id="2" name="Grupa 1">
              <a:extLst>
                <a:ext uri="{FF2B5EF4-FFF2-40B4-BE49-F238E27FC236}">
                  <a16:creationId xmlns="" xmlns:a16="http://schemas.microsoft.com/office/drawing/2014/main" id="{AB4E2E1F-5A25-1CBD-413F-FA0E66411F97}"/>
                </a:ext>
              </a:extLst>
            </p:cNvPr>
            <p:cNvGrpSpPr/>
            <p:nvPr/>
          </p:nvGrpSpPr>
          <p:grpSpPr>
            <a:xfrm>
              <a:off x="179331" y="1775125"/>
              <a:ext cx="2778666" cy="4680521"/>
              <a:chOff x="262853" y="1247713"/>
              <a:chExt cx="2778666" cy="4680521"/>
            </a:xfrm>
          </p:grpSpPr>
          <p:sp>
            <p:nvSpPr>
              <p:cNvPr id="3" name="Prostokąt zaokrąglony 2">
                <a:extLst>
                  <a:ext uri="{FF2B5EF4-FFF2-40B4-BE49-F238E27FC236}">
                    <a16:creationId xmlns="" xmlns:a16="http://schemas.microsoft.com/office/drawing/2014/main" id="{4E558E30-63AC-40A4-6A76-85C9CBF898BE}"/>
                  </a:ext>
                </a:extLst>
              </p:cNvPr>
              <p:cNvSpPr/>
              <p:nvPr/>
            </p:nvSpPr>
            <p:spPr>
              <a:xfrm>
                <a:off x="262853" y="1247713"/>
                <a:ext cx="2634755"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ole tekstowe 22">
                <a:extLst>
                  <a:ext uri="{FF2B5EF4-FFF2-40B4-BE49-F238E27FC236}">
                    <a16:creationId xmlns="" xmlns:a16="http://schemas.microsoft.com/office/drawing/2014/main"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sp>
            <p:nvSpPr>
              <p:cNvPr id="25" name="pole tekstowe 24">
                <a:extLst>
                  <a:ext uri="{FF2B5EF4-FFF2-40B4-BE49-F238E27FC236}">
                    <a16:creationId xmlns="" xmlns:a16="http://schemas.microsoft.com/office/drawing/2014/main" id="{FA1C0E68-73F2-5807-583A-F739687CB1AF}"/>
                  </a:ext>
                </a:extLst>
              </p:cNvPr>
              <p:cNvSpPr txBox="1"/>
              <p:nvPr/>
            </p:nvSpPr>
            <p:spPr>
              <a:xfrm>
                <a:off x="315302" y="1321704"/>
                <a:ext cx="2726217" cy="369332"/>
              </a:xfrm>
              <a:prstGeom prst="rect">
                <a:avLst/>
              </a:prstGeom>
              <a:noFill/>
            </p:spPr>
            <p:txBody>
              <a:bodyPr wrap="square" rtlCol="0">
                <a:spAutoFit/>
              </a:bodyPr>
              <a:lstStyle/>
              <a:p>
                <a:r>
                  <a:rPr lang="pl-PL" sz="1800" dirty="0"/>
                  <a:t>        </a:t>
                </a:r>
                <a:r>
                  <a:rPr lang="en-US" sz="1800" b="1" dirty="0"/>
                  <a:t>granular</a:t>
                </a:r>
                <a:r>
                  <a:rPr lang="pl-PL" sz="1800" b="1" dirty="0"/>
                  <a:t> network</a:t>
                </a:r>
                <a:endParaRPr lang="en-US" sz="1800" b="1" dirty="0"/>
              </a:p>
            </p:txBody>
          </p:sp>
          <p:sp>
            <p:nvSpPr>
              <p:cNvPr id="16" name="pole tekstowe 15">
                <a:extLst>
                  <a:ext uri="{FF2B5EF4-FFF2-40B4-BE49-F238E27FC236}">
                    <a16:creationId xmlns="" xmlns:a16="http://schemas.microsoft.com/office/drawing/2014/main" id="{CBFA539B-D811-CA5D-C47D-50A044E43D00}"/>
                  </a:ext>
                </a:extLst>
              </p:cNvPr>
              <p:cNvSpPr txBox="1"/>
              <p:nvPr/>
            </p:nvSpPr>
            <p:spPr>
              <a:xfrm>
                <a:off x="280149" y="1818258"/>
                <a:ext cx="2232766"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elementary (atomic) granules</a:t>
                </a:r>
              </a:p>
              <a:p>
                <a:pPr marL="285750" indent="-285750">
                  <a:buFont typeface="Arial" panose="020B0604020202020204" pitchFamily="34" charset="0"/>
                  <a:buChar char="•"/>
                </a:pPr>
                <a:r>
                  <a:rPr lang="en-US" sz="1600" dirty="0"/>
                  <a:t>transformations for constructing granules</a:t>
                </a:r>
              </a:p>
              <a:p>
                <a:pPr marL="285750" indent="-285750">
                  <a:buFont typeface="Arial" panose="020B0604020202020204" pitchFamily="34" charset="0"/>
                  <a:buChar char="•"/>
                </a:pPr>
                <a:r>
                  <a:rPr lang="en-US" sz="1600" dirty="0"/>
                  <a:t>methods (algorithms) for generation</a:t>
                </a:r>
                <a:r>
                  <a:rPr lang="pl-PL" sz="1600" dirty="0"/>
                  <a:t> </a:t>
                </a:r>
                <a:r>
                  <a:rPr lang="en-US" sz="1600" dirty="0"/>
                  <a:t>new granules, modifying existing </a:t>
                </a:r>
                <a:r>
                  <a:rPr lang="en-US" sz="1600" noProof="0" dirty="0"/>
                  <a:t>ones</a:t>
                </a:r>
                <a:r>
                  <a:rPr lang="en-US" sz="1600" dirty="0"/>
                  <a:t> </a:t>
                </a:r>
                <a:r>
                  <a:rPr lang="en-US" sz="1600" noProof="0" dirty="0"/>
                  <a:t>and reasoning about computations over them</a:t>
                </a:r>
                <a:endParaRPr lang="pl-PL" sz="1600" noProof="0" dirty="0"/>
              </a:p>
              <a:p>
                <a:pPr marL="285750" indent="-285750">
                  <a:buFont typeface="Arial" panose="020B0604020202020204" pitchFamily="34" charset="0"/>
                  <a:buChar char="•"/>
                </a:pPr>
                <a:r>
                  <a:rPr lang="en-US" sz="1600" dirty="0"/>
                  <a:t>can have nested structure</a:t>
                </a:r>
                <a:endParaRPr lang="en-US" sz="1600" noProof="0" dirty="0"/>
              </a:p>
              <a:p>
                <a:pPr marL="285750" indent="-285750">
                  <a:buFont typeface="Arial" panose="020B0604020202020204" pitchFamily="34" charset="0"/>
                  <a:buChar char="•"/>
                </a:pPr>
                <a:r>
                  <a:rPr lang="pl-PL" sz="1600" dirty="0"/>
                  <a:t>…</a:t>
                </a:r>
                <a:endParaRPr lang="en-US" sz="1600" dirty="0"/>
              </a:p>
            </p:txBody>
          </p:sp>
          <mc:AlternateContent xmlns:mc="http://schemas.openxmlformats.org/markup-compatibility/2006" xmlns:a14="http://schemas.microsoft.com/office/drawing/2010/main">
            <mc:Choice Requires="a14">
              <p:sp>
                <p:nvSpPr>
                  <p:cNvPr id="17" name="pole tekstowe 16">
                    <a:extLst>
                      <a:ext uri="{FF2B5EF4-FFF2-40B4-BE49-F238E27FC236}">
                        <a16:creationId xmlns="" xmlns:a16="http://schemas.microsoft.com/office/drawing/2014/main" id="{30FE4803-3FB3-623B-A629-070BB89BB43D}"/>
                      </a:ext>
                    </a:extLst>
                  </p:cNvPr>
                  <p:cNvSpPr txBox="1"/>
                  <p:nvPr/>
                </p:nvSpPr>
                <p:spPr>
                  <a:xfrm>
                    <a:off x="315301" y="1392686"/>
                    <a:ext cx="56848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𝐺𝑁</m:t>
                              </m:r>
                            </m:e>
                            <m:sub>
                              <m:r>
                                <a:rPr lang="pl-PL" sz="2000" b="0" i="1" smtClean="0">
                                  <a:latin typeface="Cambria Math" panose="02040503050406030204" pitchFamily="18" charset="0"/>
                                </a:rPr>
                                <m:t>1</m:t>
                              </m:r>
                            </m:sub>
                          </m:sSub>
                        </m:oMath>
                      </m:oMathPara>
                    </a14:m>
                    <a:endParaRPr lang="en-GB" sz="2000" dirty="0"/>
                  </a:p>
                </p:txBody>
              </p:sp>
            </mc:Choice>
            <mc:Fallback xmlns="">
              <p:sp>
                <p:nvSpPr>
                  <p:cNvPr id="17" name="pole tekstowe 16">
                    <a:extLst>
                      <a:ext uri="{FF2B5EF4-FFF2-40B4-BE49-F238E27FC236}">
                        <a16:creationId xmlns:a16="http://schemas.microsoft.com/office/drawing/2014/main" xmlns="" xmlns:a14="http://schemas.microsoft.com/office/drawing/2010/main" id="{30FE4803-3FB3-623B-A629-070BB89BB43D}"/>
                      </a:ext>
                    </a:extLst>
                  </p:cNvPr>
                  <p:cNvSpPr txBox="1">
                    <a:spLocks noRot="1" noChangeAspect="1" noMove="1" noResize="1" noEditPoints="1" noAdjustHandles="1" noChangeArrowheads="1" noChangeShapeType="1" noTextEdit="1"/>
                  </p:cNvSpPr>
                  <p:nvPr/>
                </p:nvSpPr>
                <p:spPr>
                  <a:xfrm>
                    <a:off x="315301" y="1392686"/>
                    <a:ext cx="568489" cy="307777"/>
                  </a:xfrm>
                  <a:prstGeom prst="rect">
                    <a:avLst/>
                  </a:prstGeom>
                  <a:blipFill rotWithShape="0">
                    <a:blip r:embed="rId3"/>
                    <a:stretch>
                      <a:fillRect r="-3226" b="-17647"/>
                    </a:stretch>
                  </a:blipFill>
                </p:spPr>
                <p:txBody>
                  <a:bodyPr/>
                  <a:lstStyle/>
                  <a:p>
                    <a:r>
                      <a:rPr lang="en-US">
                        <a:noFill/>
                      </a:rPr>
                      <a:t> </a:t>
                    </a:r>
                  </a:p>
                </p:txBody>
              </p:sp>
            </mc:Fallback>
          </mc:AlternateContent>
        </p:grpSp>
        <p:grpSp>
          <p:nvGrpSpPr>
            <p:cNvPr id="18" name="Grupa 17">
              <a:extLst>
                <a:ext uri="{FF2B5EF4-FFF2-40B4-BE49-F238E27FC236}">
                  <a16:creationId xmlns="" xmlns:a16="http://schemas.microsoft.com/office/drawing/2014/main" id="{8AE99585-242D-A17B-03F8-E9CB02BA8BC9}"/>
                </a:ext>
              </a:extLst>
            </p:cNvPr>
            <p:cNvGrpSpPr/>
            <p:nvPr/>
          </p:nvGrpSpPr>
          <p:grpSpPr>
            <a:xfrm>
              <a:off x="6221720" y="1746844"/>
              <a:ext cx="2874410" cy="4528814"/>
              <a:chOff x="17570" y="1167247"/>
              <a:chExt cx="2942994" cy="4486768"/>
            </a:xfrm>
            <a:solidFill>
              <a:srgbClr val="00FFFF"/>
            </a:solidFill>
          </p:grpSpPr>
          <p:sp>
            <p:nvSpPr>
              <p:cNvPr id="19" name="Prostokąt zaokrąglony 18">
                <a:extLst>
                  <a:ext uri="{FF2B5EF4-FFF2-40B4-BE49-F238E27FC236}">
                    <a16:creationId xmlns="" xmlns:a16="http://schemas.microsoft.com/office/drawing/2014/main"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ole tekstowe 19">
                <a:extLst>
                  <a:ext uri="{FF2B5EF4-FFF2-40B4-BE49-F238E27FC236}">
                    <a16:creationId xmlns="" xmlns:a16="http://schemas.microsoft.com/office/drawing/2014/main"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sp>
            <p:nvSpPr>
              <p:cNvPr id="21" name="pole tekstowe 20">
                <a:extLst>
                  <a:ext uri="{FF2B5EF4-FFF2-40B4-BE49-F238E27FC236}">
                    <a16:creationId xmlns="" xmlns:a16="http://schemas.microsoft.com/office/drawing/2014/main" id="{AA02DAE8-03F6-AF76-9866-9F06144D2BDD}"/>
                  </a:ext>
                </a:extLst>
              </p:cNvPr>
              <p:cNvSpPr txBox="1"/>
              <p:nvPr/>
            </p:nvSpPr>
            <p:spPr>
              <a:xfrm>
                <a:off x="164830" y="1262982"/>
                <a:ext cx="2678209" cy="365903"/>
              </a:xfrm>
              <a:prstGeom prst="rect">
                <a:avLst/>
              </a:prstGeom>
              <a:grpFill/>
            </p:spPr>
            <p:txBody>
              <a:bodyPr wrap="square" rtlCol="0">
                <a:spAutoFit/>
              </a:bodyPr>
              <a:lstStyle/>
              <a:p>
                <a:r>
                  <a:rPr lang="pl-PL" sz="1800" dirty="0"/>
                  <a:t>        </a:t>
                </a:r>
                <a:r>
                  <a:rPr lang="en-US" sz="1800" b="1" dirty="0"/>
                  <a:t>granular</a:t>
                </a:r>
                <a:r>
                  <a:rPr lang="pl-PL" sz="1800" b="1" dirty="0"/>
                  <a:t> network</a:t>
                </a:r>
                <a:endParaRPr lang="en-US" sz="1800" b="1" dirty="0"/>
              </a:p>
            </p:txBody>
          </p:sp>
          <p:sp>
            <p:nvSpPr>
              <p:cNvPr id="24" name="pole tekstowe 23">
                <a:extLst>
                  <a:ext uri="{FF2B5EF4-FFF2-40B4-BE49-F238E27FC236}">
                    <a16:creationId xmlns="" xmlns:a16="http://schemas.microsoft.com/office/drawing/2014/main" id="{1054C1E3-B029-949C-97DD-1320092B6A62}"/>
                  </a:ext>
                </a:extLst>
              </p:cNvPr>
              <p:cNvSpPr txBox="1"/>
              <p:nvPr/>
            </p:nvSpPr>
            <p:spPr>
              <a:xfrm>
                <a:off x="424912" y="1574761"/>
                <a:ext cx="2300094" cy="3994441"/>
              </a:xfrm>
              <a:prstGeom prst="rect">
                <a:avLst/>
              </a:prstGeom>
              <a:grpFill/>
            </p:spPr>
            <p:txBody>
              <a:bodyPr wrap="square" rtlCol="0">
                <a:spAutoFit/>
              </a:bodyPr>
              <a:lstStyle/>
              <a:p>
                <a:pPr marL="285750" indent="-285750">
                  <a:buFont typeface="Arial" panose="020B0604020202020204" pitchFamily="34" charset="0"/>
                  <a:buChar char="•"/>
                </a:pPr>
                <a:r>
                  <a:rPr lang="en-US" sz="1600" dirty="0"/>
                  <a:t>elementary (atomic) granules</a:t>
                </a:r>
              </a:p>
              <a:p>
                <a:pPr marL="285750" indent="-285750">
                  <a:buFont typeface="Arial" panose="020B0604020202020204" pitchFamily="34" charset="0"/>
                  <a:buChar char="•"/>
                </a:pPr>
                <a:r>
                  <a:rPr lang="en-US" sz="1600" dirty="0"/>
                  <a:t>transformations for constructing granules</a:t>
                </a:r>
              </a:p>
              <a:p>
                <a:pPr marL="285750" indent="-285750">
                  <a:buFont typeface="Arial" panose="020B0604020202020204" pitchFamily="34" charset="0"/>
                  <a:buChar char="•"/>
                </a:pPr>
                <a:r>
                  <a:rPr lang="en-US" sz="1600" dirty="0"/>
                  <a:t>methods (algorithms) for generation new  granules, modifying existing </a:t>
                </a:r>
                <a:r>
                  <a:rPr lang="en-US" sz="1600" noProof="0" dirty="0"/>
                  <a:t>ones</a:t>
                </a:r>
                <a:r>
                  <a:rPr lang="en-US" sz="1600" dirty="0"/>
                  <a:t> </a:t>
                </a:r>
                <a:r>
                  <a:rPr lang="en-US" sz="1600" noProof="0" dirty="0"/>
                  <a:t>and</a:t>
                </a:r>
                <a:r>
                  <a:rPr lang="en-US" sz="1600" dirty="0"/>
                  <a:t> </a:t>
                </a:r>
                <a:r>
                  <a:rPr lang="en-US" sz="1600" noProof="0" dirty="0"/>
                  <a:t>reasoning about computations over them</a:t>
                </a:r>
                <a:endParaRPr lang="pl-PL" sz="1600" noProof="0" dirty="0"/>
              </a:p>
              <a:p>
                <a:pPr marL="285750" indent="-285750">
                  <a:buFont typeface="Arial" panose="020B0604020202020204" pitchFamily="34" charset="0"/>
                  <a:buChar char="•"/>
                </a:pPr>
                <a:r>
                  <a:rPr lang="en-US" sz="1600" dirty="0"/>
                  <a:t>can have nested structure</a:t>
                </a:r>
                <a:endParaRPr lang="en-US" sz="1600" noProof="0" dirty="0"/>
              </a:p>
              <a:p>
                <a:pPr marL="285750" indent="-285750">
                  <a:buFont typeface="Arial" panose="020B0604020202020204" pitchFamily="34" charset="0"/>
                  <a:buChar char="•"/>
                </a:pPr>
                <a:r>
                  <a:rPr lang="pl-PL" sz="1600" dirty="0"/>
                  <a:t>…</a:t>
                </a:r>
                <a:endParaRPr lang="en-US" sz="1600" dirty="0"/>
              </a:p>
            </p:txBody>
          </p:sp>
          <mc:AlternateContent xmlns:mc="http://schemas.openxmlformats.org/markup-compatibility/2006" xmlns:a14="http://schemas.microsoft.com/office/drawing/2010/main">
            <mc:Choice Requires="a14">
              <p:sp>
                <p:nvSpPr>
                  <p:cNvPr id="27" name="pole tekstowe 26">
                    <a:extLst>
                      <a:ext uri="{FF2B5EF4-FFF2-40B4-BE49-F238E27FC236}">
                        <a16:creationId xmlns="" xmlns:a16="http://schemas.microsoft.com/office/drawing/2014/main" id="{19B13BD2-B25A-B546-F654-25F149FD3FFC}"/>
                      </a:ext>
                    </a:extLst>
                  </p:cNvPr>
                  <p:cNvSpPr txBox="1"/>
                  <p:nvPr/>
                </p:nvSpPr>
                <p:spPr>
                  <a:xfrm>
                    <a:off x="158008" y="1308679"/>
                    <a:ext cx="588160" cy="304920"/>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𝐺𝑁</m:t>
                              </m:r>
                            </m:e>
                            <m:sub>
                              <m:r>
                                <a:rPr lang="pl-PL" sz="2000" b="0" i="1" smtClean="0">
                                  <a:latin typeface="Cambria Math" panose="02040503050406030204" pitchFamily="18" charset="0"/>
                                </a:rPr>
                                <m:t>2</m:t>
                              </m:r>
                            </m:sub>
                          </m:sSub>
                        </m:oMath>
                      </m:oMathPara>
                    </a14:m>
                    <a:endParaRPr lang="en-GB" sz="2000" dirty="0"/>
                  </a:p>
                </p:txBody>
              </p:sp>
            </mc:Choice>
            <mc:Fallback xmlns="">
              <p:sp>
                <p:nvSpPr>
                  <p:cNvPr id="27" name="pole tekstowe 26">
                    <a:extLst>
                      <a:ext uri="{FF2B5EF4-FFF2-40B4-BE49-F238E27FC236}">
                        <a16:creationId xmlns:a16="http://schemas.microsoft.com/office/drawing/2014/main" xmlns="" xmlns:a14="http://schemas.microsoft.com/office/drawing/2010/main" id="{19B13BD2-B25A-B546-F654-25F149FD3FFC}"/>
                      </a:ext>
                    </a:extLst>
                  </p:cNvPr>
                  <p:cNvSpPr txBox="1">
                    <a:spLocks noRot="1" noChangeAspect="1" noMove="1" noResize="1" noEditPoints="1" noAdjustHandles="1" noChangeArrowheads="1" noChangeShapeType="1" noTextEdit="1"/>
                  </p:cNvSpPr>
                  <p:nvPr/>
                </p:nvSpPr>
                <p:spPr>
                  <a:xfrm>
                    <a:off x="158008" y="1308679"/>
                    <a:ext cx="588160" cy="304920"/>
                  </a:xfrm>
                  <a:prstGeom prst="rect">
                    <a:avLst/>
                  </a:prstGeom>
                  <a:blipFill rotWithShape="0">
                    <a:blip r:embed="rId4"/>
                    <a:stretch>
                      <a:fillRect r="-3191" b="-19608"/>
                    </a:stretch>
                  </a:blipFill>
                </p:spPr>
                <p:txBody>
                  <a:bodyPr/>
                  <a:lstStyle/>
                  <a:p>
                    <a:r>
                      <a:rPr lang="en-US">
                        <a:noFill/>
                      </a:rPr>
                      <a:t> </a:t>
                    </a:r>
                  </a:p>
                </p:txBody>
              </p:sp>
            </mc:Fallback>
          </mc:AlternateContent>
        </p:grpSp>
        <p:sp>
          <p:nvSpPr>
            <p:cNvPr id="4" name="Sześciokąt 3">
              <a:extLst>
                <a:ext uri="{FF2B5EF4-FFF2-40B4-BE49-F238E27FC236}">
                  <a16:creationId xmlns="" xmlns:a16="http://schemas.microsoft.com/office/drawing/2014/main" id="{9BAEC92A-D8AC-78DE-A3B1-1937D266501A}"/>
                </a:ext>
              </a:extLst>
            </p:cNvPr>
            <p:cNvSpPr/>
            <p:nvPr/>
          </p:nvSpPr>
          <p:spPr>
            <a:xfrm>
              <a:off x="2131760" y="1559102"/>
              <a:ext cx="4781876"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5" name="Symbol zastępczy numeru slajdu 4"/>
          <p:cNvSpPr>
            <a:spLocks noGrp="1"/>
          </p:cNvSpPr>
          <p:nvPr>
            <p:ph type="sldNum" sz="quarter" idx="12"/>
          </p:nvPr>
        </p:nvSpPr>
        <p:spPr/>
        <p:txBody>
          <a:bodyPr/>
          <a:lstStyle/>
          <a:p>
            <a:pPr>
              <a:defRPr/>
            </a:pPr>
            <a:fld id="{D02E777F-298D-4C96-825C-3DC57E52C55E}" type="slidenum">
              <a:rPr lang="pl-PL" smtClean="0"/>
              <a:pPr>
                <a:defRPr/>
              </a:pPr>
              <a:t>110</a:t>
            </a:fld>
            <a:endParaRPr lang="pl-PL"/>
          </a:p>
        </p:txBody>
      </p:sp>
    </p:spTree>
    <p:extLst>
      <p:ext uri="{BB962C8B-B14F-4D97-AF65-F5344CB8AC3E}">
        <p14:creationId xmlns:p14="http://schemas.microsoft.com/office/powerpoint/2010/main" val="38861467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F6FEDCD-BEBC-AE77-182B-6765C0E8492D}"/>
            </a:ext>
          </a:extLst>
        </p:cNvPr>
        <p:cNvGrpSpPr/>
        <p:nvPr/>
      </p:nvGrpSpPr>
      <p:grpSpPr>
        <a:xfrm>
          <a:off x="0" y="0"/>
          <a:ext cx="0" cy="0"/>
          <a:chOff x="0" y="0"/>
          <a:chExt cx="0" cy="0"/>
        </a:xfrm>
      </p:grpSpPr>
      <p:sp>
        <p:nvSpPr>
          <p:cNvPr id="22" name="Tytuł 1">
            <a:extLst>
              <a:ext uri="{FF2B5EF4-FFF2-40B4-BE49-F238E27FC236}">
                <a16:creationId xmlns="" xmlns:a16="http://schemas.microsoft.com/office/drawing/2014/main" id="{13421968-D859-A52C-6A02-379AC4CFA107}"/>
              </a:ext>
            </a:extLst>
          </p:cNvPr>
          <p:cNvSpPr>
            <a:spLocks noGrp="1"/>
          </p:cNvSpPr>
          <p:nvPr>
            <p:ph type="title"/>
          </p:nvPr>
        </p:nvSpPr>
        <p:spPr>
          <a:xfrm>
            <a:off x="63098" y="192366"/>
            <a:ext cx="9080902" cy="860370"/>
          </a:xfrm>
        </p:spPr>
        <p:txBody>
          <a:bodyPr/>
          <a:lstStyle/>
          <a:p>
            <a:r>
              <a:rPr lang="en-US" sz="2800" b="1" dirty="0"/>
              <a:t>LINKING GRANULAR NETWORKS BY INTERFACES </a:t>
            </a:r>
            <a:br>
              <a:rPr lang="en-US" sz="2800" b="1" dirty="0"/>
            </a:br>
            <a:r>
              <a:rPr lang="en-US" sz="2000" b="1" dirty="0"/>
              <a:t>PRODUCTS WITH CONSTRAINTS  OF ALREADY CONSTRUCTED GRANULAR NETWORKS</a:t>
            </a:r>
          </a:p>
        </p:txBody>
      </p:sp>
      <p:sp>
        <p:nvSpPr>
          <p:cNvPr id="5" name="Symbol zastępczy numeru slajdu 4"/>
          <p:cNvSpPr>
            <a:spLocks noGrp="1"/>
          </p:cNvSpPr>
          <p:nvPr>
            <p:ph type="sldNum" sz="quarter" idx="12"/>
          </p:nvPr>
        </p:nvSpPr>
        <p:spPr/>
        <p:txBody>
          <a:bodyPr/>
          <a:lstStyle/>
          <a:p>
            <a:pPr>
              <a:defRPr/>
            </a:pPr>
            <a:fld id="{D02E777F-298D-4C96-825C-3DC57E52C55E}" type="slidenum">
              <a:rPr lang="pl-PL" smtClean="0"/>
              <a:pPr>
                <a:defRPr/>
              </a:pPr>
              <a:t>111</a:t>
            </a:fld>
            <a:endParaRPr lang="pl-PL"/>
          </a:p>
        </p:txBody>
      </p:sp>
      <p:sp>
        <p:nvSpPr>
          <p:cNvPr id="43" name="pole tekstowe 42"/>
          <p:cNvSpPr txBox="1"/>
          <p:nvPr/>
        </p:nvSpPr>
        <p:spPr>
          <a:xfrm>
            <a:off x="398316" y="1700808"/>
            <a:ext cx="5469828" cy="400110"/>
          </a:xfrm>
          <a:prstGeom prst="rect">
            <a:avLst/>
          </a:prstGeom>
          <a:noFill/>
        </p:spPr>
        <p:txBody>
          <a:bodyPr wrap="square" rtlCol="0">
            <a:spAutoFit/>
          </a:bodyPr>
          <a:lstStyle/>
          <a:p>
            <a:r>
              <a:rPr lang="en-US" sz="2000" dirty="0"/>
              <a:t>granular network can have nested structure:</a:t>
            </a:r>
          </a:p>
        </p:txBody>
      </p:sp>
      <p:grpSp>
        <p:nvGrpSpPr>
          <p:cNvPr id="12" name="Grupa 11"/>
          <p:cNvGrpSpPr/>
          <p:nvPr/>
        </p:nvGrpSpPr>
        <p:grpSpPr>
          <a:xfrm>
            <a:off x="63098" y="2348880"/>
            <a:ext cx="8973398" cy="3672408"/>
            <a:chOff x="63098" y="2348880"/>
            <a:chExt cx="8973398" cy="3672408"/>
          </a:xfrm>
        </p:grpSpPr>
        <p:sp>
          <p:nvSpPr>
            <p:cNvPr id="10" name="Prostokąt zaokrąglony 9"/>
            <p:cNvSpPr/>
            <p:nvPr/>
          </p:nvSpPr>
          <p:spPr>
            <a:xfrm>
              <a:off x="63098" y="2348880"/>
              <a:ext cx="8973398" cy="367240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upa 14"/>
            <p:cNvGrpSpPr/>
            <p:nvPr/>
          </p:nvGrpSpPr>
          <p:grpSpPr>
            <a:xfrm>
              <a:off x="241375" y="2667807"/>
              <a:ext cx="8651105" cy="3137457"/>
              <a:chOff x="241375" y="1569260"/>
              <a:chExt cx="8651105" cy="3137457"/>
            </a:xfrm>
          </p:grpSpPr>
          <p:grpSp>
            <p:nvGrpSpPr>
              <p:cNvPr id="11" name="Grupa 10"/>
              <p:cNvGrpSpPr/>
              <p:nvPr/>
            </p:nvGrpSpPr>
            <p:grpSpPr>
              <a:xfrm>
                <a:off x="241375" y="2474469"/>
                <a:ext cx="3456384" cy="2232248"/>
                <a:chOff x="241375" y="2474469"/>
                <a:chExt cx="3456384" cy="2232248"/>
              </a:xfrm>
            </p:grpSpPr>
            <p:sp>
              <p:nvSpPr>
                <p:cNvPr id="8" name="Prostokąt zaokrąglony 7"/>
                <p:cNvSpPr/>
                <p:nvPr/>
              </p:nvSpPr>
              <p:spPr>
                <a:xfrm>
                  <a:off x="241375" y="2474469"/>
                  <a:ext cx="3456384" cy="2232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upa 5">
                  <a:extLst>
                    <a:ext uri="{FF2B5EF4-FFF2-40B4-BE49-F238E27FC236}">
                      <a16:creationId xmlns="" xmlns:a16="http://schemas.microsoft.com/office/drawing/2014/main" id="{DFB9C5A5-63FE-7AE0-E624-12D2F3DF7AFC}"/>
                    </a:ext>
                  </a:extLst>
                </p:cNvPr>
                <p:cNvGrpSpPr/>
                <p:nvPr/>
              </p:nvGrpSpPr>
              <p:grpSpPr>
                <a:xfrm>
                  <a:off x="385391" y="3050533"/>
                  <a:ext cx="3168352" cy="1512168"/>
                  <a:chOff x="179331" y="1559102"/>
                  <a:chExt cx="8916799" cy="4990238"/>
                </a:xfrm>
              </p:grpSpPr>
              <mc:AlternateContent xmlns:mc="http://schemas.openxmlformats.org/markup-compatibility/2006" xmlns:a14="http://schemas.microsoft.com/office/drawing/2010/main">
                <mc:Choice Requires="a14">
                  <p:sp>
                    <p:nvSpPr>
                      <p:cNvPr id="40" name="pole tekstowe 39">
                        <a:extLst>
                          <a:ext uri="{FF2B5EF4-FFF2-40B4-BE49-F238E27FC236}">
                            <a16:creationId xmlns="" xmlns:a16="http://schemas.microsoft.com/office/drawing/2014/main" id="{5AC475F4-C58C-29A9-3DD0-DB9D75ABE0BA}"/>
                          </a:ext>
                        </a:extLst>
                      </p:cNvPr>
                      <p:cNvSpPr txBox="1"/>
                      <p:nvPr/>
                    </p:nvSpPr>
                    <p:spPr>
                      <a:xfrm>
                        <a:off x="3247700" y="3278114"/>
                        <a:ext cx="2568707" cy="812543"/>
                      </a:xfrm>
                      <a:prstGeom prst="rect">
                        <a:avLst/>
                      </a:prstGeom>
                      <a:noFill/>
                    </p:spPr>
                    <p:txBody>
                      <a:bodyPr wrap="square" lIns="0" tIns="0" rIns="0" bIns="0" rtlCol="0">
                        <a:spAutoFit/>
                      </a:bodyPr>
                      <a:lstStyle/>
                      <a:p>
                        <a:r>
                          <a:rPr lang="pl-PL" sz="1600" b="1" dirty="0">
                            <a:solidFill>
                              <a:schemeClr val="tx1"/>
                            </a:solidFill>
                          </a:rPr>
                          <a:t>i</a:t>
                        </a:r>
                        <a14:m>
                          <m:oMath xmlns:m="http://schemas.openxmlformats.org/officeDocument/2006/math">
                            <m:r>
                              <a:rPr lang="pl-PL" sz="1600" b="1" i="1" smtClean="0">
                                <a:solidFill>
                                  <a:schemeClr val="tx1"/>
                                </a:solidFill>
                                <a:latin typeface="Cambria Math" panose="02040503050406030204" pitchFamily="18" charset="0"/>
                              </a:rPr>
                              <m:t>𝐧𝐭𝐞𝐫𝐟𝐚𝐜𝐞</m:t>
                            </m:r>
                          </m:oMath>
                        </a14:m>
                        <a:endParaRPr lang="pl-PL" sz="1600" b="1" dirty="0">
                          <a:solidFill>
                            <a:schemeClr val="tx1"/>
                          </a:solidFill>
                        </a:endParaRPr>
                      </a:p>
                    </p:txBody>
                  </p:sp>
                </mc:Choice>
                <mc:Fallback xmlns="">
                  <p:sp>
                    <p:nvSpPr>
                      <p:cNvPr id="40" name="pole tekstowe 39">
                        <a:extLst>
                          <a:ext uri="{FF2B5EF4-FFF2-40B4-BE49-F238E27FC236}">
                            <a16:creationId xmlns:a16="http://schemas.microsoft.com/office/drawing/2014/main" xmlns="" xmlns:a14="http://schemas.microsoft.com/office/drawing/2010/main" id="{5AC475F4-C58C-29A9-3DD0-DB9D75ABE0BA}"/>
                          </a:ext>
                        </a:extLst>
                      </p:cNvPr>
                      <p:cNvSpPr txBox="1">
                        <a:spLocks noRot="1" noChangeAspect="1" noMove="1" noResize="1" noEditPoints="1" noAdjustHandles="1" noChangeArrowheads="1" noChangeShapeType="1" noTextEdit="1"/>
                      </p:cNvSpPr>
                      <p:nvPr/>
                    </p:nvSpPr>
                    <p:spPr>
                      <a:xfrm>
                        <a:off x="3247700" y="3278114"/>
                        <a:ext cx="2568707" cy="812543"/>
                      </a:xfrm>
                      <a:prstGeom prst="rect">
                        <a:avLst/>
                      </a:prstGeom>
                      <a:blipFill rotWithShape="0">
                        <a:blip r:embed="rId2"/>
                        <a:stretch>
                          <a:fillRect l="-13333" t="-25000" r="-2667" b="-52500"/>
                        </a:stretch>
                      </a:blipFill>
                    </p:spPr>
                    <p:txBody>
                      <a:bodyPr/>
                      <a:lstStyle/>
                      <a:p>
                        <a:r>
                          <a:rPr lang="en-US">
                            <a:noFill/>
                          </a:rPr>
                          <a:t> </a:t>
                        </a:r>
                      </a:p>
                    </p:txBody>
                  </p:sp>
                </mc:Fallback>
              </mc:AlternateContent>
              <p:grpSp>
                <p:nvGrpSpPr>
                  <p:cNvPr id="2" name="Grupa 1">
                    <a:extLst>
                      <a:ext uri="{FF2B5EF4-FFF2-40B4-BE49-F238E27FC236}">
                        <a16:creationId xmlns="" xmlns:a16="http://schemas.microsoft.com/office/drawing/2014/main" id="{AB4E2E1F-5A25-1CBD-413F-FA0E66411F97}"/>
                      </a:ext>
                    </a:extLst>
                  </p:cNvPr>
                  <p:cNvGrpSpPr/>
                  <p:nvPr/>
                </p:nvGrpSpPr>
                <p:grpSpPr>
                  <a:xfrm>
                    <a:off x="179331" y="1775125"/>
                    <a:ext cx="2778666" cy="4680521"/>
                    <a:chOff x="262853" y="1247713"/>
                    <a:chExt cx="2778666" cy="4680521"/>
                  </a:xfrm>
                </p:grpSpPr>
                <p:sp>
                  <p:nvSpPr>
                    <p:cNvPr id="3" name="Prostokąt zaokrąglony 2">
                      <a:extLst>
                        <a:ext uri="{FF2B5EF4-FFF2-40B4-BE49-F238E27FC236}">
                          <a16:creationId xmlns="" xmlns:a16="http://schemas.microsoft.com/office/drawing/2014/main" id="{4E558E30-63AC-40A4-6A76-85C9CBF898BE}"/>
                        </a:ext>
                      </a:extLst>
                    </p:cNvPr>
                    <p:cNvSpPr/>
                    <p:nvPr/>
                  </p:nvSpPr>
                  <p:spPr>
                    <a:xfrm>
                      <a:off x="262853" y="1247713"/>
                      <a:ext cx="2634755"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ole tekstowe 22">
                      <a:extLst>
                        <a:ext uri="{FF2B5EF4-FFF2-40B4-BE49-F238E27FC236}">
                          <a16:creationId xmlns="" xmlns:a16="http://schemas.microsoft.com/office/drawing/2014/main"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sp>
                  <p:nvSpPr>
                    <p:cNvPr id="25" name="pole tekstowe 24">
                      <a:extLst>
                        <a:ext uri="{FF2B5EF4-FFF2-40B4-BE49-F238E27FC236}">
                          <a16:creationId xmlns="" xmlns:a16="http://schemas.microsoft.com/office/drawing/2014/main" id="{FA1C0E68-73F2-5807-583A-F739687CB1AF}"/>
                        </a:ext>
                      </a:extLst>
                    </p:cNvPr>
                    <p:cNvSpPr txBox="1"/>
                    <p:nvPr/>
                  </p:nvSpPr>
                  <p:spPr>
                    <a:xfrm>
                      <a:off x="315301" y="1321704"/>
                      <a:ext cx="2726218" cy="2640767"/>
                    </a:xfrm>
                    <a:prstGeom prst="rect">
                      <a:avLst/>
                    </a:prstGeom>
                    <a:noFill/>
                  </p:spPr>
                  <p:txBody>
                    <a:bodyPr wrap="square" rtlCol="0">
                      <a:spAutoFit/>
                    </a:bodyPr>
                    <a:lstStyle/>
                    <a:p>
                      <a:r>
                        <a:rPr lang="pl-PL" sz="1800" dirty="0"/>
                        <a:t>        </a:t>
                      </a:r>
                      <a:r>
                        <a:rPr lang="en-US" sz="1400" b="1" dirty="0"/>
                        <a:t>granular</a:t>
                      </a:r>
                      <a:r>
                        <a:rPr lang="pl-PL" sz="1400" b="1" dirty="0"/>
                        <a:t> network</a:t>
                      </a:r>
                      <a:endParaRPr lang="en-US" sz="1400" b="1" dirty="0"/>
                    </a:p>
                  </p:txBody>
                </p:sp>
              </p:grpSp>
              <p:grpSp>
                <p:nvGrpSpPr>
                  <p:cNvPr id="18" name="Grupa 17">
                    <a:extLst>
                      <a:ext uri="{FF2B5EF4-FFF2-40B4-BE49-F238E27FC236}">
                        <a16:creationId xmlns="" xmlns:a16="http://schemas.microsoft.com/office/drawing/2014/main" id="{8AE99585-242D-A17B-03F8-E9CB02BA8BC9}"/>
                      </a:ext>
                    </a:extLst>
                  </p:cNvPr>
                  <p:cNvGrpSpPr/>
                  <p:nvPr/>
                </p:nvGrpSpPr>
                <p:grpSpPr>
                  <a:xfrm>
                    <a:off x="6221720" y="1746844"/>
                    <a:ext cx="2874410" cy="4528814"/>
                    <a:chOff x="17570" y="1167247"/>
                    <a:chExt cx="2942994" cy="4486768"/>
                  </a:xfrm>
                  <a:solidFill>
                    <a:srgbClr val="00FFFF"/>
                  </a:solidFill>
                </p:grpSpPr>
                <p:sp>
                  <p:nvSpPr>
                    <p:cNvPr id="19" name="Prostokąt zaokrąglony 18">
                      <a:extLst>
                        <a:ext uri="{FF2B5EF4-FFF2-40B4-BE49-F238E27FC236}">
                          <a16:creationId xmlns="" xmlns:a16="http://schemas.microsoft.com/office/drawing/2014/main"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ole tekstowe 19">
                      <a:extLst>
                        <a:ext uri="{FF2B5EF4-FFF2-40B4-BE49-F238E27FC236}">
                          <a16:creationId xmlns="" xmlns:a16="http://schemas.microsoft.com/office/drawing/2014/main"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sp>
                  <p:nvSpPr>
                    <p:cNvPr id="21" name="pole tekstowe 20">
                      <a:extLst>
                        <a:ext uri="{FF2B5EF4-FFF2-40B4-BE49-F238E27FC236}">
                          <a16:creationId xmlns="" xmlns:a16="http://schemas.microsoft.com/office/drawing/2014/main" id="{AA02DAE8-03F6-AF76-9866-9F06144D2BDD}"/>
                        </a:ext>
                      </a:extLst>
                    </p:cNvPr>
                    <p:cNvSpPr txBox="1"/>
                    <p:nvPr/>
                  </p:nvSpPr>
                  <p:spPr>
                    <a:xfrm>
                      <a:off x="164831" y="1262982"/>
                      <a:ext cx="2678209" cy="2616250"/>
                    </a:xfrm>
                    <a:prstGeom prst="rect">
                      <a:avLst/>
                    </a:prstGeom>
                    <a:grpFill/>
                  </p:spPr>
                  <p:txBody>
                    <a:bodyPr wrap="square" rtlCol="0">
                      <a:spAutoFit/>
                    </a:bodyPr>
                    <a:lstStyle/>
                    <a:p>
                      <a:r>
                        <a:rPr lang="pl-PL" sz="1800" dirty="0"/>
                        <a:t>        </a:t>
                      </a:r>
                      <a:r>
                        <a:rPr lang="en-US" sz="1400" b="1" dirty="0"/>
                        <a:t>granular</a:t>
                      </a:r>
                      <a:r>
                        <a:rPr lang="pl-PL" sz="1400" b="1" dirty="0"/>
                        <a:t> network</a:t>
                      </a:r>
                      <a:endParaRPr lang="en-US" sz="1400" b="1" dirty="0"/>
                    </a:p>
                  </p:txBody>
                </p:sp>
              </p:grpSp>
              <p:sp>
                <p:nvSpPr>
                  <p:cNvPr id="4" name="Sześciokąt 3">
                    <a:extLst>
                      <a:ext uri="{FF2B5EF4-FFF2-40B4-BE49-F238E27FC236}">
                        <a16:creationId xmlns="" xmlns:a16="http://schemas.microsoft.com/office/drawing/2014/main" id="{9BAEC92A-D8AC-78DE-A3B1-1937D266501A}"/>
                      </a:ext>
                    </a:extLst>
                  </p:cNvPr>
                  <p:cNvSpPr/>
                  <p:nvPr/>
                </p:nvSpPr>
                <p:spPr>
                  <a:xfrm>
                    <a:off x="2593846" y="1559102"/>
                    <a:ext cx="3898468"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9" name="pole tekstowe 8"/>
                <p:cNvSpPr txBox="1"/>
                <p:nvPr/>
              </p:nvSpPr>
              <p:spPr>
                <a:xfrm>
                  <a:off x="398316" y="2533621"/>
                  <a:ext cx="910342" cy="523220"/>
                </a:xfrm>
                <a:prstGeom prst="rect">
                  <a:avLst/>
                </a:prstGeom>
                <a:noFill/>
              </p:spPr>
              <p:txBody>
                <a:bodyPr wrap="square" rtlCol="0">
                  <a:spAutoFit/>
                </a:bodyPr>
                <a:lstStyle/>
                <a:p>
                  <a:r>
                    <a:rPr lang="en-US" sz="1400" b="1" dirty="0"/>
                    <a:t>granular </a:t>
                  </a:r>
                  <a:r>
                    <a:rPr lang="pl-PL" sz="1400" b="1" dirty="0"/>
                    <a:t>network</a:t>
                  </a:r>
                  <a:endParaRPr lang="en-US" sz="1400" b="1" dirty="0"/>
                </a:p>
              </p:txBody>
            </p:sp>
          </p:grpSp>
          <p:grpSp>
            <p:nvGrpSpPr>
              <p:cNvPr id="26" name="Grupa 25"/>
              <p:cNvGrpSpPr/>
              <p:nvPr/>
            </p:nvGrpSpPr>
            <p:grpSpPr>
              <a:xfrm>
                <a:off x="5436096" y="2462882"/>
                <a:ext cx="3456384" cy="2232248"/>
                <a:chOff x="467544" y="2492896"/>
                <a:chExt cx="3456384" cy="2232248"/>
              </a:xfrm>
            </p:grpSpPr>
            <p:sp>
              <p:nvSpPr>
                <p:cNvPr id="28" name="Prostokąt zaokrąglony 27"/>
                <p:cNvSpPr/>
                <p:nvPr/>
              </p:nvSpPr>
              <p:spPr>
                <a:xfrm>
                  <a:off x="467544" y="2492896"/>
                  <a:ext cx="3456384" cy="2232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upa 28">
                  <a:extLst>
                    <a:ext uri="{FF2B5EF4-FFF2-40B4-BE49-F238E27FC236}">
                      <a16:creationId xmlns="" xmlns:a16="http://schemas.microsoft.com/office/drawing/2014/main" id="{DFB9C5A5-63FE-7AE0-E624-12D2F3DF7AFC}"/>
                    </a:ext>
                  </a:extLst>
                </p:cNvPr>
                <p:cNvGrpSpPr/>
                <p:nvPr/>
              </p:nvGrpSpPr>
              <p:grpSpPr>
                <a:xfrm>
                  <a:off x="563694" y="3068960"/>
                  <a:ext cx="3216218" cy="1512168"/>
                  <a:chOff x="44620" y="1559102"/>
                  <a:chExt cx="9051510" cy="4990238"/>
                </a:xfrm>
              </p:grpSpPr>
              <mc:AlternateContent xmlns:mc="http://schemas.openxmlformats.org/markup-compatibility/2006" xmlns:a14="http://schemas.microsoft.com/office/drawing/2010/main">
                <mc:Choice Requires="a14">
                  <p:sp>
                    <p:nvSpPr>
                      <p:cNvPr id="31" name="pole tekstowe 30">
                        <a:extLst>
                          <a:ext uri="{FF2B5EF4-FFF2-40B4-BE49-F238E27FC236}">
                            <a16:creationId xmlns="" xmlns:a16="http://schemas.microsoft.com/office/drawing/2014/main" id="{5AC475F4-C58C-29A9-3DD0-DB9D75ABE0BA}"/>
                          </a:ext>
                        </a:extLst>
                      </p:cNvPr>
                      <p:cNvSpPr txBox="1"/>
                      <p:nvPr/>
                    </p:nvSpPr>
                    <p:spPr>
                      <a:xfrm>
                        <a:off x="3262622" y="3302841"/>
                        <a:ext cx="2675860" cy="812543"/>
                      </a:xfrm>
                      <a:prstGeom prst="rect">
                        <a:avLst/>
                      </a:prstGeom>
                      <a:noFill/>
                    </p:spPr>
                    <p:txBody>
                      <a:bodyPr wrap="square" lIns="0" tIns="0" rIns="0" bIns="0" rtlCol="0">
                        <a:spAutoFit/>
                      </a:bodyPr>
                      <a:lstStyle/>
                      <a:p>
                        <a:r>
                          <a:rPr lang="pl-PL" sz="1600" b="1" dirty="0">
                            <a:solidFill>
                              <a:schemeClr val="tx1"/>
                            </a:solidFill>
                          </a:rPr>
                          <a:t>i</a:t>
                        </a:r>
                        <a14:m>
                          <m:oMath xmlns:m="http://schemas.openxmlformats.org/officeDocument/2006/math">
                            <m:r>
                              <a:rPr lang="pl-PL" sz="1600" b="1" i="1" smtClean="0">
                                <a:solidFill>
                                  <a:schemeClr val="tx1"/>
                                </a:solidFill>
                                <a:latin typeface="Cambria Math" panose="02040503050406030204" pitchFamily="18" charset="0"/>
                              </a:rPr>
                              <m:t>𝐧𝐭𝐞𝐫𝐟𝐚𝐜𝐞</m:t>
                            </m:r>
                          </m:oMath>
                        </a14:m>
                        <a:endParaRPr lang="pl-PL" sz="1600" b="1" dirty="0">
                          <a:solidFill>
                            <a:schemeClr val="tx1"/>
                          </a:solidFill>
                        </a:endParaRPr>
                      </a:p>
                    </p:txBody>
                  </p:sp>
                </mc:Choice>
                <mc:Fallback xmlns="">
                  <p:sp>
                    <p:nvSpPr>
                      <p:cNvPr id="31" name="pole tekstowe 30">
                        <a:extLst>
                          <a:ext uri="{FF2B5EF4-FFF2-40B4-BE49-F238E27FC236}">
                            <a16:creationId xmlns:a16="http://schemas.microsoft.com/office/drawing/2014/main" xmlns="" xmlns:a14="http://schemas.microsoft.com/office/drawing/2010/main" id="{5AC475F4-C58C-29A9-3DD0-DB9D75ABE0BA}"/>
                          </a:ext>
                        </a:extLst>
                      </p:cNvPr>
                      <p:cNvSpPr txBox="1">
                        <a:spLocks noRot="1" noChangeAspect="1" noMove="1" noResize="1" noEditPoints="1" noAdjustHandles="1" noChangeArrowheads="1" noChangeShapeType="1" noTextEdit="1"/>
                      </p:cNvSpPr>
                      <p:nvPr/>
                    </p:nvSpPr>
                    <p:spPr>
                      <a:xfrm>
                        <a:off x="3262622" y="3302841"/>
                        <a:ext cx="2675860" cy="812543"/>
                      </a:xfrm>
                      <a:prstGeom prst="rect">
                        <a:avLst/>
                      </a:prstGeom>
                      <a:blipFill rotWithShape="0">
                        <a:blip r:embed="rId3"/>
                        <a:stretch>
                          <a:fillRect l="-12821" t="-24390" b="-48780"/>
                        </a:stretch>
                      </a:blipFill>
                    </p:spPr>
                    <p:txBody>
                      <a:bodyPr/>
                      <a:lstStyle/>
                      <a:p>
                        <a:r>
                          <a:rPr lang="en-US">
                            <a:noFill/>
                          </a:rPr>
                          <a:t> </a:t>
                        </a:r>
                      </a:p>
                    </p:txBody>
                  </p:sp>
                </mc:Fallback>
              </mc:AlternateContent>
              <p:grpSp>
                <p:nvGrpSpPr>
                  <p:cNvPr id="32" name="Grupa 31">
                    <a:extLst>
                      <a:ext uri="{FF2B5EF4-FFF2-40B4-BE49-F238E27FC236}">
                        <a16:creationId xmlns="" xmlns:a16="http://schemas.microsoft.com/office/drawing/2014/main" id="{AB4E2E1F-5A25-1CBD-413F-FA0E66411F97}"/>
                      </a:ext>
                    </a:extLst>
                  </p:cNvPr>
                  <p:cNvGrpSpPr/>
                  <p:nvPr/>
                </p:nvGrpSpPr>
                <p:grpSpPr>
                  <a:xfrm>
                    <a:off x="44620" y="1775125"/>
                    <a:ext cx="2913377" cy="4680521"/>
                    <a:chOff x="128142" y="1247713"/>
                    <a:chExt cx="2913377" cy="4680521"/>
                  </a:xfrm>
                </p:grpSpPr>
                <p:sp>
                  <p:nvSpPr>
                    <p:cNvPr id="38" name="Prostokąt zaokrąglony 37">
                      <a:extLst>
                        <a:ext uri="{FF2B5EF4-FFF2-40B4-BE49-F238E27FC236}">
                          <a16:creationId xmlns="" xmlns:a16="http://schemas.microsoft.com/office/drawing/2014/main" id="{4E558E30-63AC-40A4-6A76-85C9CBF898BE}"/>
                        </a:ext>
                      </a:extLst>
                    </p:cNvPr>
                    <p:cNvSpPr/>
                    <p:nvPr/>
                  </p:nvSpPr>
                  <p:spPr>
                    <a:xfrm>
                      <a:off x="128142" y="1247713"/>
                      <a:ext cx="2769466"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pole tekstowe 38">
                      <a:extLst>
                        <a:ext uri="{FF2B5EF4-FFF2-40B4-BE49-F238E27FC236}">
                          <a16:creationId xmlns="" xmlns:a16="http://schemas.microsoft.com/office/drawing/2014/main"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sp>
                  <p:nvSpPr>
                    <p:cNvPr id="41" name="pole tekstowe 40">
                      <a:extLst>
                        <a:ext uri="{FF2B5EF4-FFF2-40B4-BE49-F238E27FC236}">
                          <a16:creationId xmlns="" xmlns:a16="http://schemas.microsoft.com/office/drawing/2014/main" id="{FA1C0E68-73F2-5807-583A-F739687CB1AF}"/>
                        </a:ext>
                      </a:extLst>
                    </p:cNvPr>
                    <p:cNvSpPr txBox="1"/>
                    <p:nvPr/>
                  </p:nvSpPr>
                  <p:spPr>
                    <a:xfrm>
                      <a:off x="128142" y="1321704"/>
                      <a:ext cx="2913377" cy="2640767"/>
                    </a:xfrm>
                    <a:prstGeom prst="rect">
                      <a:avLst/>
                    </a:prstGeom>
                    <a:noFill/>
                  </p:spPr>
                  <p:txBody>
                    <a:bodyPr wrap="square" rtlCol="0">
                      <a:spAutoFit/>
                    </a:bodyPr>
                    <a:lstStyle/>
                    <a:p>
                      <a:pPr algn="ctr"/>
                      <a:r>
                        <a:rPr lang="pl-PL" sz="1800" dirty="0"/>
                        <a:t>        </a:t>
                      </a:r>
                      <a:r>
                        <a:rPr lang="en-US" sz="1400" b="1" dirty="0"/>
                        <a:t>granular</a:t>
                      </a:r>
                      <a:r>
                        <a:rPr lang="pl-PL" sz="1400" b="1" dirty="0"/>
                        <a:t> network</a:t>
                      </a:r>
                      <a:endParaRPr lang="en-US" sz="1400" b="1" dirty="0"/>
                    </a:p>
                  </p:txBody>
                </p:sp>
              </p:grpSp>
              <p:grpSp>
                <p:nvGrpSpPr>
                  <p:cNvPr id="33" name="Grupa 32">
                    <a:extLst>
                      <a:ext uri="{FF2B5EF4-FFF2-40B4-BE49-F238E27FC236}">
                        <a16:creationId xmlns="" xmlns:a16="http://schemas.microsoft.com/office/drawing/2014/main" id="{8AE99585-242D-A17B-03F8-E9CB02BA8BC9}"/>
                      </a:ext>
                    </a:extLst>
                  </p:cNvPr>
                  <p:cNvGrpSpPr/>
                  <p:nvPr/>
                </p:nvGrpSpPr>
                <p:grpSpPr>
                  <a:xfrm>
                    <a:off x="6221720" y="1746844"/>
                    <a:ext cx="2874410" cy="4528814"/>
                    <a:chOff x="17570" y="1167247"/>
                    <a:chExt cx="2942994" cy="4486768"/>
                  </a:xfrm>
                  <a:solidFill>
                    <a:srgbClr val="00FFFF"/>
                  </a:solidFill>
                </p:grpSpPr>
                <p:sp>
                  <p:nvSpPr>
                    <p:cNvPr id="35" name="Prostokąt zaokrąglony 34">
                      <a:extLst>
                        <a:ext uri="{FF2B5EF4-FFF2-40B4-BE49-F238E27FC236}">
                          <a16:creationId xmlns="" xmlns:a16="http://schemas.microsoft.com/office/drawing/2014/main"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pole tekstowe 35">
                      <a:extLst>
                        <a:ext uri="{FF2B5EF4-FFF2-40B4-BE49-F238E27FC236}">
                          <a16:creationId xmlns="" xmlns:a16="http://schemas.microsoft.com/office/drawing/2014/main"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sp>
                  <p:nvSpPr>
                    <p:cNvPr id="37" name="pole tekstowe 36">
                      <a:extLst>
                        <a:ext uri="{FF2B5EF4-FFF2-40B4-BE49-F238E27FC236}">
                          <a16:creationId xmlns="" xmlns:a16="http://schemas.microsoft.com/office/drawing/2014/main" id="{AA02DAE8-03F6-AF76-9866-9F06144D2BDD}"/>
                        </a:ext>
                      </a:extLst>
                    </p:cNvPr>
                    <p:cNvSpPr txBox="1"/>
                    <p:nvPr/>
                  </p:nvSpPr>
                  <p:spPr>
                    <a:xfrm>
                      <a:off x="164831" y="1262982"/>
                      <a:ext cx="2678209" cy="2616250"/>
                    </a:xfrm>
                    <a:prstGeom prst="rect">
                      <a:avLst/>
                    </a:prstGeom>
                    <a:grpFill/>
                  </p:spPr>
                  <p:txBody>
                    <a:bodyPr wrap="square" rtlCol="0">
                      <a:spAutoFit/>
                    </a:bodyPr>
                    <a:lstStyle/>
                    <a:p>
                      <a:r>
                        <a:rPr lang="pl-PL" sz="1800" dirty="0"/>
                        <a:t>        </a:t>
                      </a:r>
                      <a:r>
                        <a:rPr lang="en-US" sz="1400" b="1" dirty="0"/>
                        <a:t>granular</a:t>
                      </a:r>
                      <a:r>
                        <a:rPr lang="pl-PL" sz="1400" b="1" dirty="0"/>
                        <a:t> network</a:t>
                      </a:r>
                      <a:endParaRPr lang="en-US" sz="1400" b="1" dirty="0"/>
                    </a:p>
                  </p:txBody>
                </p:sp>
              </p:grpSp>
              <p:sp>
                <p:nvSpPr>
                  <p:cNvPr id="34" name="Sześciokąt 33">
                    <a:extLst>
                      <a:ext uri="{FF2B5EF4-FFF2-40B4-BE49-F238E27FC236}">
                        <a16:creationId xmlns="" xmlns:a16="http://schemas.microsoft.com/office/drawing/2014/main" id="{9BAEC92A-D8AC-78DE-A3B1-1937D266501A}"/>
                      </a:ext>
                    </a:extLst>
                  </p:cNvPr>
                  <p:cNvSpPr/>
                  <p:nvPr/>
                </p:nvSpPr>
                <p:spPr>
                  <a:xfrm>
                    <a:off x="2606364" y="1559102"/>
                    <a:ext cx="3979425"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30" name="pole tekstowe 29"/>
                <p:cNvSpPr txBox="1"/>
                <p:nvPr/>
              </p:nvSpPr>
              <p:spPr>
                <a:xfrm>
                  <a:off x="2807906" y="2517295"/>
                  <a:ext cx="910342" cy="523220"/>
                </a:xfrm>
                <a:prstGeom prst="rect">
                  <a:avLst/>
                </a:prstGeom>
                <a:noFill/>
              </p:spPr>
              <p:txBody>
                <a:bodyPr wrap="square" rtlCol="0">
                  <a:spAutoFit/>
                </a:bodyPr>
                <a:lstStyle/>
                <a:p>
                  <a:r>
                    <a:rPr lang="en-US" sz="1400" b="1" dirty="0"/>
                    <a:t>granular network</a:t>
                  </a:r>
                </a:p>
              </p:txBody>
            </p:sp>
          </p:grpSp>
          <p:sp>
            <p:nvSpPr>
              <p:cNvPr id="14" name="Sześciokąt 13"/>
              <p:cNvSpPr/>
              <p:nvPr/>
            </p:nvSpPr>
            <p:spPr>
              <a:xfrm>
                <a:off x="3311340" y="1569260"/>
                <a:ext cx="2448360" cy="2009746"/>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pole tekstowe 41">
                    <a:extLst>
                      <a:ext uri="{FF2B5EF4-FFF2-40B4-BE49-F238E27FC236}">
                        <a16:creationId xmlns="" xmlns:a16="http://schemas.microsoft.com/office/drawing/2014/main" id="{5AC475F4-C58C-29A9-3DD0-DB9D75ABE0BA}"/>
                      </a:ext>
                    </a:extLst>
                  </p:cNvPr>
                  <p:cNvSpPr txBox="1"/>
                  <p:nvPr/>
                </p:nvSpPr>
                <p:spPr>
                  <a:xfrm>
                    <a:off x="3990863" y="2364170"/>
                    <a:ext cx="1152128"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600" b="1" i="0" smtClean="0">
                              <a:solidFill>
                                <a:schemeClr val="tx1"/>
                              </a:solidFill>
                              <a:latin typeface="Cambria Math" panose="02040503050406030204" pitchFamily="18" charset="0"/>
                            </a:rPr>
                            <m:t>𝐢</m:t>
                          </m:r>
                          <m:r>
                            <a:rPr lang="pl-PL" sz="1600" b="1" i="1" smtClean="0">
                              <a:solidFill>
                                <a:schemeClr val="tx1"/>
                              </a:solidFill>
                              <a:latin typeface="Cambria Math" panose="02040503050406030204" pitchFamily="18" charset="0"/>
                            </a:rPr>
                            <m:t>𝐧𝐭𝐞𝐫𝐟𝐚𝐜𝐞</m:t>
                          </m:r>
                        </m:oMath>
                      </m:oMathPara>
                    </a14:m>
                    <a:endParaRPr lang="pl-PL" sz="1600" b="1" dirty="0">
                      <a:solidFill>
                        <a:schemeClr val="tx1"/>
                      </a:solidFill>
                    </a:endParaRPr>
                  </a:p>
                </p:txBody>
              </p:sp>
            </mc:Choice>
            <mc:Fallback xmlns="">
              <p:sp>
                <p:nvSpPr>
                  <p:cNvPr id="42" name="pole tekstowe 41">
                    <a:extLst>
                      <a:ext uri="{FF2B5EF4-FFF2-40B4-BE49-F238E27FC236}">
                        <a16:creationId xmlns:a16="http://schemas.microsoft.com/office/drawing/2014/main" xmlns="" xmlns:a14="http://schemas.microsoft.com/office/drawing/2010/main" id="{5AC475F4-C58C-29A9-3DD0-DB9D75ABE0BA}"/>
                      </a:ext>
                    </a:extLst>
                  </p:cNvPr>
                  <p:cNvSpPr txBox="1">
                    <a:spLocks noRot="1" noChangeAspect="1" noMove="1" noResize="1" noEditPoints="1" noAdjustHandles="1" noChangeArrowheads="1" noChangeShapeType="1" noTextEdit="1"/>
                  </p:cNvSpPr>
                  <p:nvPr/>
                </p:nvSpPr>
                <p:spPr>
                  <a:xfrm>
                    <a:off x="3990863" y="2364170"/>
                    <a:ext cx="1152128" cy="246221"/>
                  </a:xfrm>
                  <a:prstGeom prst="rect">
                    <a:avLst/>
                  </a:prstGeom>
                  <a:blipFill rotWithShape="0">
                    <a:blip r:embed="rId4"/>
                    <a:stretch>
                      <a:fillRect b="-10000"/>
                    </a:stretch>
                  </a:blipFill>
                </p:spPr>
                <p:txBody>
                  <a:bodyPr/>
                  <a:lstStyle/>
                  <a:p>
                    <a:r>
                      <a:rPr lang="en-US">
                        <a:noFill/>
                      </a:rPr>
                      <a:t> </a:t>
                    </a:r>
                  </a:p>
                </p:txBody>
              </p:sp>
            </mc:Fallback>
          </mc:AlternateContent>
        </p:grpSp>
        <p:sp>
          <p:nvSpPr>
            <p:cNvPr id="44" name="pole tekstowe 43"/>
            <p:cNvSpPr txBox="1"/>
            <p:nvPr/>
          </p:nvSpPr>
          <p:spPr>
            <a:xfrm>
              <a:off x="7740352" y="2420888"/>
              <a:ext cx="910342" cy="523220"/>
            </a:xfrm>
            <a:prstGeom prst="rect">
              <a:avLst/>
            </a:prstGeom>
            <a:noFill/>
          </p:spPr>
          <p:txBody>
            <a:bodyPr wrap="square" rtlCol="0">
              <a:spAutoFit/>
            </a:bodyPr>
            <a:lstStyle/>
            <a:p>
              <a:r>
                <a:rPr lang="en-US" sz="1400" b="1" dirty="0"/>
                <a:t>granular network</a:t>
              </a:r>
            </a:p>
          </p:txBody>
        </p:sp>
      </p:grpSp>
    </p:spTree>
    <p:extLst>
      <p:ext uri="{BB962C8B-B14F-4D97-AF65-F5344CB8AC3E}">
        <p14:creationId xmlns:p14="http://schemas.microsoft.com/office/powerpoint/2010/main" val="21230850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2BA99A7-D673-5E17-2303-EE1BDB250CB8}"/>
            </a:ext>
          </a:extLst>
        </p:cNvPr>
        <p:cNvGrpSpPr/>
        <p:nvPr/>
      </p:nvGrpSpPr>
      <p:grpSpPr>
        <a:xfrm>
          <a:off x="0" y="0"/>
          <a:ext cx="0" cy="0"/>
          <a:chOff x="0" y="0"/>
          <a:chExt cx="0" cy="0"/>
        </a:xfrm>
      </p:grpSpPr>
      <p:grpSp>
        <p:nvGrpSpPr>
          <p:cNvPr id="35" name="Grupa 34">
            <a:extLst>
              <a:ext uri="{FF2B5EF4-FFF2-40B4-BE49-F238E27FC236}">
                <a16:creationId xmlns="" xmlns:a16="http://schemas.microsoft.com/office/drawing/2014/main" id="{6B21C6AE-58EF-7AA2-1EAD-76FEF6DBE0E6}"/>
              </a:ext>
            </a:extLst>
          </p:cNvPr>
          <p:cNvGrpSpPr/>
          <p:nvPr/>
        </p:nvGrpSpPr>
        <p:grpSpPr>
          <a:xfrm>
            <a:off x="177431" y="1937798"/>
            <a:ext cx="8640959" cy="4666136"/>
            <a:chOff x="755576" y="909200"/>
            <a:chExt cx="7632848" cy="3459657"/>
          </a:xfrm>
        </p:grpSpPr>
        <p:sp>
          <p:nvSpPr>
            <p:cNvPr id="3" name="Prostokąt zaokrąglony 2">
              <a:extLst>
                <a:ext uri="{FF2B5EF4-FFF2-40B4-BE49-F238E27FC236}">
                  <a16:creationId xmlns="" xmlns:a16="http://schemas.microsoft.com/office/drawing/2014/main" id="{C2EA88DF-63D1-4EA6-9F66-BBC67DEF31AD}"/>
                </a:ext>
              </a:extLst>
            </p:cNvPr>
            <p:cNvSpPr/>
            <p:nvPr/>
          </p:nvSpPr>
          <p:spPr>
            <a:xfrm>
              <a:off x="755576" y="2280625"/>
              <a:ext cx="2232248" cy="1945937"/>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pole tekstowe 6">
                  <a:extLst>
                    <a:ext uri="{FF2B5EF4-FFF2-40B4-BE49-F238E27FC236}">
                      <a16:creationId xmlns="" xmlns:a16="http://schemas.microsoft.com/office/drawing/2014/main" id="{342877C1-1241-E64E-7971-989AFEE86C80}"/>
                    </a:ext>
                  </a:extLst>
                </p:cNvPr>
                <p:cNvSpPr txBox="1"/>
                <p:nvPr/>
              </p:nvSpPr>
              <p:spPr>
                <a:xfrm>
                  <a:off x="1119773" y="911317"/>
                  <a:ext cx="1868051" cy="228198"/>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𝐺</m:t>
                          </m:r>
                        </m:e>
                        <m:sub>
                          <m:r>
                            <a:rPr lang="pl-PL" sz="2000" b="0" i="1" smtClean="0">
                              <a:latin typeface="Cambria Math" panose="02040503050406030204" pitchFamily="18" charset="0"/>
                            </a:rPr>
                            <m:t>𝑅</m:t>
                          </m:r>
                        </m:sub>
                      </m:sSub>
                      <m:r>
                        <a:rPr lang="pl-PL" sz="2000" i="1" smtClean="0">
                          <a:latin typeface="Cambria Math" panose="02040503050406030204" pitchFamily="18" charset="0"/>
                        </a:rPr>
                        <m:t>=</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r>
                        <a:rPr lang="pl-PL" sz="2000" b="0" i="1" smtClean="0">
                          <a:latin typeface="Cambria Math" panose="02040503050406030204" pitchFamily="18" charset="0"/>
                        </a:rPr>
                        <m:t>𝑥</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a:t>}</a:t>
                  </a:r>
                  <a:endParaRPr lang="en-GB" sz="2000"/>
                </a:p>
              </p:txBody>
            </p:sp>
          </mc:Choice>
          <mc:Fallback xmlns="">
            <p:sp>
              <p:nvSpPr>
                <p:cNvPr id="7" name="pole tekstowe 6"/>
                <p:cNvSpPr txBox="1">
                  <a:spLocks noRot="1" noChangeAspect="1" noMove="1" noResize="1" noEditPoints="1" noAdjustHandles="1" noChangeArrowheads="1" noChangeShapeType="1" noTextEdit="1"/>
                </p:cNvSpPr>
                <p:nvPr/>
              </p:nvSpPr>
              <p:spPr>
                <a:xfrm>
                  <a:off x="1119773" y="911317"/>
                  <a:ext cx="1868051" cy="228198"/>
                </a:xfrm>
                <a:prstGeom prst="rect">
                  <a:avLst/>
                </a:prstGeom>
                <a:blipFill>
                  <a:blip r:embed="rId2"/>
                  <a:stretch>
                    <a:fillRect l="-288" t="-23529" r="-2594" b="-50980"/>
                  </a:stretch>
                </a:blipFill>
              </p:spPr>
              <p:txBody>
                <a:bodyPr/>
                <a:lstStyle/>
                <a:p>
                  <a:r>
                    <a:rPr lang="pl-PL">
                      <a:noFill/>
                    </a:rPr>
                    <a:t> </a:t>
                  </a:r>
                </a:p>
              </p:txBody>
            </p:sp>
          </mc:Fallback>
        </mc:AlternateContent>
        <p:sp>
          <p:nvSpPr>
            <p:cNvPr id="10" name="Prostokąt 9">
              <a:extLst>
                <a:ext uri="{FF2B5EF4-FFF2-40B4-BE49-F238E27FC236}">
                  <a16:creationId xmlns="" xmlns:a16="http://schemas.microsoft.com/office/drawing/2014/main" id="{E3BA1942-F23C-7B4F-950A-0EF16E7B1308}"/>
                </a:ext>
              </a:extLst>
            </p:cNvPr>
            <p:cNvSpPr/>
            <p:nvPr/>
          </p:nvSpPr>
          <p:spPr>
            <a:xfrm>
              <a:off x="2095427" y="2531236"/>
              <a:ext cx="216024"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 xmlns:a16="http://schemas.microsoft.com/office/drawing/2014/main" id="{6448473D-0828-EE45-CFF3-80ED03FD0C6F}"/>
                    </a:ext>
                  </a:extLst>
                </p:cNvPr>
                <p:cNvSpPr txBox="1"/>
                <p:nvPr/>
              </p:nvSpPr>
              <p:spPr>
                <a:xfrm>
                  <a:off x="1694848" y="2497300"/>
                  <a:ext cx="429225" cy="2281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r>
                              <a:rPr lang="pl-PL" sz="2000" i="1">
                                <a:latin typeface="Cambria Math" panose="02040503050406030204" pitchFamily="18" charset="0"/>
                              </a:rPr>
                              <m:t>𝑥</m:t>
                            </m:r>
                          </m:sub>
                        </m:sSub>
                      </m:oMath>
                    </m:oMathPara>
                  </a14:m>
                  <a:endParaRPr lang="en-GB" sz="2000"/>
                </a:p>
              </p:txBody>
            </p:sp>
          </mc:Choice>
          <mc:Fallback xmlns="">
            <p:sp>
              <p:nvSpPr>
                <p:cNvPr id="11" name="pole tekstowe 10"/>
                <p:cNvSpPr txBox="1">
                  <a:spLocks noRot="1" noChangeAspect="1" noMove="1" noResize="1" noEditPoints="1" noAdjustHandles="1" noChangeArrowheads="1" noChangeShapeType="1" noTextEdit="1"/>
                </p:cNvSpPr>
                <p:nvPr/>
              </p:nvSpPr>
              <p:spPr>
                <a:xfrm>
                  <a:off x="1694848" y="2497300"/>
                  <a:ext cx="429225" cy="228198"/>
                </a:xfrm>
                <a:prstGeom prst="rect">
                  <a:avLst/>
                </a:prstGeom>
                <a:blipFill>
                  <a:blip r:embed="rId3"/>
                  <a:stretch>
                    <a:fillRect b="-27451"/>
                  </a:stretch>
                </a:blipFill>
              </p:spPr>
              <p:txBody>
                <a:bodyPr/>
                <a:lstStyle/>
                <a:p>
                  <a:r>
                    <a:rPr lang="pl-PL">
                      <a:noFill/>
                    </a:rPr>
                    <a:t> </a:t>
                  </a:r>
                </a:p>
              </p:txBody>
            </p:sp>
          </mc:Fallback>
        </mc:AlternateContent>
        <p:sp>
          <p:nvSpPr>
            <p:cNvPr id="23" name="pole tekstowe 22">
              <a:extLst>
                <a:ext uri="{FF2B5EF4-FFF2-40B4-BE49-F238E27FC236}">
                  <a16:creationId xmlns="" xmlns:a16="http://schemas.microsoft.com/office/drawing/2014/main" id="{CD1F132C-98E2-A246-D606-05B9B7C3288D}"/>
                </a:ext>
              </a:extLst>
            </p:cNvPr>
            <p:cNvSpPr txBox="1"/>
            <p:nvPr/>
          </p:nvSpPr>
          <p:spPr>
            <a:xfrm>
              <a:off x="1265278" y="3301534"/>
              <a:ext cx="570418" cy="323380"/>
            </a:xfrm>
            <a:prstGeom prst="rect">
              <a:avLst/>
            </a:prstGeom>
            <a:noFill/>
          </p:spPr>
          <p:txBody>
            <a:bodyPr wrap="square" lIns="0" tIns="0" rIns="0" bIns="0" rtlCol="0">
              <a:spAutoFit/>
            </a:bodyPr>
            <a:lstStyle/>
            <a:p>
              <a:endParaRPr lang="en-GB"/>
            </a:p>
          </p:txBody>
        </p:sp>
        <p:sp>
          <p:nvSpPr>
            <p:cNvPr id="24" name="Prostokąt 23">
              <a:extLst>
                <a:ext uri="{FF2B5EF4-FFF2-40B4-BE49-F238E27FC236}">
                  <a16:creationId xmlns="" xmlns:a16="http://schemas.microsoft.com/office/drawing/2014/main" id="{86FEBF54-4563-AE5F-F6AA-C36FB423D75A}"/>
                </a:ext>
              </a:extLst>
            </p:cNvPr>
            <p:cNvSpPr/>
            <p:nvPr/>
          </p:nvSpPr>
          <p:spPr>
            <a:xfrm>
              <a:off x="2091325" y="3243855"/>
              <a:ext cx="264781" cy="3434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pole tekstowe 7">
                  <a:extLst>
                    <a:ext uri="{FF2B5EF4-FFF2-40B4-BE49-F238E27FC236}">
                      <a16:creationId xmlns="" xmlns:a16="http://schemas.microsoft.com/office/drawing/2014/main" id="{01002B89-13F6-1D1B-9A31-5AA00B4CAD47}"/>
                    </a:ext>
                  </a:extLst>
                </p:cNvPr>
                <p:cNvSpPr txBox="1"/>
                <p:nvPr/>
              </p:nvSpPr>
              <p:spPr>
                <a:xfrm>
                  <a:off x="5873083" y="909200"/>
                  <a:ext cx="1868051" cy="249401"/>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𝐺</m:t>
                          </m:r>
                        </m:e>
                        <m:sub>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oMath>
                  </a14:m>
                  <a:r>
                    <a:rPr lang="pl-PL" sz="2000"/>
                    <a:t> </a:t>
                  </a:r>
                  <a14:m>
                    <m:oMath xmlns:m="http://schemas.openxmlformats.org/officeDocument/2006/math">
                      <m:r>
                        <a:rPr lang="pl-PL" sz="2000" i="1">
                          <a:latin typeface="Cambria Math" panose="02040503050406030204" pitchFamily="18" charset="0"/>
                        </a:rPr>
                        <m:t>={</m:t>
                      </m:r>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𝑦</m:t>
                          </m:r>
                        </m:sub>
                        <m:sup>
                          <m:r>
                            <a:rPr lang="pl-PL" sz="2000" b="0" i="1" smtClean="0">
                              <a:latin typeface="Cambria Math" panose="02040503050406030204" pitchFamily="18" charset="0"/>
                            </a:rPr>
                            <m:t>′</m:t>
                          </m:r>
                        </m:sup>
                      </m:sSubSup>
                      <m:r>
                        <a:rPr lang="pl-PL" sz="2000" b="0" i="1" smtClean="0">
                          <a:latin typeface="Cambria Math" panose="02040503050406030204" pitchFamily="18" charset="0"/>
                        </a:rPr>
                        <m:t>: </m:t>
                      </m:r>
                      <m:r>
                        <a:rPr lang="pl-PL" sz="2000" b="0" i="1" smtClean="0">
                          <a:latin typeface="Cambria Math" panose="02040503050406030204" pitchFamily="18" charset="0"/>
                        </a:rPr>
                        <m:t>𝑦</m:t>
                      </m:r>
                      <m:r>
                        <a:rPr lang="pl-PL" sz="2000" i="1">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𝑈</m:t>
                      </m:r>
                    </m:oMath>
                  </a14:m>
                  <a:r>
                    <a:rPr lang="pl-PL" sz="2000"/>
                    <a:t>}</a:t>
                  </a:r>
                  <a:endParaRPr lang="en-GB" sz="2000"/>
                </a:p>
              </p:txBody>
            </p:sp>
          </mc:Choice>
          <mc:Fallback xmlns="">
            <p:sp>
              <p:nvSpPr>
                <p:cNvPr id="8" name="pole tekstowe 7"/>
                <p:cNvSpPr txBox="1">
                  <a:spLocks noRot="1" noChangeAspect="1" noMove="1" noResize="1" noEditPoints="1" noAdjustHandles="1" noChangeArrowheads="1" noChangeShapeType="1" noTextEdit="1"/>
                </p:cNvSpPr>
                <p:nvPr/>
              </p:nvSpPr>
              <p:spPr>
                <a:xfrm>
                  <a:off x="5873083" y="909200"/>
                  <a:ext cx="1868051" cy="249401"/>
                </a:xfrm>
                <a:prstGeom prst="rect">
                  <a:avLst/>
                </a:prstGeom>
                <a:blipFill>
                  <a:blip r:embed="rId4"/>
                  <a:stretch>
                    <a:fillRect l="-4035" t="-23636" r="-1153" b="-36364"/>
                  </a:stretch>
                </a:blipFill>
              </p:spPr>
              <p:txBody>
                <a:bodyPr/>
                <a:lstStyle/>
                <a:p>
                  <a:r>
                    <a:rPr lang="pl-PL">
                      <a:noFill/>
                    </a:rPr>
                    <a:t> </a:t>
                  </a:r>
                </a:p>
              </p:txBody>
            </p:sp>
          </mc:Fallback>
        </mc:AlternateContent>
        <p:sp>
          <p:nvSpPr>
            <p:cNvPr id="5" name="Prostokąt zaokrąglony 4">
              <a:extLst>
                <a:ext uri="{FF2B5EF4-FFF2-40B4-BE49-F238E27FC236}">
                  <a16:creationId xmlns="" xmlns:a16="http://schemas.microsoft.com/office/drawing/2014/main" id="{D3F026D3-6BB1-E670-6760-E58ACDA61F24}"/>
                </a:ext>
              </a:extLst>
            </p:cNvPr>
            <p:cNvSpPr/>
            <p:nvPr/>
          </p:nvSpPr>
          <p:spPr>
            <a:xfrm>
              <a:off x="5220072" y="1992593"/>
              <a:ext cx="3168352" cy="237626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rostokąt 8">
              <a:extLst>
                <a:ext uri="{FF2B5EF4-FFF2-40B4-BE49-F238E27FC236}">
                  <a16:creationId xmlns="" xmlns:a16="http://schemas.microsoft.com/office/drawing/2014/main" id="{CBE6428C-C775-0A2F-1B0F-FEE2B95B2D0B}"/>
                </a:ext>
              </a:extLst>
            </p:cNvPr>
            <p:cNvSpPr/>
            <p:nvPr/>
          </p:nvSpPr>
          <p:spPr>
            <a:xfrm>
              <a:off x="5797530" y="2129456"/>
              <a:ext cx="1008146" cy="10327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rostokąt 17">
              <a:extLst>
                <a:ext uri="{FF2B5EF4-FFF2-40B4-BE49-F238E27FC236}">
                  <a16:creationId xmlns="" xmlns:a16="http://schemas.microsoft.com/office/drawing/2014/main" id="{635EDB31-9DA6-18B5-4226-DBB7737B6B6B}"/>
                </a:ext>
              </a:extLst>
            </p:cNvPr>
            <p:cNvSpPr/>
            <p:nvPr/>
          </p:nvSpPr>
          <p:spPr>
            <a:xfrm>
              <a:off x="6796734" y="2576640"/>
              <a:ext cx="1495042" cy="1344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pole tekstowe 18">
                  <a:extLst>
                    <a:ext uri="{FF2B5EF4-FFF2-40B4-BE49-F238E27FC236}">
                      <a16:creationId xmlns="" xmlns:a16="http://schemas.microsoft.com/office/drawing/2014/main" id="{C6614DA7-706B-C9B7-176B-2FF582B97050}"/>
                    </a:ext>
                  </a:extLst>
                </p:cNvPr>
                <p:cNvSpPr txBox="1"/>
                <p:nvPr/>
              </p:nvSpPr>
              <p:spPr>
                <a:xfrm>
                  <a:off x="7276665" y="2267187"/>
                  <a:ext cx="349125" cy="246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oMath>
                    </m:oMathPara>
                  </a14:m>
                  <a:endParaRPr lang="en-GB" sz="2000"/>
                </a:p>
              </p:txBody>
            </p:sp>
          </mc:Choice>
          <mc:Fallback xmlns="">
            <p:sp>
              <p:nvSpPr>
                <p:cNvPr id="19" name="pole tekstowe 18"/>
                <p:cNvSpPr txBox="1">
                  <a:spLocks noRot="1" noChangeAspect="1" noMove="1" noResize="1" noEditPoints="1" noAdjustHandles="1" noChangeArrowheads="1" noChangeShapeType="1" noTextEdit="1"/>
                </p:cNvSpPr>
                <p:nvPr/>
              </p:nvSpPr>
              <p:spPr>
                <a:xfrm>
                  <a:off x="7276665" y="2267187"/>
                  <a:ext cx="349125" cy="246121"/>
                </a:xfrm>
                <a:prstGeom prst="rect">
                  <a:avLst/>
                </a:prstGeom>
                <a:blipFill>
                  <a:blip r:embed="rId5"/>
                  <a:stretch>
                    <a:fillRect l="-13846" b="-20000"/>
                  </a:stretch>
                </a:blipFill>
              </p:spPr>
              <p:txBody>
                <a:bodyPr/>
                <a:lstStyle/>
                <a:p>
                  <a:r>
                    <a:rPr lang="pl-PL">
                      <a:noFill/>
                    </a:rPr>
                    <a:t> </a:t>
                  </a:r>
                </a:p>
              </p:txBody>
            </p:sp>
          </mc:Fallback>
        </mc:AlternateContent>
      </p:grpSp>
      <p:sp>
        <p:nvSpPr>
          <p:cNvPr id="22" name="Tytuł 1">
            <a:extLst>
              <a:ext uri="{FF2B5EF4-FFF2-40B4-BE49-F238E27FC236}">
                <a16:creationId xmlns="" xmlns:a16="http://schemas.microsoft.com/office/drawing/2014/main" id="{74906AA0-F036-DE38-EB63-207AE15D8AF6}"/>
              </a:ext>
            </a:extLst>
          </p:cNvPr>
          <p:cNvSpPr>
            <a:spLocks noGrp="1"/>
          </p:cNvSpPr>
          <p:nvPr>
            <p:ph type="title"/>
          </p:nvPr>
        </p:nvSpPr>
        <p:spPr>
          <a:xfrm>
            <a:off x="63098" y="95640"/>
            <a:ext cx="9080902" cy="1723624"/>
          </a:xfrm>
        </p:spPr>
        <p:txBody>
          <a:bodyPr/>
          <a:lstStyle/>
          <a:p>
            <a:r>
              <a:rPr lang="pl-PL" sz="3200" b="1" dirty="0"/>
              <a:t>NETWORK OF </a:t>
            </a:r>
            <a:r>
              <a:rPr lang="pl-PL" sz="3200" b="1" dirty="0" err="1"/>
              <a:t>APPROXIMATION</a:t>
            </a:r>
            <a:r>
              <a:rPr lang="pl-PL" sz="3200" b="1" dirty="0"/>
              <a:t> </a:t>
            </a:r>
            <a:r>
              <a:rPr lang="pl-PL" sz="3200" b="1" dirty="0" err="1"/>
              <a:t>SPACES</a:t>
            </a:r>
            <a:r>
              <a:rPr lang="pl-PL" sz="3200" b="1" dirty="0"/>
              <a:t> </a:t>
            </a:r>
            <a:br>
              <a:rPr lang="pl-PL" sz="3200" b="1" dirty="0"/>
            </a:br>
            <a:r>
              <a:rPr lang="pl-PL" sz="3200" b="1" dirty="0" err="1"/>
              <a:t>LINKED</a:t>
            </a:r>
            <a:r>
              <a:rPr lang="pl-PL" sz="3200" b="1" dirty="0"/>
              <a:t> BY </a:t>
            </a:r>
            <a:r>
              <a:rPr lang="pl-PL" sz="3200" b="1" dirty="0" err="1"/>
              <a:t>INTERFACES</a:t>
            </a:r>
            <a:r>
              <a:rPr lang="pl-PL" sz="3200" b="1" dirty="0"/>
              <a:t>: </a:t>
            </a:r>
            <a:br>
              <a:rPr lang="pl-PL" sz="3200" b="1" dirty="0"/>
            </a:br>
            <a:r>
              <a:rPr lang="pl-PL" sz="3200" b="1" dirty="0"/>
              <a:t>THE PAWLAK </a:t>
            </a:r>
            <a:r>
              <a:rPr lang="pl-PL" sz="3200" b="1" dirty="0" err="1"/>
              <a:t>ROUGH</a:t>
            </a:r>
            <a:r>
              <a:rPr lang="pl-PL" sz="3200" b="1" dirty="0"/>
              <a:t> SET MODEL</a:t>
            </a:r>
          </a:p>
        </p:txBody>
      </p:sp>
      <p:sp>
        <p:nvSpPr>
          <p:cNvPr id="4" name="Sześciokąt 3">
            <a:extLst>
              <a:ext uri="{FF2B5EF4-FFF2-40B4-BE49-F238E27FC236}">
                <a16:creationId xmlns="" xmlns:a16="http://schemas.microsoft.com/office/drawing/2014/main" id="{0BE65168-F9E8-5D89-15BA-593CDFC16903}"/>
              </a:ext>
            </a:extLst>
          </p:cNvPr>
          <p:cNvSpPr/>
          <p:nvPr/>
        </p:nvSpPr>
        <p:spPr>
          <a:xfrm>
            <a:off x="2274117" y="3877150"/>
            <a:ext cx="3540814" cy="2419334"/>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6" name="pole tekstowe 5">
                <a:extLst>
                  <a:ext uri="{FF2B5EF4-FFF2-40B4-BE49-F238E27FC236}">
                    <a16:creationId xmlns="" xmlns:a16="http://schemas.microsoft.com/office/drawing/2014/main" id="{09493329-4D48-9172-D58A-610CE7FDE375}"/>
                  </a:ext>
                </a:extLst>
              </p:cNvPr>
              <p:cNvSpPr txBox="1"/>
              <p:nvPr/>
            </p:nvSpPr>
            <p:spPr>
              <a:xfrm>
                <a:off x="2807969" y="3976042"/>
                <a:ext cx="2419037" cy="6217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800" i="1" smtClean="0">
                          <a:latin typeface="Cambria Math" panose="02040503050406030204" pitchFamily="18" charset="0"/>
                        </a:rPr>
                        <m:t>𝑟</m:t>
                      </m:r>
                      <m:d>
                        <m:dPr>
                          <m:ctrlPr>
                            <a:rPr lang="pl-PL" sz="1800" i="1">
                              <a:latin typeface="Cambria Math" panose="02040503050406030204" pitchFamily="18" charset="0"/>
                            </a:rPr>
                          </m:ctrlPr>
                        </m:dPr>
                        <m:e>
                          <m:sSub>
                            <m:sSubPr>
                              <m:ctrlPr>
                                <a:rPr lang="en-GB" sz="1800" i="1">
                                  <a:latin typeface="Cambria Math" panose="02040503050406030204" pitchFamily="18" charset="0"/>
                                </a:rPr>
                              </m:ctrlPr>
                            </m:sSubPr>
                            <m:e>
                              <m:r>
                                <a:rPr lang="pl-PL" sz="1800" i="1">
                                  <a:latin typeface="Cambria Math" panose="02040503050406030204" pitchFamily="18" charset="0"/>
                                </a:rPr>
                                <m:t>𝑔</m:t>
                              </m:r>
                            </m:e>
                            <m:sub>
                              <m:r>
                                <a:rPr lang="pl-PL" sz="1800" i="1">
                                  <a:latin typeface="Cambria Math" panose="02040503050406030204" pitchFamily="18" charset="0"/>
                                </a:rPr>
                                <m:t>𝑥</m:t>
                              </m:r>
                            </m:sub>
                          </m:sSub>
                          <m:r>
                            <a:rPr lang="pl-PL" sz="1800" i="1">
                              <a:latin typeface="Cambria Math" panose="02040503050406030204" pitchFamily="18" charset="0"/>
                            </a:rPr>
                            <m:t>,</m:t>
                          </m:r>
                          <m:sSubSup>
                            <m:sSubSupPr>
                              <m:ctrlPr>
                                <a:rPr lang="en-GB" sz="1800" i="1">
                                  <a:latin typeface="Cambria Math" panose="02040503050406030204" pitchFamily="18" charset="0"/>
                                </a:rPr>
                              </m:ctrlPr>
                            </m:sSubSupPr>
                            <m:e>
                              <m:r>
                                <a:rPr lang="pl-PL" sz="1800" i="1">
                                  <a:latin typeface="Cambria Math" panose="02040503050406030204" pitchFamily="18" charset="0"/>
                                </a:rPr>
                                <m:t>𝑔</m:t>
                              </m:r>
                            </m:e>
                            <m:sub>
                              <m:r>
                                <a:rPr lang="pl-PL" sz="1800" b="0" i="1" smtClean="0">
                                  <a:latin typeface="Cambria Math" panose="02040503050406030204" pitchFamily="18" charset="0"/>
                                </a:rPr>
                                <m:t>𝑦</m:t>
                              </m:r>
                            </m:sub>
                            <m:sup>
                              <m:r>
                                <a:rPr lang="pl-PL" sz="1800" i="1">
                                  <a:latin typeface="Cambria Math" panose="02040503050406030204" pitchFamily="18" charset="0"/>
                                </a:rPr>
                                <m:t>′</m:t>
                              </m:r>
                            </m:sup>
                          </m:sSubSup>
                        </m:e>
                      </m:d>
                      <m:r>
                        <m:rPr>
                          <m:nor/>
                        </m:rPr>
                        <a:rPr lang="pl-PL" sz="1800" i="1"/>
                        <m:t> </m:t>
                      </m:r>
                      <m:r>
                        <m:rPr>
                          <m:nor/>
                        </m:rPr>
                        <a:rPr lang="pl-PL" sz="1800" i="1" err="1"/>
                        <m:t>iff</m:t>
                      </m:r>
                      <m:r>
                        <m:rPr>
                          <m:nor/>
                        </m:rPr>
                        <a:rPr lang="pl-PL" sz="1800" i="1"/>
                        <m:t> </m:t>
                      </m:r>
                    </m:oMath>
                  </m:oMathPara>
                </a14:m>
                <a:endParaRPr lang="pl-PL" sz="1800" i="1"/>
              </a:p>
              <a:p>
                <a14:m>
                  <m:oMath xmlns:m="http://schemas.openxmlformats.org/officeDocument/2006/math">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𝑥</m:t>
                            </m:r>
                          </m:e>
                        </m:d>
                      </m:e>
                      <m:sub>
                        <m:r>
                          <a:rPr lang="pl-PL" sz="1800" i="1">
                            <a:latin typeface="Cambria Math" panose="02040503050406030204" pitchFamily="18" charset="0"/>
                          </a:rPr>
                          <m:t>𝑅</m:t>
                        </m:r>
                      </m:sub>
                    </m:sSub>
                    <m:r>
                      <a:rPr lang="en-GB"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sSub>
                      <m:sSubPr>
                        <m:ctrlPr>
                          <a:rPr lang="pl-PL" sz="1800" i="1">
                            <a:latin typeface="Cambria Math" panose="02040503050406030204" pitchFamily="18" charset="0"/>
                          </a:rPr>
                        </m:ctrlPr>
                      </m:sSubPr>
                      <m:e>
                        <m:d>
                          <m:dPr>
                            <m:begChr m:val="["/>
                            <m:endChr m:val="]"/>
                            <m:ctrlPr>
                              <a:rPr lang="pl-PL" sz="1800" i="1">
                                <a:latin typeface="Cambria Math" panose="02040503050406030204" pitchFamily="18" charset="0"/>
                              </a:rPr>
                            </m:ctrlPr>
                          </m:dPr>
                          <m:e>
                            <m:r>
                              <a:rPr lang="pl-PL" sz="1800" b="0" i="1" smtClean="0">
                                <a:latin typeface="Cambria Math" panose="02040503050406030204" pitchFamily="18" charset="0"/>
                              </a:rPr>
                              <m:t>𝑦</m:t>
                            </m:r>
                          </m:e>
                        </m:d>
                      </m:e>
                      <m:sub>
                        <m:sSub>
                          <m:sSubPr>
                            <m:ctrlPr>
                              <a:rPr lang="pl-PL" sz="1800" i="1">
                                <a:latin typeface="Cambria Math" panose="02040503050406030204" pitchFamily="18" charset="0"/>
                              </a:rPr>
                            </m:ctrlPr>
                          </m:sSubPr>
                          <m:e>
                            <m:r>
                              <a:rPr lang="pl-PL" sz="1800" i="1">
                                <a:latin typeface="Cambria Math" panose="02040503050406030204" pitchFamily="18" charset="0"/>
                              </a:rPr>
                              <m:t>𝑅</m:t>
                            </m:r>
                          </m:e>
                          <m:sub>
                            <m:r>
                              <a:rPr lang="pl-PL" sz="1800" i="1">
                                <a:latin typeface="Cambria Math" panose="02040503050406030204" pitchFamily="18" charset="0"/>
                              </a:rPr>
                              <m:t>𝑑</m:t>
                            </m:r>
                          </m:sub>
                        </m:sSub>
                      </m:sub>
                    </m:sSub>
                  </m:oMath>
                </a14:m>
                <a:endParaRPr lang="pl-PL" sz="1800"/>
              </a:p>
            </p:txBody>
          </p:sp>
        </mc:Choice>
        <mc:Fallback xmlns="">
          <p:sp>
            <p:nvSpPr>
              <p:cNvPr id="6" name="pole tekstowe 5">
                <a:extLst>
                  <a:ext uri="{FF2B5EF4-FFF2-40B4-BE49-F238E27FC236}">
                    <a16:creationId xmlns:a16="http://schemas.microsoft.com/office/drawing/2014/main" id="{F3633CE5-6785-16E8-004F-38ECFD726E56}"/>
                  </a:ext>
                </a:extLst>
              </p:cNvPr>
              <p:cNvSpPr txBox="1">
                <a:spLocks noRot="1" noChangeAspect="1" noMove="1" noResize="1" noEditPoints="1" noAdjustHandles="1" noChangeArrowheads="1" noChangeShapeType="1" noTextEdit="1"/>
              </p:cNvSpPr>
              <p:nvPr/>
            </p:nvSpPr>
            <p:spPr>
              <a:xfrm>
                <a:off x="2807969" y="3976042"/>
                <a:ext cx="2419037" cy="621773"/>
              </a:xfrm>
              <a:prstGeom prst="rect">
                <a:avLst/>
              </a:prstGeom>
              <a:blipFill>
                <a:blip r:embed="rId6"/>
                <a:stretch>
                  <a:fillRect l="-253" b="-882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 xmlns:a16="http://schemas.microsoft.com/office/drawing/2014/main" id="{20698372-680D-8DDA-1AD4-A3C119079319}"/>
                  </a:ext>
                </a:extLst>
              </p:cNvPr>
              <p:cNvSpPr txBox="1"/>
              <p:nvPr/>
            </p:nvSpPr>
            <p:spPr>
              <a:xfrm>
                <a:off x="1134476" y="4999335"/>
                <a:ext cx="485915" cy="3114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i="1">
                                  <a:latin typeface="Cambria Math" panose="02040503050406030204" pitchFamily="18" charset="0"/>
                                </a:rPr>
                                <m:t>𝑥</m:t>
                              </m:r>
                            </m:e>
                            <m:sup>
                              <m:r>
                                <a:rPr lang="pl-PL" sz="2000" i="1">
                                  <a:latin typeface="Cambria Math" panose="02040503050406030204" pitchFamily="18" charset="0"/>
                                </a:rPr>
                                <m:t>′</m:t>
                              </m:r>
                            </m:sup>
                          </m:sSup>
                        </m:sub>
                      </m:sSub>
                    </m:oMath>
                  </m:oMathPara>
                </a14:m>
                <a:endParaRPr lang="en-GB" sz="2000"/>
              </a:p>
            </p:txBody>
          </p:sp>
        </mc:Choice>
        <mc:Fallback xmlns="">
          <p:sp>
            <p:nvSpPr>
              <p:cNvPr id="13" name="pole tekstowe 12">
                <a:extLst>
                  <a:ext uri="{FF2B5EF4-FFF2-40B4-BE49-F238E27FC236}">
                    <a16:creationId xmlns:a16="http://schemas.microsoft.com/office/drawing/2014/main" id="{F8B818D4-9E01-CC97-1563-A3069A070DA7}"/>
                  </a:ext>
                </a:extLst>
              </p:cNvPr>
              <p:cNvSpPr txBox="1">
                <a:spLocks noRot="1" noChangeAspect="1" noMove="1" noResize="1" noEditPoints="1" noAdjustHandles="1" noChangeArrowheads="1" noChangeShapeType="1" noTextEdit="1"/>
              </p:cNvSpPr>
              <p:nvPr/>
            </p:nvSpPr>
            <p:spPr>
              <a:xfrm>
                <a:off x="1134476" y="4999335"/>
                <a:ext cx="485915" cy="311432"/>
              </a:xfrm>
              <a:prstGeom prst="rect">
                <a:avLst/>
              </a:prstGeom>
              <a:blipFill>
                <a:blip r:embed="rId7"/>
                <a:stretch>
                  <a:fillRect l="-5000" b="-25490"/>
                </a:stretch>
              </a:blipFill>
            </p:spPr>
            <p:txBody>
              <a:bodyPr/>
              <a:lstStyle/>
              <a:p>
                <a:r>
                  <a:rPr lang="pl-PL">
                    <a:noFill/>
                  </a:rPr>
                  <a:t> </a:t>
                </a:r>
              </a:p>
            </p:txBody>
          </p:sp>
        </mc:Fallback>
      </mc:AlternateContent>
      <p:sp>
        <p:nvSpPr>
          <p:cNvPr id="14" name="pole tekstowe 13">
            <a:extLst>
              <a:ext uri="{FF2B5EF4-FFF2-40B4-BE49-F238E27FC236}">
                <a16:creationId xmlns="" xmlns:a16="http://schemas.microsoft.com/office/drawing/2014/main" id="{FFFE9E69-717E-5E53-C4D1-A36A6B1F1B04}"/>
              </a:ext>
            </a:extLst>
          </p:cNvPr>
          <p:cNvSpPr txBox="1"/>
          <p:nvPr/>
        </p:nvSpPr>
        <p:spPr>
          <a:xfrm>
            <a:off x="807105" y="4421474"/>
            <a:ext cx="505725" cy="507831"/>
          </a:xfrm>
          <a:prstGeom prst="rect">
            <a:avLst/>
          </a:prstGeom>
          <a:noFill/>
        </p:spPr>
        <p:txBody>
          <a:bodyPr wrap="square" rtlCol="0">
            <a:spAutoFit/>
          </a:bodyPr>
          <a:lstStyle/>
          <a:p>
            <a:r>
              <a:rPr lang="pl-PL" b="1"/>
              <a:t>…</a:t>
            </a:r>
          </a:p>
        </p:txBody>
      </p:sp>
      <mc:AlternateContent xmlns:mc="http://schemas.openxmlformats.org/markup-compatibility/2006" xmlns:a14="http://schemas.microsoft.com/office/drawing/2010/main">
        <mc:Choice Requires="a14">
          <p:sp>
            <p:nvSpPr>
              <p:cNvPr id="20" name="pole tekstowe 19">
                <a:extLst>
                  <a:ext uri="{FF2B5EF4-FFF2-40B4-BE49-F238E27FC236}">
                    <a16:creationId xmlns="" xmlns:a16="http://schemas.microsoft.com/office/drawing/2014/main" id="{B669F139-E5D2-BB8C-1536-B728A3FF4F9F}"/>
                  </a:ext>
                </a:extLst>
              </p:cNvPr>
              <p:cNvSpPr txBox="1"/>
              <p:nvPr/>
            </p:nvSpPr>
            <p:spPr>
              <a:xfrm>
                <a:off x="2950639" y="4854904"/>
                <a:ext cx="1998748" cy="621773"/>
              </a:xfrm>
              <a:prstGeom prst="rect">
                <a:avLst/>
              </a:prstGeom>
              <a:noFill/>
            </p:spPr>
            <p:txBody>
              <a:bodyPr wrap="square" lIns="0" tIns="0" rIns="0" bIns="0" rtlCol="0">
                <a:spAutoFit/>
              </a:bodyPr>
              <a:lstStyle/>
              <a:p>
                <a14:m>
                  <m:oMath xmlns:m="http://schemas.openxmlformats.org/officeDocument/2006/math">
                    <m:sSup>
                      <m:sSupPr>
                        <m:ctrlPr>
                          <a:rPr lang="pl-PL" sz="1800" i="1" smtClean="0">
                            <a:latin typeface="Cambria Math" panose="02040503050406030204" pitchFamily="18" charset="0"/>
                          </a:rPr>
                        </m:ctrlPr>
                      </m:sSupPr>
                      <m:e>
                        <m:r>
                          <a:rPr lang="pl-PL" sz="1800" b="0" i="0" smtClean="0">
                            <a:latin typeface="Cambria Math" panose="02040503050406030204" pitchFamily="18" charset="0"/>
                          </a:rPr>
                          <m:t>  </m:t>
                        </m:r>
                        <m:r>
                          <a:rPr lang="pl-PL" sz="1800" b="0" i="1" smtClean="0">
                            <a:latin typeface="Cambria Math" panose="02040503050406030204" pitchFamily="18" charset="0"/>
                          </a:rPr>
                          <m:t>𝑟</m:t>
                        </m:r>
                      </m:e>
                      <m:sup>
                        <m:r>
                          <a:rPr lang="pl-PL" sz="1800" b="0" i="0" smtClean="0">
                            <a:latin typeface="Cambria Math" panose="02040503050406030204" pitchFamily="18" charset="0"/>
                          </a:rPr>
                          <m:t>′</m:t>
                        </m:r>
                      </m:sup>
                    </m:sSup>
                    <m:d>
                      <m:dPr>
                        <m:ctrlPr>
                          <a:rPr lang="pl-PL" sz="1800" i="1">
                            <a:latin typeface="Cambria Math" panose="02040503050406030204" pitchFamily="18" charset="0"/>
                          </a:rPr>
                        </m:ctrlPr>
                      </m:dPr>
                      <m:e>
                        <m:sSub>
                          <m:sSubPr>
                            <m:ctrlPr>
                              <a:rPr lang="en-GB" sz="1800" i="1">
                                <a:latin typeface="Cambria Math" panose="02040503050406030204" pitchFamily="18" charset="0"/>
                              </a:rPr>
                            </m:ctrlPr>
                          </m:sSubPr>
                          <m:e>
                            <m:r>
                              <a:rPr lang="pl-PL" sz="1800" i="1">
                                <a:latin typeface="Cambria Math" panose="02040503050406030204" pitchFamily="18" charset="0"/>
                              </a:rPr>
                              <m:t>𝑔</m:t>
                            </m:r>
                          </m:e>
                          <m:sub>
                            <m:r>
                              <a:rPr lang="pl-PL" sz="1800" i="1">
                                <a:latin typeface="Cambria Math" panose="02040503050406030204" pitchFamily="18" charset="0"/>
                              </a:rPr>
                              <m:t>𝑥</m:t>
                            </m:r>
                          </m:sub>
                        </m:sSub>
                        <m:r>
                          <a:rPr lang="pl-PL" sz="1800" i="1">
                            <a:latin typeface="Cambria Math" panose="02040503050406030204" pitchFamily="18" charset="0"/>
                          </a:rPr>
                          <m:t>,</m:t>
                        </m:r>
                        <m:sSubSup>
                          <m:sSubSupPr>
                            <m:ctrlPr>
                              <a:rPr lang="en-GB" sz="1800" i="1">
                                <a:latin typeface="Cambria Math" panose="02040503050406030204" pitchFamily="18" charset="0"/>
                              </a:rPr>
                            </m:ctrlPr>
                          </m:sSubSupPr>
                          <m:e>
                            <m:r>
                              <a:rPr lang="pl-PL" sz="1800" i="1">
                                <a:latin typeface="Cambria Math" panose="02040503050406030204" pitchFamily="18" charset="0"/>
                              </a:rPr>
                              <m:t>𝑔</m:t>
                            </m:r>
                          </m:e>
                          <m:sub>
                            <m:r>
                              <a:rPr lang="pl-PL" sz="1800" b="0" i="1" smtClean="0">
                                <a:latin typeface="Cambria Math" panose="02040503050406030204" pitchFamily="18" charset="0"/>
                              </a:rPr>
                              <m:t>𝑦</m:t>
                            </m:r>
                          </m:sub>
                          <m:sup>
                            <m:r>
                              <a:rPr lang="pl-PL" sz="1800" i="1">
                                <a:latin typeface="Cambria Math" panose="02040503050406030204" pitchFamily="18" charset="0"/>
                              </a:rPr>
                              <m:t>′</m:t>
                            </m:r>
                          </m:sup>
                        </m:sSubSup>
                      </m:e>
                    </m:d>
                    <m:r>
                      <m:rPr>
                        <m:nor/>
                      </m:rPr>
                      <a:rPr lang="pl-PL" sz="1800" i="1"/>
                      <m:t> </m:t>
                    </m:r>
                    <m:r>
                      <m:rPr>
                        <m:nor/>
                      </m:rPr>
                      <a:rPr lang="pl-PL" sz="1800" i="1" err="1"/>
                      <m:t>iff</m:t>
                    </m:r>
                    <m:r>
                      <m:rPr>
                        <m:nor/>
                      </m:rPr>
                      <a:rPr lang="pl-PL" sz="1800" i="1"/>
                      <m:t> </m:t>
                    </m:r>
                  </m:oMath>
                </a14:m>
                <a:r>
                  <a:rPr lang="pl-PL" sz="1800" i="1"/>
                  <a:t>  </a:t>
                </a:r>
              </a:p>
              <a:p>
                <a14:m>
                  <m:oMath xmlns:m="http://schemas.openxmlformats.org/officeDocument/2006/math">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𝑥</m:t>
                            </m:r>
                          </m:e>
                        </m:d>
                      </m:e>
                      <m:sub>
                        <m:r>
                          <a:rPr lang="pl-PL" sz="1800" i="1">
                            <a:latin typeface="Cambria Math" panose="02040503050406030204" pitchFamily="18" charset="0"/>
                          </a:rPr>
                          <m:t>𝑅</m:t>
                        </m:r>
                      </m:sub>
                    </m:sSub>
                    <m:r>
                      <a:rPr lang="pl-PL"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sSub>
                      <m:sSubPr>
                        <m:ctrlPr>
                          <a:rPr lang="pl-PL" sz="1800" i="1">
                            <a:latin typeface="Cambria Math" panose="02040503050406030204" pitchFamily="18" charset="0"/>
                          </a:rPr>
                        </m:ctrlPr>
                      </m:sSubPr>
                      <m:e>
                        <m:d>
                          <m:dPr>
                            <m:begChr m:val="["/>
                            <m:endChr m:val="]"/>
                            <m:ctrlPr>
                              <a:rPr lang="pl-PL" sz="1800" i="1">
                                <a:latin typeface="Cambria Math" panose="02040503050406030204" pitchFamily="18" charset="0"/>
                              </a:rPr>
                            </m:ctrlPr>
                          </m:dPr>
                          <m:e>
                            <m:r>
                              <a:rPr lang="pl-PL" sz="1800" b="0" i="1" smtClean="0">
                                <a:latin typeface="Cambria Math" panose="02040503050406030204" pitchFamily="18" charset="0"/>
                              </a:rPr>
                              <m:t>𝑦</m:t>
                            </m:r>
                          </m:e>
                        </m:d>
                      </m:e>
                      <m:sub>
                        <m:sSub>
                          <m:sSubPr>
                            <m:ctrlPr>
                              <a:rPr lang="pl-PL" sz="1800" i="1">
                                <a:latin typeface="Cambria Math" panose="02040503050406030204" pitchFamily="18" charset="0"/>
                              </a:rPr>
                            </m:ctrlPr>
                          </m:sSubPr>
                          <m:e>
                            <m:r>
                              <a:rPr lang="pl-PL" sz="1800" i="1">
                                <a:latin typeface="Cambria Math" panose="02040503050406030204" pitchFamily="18" charset="0"/>
                              </a:rPr>
                              <m:t>𝑅</m:t>
                            </m:r>
                          </m:e>
                          <m:sub>
                            <m:r>
                              <a:rPr lang="pl-PL" sz="1800" i="1">
                                <a:latin typeface="Cambria Math" panose="02040503050406030204" pitchFamily="18" charset="0"/>
                              </a:rPr>
                              <m:t>𝑑</m:t>
                            </m:r>
                          </m:sub>
                        </m:sSub>
                      </m:sub>
                    </m:sSub>
                  </m:oMath>
                </a14:m>
                <a:r>
                  <a:rPr lang="pl-PL" sz="1800">
                    <a:ea typeface="Cambria Math" panose="02040503050406030204" pitchFamily="18" charset="0"/>
                  </a:rPr>
                  <a:t> </a:t>
                </a:r>
                <a14:m>
                  <m:oMath xmlns:m="http://schemas.openxmlformats.org/officeDocument/2006/math">
                    <m:r>
                      <a:rPr lang="pl-PL" sz="1800" i="1">
                        <a:latin typeface="Cambria Math" panose="02040503050406030204" pitchFamily="18" charset="0"/>
                        <a:ea typeface="Cambria Math" panose="02040503050406030204" pitchFamily="18" charset="0"/>
                      </a:rPr>
                      <m:t>≠∅</m:t>
                    </m:r>
                  </m:oMath>
                </a14:m>
                <a:endParaRPr lang="pl-PL" sz="1800"/>
              </a:p>
            </p:txBody>
          </p:sp>
        </mc:Choice>
        <mc:Fallback xmlns="">
          <p:sp>
            <p:nvSpPr>
              <p:cNvPr id="20" name="pole tekstowe 19">
                <a:extLst>
                  <a:ext uri="{FF2B5EF4-FFF2-40B4-BE49-F238E27FC236}">
                    <a16:creationId xmlns:a16="http://schemas.microsoft.com/office/drawing/2014/main" id="{835F16C5-7099-0273-6CE8-A949F0E59FF7}"/>
                  </a:ext>
                </a:extLst>
              </p:cNvPr>
              <p:cNvSpPr txBox="1">
                <a:spLocks noRot="1" noChangeAspect="1" noMove="1" noResize="1" noEditPoints="1" noAdjustHandles="1" noChangeArrowheads="1" noChangeShapeType="1" noTextEdit="1"/>
              </p:cNvSpPr>
              <p:nvPr/>
            </p:nvSpPr>
            <p:spPr>
              <a:xfrm>
                <a:off x="2950639" y="4854904"/>
                <a:ext cx="1998748" cy="621773"/>
              </a:xfrm>
              <a:prstGeom prst="rect">
                <a:avLst/>
              </a:prstGeom>
              <a:blipFill>
                <a:blip r:embed="rId8"/>
                <a:stretch>
                  <a:fillRect l="-305" b="-882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1" name="pole tekstowe 20">
                <a:extLst>
                  <a:ext uri="{FF2B5EF4-FFF2-40B4-BE49-F238E27FC236}">
                    <a16:creationId xmlns="" xmlns:a16="http://schemas.microsoft.com/office/drawing/2014/main" id="{762BA1E5-1F06-0372-7473-B0ED3209E5D4}"/>
                  </a:ext>
                </a:extLst>
              </p:cNvPr>
              <p:cNvSpPr txBox="1"/>
              <p:nvPr/>
            </p:nvSpPr>
            <p:spPr>
              <a:xfrm>
                <a:off x="5451968" y="3661750"/>
                <a:ext cx="485915" cy="331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oMath>
                  </m:oMathPara>
                </a14:m>
                <a:endParaRPr lang="en-GB" sz="2000"/>
              </a:p>
            </p:txBody>
          </p:sp>
        </mc:Choice>
        <mc:Fallback xmlns="">
          <p:sp>
            <p:nvSpPr>
              <p:cNvPr id="21" name="pole tekstowe 20">
                <a:extLst>
                  <a:ext uri="{FF2B5EF4-FFF2-40B4-BE49-F238E27FC236}">
                    <a16:creationId xmlns:a16="http://schemas.microsoft.com/office/drawing/2014/main" id="{E8D2F1E1-107A-6606-E49E-B559D676E46D}"/>
                  </a:ext>
                </a:extLst>
              </p:cNvPr>
              <p:cNvSpPr txBox="1">
                <a:spLocks noRot="1" noChangeAspect="1" noMove="1" noResize="1" noEditPoints="1" noAdjustHandles="1" noChangeArrowheads="1" noChangeShapeType="1" noTextEdit="1"/>
              </p:cNvSpPr>
              <p:nvPr/>
            </p:nvSpPr>
            <p:spPr>
              <a:xfrm>
                <a:off x="5451968" y="3661750"/>
                <a:ext cx="485915" cy="331950"/>
              </a:xfrm>
              <a:prstGeom prst="rect">
                <a:avLst/>
              </a:prstGeom>
              <a:blipFill>
                <a:blip r:embed="rId9"/>
                <a:stretch>
                  <a:fillRect b="-22222"/>
                </a:stretch>
              </a:blipFill>
            </p:spPr>
            <p:txBody>
              <a:bodyPr/>
              <a:lstStyle/>
              <a:p>
                <a:r>
                  <a:rPr lang="pl-PL">
                    <a:noFill/>
                  </a:rPr>
                  <a:t> </a:t>
                </a:r>
              </a:p>
            </p:txBody>
          </p:sp>
        </mc:Fallback>
      </mc:AlternateContent>
      <p:sp>
        <p:nvSpPr>
          <p:cNvPr id="33" name="pole tekstowe 32">
            <a:extLst>
              <a:ext uri="{FF2B5EF4-FFF2-40B4-BE49-F238E27FC236}">
                <a16:creationId xmlns="" xmlns:a16="http://schemas.microsoft.com/office/drawing/2014/main" id="{2A8E6375-61A5-426C-25B2-47FCE78E0B80}"/>
              </a:ext>
            </a:extLst>
          </p:cNvPr>
          <p:cNvSpPr txBox="1"/>
          <p:nvPr/>
        </p:nvSpPr>
        <p:spPr>
          <a:xfrm>
            <a:off x="6061327" y="5237466"/>
            <a:ext cx="505725" cy="507831"/>
          </a:xfrm>
          <a:prstGeom prst="rect">
            <a:avLst/>
          </a:prstGeom>
          <a:noFill/>
        </p:spPr>
        <p:txBody>
          <a:bodyPr wrap="square" rtlCol="0">
            <a:spAutoFit/>
          </a:bodyPr>
          <a:lstStyle/>
          <a:p>
            <a:r>
              <a:rPr lang="pl-PL" b="1"/>
              <a:t>…</a:t>
            </a:r>
          </a:p>
        </p:txBody>
      </p:sp>
      <p:sp>
        <p:nvSpPr>
          <p:cNvPr id="34" name="pole tekstowe 33">
            <a:extLst>
              <a:ext uri="{FF2B5EF4-FFF2-40B4-BE49-F238E27FC236}">
                <a16:creationId xmlns="" xmlns:a16="http://schemas.microsoft.com/office/drawing/2014/main" id="{04C90684-AE6B-E4C1-9FB5-4206265620E7}"/>
              </a:ext>
            </a:extLst>
          </p:cNvPr>
          <p:cNvSpPr txBox="1"/>
          <p:nvPr/>
        </p:nvSpPr>
        <p:spPr>
          <a:xfrm>
            <a:off x="3667883" y="5733766"/>
            <a:ext cx="514706" cy="276999"/>
          </a:xfrm>
          <a:prstGeom prst="rect">
            <a:avLst/>
          </a:prstGeom>
          <a:noFill/>
        </p:spPr>
        <p:txBody>
          <a:bodyPr wrap="square" lIns="0" tIns="0" rIns="0" bIns="0" rtlCol="0">
            <a:spAutoFit/>
          </a:bodyPr>
          <a:lstStyle/>
          <a:p>
            <a:r>
              <a:rPr lang="pl-PL" sz="1800" b="0" i="1">
                <a:latin typeface="+mj-lt"/>
              </a:rPr>
              <a:t>Res</a:t>
            </a:r>
            <a:endParaRPr lang="pl-PL" sz="1800" i="1"/>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 xmlns:a16="http://schemas.microsoft.com/office/drawing/2014/main" id="{A2646E0E-4F72-AF89-15B0-4355D8B4B410}"/>
                  </a:ext>
                </a:extLst>
              </p:cNvPr>
              <p:cNvSpPr txBox="1"/>
              <p:nvPr/>
            </p:nvSpPr>
            <p:spPr>
              <a:xfrm>
                <a:off x="2933352" y="3479264"/>
                <a:ext cx="2236717" cy="3363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𝐼𝑛𝑡𝑒𝑟</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r>
                            <a:rPr lang="pl-PL" sz="2000" b="0" i="1" smtClean="0">
                              <a:latin typeface="Cambria Math" panose="02040503050406030204" pitchFamily="18" charset="0"/>
                            </a:rPr>
                            <m:t>𝑅</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r>
                        <a:rPr lang="pl-PL" sz="2000" b="0" i="1" smtClean="0">
                          <a:latin typeface="Cambria Math" panose="02040503050406030204" pitchFamily="18" charset="0"/>
                        </a:rPr>
                        <m:t>)</m:t>
                      </m:r>
                    </m:oMath>
                  </m:oMathPara>
                </a14:m>
                <a:endParaRPr lang="pl-PL" sz="2000"/>
              </a:p>
            </p:txBody>
          </p:sp>
        </mc:Choice>
        <mc:Fallback xmlns="">
          <p:sp>
            <p:nvSpPr>
              <p:cNvPr id="40" name="pole tekstowe 39">
                <a:extLst>
                  <a:ext uri="{FF2B5EF4-FFF2-40B4-BE49-F238E27FC236}">
                    <a16:creationId xmlns:a16="http://schemas.microsoft.com/office/drawing/2014/main" id="{E9F36A5D-9420-632E-3E7B-10C840C178AB}"/>
                  </a:ext>
                </a:extLst>
              </p:cNvPr>
              <p:cNvSpPr txBox="1">
                <a:spLocks noRot="1" noChangeAspect="1" noMove="1" noResize="1" noEditPoints="1" noAdjustHandles="1" noChangeArrowheads="1" noChangeShapeType="1" noTextEdit="1"/>
              </p:cNvSpPr>
              <p:nvPr/>
            </p:nvSpPr>
            <p:spPr>
              <a:xfrm>
                <a:off x="2933352" y="3479264"/>
                <a:ext cx="2236717" cy="336374"/>
              </a:xfrm>
              <a:prstGeom prst="rect">
                <a:avLst/>
              </a:prstGeom>
              <a:blipFill>
                <a:blip r:embed="rId10"/>
                <a:stretch>
                  <a:fillRect t="-1818" b="-2545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 name="pole tekstowe 1">
                <a:extLst>
                  <a:ext uri="{FF2B5EF4-FFF2-40B4-BE49-F238E27FC236}">
                    <a16:creationId xmlns="" xmlns:a16="http://schemas.microsoft.com/office/drawing/2014/main" id="{FDA4EE55-1E8C-A5DE-FFE3-4809E6DABB65}"/>
                  </a:ext>
                </a:extLst>
              </p:cNvPr>
              <p:cNvSpPr txBox="1"/>
              <p:nvPr/>
            </p:nvSpPr>
            <p:spPr>
              <a:xfrm>
                <a:off x="63098" y="2316168"/>
                <a:ext cx="3766869" cy="923330"/>
              </a:xfrm>
              <a:prstGeom prst="rect">
                <a:avLst/>
              </a:prstGeom>
              <a:noFill/>
            </p:spPr>
            <p:txBody>
              <a:bodyPr wrap="square" lIns="0" tIns="0" rIns="0" bIns="0" rtlCol="0">
                <a:spAutoFit/>
              </a:bodyPr>
              <a:lstStyle/>
              <a:p>
                <a14:m>
                  <m:oMath xmlns:m="http://schemas.openxmlformats.org/officeDocument/2006/math">
                    <m:r>
                      <a:rPr lang="pl-PL" sz="2000" b="0" i="1" smtClean="0">
                        <a:latin typeface="Cambria Math" panose="02040503050406030204" pitchFamily="18" charset="0"/>
                        <a:ea typeface="Cambria Math" panose="02040503050406030204" pitchFamily="18" charset="0"/>
                      </a:rPr>
                      <m:t> </m:t>
                    </m:r>
                    <m:r>
                      <a:rPr lang="pl-PL" sz="2000" b="0" i="1" smtClean="0">
                        <a:latin typeface="Cambria Math" panose="02040503050406030204" pitchFamily="18" charset="0"/>
                        <a:ea typeface="Cambria Math" panose="02040503050406030204" pitchFamily="18" charset="0"/>
                      </a:rPr>
                      <m:t>𝑅</m:t>
                    </m:r>
                    <m:r>
                      <a:rPr lang="en-GB"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i="1"/>
                  <a:t> – </a:t>
                </a:r>
                <a:r>
                  <a:rPr lang="en-US" sz="2000" i="1"/>
                  <a:t>equivalence relation</a:t>
                </a:r>
              </a:p>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𝑓</m:t>
                        </m:r>
                        <m:d>
                          <m:dPr>
                            <m:ctrlPr>
                              <a:rPr lang="pl-PL" sz="2000" b="0" i="1" smtClean="0">
                                <a:latin typeface="Cambria Math" panose="02040503050406030204" pitchFamily="18" charset="0"/>
                              </a:rPr>
                            </m:ctrlPr>
                          </m:dPr>
                          <m:e>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𝑥</m:t>
                                    </m:r>
                                  </m:e>
                                </m:d>
                              </m:e>
                              <m:sub>
                                <m:r>
                                  <a:rPr lang="pl-PL" sz="2000" i="1">
                                    <a:latin typeface="Cambria Math" panose="02040503050406030204" pitchFamily="18" charset="0"/>
                                  </a:rPr>
                                  <m:t>𝑅</m:t>
                                </m:r>
                              </m:sub>
                            </m:sSub>
                          </m:e>
                        </m:d>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d>
                              <m:dPr>
                                <m:begChr m:val="["/>
                                <m:endChr m:val="]"/>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e>
                          <m:sub>
                            <m:r>
                              <a:rPr lang="pl-PL" sz="2000" b="0" i="1" smtClean="0">
                                <a:latin typeface="Cambria Math" panose="02040503050406030204" pitchFamily="18" charset="0"/>
                              </a:rPr>
                              <m:t>𝑅</m:t>
                            </m:r>
                          </m:sub>
                        </m:sSub>
                      </m:e>
                    </m:d>
                  </m:oMath>
                </a14:m>
                <a:r>
                  <a:rPr lang="pl-PL" sz="2000" b="0" i="1"/>
                  <a:t>, x</a:t>
                </a:r>
                <a:r>
                  <a:rPr lang="pl-PL" sz="200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endParaRPr lang="pl-PL" sz="2000" b="0" i="1"/>
              </a:p>
              <a:p>
                <a:r>
                  <a:rPr lang="pl-PL" sz="2000" i="1"/>
                  <a:t>   f:U/R</a:t>
                </a:r>
                <a14:m>
                  <m:oMath xmlns:m="http://schemas.openxmlformats.org/officeDocument/2006/math">
                    <m:r>
                      <a:rPr lang="pl-PL"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{1,…,</m:t>
                    </m:r>
                    <m:d>
                      <m:dPr>
                        <m:begChr m:val="|"/>
                        <m:endChr m:val="|"/>
                        <m:ctrlPr>
                          <a:rPr lang="pl-PL" sz="2000" b="0" i="1" smtClean="0">
                            <a:latin typeface="Cambria Math" panose="02040503050406030204" pitchFamily="18" charset="0"/>
                            <a:ea typeface="Cambria Math" panose="02040503050406030204" pitchFamily="18" charset="0"/>
                          </a:rPr>
                        </m:ctrlPr>
                      </m:dPr>
                      <m:e>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𝑅</m:t>
                        </m:r>
                      </m:e>
                    </m:d>
                    <m:r>
                      <a:rPr lang="pl-PL" sz="2000" b="0" i="1" smtClean="0">
                        <a:latin typeface="Cambria Math" panose="02040503050406030204" pitchFamily="18" charset="0"/>
                        <a:ea typeface="Cambria Math" panose="02040503050406030204" pitchFamily="18" charset="0"/>
                      </a:rPr>
                      <m:t>}</m:t>
                    </m:r>
                  </m:oMath>
                </a14:m>
                <a:r>
                  <a:rPr lang="pl-PL" sz="2000" i="1"/>
                  <a:t> - bijection</a:t>
                </a:r>
                <a:endParaRPr lang="en-GB" sz="2000" i="1"/>
              </a:p>
            </p:txBody>
          </p:sp>
        </mc:Choice>
        <mc:Fallback xmlns="">
          <p:sp>
            <p:nvSpPr>
              <p:cNvPr id="2" name="pole tekstowe 1">
                <a:extLst>
                  <a:ext uri="{FF2B5EF4-FFF2-40B4-BE49-F238E27FC236}">
                    <a16:creationId xmlns="" xmlns:a16="http://schemas.microsoft.com/office/drawing/2014/main" xmlns:a14="http://schemas.microsoft.com/office/drawing/2010/main" id="{1669E935-7DE7-8569-3864-8C66C3A49F9E}"/>
                  </a:ext>
                </a:extLst>
              </p:cNvPr>
              <p:cNvSpPr txBox="1">
                <a:spLocks noRot="1" noChangeAspect="1" noMove="1" noResize="1" noEditPoints="1" noAdjustHandles="1" noChangeArrowheads="1" noChangeShapeType="1" noTextEdit="1"/>
              </p:cNvSpPr>
              <p:nvPr/>
            </p:nvSpPr>
            <p:spPr>
              <a:xfrm>
                <a:off x="63098" y="2316168"/>
                <a:ext cx="3766869" cy="923330"/>
              </a:xfrm>
              <a:prstGeom prst="rect">
                <a:avLst/>
              </a:prstGeom>
              <a:blipFill rotWithShape="0">
                <a:blip r:embed="rId11"/>
                <a:stretch>
                  <a:fillRect l="-809" t="-7947" r="-3560" b="-16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 xmlns:a16="http://schemas.microsoft.com/office/drawing/2014/main" id="{645FAD3D-4C0B-09C7-F238-C6A13273DA67}"/>
                  </a:ext>
                </a:extLst>
              </p:cNvPr>
              <p:cNvSpPr txBox="1"/>
              <p:nvPr/>
            </p:nvSpPr>
            <p:spPr>
              <a:xfrm>
                <a:off x="467544" y="5778615"/>
                <a:ext cx="1671034" cy="3114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sSup>
                            <m:sSupPr>
                              <m:ctrlPr>
                                <a:rPr lang="pl-PL" sz="2000" b="0" i="1" smtClean="0">
                                  <a:latin typeface="Cambria Math" panose="02040503050406030204" pitchFamily="18" charset="0"/>
                                </a:rPr>
                              </m:ctrlPr>
                            </m:sSupPr>
                            <m:e>
                              <m:r>
                                <a:rPr lang="pl-PL" sz="2000" b="0" i="1" smtClean="0">
                                  <a:latin typeface="Cambria Math" panose="02040503050406030204" pitchFamily="18" charset="0"/>
                                </a:rPr>
                                <m:t>𝑥</m:t>
                              </m:r>
                            </m:e>
                            <m:sup>
                              <m:r>
                                <a:rPr lang="pl-PL" sz="2000" b="0" i="1" smtClean="0">
                                  <a:latin typeface="Cambria Math" panose="02040503050406030204" pitchFamily="18" charset="0"/>
                                </a:rPr>
                                <m:t>′</m:t>
                              </m:r>
                            </m:sup>
                          </m:sSup>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m:t>
                          </m:r>
                        </m:e>
                        <m:sub>
                          <m:r>
                            <a:rPr lang="pl-PL" sz="2000" i="1">
                              <a:latin typeface="Cambria Math" panose="02040503050406030204" pitchFamily="18" charset="0"/>
                            </a:rPr>
                            <m:t>𝑅</m:t>
                          </m:r>
                        </m:sub>
                      </m:sSub>
                    </m:oMath>
                  </m:oMathPara>
                </a14:m>
                <a:endParaRPr lang="en-GB" sz="2000"/>
              </a:p>
            </p:txBody>
          </p:sp>
        </mc:Choice>
        <mc:Fallback xmlns="">
          <p:sp>
            <p:nvSpPr>
              <p:cNvPr id="15" name="pole tekstowe 14">
                <a:extLst>
                  <a:ext uri="{FF2B5EF4-FFF2-40B4-BE49-F238E27FC236}">
                    <a16:creationId xmlns:a16="http://schemas.microsoft.com/office/drawing/2014/main" xmlns:a14="http://schemas.microsoft.com/office/drawing/2010/main" xmlns="" id="{EF3C9F9E-A7D2-437B-27AF-631CC194CE6B}"/>
                  </a:ext>
                </a:extLst>
              </p:cNvPr>
              <p:cNvSpPr txBox="1">
                <a:spLocks noRot="1" noChangeAspect="1" noMove="1" noResize="1" noEditPoints="1" noAdjustHandles="1" noChangeArrowheads="1" noChangeShapeType="1" noTextEdit="1"/>
              </p:cNvSpPr>
              <p:nvPr/>
            </p:nvSpPr>
            <p:spPr>
              <a:xfrm>
                <a:off x="467544" y="5778615"/>
                <a:ext cx="1671034" cy="311432"/>
              </a:xfrm>
              <a:prstGeom prst="rect">
                <a:avLst/>
              </a:prstGeom>
              <a:blipFill rotWithShape="0">
                <a:blip r:embed="rId12"/>
                <a:stretch>
                  <a:fillRect l="-2920" b="-2549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6" name="pole tekstowe 15">
                <a:extLst>
                  <a:ext uri="{FF2B5EF4-FFF2-40B4-BE49-F238E27FC236}">
                    <a16:creationId xmlns="" xmlns:a16="http://schemas.microsoft.com/office/drawing/2014/main" id="{CF41F031-781E-79EE-433A-BAEE38E3CD5D}"/>
                  </a:ext>
                </a:extLst>
              </p:cNvPr>
              <p:cNvSpPr txBox="1"/>
              <p:nvPr/>
            </p:nvSpPr>
            <p:spPr>
              <a:xfrm>
                <a:off x="4430404" y="2335684"/>
                <a:ext cx="4536504" cy="951927"/>
              </a:xfrm>
              <a:prstGeom prst="rect">
                <a:avLst/>
              </a:prstGeom>
              <a:noFill/>
            </p:spPr>
            <p:txBody>
              <a:bodyPr wrap="square" lIns="0" tIns="0" rIns="0" bIns="0" rtlCol="0">
                <a:spAutoFit/>
              </a:bodyPr>
              <a:lstStyle/>
              <a:p>
                <a:pPr algn="ctr"/>
                <a14:m>
                  <m:oMath xmlns:m="http://schemas.openxmlformats.org/officeDocument/2006/math">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𝑅</m:t>
                        </m:r>
                      </m:e>
                      <m:sub>
                        <m:r>
                          <a:rPr lang="pl-PL" sz="2000" b="0" i="1" smtClean="0">
                            <a:latin typeface="Cambria Math" panose="02040503050406030204" pitchFamily="18" charset="0"/>
                            <a:ea typeface="Cambria Math" panose="02040503050406030204" pitchFamily="18" charset="0"/>
                          </a:rPr>
                          <m:t>𝑑</m:t>
                        </m:r>
                      </m:sub>
                    </m:sSub>
                    <m:r>
                      <a:rPr lang="en-GB"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i="1"/>
                  <a:t> – </a:t>
                </a:r>
                <a:r>
                  <a:rPr lang="en-US" sz="2000" i="1"/>
                  <a:t>equivalence relation</a:t>
                </a:r>
              </a:p>
              <a:p>
                <a14:m>
                  <m:oMath xmlns:m="http://schemas.openxmlformats.org/officeDocument/2006/math">
                    <m:sSubSup>
                      <m:sSubSupPr>
                        <m:ctrlPr>
                          <a:rPr lang="en-GB" sz="2000" i="1" smtClean="0">
                            <a:latin typeface="Cambria Math" panose="02040503050406030204" pitchFamily="18" charset="0"/>
                          </a:rPr>
                        </m:ctrlPr>
                      </m:sSubSupPr>
                      <m:e>
                        <m:r>
                          <a:rPr lang="pl-PL" sz="2000" b="0" i="1" smtClean="0">
                            <a:latin typeface="Cambria Math" panose="02040503050406030204" pitchFamily="18" charset="0"/>
                          </a:rPr>
                          <m:t>               </m:t>
                        </m:r>
                        <m:r>
                          <a:rPr lang="pl-PL" sz="2000" b="0" i="1" smtClean="0">
                            <a:latin typeface="Cambria Math" panose="02040503050406030204" pitchFamily="18" charset="0"/>
                          </a:rPr>
                          <m:t>𝑔</m:t>
                        </m:r>
                      </m:e>
                      <m:sub>
                        <m:r>
                          <a:rPr lang="pl-PL" sz="2000" b="0" i="1" smtClean="0">
                            <a:latin typeface="Cambria Math" panose="02040503050406030204" pitchFamily="18" charset="0"/>
                          </a:rPr>
                          <m:t>𝑦</m:t>
                        </m:r>
                      </m:sub>
                      <m:sup>
                        <m:r>
                          <a:rPr lang="pl-PL" sz="2000" b="0" i="1" smtClean="0">
                            <a:latin typeface="Cambria Math" panose="02040503050406030204" pitchFamily="18" charset="0"/>
                          </a:rPr>
                          <m:t>′</m:t>
                        </m:r>
                      </m:sup>
                    </m:sSubSup>
                  </m:oMath>
                </a14:m>
                <a:r>
                  <a:rPr lang="pl-PL" sz="2000"/>
                  <a:t>=(</a:t>
                </a:r>
                <a:r>
                  <a:rPr lang="pl-PL" sz="2000" i="1"/>
                  <a:t>h</a:t>
                </a:r>
                <a:r>
                  <a:rPr lang="pl-PL" sz="2000"/>
                  <a:t>(</a:t>
                </a:r>
                <a14:m>
                  <m:oMath xmlns:m="http://schemas.openxmlformats.org/officeDocument/2006/math">
                    <m:sSub>
                      <m:sSubPr>
                        <m:ctrlPr>
                          <a:rPr lang="pl-PL" sz="2000" i="1" smtClean="0">
                            <a:latin typeface="Cambria Math" panose="02040503050406030204" pitchFamily="18" charset="0"/>
                          </a:rPr>
                        </m:ctrlPr>
                      </m:sSubPr>
                      <m:e>
                        <m:d>
                          <m:dPr>
                            <m:begChr m:val="["/>
                            <m:endChr m:val="]"/>
                            <m:ctrlPr>
                              <a:rPr lang="pl-PL" sz="2000" i="1" smtClean="0">
                                <a:latin typeface="Cambria Math" panose="02040503050406030204" pitchFamily="18" charset="0"/>
                              </a:rPr>
                            </m:ctrlPr>
                          </m:dPr>
                          <m:e>
                            <m:r>
                              <a:rPr lang="pl-PL" sz="2000" b="0" i="1" smtClean="0">
                                <a:latin typeface="Cambria Math" panose="02040503050406030204" pitchFamily="18" charset="0"/>
                              </a:rPr>
                              <m:t>𝑦</m:t>
                            </m:r>
                          </m:e>
                        </m:d>
                      </m:e>
                      <m:sub>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r>
                      <a:rPr lang="pl-PL" sz="2000" b="0" i="1" smtClean="0">
                        <a:latin typeface="Cambria Math" panose="02040503050406030204" pitchFamily="18" charset="0"/>
                      </a:rPr>
                      <m:t>),</m:t>
                    </m:r>
                  </m:oMath>
                </a14:m>
                <a:r>
                  <a:rPr lang="pl-PL" sz="2000"/>
                  <a:t> </a:t>
                </a:r>
                <a14:m>
                  <m:oMath xmlns:m="http://schemas.openxmlformats.org/officeDocument/2006/math">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b="0" i="1" smtClean="0">
                                <a:latin typeface="Cambria Math" panose="02040503050406030204" pitchFamily="18" charset="0"/>
                              </a:rPr>
                              <m:t>𝑦</m:t>
                            </m:r>
                          </m:e>
                        </m:d>
                      </m:e>
                      <m:sub>
                        <m:sSub>
                          <m:sSubPr>
                            <m:ctrlPr>
                              <a:rPr lang="pl-PL"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𝑑</m:t>
                            </m:r>
                          </m:sub>
                        </m:sSub>
                      </m:sub>
                    </m:sSub>
                  </m:oMath>
                </a14:m>
                <a:r>
                  <a:rPr lang="pl-PL" sz="2000"/>
                  <a:t>), </a:t>
                </a:r>
                <a:r>
                  <a:rPr lang="pl-PL" sz="2000" i="1"/>
                  <a:t>y</a:t>
                </a:r>
                <a:r>
                  <a:rPr lang="pl-PL" sz="2000" i="1">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m:t>
                    </m:r>
                  </m:oMath>
                </a14:m>
                <a:r>
                  <a:rPr lang="pl-PL" sz="2000" i="1"/>
                  <a:t>U</a:t>
                </a:r>
              </a:p>
              <a:p>
                <a:r>
                  <a:rPr lang="pl-PL" sz="2000" i="1"/>
                  <a:t>        h: U/</a:t>
                </a:r>
                <a14:m>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r>
                      <a:rPr lang="pl-PL"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{1,…,</m:t>
                    </m:r>
                  </m:oMath>
                </a14:m>
                <a:r>
                  <a:rPr lang="pl-PL" sz="2000" i="1"/>
                  <a:t> </a:t>
                </a:r>
                <a14:m>
                  <m:oMath xmlns:m="http://schemas.openxmlformats.org/officeDocument/2006/math">
                    <m:d>
                      <m:dPr>
                        <m:begChr m:val="⌈"/>
                        <m:endChr m:val="⌉"/>
                        <m:ctrlPr>
                          <a:rPr lang="pl-PL" sz="2000" i="1" smtClean="0">
                            <a:latin typeface="Cambria Math" panose="02040503050406030204" pitchFamily="18" charset="0"/>
                          </a:rPr>
                        </m:ctrlPr>
                      </m:dPr>
                      <m:e>
                        <m:r>
                          <m:rPr>
                            <m:nor/>
                          </m:rPr>
                          <a:rPr lang="pl-PL" sz="2000" i="1"/>
                          <m:t>U</m:t>
                        </m:r>
                        <m:r>
                          <m:rPr>
                            <m:nor/>
                          </m:rPr>
                          <a:rPr lang="pl-PL" sz="2000" i="1"/>
                          <m:t>/</m:t>
                        </m:r>
                        <m:sSub>
                          <m:sSubPr>
                            <m:ctrlPr>
                              <a:rPr lang="pl-PL"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𝑑</m:t>
                            </m:r>
                          </m:sub>
                        </m:sSub>
                      </m:e>
                    </m:d>
                  </m:oMath>
                </a14:m>
                <a:r>
                  <a:rPr lang="pl-PL" sz="2000"/>
                  <a:t>} - </a:t>
                </a:r>
                <a:r>
                  <a:rPr lang="pl-PL" sz="2000" i="1" err="1"/>
                  <a:t>bijection</a:t>
                </a:r>
                <a:r>
                  <a:rPr lang="pl-PL" sz="2000"/>
                  <a:t> </a:t>
                </a:r>
                <a:endParaRPr lang="en-GB" sz="2000"/>
              </a:p>
            </p:txBody>
          </p:sp>
        </mc:Choice>
        <mc:Fallback xmlns="">
          <p:sp>
            <p:nvSpPr>
              <p:cNvPr id="16" name="pole tekstowe 15">
                <a:extLst>
                  <a:ext uri="{FF2B5EF4-FFF2-40B4-BE49-F238E27FC236}">
                    <a16:creationId xmlns="" xmlns:a16="http://schemas.microsoft.com/office/drawing/2014/main" xmlns:a14="http://schemas.microsoft.com/office/drawing/2010/main" id="{37211B93-F1CA-AEE2-8268-2D7C2F7169CE}"/>
                  </a:ext>
                </a:extLst>
              </p:cNvPr>
              <p:cNvSpPr txBox="1">
                <a:spLocks noRot="1" noChangeAspect="1" noMove="1" noResize="1" noEditPoints="1" noAdjustHandles="1" noChangeArrowheads="1" noChangeShapeType="1" noTextEdit="1"/>
              </p:cNvSpPr>
              <p:nvPr/>
            </p:nvSpPr>
            <p:spPr>
              <a:xfrm>
                <a:off x="4430404" y="2335684"/>
                <a:ext cx="4536504" cy="951927"/>
              </a:xfrm>
              <a:prstGeom prst="rect">
                <a:avLst/>
              </a:prstGeom>
              <a:blipFill rotWithShape="0">
                <a:blip r:embed="rId13"/>
                <a:stretch>
                  <a:fillRect l="-134" t="-7692" r="-134" b="-160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 xmlns:a16="http://schemas.microsoft.com/office/drawing/2014/main" id="{B72F4C34-9A79-E775-6182-B0BC59594475}"/>
                  </a:ext>
                </a:extLst>
              </p:cNvPr>
              <p:cNvSpPr txBox="1"/>
              <p:nvPr/>
            </p:nvSpPr>
            <p:spPr>
              <a:xfrm>
                <a:off x="6061327" y="6135013"/>
                <a:ext cx="1764265" cy="336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r>
                        <a:rPr lang="pl-PL" sz="2000" b="0" i="1" smtClean="0">
                          <a:latin typeface="Cambria Math" panose="02040503050406030204" pitchFamily="18" charset="0"/>
                        </a:rPr>
                        <m:t>,</m:t>
                      </m:r>
                      <m:sSubSup>
                        <m:sSubSupPr>
                          <m:ctrlPr>
                            <a:rPr lang="en-GB" sz="2000" i="1">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𝐺</m:t>
                          </m:r>
                        </m:e>
                        <m:sub>
                          <m:sSub>
                            <m:sSubPr>
                              <m:ctrlPr>
                                <a:rPr lang="en-GB"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𝑑</m:t>
                              </m:r>
                            </m:sub>
                          </m:sSub>
                        </m:sub>
                      </m:sSub>
                    </m:oMath>
                  </m:oMathPara>
                </a14:m>
                <a:endParaRPr lang="en-GB" sz="2000"/>
              </a:p>
            </p:txBody>
          </p:sp>
        </mc:Choice>
        <mc:Fallback xmlns="">
          <p:sp>
            <p:nvSpPr>
              <p:cNvPr id="17" name="pole tekstowe 16">
                <a:extLst>
                  <a:ext uri="{FF2B5EF4-FFF2-40B4-BE49-F238E27FC236}">
                    <a16:creationId xmlns:a16="http://schemas.microsoft.com/office/drawing/2014/main" xmlns:a14="http://schemas.microsoft.com/office/drawing/2010/main" xmlns="" id="{9B39F21E-8297-C207-281D-E67162C1121D}"/>
                  </a:ext>
                </a:extLst>
              </p:cNvPr>
              <p:cNvSpPr txBox="1">
                <a:spLocks noRot="1" noChangeAspect="1" noMove="1" noResize="1" noEditPoints="1" noAdjustHandles="1" noChangeArrowheads="1" noChangeShapeType="1" noTextEdit="1"/>
              </p:cNvSpPr>
              <p:nvPr/>
            </p:nvSpPr>
            <p:spPr>
              <a:xfrm>
                <a:off x="6061327" y="6135013"/>
                <a:ext cx="1764265" cy="336374"/>
              </a:xfrm>
              <a:prstGeom prst="rect">
                <a:avLst/>
              </a:prstGeom>
              <a:blipFill rotWithShape="0">
                <a:blip r:embed="rId14"/>
                <a:stretch>
                  <a:fillRect l="-2759" b="-17857"/>
                </a:stretch>
              </a:blipFill>
            </p:spPr>
            <p:txBody>
              <a:bodyPr/>
              <a:lstStyle/>
              <a:p>
                <a:r>
                  <a:rPr lang="pl-PL">
                    <a:noFill/>
                  </a:rPr>
                  <a:t> </a:t>
                </a:r>
              </a:p>
            </p:txBody>
          </p:sp>
        </mc:Fallback>
      </mc:AlternateContent>
      <p:sp>
        <p:nvSpPr>
          <p:cNvPr id="12" name="Symbol zastępczy numeru slajdu 11">
            <a:extLst>
              <a:ext uri="{FF2B5EF4-FFF2-40B4-BE49-F238E27FC236}">
                <a16:creationId xmlns="" xmlns:a16="http://schemas.microsoft.com/office/drawing/2014/main" id="{5EEA2474-44C7-488E-9967-C5EA3EFF9585}"/>
              </a:ext>
            </a:extLst>
          </p:cNvPr>
          <p:cNvSpPr>
            <a:spLocks noGrp="1"/>
          </p:cNvSpPr>
          <p:nvPr>
            <p:ph type="sldNum" sz="quarter" idx="12"/>
          </p:nvPr>
        </p:nvSpPr>
        <p:spPr/>
        <p:txBody>
          <a:bodyPr/>
          <a:lstStyle/>
          <a:p>
            <a:pPr>
              <a:defRPr/>
            </a:pPr>
            <a:fld id="{D02E777F-298D-4C96-825C-3DC57E52C55E}" type="slidenum">
              <a:rPr lang="pl-PL" smtClean="0"/>
              <a:pPr>
                <a:defRPr/>
              </a:pPr>
              <a:t>112</a:t>
            </a:fld>
            <a:endParaRPr lang="pl-PL"/>
          </a:p>
        </p:txBody>
      </p:sp>
    </p:spTree>
    <p:extLst>
      <p:ext uri="{BB962C8B-B14F-4D97-AF65-F5344CB8AC3E}">
        <p14:creationId xmlns:p14="http://schemas.microsoft.com/office/powerpoint/2010/main" val="2676729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ytuł 1"/>
          <p:cNvSpPr>
            <a:spLocks noGrp="1"/>
          </p:cNvSpPr>
          <p:nvPr>
            <p:ph type="title"/>
          </p:nvPr>
        </p:nvSpPr>
        <p:spPr>
          <a:xfrm>
            <a:off x="125076" y="-25650"/>
            <a:ext cx="8856984" cy="1271345"/>
          </a:xfrm>
        </p:spPr>
        <p:txBody>
          <a:bodyPr/>
          <a:lstStyle/>
          <a:p>
            <a:r>
              <a:rPr lang="en-US" sz="2800" b="1" dirty="0"/>
              <a:t>NETWORK OF APPROXIMATION SPACES </a:t>
            </a:r>
            <a:br>
              <a:rPr lang="en-US" sz="2800" b="1" dirty="0"/>
            </a:br>
            <a:r>
              <a:rPr lang="en-US" sz="2800" b="1" dirty="0"/>
              <a:t>LINKED BY INTERFACES:</a:t>
            </a:r>
            <a:br>
              <a:rPr lang="en-US" sz="2800" b="1" dirty="0"/>
            </a:br>
            <a:r>
              <a:rPr lang="en-US" sz="2800" b="1" dirty="0"/>
              <a:t>THE </a:t>
            </a:r>
            <a:r>
              <a:rPr lang="en-US" sz="2800" b="1" dirty="0" err="1"/>
              <a:t>PAWLAK</a:t>
            </a:r>
            <a:r>
              <a:rPr lang="en-US" sz="2800" b="1" dirty="0"/>
              <a:t> ROUGH SET MODEL</a:t>
            </a:r>
          </a:p>
        </p:txBody>
      </p:sp>
      <p:grpSp>
        <p:nvGrpSpPr>
          <p:cNvPr id="80" name="Grupa 79">
            <a:extLst>
              <a:ext uri="{FF2B5EF4-FFF2-40B4-BE49-F238E27FC236}">
                <a16:creationId xmlns="" xmlns:a16="http://schemas.microsoft.com/office/drawing/2014/main" id="{359AF729-EF42-D50E-1106-439F8023909F}"/>
              </a:ext>
            </a:extLst>
          </p:cNvPr>
          <p:cNvGrpSpPr/>
          <p:nvPr/>
        </p:nvGrpSpPr>
        <p:grpSpPr>
          <a:xfrm>
            <a:off x="395536" y="1245694"/>
            <a:ext cx="8208912" cy="5612305"/>
            <a:chOff x="153579" y="1372729"/>
            <a:chExt cx="8210533" cy="5661248"/>
          </a:xfrm>
        </p:grpSpPr>
        <p:sp>
          <p:nvSpPr>
            <p:cNvPr id="3" name="Prostokąt zaokrąglony 2"/>
            <p:cNvSpPr/>
            <p:nvPr/>
          </p:nvSpPr>
          <p:spPr>
            <a:xfrm>
              <a:off x="251875" y="4286590"/>
              <a:ext cx="1760995" cy="147053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Prostokąt 9"/>
            <p:cNvSpPr/>
            <p:nvPr/>
          </p:nvSpPr>
          <p:spPr>
            <a:xfrm>
              <a:off x="1472189" y="4459043"/>
              <a:ext cx="244555" cy="289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Prostokąt 23"/>
            <p:cNvSpPr/>
            <p:nvPr/>
          </p:nvSpPr>
          <p:spPr>
            <a:xfrm>
              <a:off x="1291356" y="5086669"/>
              <a:ext cx="299752" cy="39494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8" name="pole tekstowe 7"/>
                <p:cNvSpPr txBox="1"/>
                <p:nvPr/>
              </p:nvSpPr>
              <p:spPr>
                <a:xfrm>
                  <a:off x="6274317" y="3206065"/>
                  <a:ext cx="2060919" cy="321178"/>
                </a:xfrm>
                <a:prstGeom prst="rect">
                  <a:avLst/>
                </a:prstGeom>
                <a:noFill/>
              </p:spPr>
              <p:txBody>
                <a:bodyPr wrap="square" lIns="0" tIns="0" rIns="0" bIns="0" rtlCol="0">
                  <a:spAutoFit/>
                </a:bodyPr>
                <a:lstStyle/>
                <a:p>
                  <a14:m>
                    <m:oMath xmlns:m="http://schemas.openxmlformats.org/officeDocument/2006/math">
                      <m:sSub>
                        <m:sSubPr>
                          <m:ctrlPr>
                            <a:rPr lang="en-GB" sz="2000" i="1" smtClean="0">
                              <a:solidFill>
                                <a:prstClr val="black"/>
                              </a:solidFill>
                              <a:latin typeface="Cambria Math" panose="02040503050406030204" pitchFamily="18" charset="0"/>
                              <a:ea typeface="Cambria Math" panose="02040503050406030204" pitchFamily="18" charset="0"/>
                            </a:rPr>
                          </m:ctrlPr>
                        </m:sSubPr>
                        <m:e>
                          <m:r>
                            <a:rPr lang="pl-PL" sz="2000" i="1" smtClean="0">
                              <a:solidFill>
                                <a:prstClr val="black"/>
                              </a:solidFill>
                              <a:latin typeface="Cambria Math" panose="02040503050406030204" pitchFamily="18" charset="0"/>
                              <a:ea typeface="Cambria Math" panose="02040503050406030204" pitchFamily="18" charset="0"/>
                            </a:rPr>
                            <m:t>𝐺</m:t>
                          </m:r>
                        </m:e>
                        <m:sub>
                          <m:r>
                            <a:rPr lang="pl-PL" sz="2000" i="1" smtClean="0">
                              <a:solidFill>
                                <a:prstClr val="black"/>
                              </a:solidFill>
                              <a:latin typeface="Cambria Math" panose="02040503050406030204" pitchFamily="18" charset="0"/>
                              <a:ea typeface="Cambria Math" panose="02040503050406030204" pitchFamily="18" charset="0"/>
                            </a:rPr>
                            <m:t>𝑑</m:t>
                          </m:r>
                        </m:sub>
                      </m:sSub>
                      <m:r>
                        <a:rPr lang="pl-PL" sz="2000" i="1">
                          <a:solidFill>
                            <a:prstClr val="black"/>
                          </a:solidFill>
                          <a:latin typeface="Cambria Math" panose="02040503050406030204" pitchFamily="18" charset="0"/>
                          <a:ea typeface="Cambria Math" panose="02040503050406030204" pitchFamily="18" charset="0"/>
                        </a:rPr>
                        <m:t>=</m:t>
                      </m:r>
                      <m:sSub>
                        <m:sSubPr>
                          <m:ctrlPr>
                            <a:rPr lang="pl-PL" sz="2000" i="1" smtClean="0">
                              <a:solidFill>
                                <a:prstClr val="black"/>
                              </a:solidFill>
                              <a:latin typeface="Cambria Math" panose="02040503050406030204" pitchFamily="18" charset="0"/>
                              <a:ea typeface="Cambria Math" panose="02040503050406030204" pitchFamily="18" charset="0"/>
                            </a:rPr>
                          </m:ctrlPr>
                        </m:sSubPr>
                        <m:e>
                          <m:r>
                            <a:rPr lang="pl-PL" sz="2000" i="1" smtClean="0">
                              <a:solidFill>
                                <a:prstClr val="black"/>
                              </a:solidFill>
                              <a:latin typeface="Cambria Math" panose="02040503050406030204" pitchFamily="18" charset="0"/>
                              <a:ea typeface="Cambria Math" panose="02040503050406030204" pitchFamily="18" charset="0"/>
                            </a:rPr>
                            <m:t>{</m:t>
                          </m:r>
                          <m:r>
                            <a:rPr lang="pl-PL" sz="2000" i="1" smtClean="0">
                              <a:solidFill>
                                <a:prstClr val="black"/>
                              </a:solidFill>
                              <a:latin typeface="Cambria Math" panose="02040503050406030204" pitchFamily="18" charset="0"/>
                              <a:ea typeface="Cambria Math" panose="02040503050406030204" pitchFamily="18" charset="0"/>
                            </a:rPr>
                            <m:t>𝑔</m:t>
                          </m:r>
                        </m:e>
                        <m:sub>
                          <m:r>
                            <a:rPr lang="pl-PL" sz="2000" i="1" smtClean="0">
                              <a:solidFill>
                                <a:prstClr val="black"/>
                              </a:solidFill>
                              <a:latin typeface="Cambria Math" panose="02040503050406030204" pitchFamily="18" charset="0"/>
                              <a:ea typeface="Cambria Math" panose="02040503050406030204" pitchFamily="18" charset="0"/>
                            </a:rPr>
                            <m:t>𝑥</m:t>
                          </m:r>
                          <m:r>
                            <a:rPr lang="pl-PL" sz="2000" i="1" smtClean="0">
                              <a:solidFill>
                                <a:prstClr val="black"/>
                              </a:solidFill>
                              <a:latin typeface="Cambria Math" panose="02040503050406030204" pitchFamily="18" charset="0"/>
                              <a:ea typeface="Cambria Math" panose="02040503050406030204" pitchFamily="18" charset="0"/>
                            </a:rPr>
                            <m:t>,</m:t>
                          </m:r>
                          <m:r>
                            <a:rPr lang="pl-PL" sz="2000" i="1" smtClean="0">
                              <a:solidFill>
                                <a:prstClr val="black"/>
                              </a:solidFill>
                              <a:latin typeface="Cambria Math" panose="02040503050406030204" pitchFamily="18" charset="0"/>
                              <a:ea typeface="Cambria Math" panose="02040503050406030204" pitchFamily="18" charset="0"/>
                            </a:rPr>
                            <m:t>𝑑</m:t>
                          </m:r>
                        </m:sub>
                      </m:sSub>
                    </m:oMath>
                  </a14:m>
                  <a:r>
                    <a:rPr lang="pl-PL" sz="2000">
                      <a:solidFill>
                        <a:prstClr val="black"/>
                      </a:solidFill>
                      <a:latin typeface="Cambria Math" panose="02040503050406030204" pitchFamily="18" charset="0"/>
                      <a:ea typeface="Cambria Math" panose="02040503050406030204" pitchFamily="18" charset="0"/>
                    </a:rPr>
                    <a:t>: x</a:t>
                  </a:r>
                  <a14:m>
                    <m:oMath xmlns:m="http://schemas.openxmlformats.org/officeDocument/2006/math">
                      <m:r>
                        <a:rPr lang="pl-PL" sz="2000" i="1" smtClean="0">
                          <a:solidFill>
                            <a:prstClr val="black"/>
                          </a:solidFill>
                          <a:latin typeface="Cambria Math" panose="02040503050406030204" pitchFamily="18" charset="0"/>
                          <a:ea typeface="Cambria Math" panose="02040503050406030204" pitchFamily="18" charset="0"/>
                        </a:rPr>
                        <m:t>∈</m:t>
                      </m:r>
                      <m:r>
                        <a:rPr lang="pl-PL" sz="2000" i="1" smtClean="0">
                          <a:solidFill>
                            <a:prstClr val="black"/>
                          </a:solidFill>
                          <a:latin typeface="Cambria Math" panose="02040503050406030204" pitchFamily="18" charset="0"/>
                          <a:ea typeface="Cambria Math" panose="02040503050406030204" pitchFamily="18" charset="0"/>
                        </a:rPr>
                        <m:t>𝑈</m:t>
                      </m:r>
                      <m:r>
                        <a:rPr lang="pl-PL" sz="2000" i="1" smtClean="0">
                          <a:solidFill>
                            <a:prstClr val="black"/>
                          </a:solidFill>
                          <a:latin typeface="Cambria Math" panose="02040503050406030204" pitchFamily="18" charset="0"/>
                          <a:ea typeface="Cambria Math" panose="02040503050406030204" pitchFamily="18" charset="0"/>
                        </a:rPr>
                        <m:t>}</m:t>
                      </m:r>
                    </m:oMath>
                  </a14:m>
                  <a:endParaRPr lang="en-GB" sz="2000">
                    <a:solidFill>
                      <a:prstClr val="black"/>
                    </a:solidFill>
                    <a:latin typeface="Cambria Math" panose="02040503050406030204" pitchFamily="18" charset="0"/>
                    <a:ea typeface="Cambria Math" panose="02040503050406030204" pitchFamily="18" charset="0"/>
                  </a:endParaRPr>
                </a:p>
              </p:txBody>
            </p:sp>
          </mc:Choice>
          <mc:Fallback xmlns="">
            <p:sp>
              <p:nvSpPr>
                <p:cNvPr id="8" name="pole tekstowe 7"/>
                <p:cNvSpPr txBox="1">
                  <a:spLocks noRot="1" noChangeAspect="1" noMove="1" noResize="1" noEditPoints="1" noAdjustHandles="1" noChangeArrowheads="1" noChangeShapeType="1" noTextEdit="1"/>
                </p:cNvSpPr>
                <p:nvPr/>
              </p:nvSpPr>
              <p:spPr>
                <a:xfrm>
                  <a:off x="6274317" y="3206065"/>
                  <a:ext cx="2060919" cy="321178"/>
                </a:xfrm>
                <a:prstGeom prst="rect">
                  <a:avLst/>
                </a:prstGeom>
                <a:blipFill>
                  <a:blip r:embed="rId2"/>
                  <a:stretch>
                    <a:fillRect l="-4438" t="-26415" b="-41509"/>
                  </a:stretch>
                </a:blipFill>
              </p:spPr>
              <p:txBody>
                <a:bodyPr/>
                <a:lstStyle/>
                <a:p>
                  <a:r>
                    <a:rPr lang="pl-PL">
                      <a:noFill/>
                    </a:rPr>
                    <a:t> </a:t>
                  </a:r>
                </a:p>
              </p:txBody>
            </p:sp>
          </mc:Fallback>
        </mc:AlternateContent>
        <p:sp>
          <p:nvSpPr>
            <p:cNvPr id="5" name="Prostokąt zaokrąglony 4"/>
            <p:cNvSpPr/>
            <p:nvPr/>
          </p:nvSpPr>
          <p:spPr>
            <a:xfrm>
              <a:off x="5859795" y="3577841"/>
              <a:ext cx="2504317" cy="323553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Prostokąt 8"/>
            <p:cNvSpPr/>
            <p:nvPr/>
          </p:nvSpPr>
          <p:spPr>
            <a:xfrm>
              <a:off x="6032156" y="3979701"/>
              <a:ext cx="1091714" cy="11874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12" name="pole tekstowe 11"/>
                <p:cNvSpPr txBox="1"/>
                <p:nvPr/>
              </p:nvSpPr>
              <p:spPr>
                <a:xfrm>
                  <a:off x="6249665" y="6214796"/>
                  <a:ext cx="1724575" cy="3350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smtClean="0">
                                <a:solidFill>
                                  <a:prstClr val="black"/>
                                </a:solidFill>
                                <a:latin typeface="Cambria Math" panose="02040503050406030204" pitchFamily="18" charset="0"/>
                                <a:ea typeface="Cambria Math" panose="02040503050406030204" pitchFamily="18" charset="0"/>
                              </a:rPr>
                            </m:ctrlPr>
                          </m:sSubPr>
                          <m:e>
                            <m:r>
                              <a:rPr lang="pl-PL" sz="2000" i="1">
                                <a:solidFill>
                                  <a:prstClr val="black"/>
                                </a:solidFill>
                                <a:latin typeface="Cambria Math" panose="02040503050406030204" pitchFamily="18" charset="0"/>
                                <a:ea typeface="Cambria Math" panose="02040503050406030204" pitchFamily="18" charset="0"/>
                              </a:rPr>
                              <m:t>𝑔</m:t>
                            </m:r>
                          </m:e>
                          <m:sub>
                            <m:r>
                              <a:rPr lang="pl-PL" sz="2000" i="1">
                                <a:solidFill>
                                  <a:prstClr val="black"/>
                                </a:solidFill>
                                <a:latin typeface="Cambria Math" panose="02040503050406030204" pitchFamily="18" charset="0"/>
                                <a:ea typeface="Cambria Math" panose="02040503050406030204" pitchFamily="18" charset="0"/>
                              </a:rPr>
                              <m:t>𝑥</m:t>
                            </m:r>
                            <m:r>
                              <a:rPr lang="pl-PL" sz="2000" i="1">
                                <a:solidFill>
                                  <a:prstClr val="black"/>
                                </a:solidFill>
                                <a:latin typeface="Cambria Math" panose="02040503050406030204" pitchFamily="18" charset="0"/>
                                <a:ea typeface="Cambria Math" panose="02040503050406030204" pitchFamily="18" charset="0"/>
                              </a:rPr>
                              <m:t>,</m:t>
                            </m:r>
                            <m:r>
                              <a:rPr lang="pl-PL" sz="2000" i="1">
                                <a:solidFill>
                                  <a:prstClr val="black"/>
                                </a:solidFill>
                                <a:latin typeface="Cambria Math" panose="02040503050406030204" pitchFamily="18" charset="0"/>
                                <a:ea typeface="Cambria Math" panose="02040503050406030204" pitchFamily="18" charset="0"/>
                              </a:rPr>
                              <m:t>𝑑</m:t>
                            </m:r>
                          </m:sub>
                        </m:sSub>
                        <m:r>
                          <a:rPr lang="pl-PL" sz="2000" i="1" smtClean="0">
                            <a:solidFill>
                              <a:prstClr val="black"/>
                            </a:solidFill>
                            <a:latin typeface="Cambria Math" panose="02040503050406030204" pitchFamily="18" charset="0"/>
                          </a:rPr>
                          <m:t>,</m:t>
                        </m:r>
                        <m:sSub>
                          <m:sSubPr>
                            <m:ctrlPr>
                              <a:rPr lang="pl-PL"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𝑔</m:t>
                            </m:r>
                          </m:e>
                          <m:sub>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𝑥</m:t>
                                </m:r>
                              </m:e>
                              <m:sup>
                                <m:r>
                                  <a:rPr lang="pl-PL" sz="2000" i="1">
                                    <a:solidFill>
                                      <a:prstClr val="black"/>
                                    </a:solidFill>
                                    <a:latin typeface="Cambria Math" panose="02040503050406030204" pitchFamily="18" charset="0"/>
                                  </a:rPr>
                                  <m:t>′</m:t>
                                </m:r>
                              </m:sup>
                            </m:sSup>
                            <m:r>
                              <a:rPr lang="pl-PL" sz="2000" i="1">
                                <a:solidFill>
                                  <a:prstClr val="black"/>
                                </a:solidFill>
                                <a:latin typeface="Cambria Math" panose="02040503050406030204" pitchFamily="18" charset="0"/>
                              </a:rPr>
                              <m:t>,</m:t>
                            </m:r>
                            <m:r>
                              <a:rPr lang="pl-PL" sz="2000" i="1">
                                <a:solidFill>
                                  <a:prstClr val="black"/>
                                </a:solidFill>
                                <a:latin typeface="Cambria Math" panose="02040503050406030204" pitchFamily="18" charset="0"/>
                              </a:rPr>
                              <m:t>𝑑</m:t>
                            </m:r>
                          </m:sub>
                        </m:sSub>
                        <m:r>
                          <a:rPr lang="pl-PL" sz="2000" i="1" smtClean="0">
                            <a:solidFill>
                              <a:prstClr val="black"/>
                            </a:solidFill>
                            <a:latin typeface="Cambria Math" panose="02040503050406030204" pitchFamily="18" charset="0"/>
                          </a:rPr>
                          <m:t>∈</m:t>
                        </m:r>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𝐺</m:t>
                            </m:r>
                          </m:e>
                          <m:sub>
                            <m:r>
                              <a:rPr lang="pl-PL" sz="2000" i="1">
                                <a:solidFill>
                                  <a:prstClr val="black"/>
                                </a:solidFill>
                                <a:latin typeface="Cambria Math" panose="02040503050406030204" pitchFamily="18" charset="0"/>
                              </a:rPr>
                              <m:t>𝑑</m:t>
                            </m:r>
                          </m:sub>
                        </m:sSub>
                      </m:oMath>
                    </m:oMathPara>
                  </a14:m>
                  <a:endParaRPr lang="en-GB" sz="2000">
                    <a:solidFill>
                      <a:prstClr val="black"/>
                    </a:solidFill>
                  </a:endParaRPr>
                </a:p>
              </p:txBody>
            </p:sp>
          </mc:Choice>
          <mc:Fallback xmlns="">
            <p:sp>
              <p:nvSpPr>
                <p:cNvPr id="12" name="pole tekstowe 11"/>
                <p:cNvSpPr txBox="1">
                  <a:spLocks noRot="1" noChangeAspect="1" noMove="1" noResize="1" noEditPoints="1" noAdjustHandles="1" noChangeArrowheads="1" noChangeShapeType="1" noTextEdit="1"/>
                </p:cNvSpPr>
                <p:nvPr/>
              </p:nvSpPr>
              <p:spPr>
                <a:xfrm>
                  <a:off x="6249665" y="6214796"/>
                  <a:ext cx="1724575" cy="335028"/>
                </a:xfrm>
                <a:prstGeom prst="rect">
                  <a:avLst/>
                </a:prstGeom>
                <a:blipFill>
                  <a:blip r:embed="rId3"/>
                  <a:stretch>
                    <a:fillRect l="-2827" r="-353" b="-1636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7" name="pole tekstowe 16"/>
                <p:cNvSpPr txBox="1"/>
                <p:nvPr/>
              </p:nvSpPr>
              <p:spPr>
                <a:xfrm>
                  <a:off x="6235471" y="5171566"/>
                  <a:ext cx="610259" cy="3211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a:solidFill>
                                  <a:prstClr val="black"/>
                                </a:solidFill>
                                <a:latin typeface="Cambria Math" panose="02040503050406030204" pitchFamily="18" charset="0"/>
                                <a:ea typeface="Cambria Math" panose="02040503050406030204" pitchFamily="18" charset="0"/>
                              </a:rPr>
                            </m:ctrlPr>
                          </m:sSubPr>
                          <m:e>
                            <m:r>
                              <a:rPr lang="pl-PL" sz="2000" i="1">
                                <a:solidFill>
                                  <a:prstClr val="black"/>
                                </a:solidFill>
                                <a:latin typeface="Cambria Math" panose="02040503050406030204" pitchFamily="18" charset="0"/>
                                <a:ea typeface="Cambria Math" panose="02040503050406030204" pitchFamily="18" charset="0"/>
                              </a:rPr>
                              <m:t>𝑔</m:t>
                            </m:r>
                          </m:e>
                          <m:sub>
                            <m:r>
                              <a:rPr lang="pl-PL" sz="2000" i="1">
                                <a:solidFill>
                                  <a:prstClr val="black"/>
                                </a:solidFill>
                                <a:latin typeface="Cambria Math" panose="02040503050406030204" pitchFamily="18" charset="0"/>
                                <a:ea typeface="Cambria Math" panose="02040503050406030204" pitchFamily="18" charset="0"/>
                              </a:rPr>
                              <m:t>𝑥</m:t>
                            </m:r>
                            <m:r>
                              <a:rPr lang="pl-PL" sz="2000" i="1">
                                <a:solidFill>
                                  <a:prstClr val="black"/>
                                </a:solidFill>
                                <a:latin typeface="Cambria Math" panose="02040503050406030204" pitchFamily="18" charset="0"/>
                                <a:ea typeface="Cambria Math" panose="02040503050406030204" pitchFamily="18" charset="0"/>
                              </a:rPr>
                              <m:t>,</m:t>
                            </m:r>
                            <m:r>
                              <a:rPr lang="pl-PL" sz="2000" i="1">
                                <a:solidFill>
                                  <a:prstClr val="black"/>
                                </a:solidFill>
                                <a:latin typeface="Cambria Math" panose="02040503050406030204" pitchFamily="18" charset="0"/>
                                <a:ea typeface="Cambria Math" panose="02040503050406030204" pitchFamily="18" charset="0"/>
                              </a:rPr>
                              <m:t>𝑑</m:t>
                            </m:r>
                          </m:sub>
                        </m:sSub>
                      </m:oMath>
                    </m:oMathPara>
                  </a14:m>
                  <a:endParaRPr lang="en-GB" sz="2000">
                    <a:solidFill>
                      <a:prstClr val="black"/>
                    </a:solidFill>
                  </a:endParaRPr>
                </a:p>
              </p:txBody>
            </p:sp>
          </mc:Choice>
          <mc:Fallback xmlns="">
            <p:sp>
              <p:nvSpPr>
                <p:cNvPr id="17" name="pole tekstowe 16"/>
                <p:cNvSpPr txBox="1">
                  <a:spLocks noRot="1" noChangeAspect="1" noMove="1" noResize="1" noEditPoints="1" noAdjustHandles="1" noChangeArrowheads="1" noChangeShapeType="1" noTextEdit="1"/>
                </p:cNvSpPr>
                <p:nvPr/>
              </p:nvSpPr>
              <p:spPr>
                <a:xfrm>
                  <a:off x="6235471" y="5171566"/>
                  <a:ext cx="610259" cy="321178"/>
                </a:xfrm>
                <a:prstGeom prst="rect">
                  <a:avLst/>
                </a:prstGeom>
                <a:blipFill>
                  <a:blip r:embed="rId4"/>
                  <a:stretch>
                    <a:fillRect l="-1000" b="-20755"/>
                  </a:stretch>
                </a:blipFill>
              </p:spPr>
              <p:txBody>
                <a:bodyPr/>
                <a:lstStyle/>
                <a:p>
                  <a:r>
                    <a:rPr lang="pl-PL">
                      <a:noFill/>
                    </a:rPr>
                    <a:t> </a:t>
                  </a:r>
                </a:p>
              </p:txBody>
            </p:sp>
          </mc:Fallback>
        </mc:AlternateContent>
        <p:sp>
          <p:nvSpPr>
            <p:cNvPr id="18" name="Prostokąt 17"/>
            <p:cNvSpPr/>
            <p:nvPr/>
          </p:nvSpPr>
          <p:spPr>
            <a:xfrm>
              <a:off x="7115461" y="4493868"/>
              <a:ext cx="961835" cy="14416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19" name="pole tekstowe 18"/>
                <p:cNvSpPr txBox="1"/>
                <p:nvPr/>
              </p:nvSpPr>
              <p:spPr>
                <a:xfrm>
                  <a:off x="7319798" y="4118924"/>
                  <a:ext cx="796425" cy="3350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𝑔</m:t>
                            </m:r>
                          </m:e>
                          <m:sub>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𝑥</m:t>
                                </m:r>
                              </m:e>
                              <m:sup>
                                <m:r>
                                  <a:rPr lang="pl-PL" sz="2000" i="1">
                                    <a:solidFill>
                                      <a:prstClr val="black"/>
                                    </a:solidFill>
                                    <a:latin typeface="Cambria Math" panose="02040503050406030204" pitchFamily="18" charset="0"/>
                                  </a:rPr>
                                  <m:t>′</m:t>
                                </m:r>
                              </m:sup>
                            </m:sSup>
                            <m:r>
                              <a:rPr lang="pl-PL" sz="2000" i="1">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𝑑</m:t>
                            </m:r>
                          </m:sub>
                        </m:sSub>
                      </m:oMath>
                    </m:oMathPara>
                  </a14:m>
                  <a:endParaRPr lang="en-GB" sz="2000">
                    <a:solidFill>
                      <a:prstClr val="black"/>
                    </a:solidFill>
                  </a:endParaRPr>
                </a:p>
              </p:txBody>
            </p:sp>
          </mc:Choice>
          <mc:Fallback xmlns="">
            <p:sp>
              <p:nvSpPr>
                <p:cNvPr id="19" name="pole tekstowe 18"/>
                <p:cNvSpPr txBox="1">
                  <a:spLocks noRot="1" noChangeAspect="1" noMove="1" noResize="1" noEditPoints="1" noAdjustHandles="1" noChangeArrowheads="1" noChangeShapeType="1" noTextEdit="1"/>
                </p:cNvSpPr>
                <p:nvPr/>
              </p:nvSpPr>
              <p:spPr>
                <a:xfrm>
                  <a:off x="7319798" y="4118924"/>
                  <a:ext cx="796425" cy="335028"/>
                </a:xfrm>
                <a:prstGeom prst="rect">
                  <a:avLst/>
                </a:prstGeom>
                <a:blipFill>
                  <a:blip r:embed="rId5"/>
                  <a:stretch>
                    <a:fillRect b="-16364"/>
                  </a:stretch>
                </a:blipFill>
              </p:spPr>
              <p:txBody>
                <a:bodyPr/>
                <a:lstStyle/>
                <a:p>
                  <a:r>
                    <a:rPr lang="pl-PL">
                      <a:noFill/>
                    </a:rPr>
                    <a:t> </a:t>
                  </a:r>
                </a:p>
              </p:txBody>
            </p:sp>
          </mc:Fallback>
        </mc:AlternateContent>
        <p:sp>
          <p:nvSpPr>
            <p:cNvPr id="30" name="Prostokąt zaokrąglony 29"/>
            <p:cNvSpPr/>
            <p:nvPr/>
          </p:nvSpPr>
          <p:spPr>
            <a:xfrm>
              <a:off x="2542130" y="3987483"/>
              <a:ext cx="2234360" cy="1743319"/>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Prostokąt 30"/>
            <p:cNvSpPr/>
            <p:nvPr/>
          </p:nvSpPr>
          <p:spPr>
            <a:xfrm>
              <a:off x="2779355" y="4493868"/>
              <a:ext cx="886794" cy="409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Prostokąt 32"/>
            <p:cNvSpPr/>
            <p:nvPr/>
          </p:nvSpPr>
          <p:spPr>
            <a:xfrm>
              <a:off x="2898851" y="5246364"/>
              <a:ext cx="937932" cy="436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36" name="pole tekstowe 35"/>
                <p:cNvSpPr txBox="1"/>
                <p:nvPr/>
              </p:nvSpPr>
              <p:spPr>
                <a:xfrm>
                  <a:off x="2033458" y="3530706"/>
                  <a:ext cx="3895936" cy="3586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𝑃</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𝐴</m:t>
                            </m:r>
                            <m:r>
                              <a:rPr lang="pl-PL" sz="2000" i="1" smtClean="0">
                                <a:solidFill>
                                  <a:prstClr val="black"/>
                                </a:solidFill>
                                <a:latin typeface="Cambria Math" panose="02040503050406030204" pitchFamily="18" charset="0"/>
                              </a:rPr>
                              <m:t>)</m:t>
                            </m:r>
                          </m:sub>
                        </m:sSub>
                        <m:r>
                          <a:rPr lang="pl-PL" sz="2000" i="1">
                            <a:solidFill>
                              <a:prstClr val="black"/>
                            </a:solidFill>
                            <a:latin typeface="Cambria Math" panose="02040503050406030204" pitchFamily="18" charset="0"/>
                          </a:rPr>
                          <m:t>=</m:t>
                        </m:r>
                        <m:d>
                          <m:dPr>
                            <m:begChr m:val="{"/>
                            <m:endChr m:val="}"/>
                            <m:ctrlPr>
                              <a:rPr lang="pl-PL" sz="2000" i="1">
                                <a:solidFill>
                                  <a:prstClr val="black"/>
                                </a:solidFill>
                                <a:latin typeface="Cambria Math" panose="02040503050406030204" pitchFamily="18" charset="0"/>
                              </a:rPr>
                            </m:ctrlPr>
                          </m:dPr>
                          <m:e>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𝑔</m:t>
                                </m:r>
                              </m:e>
                              <m:sub>
                                <m:r>
                                  <a:rPr lang="pl-PL" sz="2000" i="1">
                                    <a:solidFill>
                                      <a:prstClr val="black"/>
                                    </a:solidFill>
                                    <a:latin typeface="Cambria Math" panose="02040503050406030204" pitchFamily="18" charset="0"/>
                                  </a:rPr>
                                  <m:t>𝑥</m:t>
                                </m:r>
                                <m:r>
                                  <a:rPr lang="pl-PL" sz="2000" i="1">
                                    <a:solidFill>
                                      <a:prstClr val="black"/>
                                    </a:solidFill>
                                    <a:latin typeface="Cambria Math" panose="02040503050406030204" pitchFamily="18" charset="0"/>
                                  </a:rPr>
                                  <m:t>,,</m:t>
                                </m:r>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𝐴</m:t>
                                    </m:r>
                                  </m:e>
                                  <m:sup>
                                    <m:r>
                                      <a:rPr lang="pl-PL" sz="2000" i="1">
                                        <a:solidFill>
                                          <a:prstClr val="black"/>
                                        </a:solidFill>
                                        <a:latin typeface="Cambria Math" panose="02040503050406030204" pitchFamily="18" charset="0"/>
                                      </a:rPr>
                                      <m:t>′</m:t>
                                    </m:r>
                                  </m:sup>
                                </m:sSup>
                              </m:sub>
                            </m:sSub>
                            <m:r>
                              <a:rPr lang="pl-PL" sz="2000" i="1">
                                <a:solidFill>
                                  <a:prstClr val="black"/>
                                </a:solidFill>
                                <a:latin typeface="Cambria Math" panose="02040503050406030204" pitchFamily="18" charset="0"/>
                              </a:rPr>
                              <m:t>:</m:t>
                            </m:r>
                            <m:r>
                              <a:rPr lang="pl-PL" sz="2000" i="1">
                                <a:solidFill>
                                  <a:prstClr val="black"/>
                                </a:solidFill>
                                <a:latin typeface="Cambria Math" panose="02040503050406030204" pitchFamily="18" charset="0"/>
                              </a:rPr>
                              <m:t>𝑥</m:t>
                            </m:r>
                            <m:r>
                              <a:rPr lang="pl-PL" sz="2000" i="1">
                                <a:solidFill>
                                  <a:prstClr val="black"/>
                                </a:solidFill>
                                <a:latin typeface="Cambria Math" panose="02040503050406030204" pitchFamily="18" charset="0"/>
                                <a:ea typeface="Cambria Math" panose="02040503050406030204" pitchFamily="18" charset="0"/>
                              </a:rPr>
                              <m:t>𝜖</m:t>
                            </m:r>
                            <m:r>
                              <a:rPr lang="pl-PL" sz="2000" i="1">
                                <a:solidFill>
                                  <a:prstClr val="black"/>
                                </a:solidFill>
                                <a:latin typeface="Cambria Math" panose="02040503050406030204" pitchFamily="18" charset="0"/>
                                <a:ea typeface="Cambria Math" panose="02040503050406030204" pitchFamily="18" charset="0"/>
                              </a:rPr>
                              <m:t>𝑈</m:t>
                            </m:r>
                            <m:r>
                              <a:rPr lang="pl-PL" sz="2000" i="1" smtClean="0">
                                <a:solidFill>
                                  <a:prstClr val="black"/>
                                </a:solidFill>
                                <a:latin typeface="Cambria Math" panose="02040503050406030204" pitchFamily="18" charset="0"/>
                                <a:ea typeface="Cambria Math" panose="02040503050406030204" pitchFamily="18" charset="0"/>
                              </a:rPr>
                              <m:t> &amp;</m:t>
                            </m:r>
                            <m:sSup>
                              <m:sSupPr>
                                <m:ctrlPr>
                                  <a:rPr lang="pl-PL" sz="2000" i="1" smtClean="0">
                                    <a:solidFill>
                                      <a:prstClr val="black"/>
                                    </a:solidFill>
                                    <a:latin typeface="Cambria Math" panose="02040503050406030204" pitchFamily="18" charset="0"/>
                                    <a:ea typeface="Cambria Math" panose="02040503050406030204" pitchFamily="18" charset="0"/>
                                  </a:rPr>
                                </m:ctrlPr>
                              </m:sSupPr>
                              <m:e>
                                <m:r>
                                  <a:rPr lang="pl-PL" sz="2000" i="1" smtClean="0">
                                    <a:solidFill>
                                      <a:prstClr val="black"/>
                                    </a:solidFill>
                                    <a:latin typeface="Cambria Math" panose="02040503050406030204" pitchFamily="18" charset="0"/>
                                    <a:ea typeface="Cambria Math" panose="02040503050406030204" pitchFamily="18" charset="0"/>
                                  </a:rPr>
                                  <m:t> </m:t>
                                </m:r>
                                <m:r>
                                  <a:rPr lang="pl-PL" sz="2000" i="1" smtClean="0">
                                    <a:solidFill>
                                      <a:prstClr val="black"/>
                                    </a:solidFill>
                                    <a:latin typeface="Cambria Math" panose="02040503050406030204" pitchFamily="18" charset="0"/>
                                    <a:ea typeface="Cambria Math" panose="02040503050406030204" pitchFamily="18" charset="0"/>
                                  </a:rPr>
                                  <m:t>𝐴</m:t>
                                </m:r>
                              </m:e>
                              <m:sup>
                                <m:r>
                                  <a:rPr lang="pl-PL" sz="2000" i="1" smtClean="0">
                                    <a:solidFill>
                                      <a:prstClr val="black"/>
                                    </a:solidFill>
                                    <a:latin typeface="Cambria Math" panose="02040503050406030204" pitchFamily="18" charset="0"/>
                                    <a:ea typeface="Cambria Math" panose="02040503050406030204" pitchFamily="18" charset="0"/>
                                  </a:rPr>
                                  <m:t>′</m:t>
                                </m:r>
                              </m:sup>
                            </m:sSup>
                            <m:r>
                              <a:rPr lang="pl-PL" sz="2000" i="1" smtClean="0">
                                <a:solidFill>
                                  <a:prstClr val="black"/>
                                </a:solidFill>
                                <a:latin typeface="Cambria Math" panose="02040503050406030204" pitchFamily="18" charset="0"/>
                                <a:ea typeface="Cambria Math" panose="02040503050406030204" pitchFamily="18" charset="0"/>
                              </a:rPr>
                              <m:t>𝜖</m:t>
                            </m:r>
                            <m:r>
                              <a:rPr lang="pl-PL" sz="2000" i="1" smtClean="0">
                                <a:solidFill>
                                  <a:prstClr val="black"/>
                                </a:solidFill>
                                <a:latin typeface="Cambria Math" panose="02040503050406030204" pitchFamily="18" charset="0"/>
                                <a:ea typeface="Cambria Math" panose="02040503050406030204" pitchFamily="18" charset="0"/>
                              </a:rPr>
                              <m:t>𝑃</m:t>
                            </m:r>
                            <m:r>
                              <a:rPr lang="pl-PL" sz="2000" i="1" smtClean="0">
                                <a:solidFill>
                                  <a:prstClr val="black"/>
                                </a:solidFill>
                                <a:latin typeface="Cambria Math" panose="02040503050406030204" pitchFamily="18" charset="0"/>
                                <a:ea typeface="Cambria Math" panose="02040503050406030204" pitchFamily="18" charset="0"/>
                              </a:rPr>
                              <m:t>(</m:t>
                            </m:r>
                            <m:r>
                              <a:rPr lang="pl-PL" sz="2000" i="1" smtClean="0">
                                <a:solidFill>
                                  <a:prstClr val="black"/>
                                </a:solidFill>
                                <a:latin typeface="Cambria Math" panose="02040503050406030204" pitchFamily="18" charset="0"/>
                                <a:ea typeface="Cambria Math" panose="02040503050406030204" pitchFamily="18" charset="0"/>
                              </a:rPr>
                              <m:t>𝐴</m:t>
                            </m:r>
                            <m:r>
                              <a:rPr lang="pl-PL" sz="2000" i="1" smtClean="0">
                                <a:solidFill>
                                  <a:prstClr val="black"/>
                                </a:solidFill>
                                <a:latin typeface="Cambria Math" panose="02040503050406030204" pitchFamily="18" charset="0"/>
                                <a:ea typeface="Cambria Math" panose="02040503050406030204" pitchFamily="18" charset="0"/>
                              </a:rPr>
                              <m:t>)</m:t>
                            </m:r>
                          </m:e>
                        </m:d>
                      </m:oMath>
                    </m:oMathPara>
                  </a14:m>
                  <a:endParaRPr lang="en-GB" sz="2000">
                    <a:solidFill>
                      <a:prstClr val="black"/>
                    </a:solidFill>
                  </a:endParaRPr>
                </a:p>
              </p:txBody>
            </p:sp>
          </mc:Choice>
          <mc:Fallback xmlns="">
            <p:sp>
              <p:nvSpPr>
                <p:cNvPr id="36" name="pole tekstowe 35"/>
                <p:cNvSpPr txBox="1">
                  <a:spLocks noRot="1" noChangeAspect="1" noMove="1" noResize="1" noEditPoints="1" noAdjustHandles="1" noChangeArrowheads="1" noChangeShapeType="1" noTextEdit="1"/>
                </p:cNvSpPr>
                <p:nvPr/>
              </p:nvSpPr>
              <p:spPr>
                <a:xfrm>
                  <a:off x="2033458" y="3530706"/>
                  <a:ext cx="3895936" cy="358688"/>
                </a:xfrm>
                <a:prstGeom prst="rect">
                  <a:avLst/>
                </a:prstGeom>
                <a:blipFill>
                  <a:blip r:embed="rId6"/>
                  <a:stretch>
                    <a:fillRect b="-2542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7" name="pole tekstowe 36"/>
                <p:cNvSpPr txBox="1"/>
                <p:nvPr/>
              </p:nvSpPr>
              <p:spPr>
                <a:xfrm>
                  <a:off x="342785" y="1372729"/>
                  <a:ext cx="7923716" cy="1619957"/>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pl-PL" sz="2000" i="1" smtClean="0">
                            <a:solidFill>
                              <a:prstClr val="black"/>
                            </a:solidFill>
                            <a:latin typeface="Cambria Math" panose="02040503050406030204" pitchFamily="18" charset="0"/>
                          </a:rPr>
                          <m:t>𝐷𝑆</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𝑈</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𝐴</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𝑑</m:t>
                        </m:r>
                        <m:r>
                          <a:rPr lang="pl-PL" sz="2000" i="1" smtClean="0">
                            <a:solidFill>
                              <a:prstClr val="black"/>
                            </a:solidFill>
                            <a:latin typeface="Cambria Math" panose="02040503050406030204" pitchFamily="18" charset="0"/>
                          </a:rPr>
                          <m:t>)</m:t>
                        </m:r>
                      </m:oMath>
                    </m:oMathPara>
                  </a14:m>
                  <a:endParaRPr lang="pl-PL" sz="2000" i="1">
                    <a:solidFill>
                      <a:prstClr val="black"/>
                    </a:solidFill>
                  </a:endParaRPr>
                </a:p>
                <a:p>
                  <a:pPr algn="ctr"/>
                  <a14:m>
                    <m:oMath xmlns:m="http://schemas.openxmlformats.org/officeDocument/2006/math">
                      <m:sSub>
                        <m:sSubPr>
                          <m:ctrlPr>
                            <a:rPr lang="en-GB"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𝑔</m:t>
                          </m:r>
                        </m:e>
                        <m:sub>
                          <m:r>
                            <a:rPr lang="pl-PL" sz="2000" i="1" smtClean="0">
                              <a:solidFill>
                                <a:prstClr val="black"/>
                              </a:solidFill>
                              <a:latin typeface="Cambria Math" panose="02040503050406030204" pitchFamily="18" charset="0"/>
                            </a:rPr>
                            <m:t>𝑥</m:t>
                          </m:r>
                          <m:r>
                            <a:rPr lang="pl-PL" sz="2000" i="1" smtClean="0">
                              <a:solidFill>
                                <a:prstClr val="black"/>
                              </a:solidFill>
                              <a:latin typeface="Cambria Math" panose="02040503050406030204" pitchFamily="18" charset="0"/>
                            </a:rPr>
                            <m:t>,,</m:t>
                          </m:r>
                          <m:sSup>
                            <m:sSupPr>
                              <m:ctrlPr>
                                <a:rPr lang="pl-PL" sz="2000" i="1" smtClean="0">
                                  <a:solidFill>
                                    <a:prstClr val="black"/>
                                  </a:solidFill>
                                  <a:latin typeface="Cambria Math" panose="02040503050406030204" pitchFamily="18" charset="0"/>
                                </a:rPr>
                              </m:ctrlPr>
                            </m:sSupPr>
                            <m:e>
                              <m:r>
                                <a:rPr lang="pl-PL" sz="2000" i="1" smtClean="0">
                                  <a:solidFill>
                                    <a:prstClr val="black"/>
                                  </a:solidFill>
                                  <a:latin typeface="Cambria Math" panose="02040503050406030204" pitchFamily="18" charset="0"/>
                                </a:rPr>
                                <m:t>𝐴</m:t>
                              </m:r>
                            </m:e>
                            <m:sup>
                              <m:r>
                                <a:rPr lang="pl-PL" sz="2000" i="1" smtClean="0">
                                  <a:solidFill>
                                    <a:prstClr val="black"/>
                                  </a:solidFill>
                                  <a:latin typeface="Cambria Math" panose="02040503050406030204" pitchFamily="18" charset="0"/>
                                </a:rPr>
                                <m:t>′</m:t>
                              </m:r>
                            </m:sup>
                          </m:sSup>
                        </m:sub>
                      </m:sSub>
                    </m:oMath>
                  </a14:m>
                  <a:r>
                    <a:rPr lang="pl-PL" sz="2000">
                      <a:solidFill>
                        <a:prstClr val="black"/>
                      </a:solidFill>
                    </a:rPr>
                    <a:t>=(</a:t>
                  </a:r>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𝑖𝑛𝑓</m:t>
                          </m:r>
                        </m:e>
                        <m:sub>
                          <m:sSup>
                            <m:sSupPr>
                              <m:ctrlPr>
                                <a:rPr lang="pl-PL" sz="2000" i="1" smtClean="0">
                                  <a:solidFill>
                                    <a:prstClr val="black"/>
                                  </a:solidFill>
                                  <a:latin typeface="Cambria Math" panose="02040503050406030204" pitchFamily="18" charset="0"/>
                                </a:rPr>
                              </m:ctrlPr>
                            </m:sSupPr>
                            <m:e>
                              <m:r>
                                <a:rPr lang="pl-PL" sz="2000" i="1" smtClean="0">
                                  <a:solidFill>
                                    <a:prstClr val="black"/>
                                  </a:solidFill>
                                  <a:latin typeface="Cambria Math" panose="02040503050406030204" pitchFamily="18" charset="0"/>
                                </a:rPr>
                                <m:t>𝐴</m:t>
                              </m:r>
                            </m:e>
                            <m:sup>
                              <m:r>
                                <a:rPr lang="pl-PL" sz="2000" i="1" smtClean="0">
                                  <a:solidFill>
                                    <a:prstClr val="black"/>
                                  </a:solidFill>
                                  <a:latin typeface="Cambria Math" panose="02040503050406030204" pitchFamily="18" charset="0"/>
                                </a:rPr>
                                <m:t>′</m:t>
                              </m:r>
                            </m:sup>
                          </m:sSup>
                        </m:sub>
                      </m:sSub>
                    </m:oMath>
                  </a14:m>
                  <a:r>
                    <a:rPr lang="pl-PL" sz="2000" i="1">
                      <a:solidFill>
                        <a:prstClr val="black"/>
                      </a:solidFill>
                    </a:rPr>
                    <a:t>(x)</a:t>
                  </a:r>
                  <a:r>
                    <a:rPr lang="pl-PL" sz="2000">
                      <a:solidFill>
                        <a:prstClr val="black"/>
                      </a:solidFill>
                    </a:rPr>
                    <a:t>), </a:t>
                  </a:r>
                  <a14:m>
                    <m:oMath xmlns:m="http://schemas.openxmlformats.org/officeDocument/2006/math">
                      <m:sSub>
                        <m:sSubPr>
                          <m:ctrlPr>
                            <a:rPr lang="pl-PL" sz="2000" i="1">
                              <a:solidFill>
                                <a:prstClr val="black"/>
                              </a:solidFill>
                              <a:latin typeface="Cambria Math" panose="02040503050406030204" pitchFamily="18" charset="0"/>
                            </a:rPr>
                          </m:ctrlPr>
                        </m:sSubPr>
                        <m:e>
                          <m:d>
                            <m:dPr>
                              <m:begChr m:val="["/>
                              <m:endChr m:val="]"/>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𝑥</m:t>
                              </m:r>
                            </m:e>
                          </m:d>
                        </m:e>
                        <m:sub>
                          <m:r>
                            <a:rPr lang="pl-PL" sz="2000" i="1">
                              <a:solidFill>
                                <a:prstClr val="black"/>
                              </a:solidFill>
                              <a:latin typeface="Cambria Math" panose="02040503050406030204" pitchFamily="18" charset="0"/>
                            </a:rPr>
                            <m:t>𝐼𝑁𝐷</m:t>
                          </m:r>
                          <m:d>
                            <m:dPr>
                              <m:ctrlPr>
                                <a:rPr lang="pl-PL" sz="2000" i="1">
                                  <a:solidFill>
                                    <a:prstClr val="black"/>
                                  </a:solidFill>
                                  <a:latin typeface="Cambria Math" panose="02040503050406030204" pitchFamily="18" charset="0"/>
                                </a:rPr>
                              </m:ctrlPr>
                            </m:dPr>
                            <m:e>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𝐴</m:t>
                                  </m:r>
                                </m:e>
                                <m:sup>
                                  <m:r>
                                    <a:rPr lang="pl-PL" sz="2000" i="1">
                                      <a:solidFill>
                                        <a:prstClr val="black"/>
                                      </a:solidFill>
                                      <a:latin typeface="Cambria Math" panose="02040503050406030204" pitchFamily="18" charset="0"/>
                                    </a:rPr>
                                    <m:t>′</m:t>
                                  </m:r>
                                </m:sup>
                              </m:sSup>
                            </m:e>
                          </m:d>
                        </m:sub>
                      </m:sSub>
                    </m:oMath>
                  </a14:m>
                  <a:r>
                    <a:rPr lang="pl-PL" sz="2000">
                      <a:solidFill>
                        <a:prstClr val="black"/>
                      </a:solidFill>
                    </a:rPr>
                    <a:t>); </a:t>
                  </a:r>
                  <a14:m>
                    <m:oMath xmlns:m="http://schemas.openxmlformats.org/officeDocument/2006/math">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𝑔</m:t>
                          </m:r>
                        </m:e>
                        <m:sub>
                          <m:r>
                            <a:rPr lang="pl-PL" sz="2000" i="1">
                              <a:solidFill>
                                <a:prstClr val="black"/>
                              </a:solidFill>
                              <a:latin typeface="Cambria Math" panose="02040503050406030204" pitchFamily="18" charset="0"/>
                            </a:rPr>
                            <m:t>𝑥</m:t>
                          </m:r>
                          <m:r>
                            <a:rPr lang="pl-PL" sz="2000" i="1">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𝑑</m:t>
                          </m:r>
                        </m:sub>
                      </m:sSub>
                    </m:oMath>
                  </a14:m>
                  <a:r>
                    <a:rPr lang="pl-PL" sz="2000">
                      <a:solidFill>
                        <a:prstClr val="black"/>
                      </a:solidFill>
                      <a:latin typeface="Cambria Math" panose="02040503050406030204" pitchFamily="18" charset="0"/>
                      <a:ea typeface="Cambria Math" panose="02040503050406030204" pitchFamily="18" charset="0"/>
                    </a:rPr>
                    <a:t>=(</a:t>
                  </a:r>
                  <a:r>
                    <a:rPr lang="pl-PL" sz="2000" i="1">
                      <a:solidFill>
                        <a:prstClr val="black"/>
                      </a:solidFill>
                      <a:latin typeface="Cambria Math" panose="02040503050406030204" pitchFamily="18" charset="0"/>
                      <a:ea typeface="Cambria Math" panose="02040503050406030204" pitchFamily="18" charset="0"/>
                    </a:rPr>
                    <a:t>d=d(x)</a:t>
                  </a:r>
                  <a:r>
                    <a:rPr lang="pl-PL" sz="2000">
                      <a:solidFill>
                        <a:prstClr val="black"/>
                      </a:solidFill>
                      <a:latin typeface="Cambria Math" panose="02040503050406030204" pitchFamily="18" charset="0"/>
                      <a:ea typeface="Cambria Math" panose="02040503050406030204" pitchFamily="18" charset="0"/>
                    </a:rPr>
                    <a:t>, </a:t>
                  </a:r>
                  <a14:m>
                    <m:oMath xmlns:m="http://schemas.openxmlformats.org/officeDocument/2006/math">
                      <m:sSub>
                        <m:sSubPr>
                          <m:ctrlPr>
                            <a:rPr lang="pl-PL" sz="2000" i="1">
                              <a:solidFill>
                                <a:prstClr val="black"/>
                              </a:solidFill>
                              <a:latin typeface="Cambria Math" panose="02040503050406030204" pitchFamily="18" charset="0"/>
                            </a:rPr>
                          </m:ctrlPr>
                        </m:sSubPr>
                        <m:e>
                          <m:d>
                            <m:dPr>
                              <m:begChr m:val="["/>
                              <m:endChr m:val="]"/>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𝑥</m:t>
                              </m:r>
                            </m:e>
                          </m:d>
                        </m:e>
                        <m:sub>
                          <m:r>
                            <a:rPr lang="pl-PL" sz="2000" i="1">
                              <a:solidFill>
                                <a:prstClr val="black"/>
                              </a:solidFill>
                              <a:latin typeface="Cambria Math" panose="02040503050406030204" pitchFamily="18" charset="0"/>
                            </a:rPr>
                            <m:t>𝐼𝑁𝐷</m:t>
                          </m:r>
                          <m:d>
                            <m:dPr>
                              <m:ctrlPr>
                                <a:rPr lang="pl-PL" sz="2000" i="1">
                                  <a:solidFill>
                                    <a:prstClr val="black"/>
                                  </a:solidFill>
                                  <a:latin typeface="Cambria Math" panose="02040503050406030204" pitchFamily="18" charset="0"/>
                                </a:rPr>
                              </m:ctrlPr>
                            </m:dPr>
                            <m:e>
                              <m:r>
                                <a:rPr lang="pl-PL" sz="2000" i="1" smtClean="0">
                                  <a:solidFill>
                                    <a:prstClr val="black"/>
                                  </a:solidFill>
                                  <a:latin typeface="Cambria Math" panose="02040503050406030204" pitchFamily="18" charset="0"/>
                                </a:rPr>
                                <m:t>𝑑</m:t>
                              </m:r>
                            </m:e>
                          </m:d>
                        </m:sub>
                      </m:sSub>
                    </m:oMath>
                  </a14:m>
                  <a:r>
                    <a:rPr lang="pl-PL" sz="2000">
                      <a:solidFill>
                        <a:prstClr val="black"/>
                      </a:solidFill>
                    </a:rPr>
                    <a:t>)</a:t>
                  </a:r>
                </a:p>
                <a:p>
                  <a:pPr algn="ctr"/>
                  <a14:m>
                    <m:oMathPara xmlns:m="http://schemas.openxmlformats.org/officeDocument/2006/math">
                      <m:oMathParaPr>
                        <m:jc m:val="centerGroup"/>
                      </m:oMathParaPr>
                      <m:oMath xmlns:m="http://schemas.openxmlformats.org/officeDocument/2006/math">
                        <m:sSup>
                          <m:sSupPr>
                            <m:ctrlPr>
                              <a:rPr lang="pl-PL" sz="2000" i="1" smtClean="0">
                                <a:solidFill>
                                  <a:prstClr val="black"/>
                                </a:solidFill>
                                <a:latin typeface="Cambria Math" panose="02040503050406030204" pitchFamily="18" charset="0"/>
                                <a:ea typeface="Cambria Math" panose="02040503050406030204" pitchFamily="18" charset="0"/>
                              </a:rPr>
                            </m:ctrlPr>
                          </m:sSupPr>
                          <m:e>
                            <m:r>
                              <a:rPr lang="pl-PL" sz="2000" i="1">
                                <a:solidFill>
                                  <a:prstClr val="black"/>
                                </a:solidFill>
                                <a:latin typeface="Cambria Math" panose="02040503050406030204" pitchFamily="18" charset="0"/>
                                <a:ea typeface="Cambria Math" panose="02040503050406030204" pitchFamily="18" charset="0"/>
                              </a:rPr>
                              <m:t> </m:t>
                            </m:r>
                            <m:r>
                              <a:rPr lang="pl-PL" sz="2000" i="1">
                                <a:solidFill>
                                  <a:prstClr val="black"/>
                                </a:solidFill>
                                <a:latin typeface="Cambria Math" panose="02040503050406030204" pitchFamily="18" charset="0"/>
                                <a:ea typeface="Cambria Math" panose="02040503050406030204" pitchFamily="18" charset="0"/>
                              </a:rPr>
                              <m:t>𝐴</m:t>
                            </m:r>
                          </m:e>
                          <m:sup>
                            <m:r>
                              <a:rPr lang="pl-PL" sz="2000" i="1">
                                <a:solidFill>
                                  <a:prstClr val="black"/>
                                </a:solidFill>
                                <a:latin typeface="Cambria Math" panose="02040503050406030204" pitchFamily="18" charset="0"/>
                                <a:ea typeface="Cambria Math" panose="02040503050406030204" pitchFamily="18" charset="0"/>
                              </a:rPr>
                              <m:t>′</m:t>
                            </m:r>
                          </m:sup>
                        </m:sSup>
                        <m:r>
                          <a:rPr lang="pl-PL" sz="2000" i="1" smtClean="0">
                            <a:solidFill>
                              <a:prstClr val="black"/>
                            </a:solidFill>
                            <a:latin typeface="Cambria Math" panose="02040503050406030204" pitchFamily="18" charset="0"/>
                            <a:ea typeface="Cambria Math" panose="02040503050406030204" pitchFamily="18" charset="0"/>
                          </a:rPr>
                          <m:t>𝜖</m:t>
                        </m:r>
                        <m:r>
                          <a:rPr lang="pl-PL" sz="2000" i="1" smtClean="0">
                            <a:solidFill>
                              <a:prstClr val="black"/>
                            </a:solidFill>
                            <a:latin typeface="Cambria Math" panose="02040503050406030204" pitchFamily="18" charset="0"/>
                            <a:ea typeface="Cambria Math" panose="02040503050406030204" pitchFamily="18" charset="0"/>
                          </a:rPr>
                          <m:t>𝑃</m:t>
                        </m:r>
                        <m:d>
                          <m:dPr>
                            <m:ctrlPr>
                              <a:rPr lang="pl-PL" sz="2000" i="1" smtClean="0">
                                <a:solidFill>
                                  <a:prstClr val="black"/>
                                </a:solidFill>
                                <a:latin typeface="Cambria Math" panose="02040503050406030204" pitchFamily="18" charset="0"/>
                                <a:ea typeface="Cambria Math" panose="02040503050406030204" pitchFamily="18" charset="0"/>
                              </a:rPr>
                            </m:ctrlPr>
                          </m:dPr>
                          <m:e>
                            <m:r>
                              <a:rPr lang="pl-PL" sz="2000" i="1" smtClean="0">
                                <a:solidFill>
                                  <a:prstClr val="black"/>
                                </a:solidFill>
                                <a:latin typeface="Cambria Math" panose="02040503050406030204" pitchFamily="18" charset="0"/>
                                <a:ea typeface="Cambria Math" panose="02040503050406030204" pitchFamily="18" charset="0"/>
                              </a:rPr>
                              <m:t>𝐴</m:t>
                            </m:r>
                          </m:e>
                        </m:d>
                        <m:r>
                          <a:rPr lang="pl-PL" sz="2000" i="1" smtClean="0">
                            <a:solidFill>
                              <a:prstClr val="black"/>
                            </a:solidFill>
                            <a:latin typeface="Cambria Math" panose="02040503050406030204" pitchFamily="18" charset="0"/>
                            <a:ea typeface="Cambria Math" panose="02040503050406030204" pitchFamily="18" charset="0"/>
                          </a:rPr>
                          <m:t>=</m:t>
                        </m:r>
                        <m:d>
                          <m:dPr>
                            <m:begChr m:val="{"/>
                            <m:endChr m:val="}"/>
                            <m:ctrlPr>
                              <a:rPr lang="pl-PL" sz="2000" i="1" smtClean="0">
                                <a:solidFill>
                                  <a:prstClr val="black"/>
                                </a:solidFill>
                                <a:latin typeface="Cambria Math" panose="02040503050406030204" pitchFamily="18" charset="0"/>
                                <a:ea typeface="Cambria Math" panose="02040503050406030204" pitchFamily="18" charset="0"/>
                              </a:rPr>
                            </m:ctrlPr>
                          </m:dPr>
                          <m:e>
                            <m:sSup>
                              <m:sSupPr>
                                <m:ctrlPr>
                                  <a:rPr lang="pl-PL" sz="2000" i="1" smtClean="0">
                                    <a:solidFill>
                                      <a:prstClr val="black"/>
                                    </a:solidFill>
                                    <a:latin typeface="Cambria Math" panose="02040503050406030204" pitchFamily="18" charset="0"/>
                                    <a:ea typeface="Cambria Math" panose="02040503050406030204" pitchFamily="18" charset="0"/>
                                  </a:rPr>
                                </m:ctrlPr>
                              </m:sSupPr>
                              <m:e>
                                <m:r>
                                  <a:rPr lang="pl-PL" sz="2000" i="1" smtClean="0">
                                    <a:solidFill>
                                      <a:prstClr val="black"/>
                                    </a:solidFill>
                                    <a:latin typeface="Cambria Math" panose="02040503050406030204" pitchFamily="18" charset="0"/>
                                    <a:ea typeface="Cambria Math" panose="02040503050406030204" pitchFamily="18" charset="0"/>
                                  </a:rPr>
                                  <m:t>𝐴</m:t>
                                </m:r>
                              </m:e>
                              <m:sup>
                                <m:r>
                                  <a:rPr lang="pl-PL" sz="2000" i="1" smtClean="0">
                                    <a:solidFill>
                                      <a:prstClr val="black"/>
                                    </a:solidFill>
                                    <a:latin typeface="Cambria Math" panose="02040503050406030204" pitchFamily="18" charset="0"/>
                                    <a:ea typeface="Cambria Math" panose="02040503050406030204" pitchFamily="18" charset="0"/>
                                  </a:rPr>
                                  <m:t>′</m:t>
                                </m:r>
                              </m:sup>
                            </m:sSup>
                            <m:r>
                              <a:rPr lang="pl-PL" sz="2000" i="1" smtClean="0">
                                <a:solidFill>
                                  <a:prstClr val="black"/>
                                </a:solidFill>
                                <a:latin typeface="Cambria Math" panose="02040503050406030204" pitchFamily="18" charset="0"/>
                                <a:ea typeface="Cambria Math" panose="02040503050406030204" pitchFamily="18" charset="0"/>
                              </a:rPr>
                              <m:t>:</m:t>
                            </m:r>
                            <m:sSup>
                              <m:sSupPr>
                                <m:ctrlPr>
                                  <a:rPr lang="pl-PL" sz="2000" i="1">
                                    <a:solidFill>
                                      <a:prstClr val="black"/>
                                    </a:solidFill>
                                    <a:latin typeface="Cambria Math" panose="02040503050406030204" pitchFamily="18" charset="0"/>
                                    <a:ea typeface="Cambria Math" panose="02040503050406030204" pitchFamily="18" charset="0"/>
                                  </a:rPr>
                                </m:ctrlPr>
                              </m:sSupPr>
                              <m:e>
                                <m:r>
                                  <a:rPr lang="pl-PL" sz="2000" i="1">
                                    <a:solidFill>
                                      <a:prstClr val="black"/>
                                    </a:solidFill>
                                    <a:latin typeface="Cambria Math" panose="02040503050406030204" pitchFamily="18" charset="0"/>
                                    <a:ea typeface="Cambria Math" panose="02040503050406030204" pitchFamily="18" charset="0"/>
                                  </a:rPr>
                                  <m:t>𝐴</m:t>
                                </m:r>
                              </m:e>
                              <m:sup>
                                <m:r>
                                  <a:rPr lang="pl-PL" sz="2000" i="1">
                                    <a:solidFill>
                                      <a:prstClr val="black"/>
                                    </a:solidFill>
                                    <a:latin typeface="Cambria Math" panose="02040503050406030204" pitchFamily="18" charset="0"/>
                                    <a:ea typeface="Cambria Math" panose="02040503050406030204" pitchFamily="18" charset="0"/>
                                  </a:rPr>
                                  <m:t>′</m:t>
                                </m:r>
                              </m:sup>
                            </m:sSup>
                            <m:r>
                              <a:rPr lang="pl-PL" sz="2000" i="1">
                                <a:solidFill>
                                  <a:prstClr val="black"/>
                                </a:solidFill>
                                <a:latin typeface="Cambria Math" panose="02040503050406030204" pitchFamily="18" charset="0"/>
                                <a:ea typeface="Cambria Math" panose="02040503050406030204" pitchFamily="18" charset="0"/>
                              </a:rPr>
                              <m:t>⊆</m:t>
                            </m:r>
                            <m:r>
                              <a:rPr lang="pl-PL" sz="2000" i="1">
                                <a:solidFill>
                                  <a:prstClr val="black"/>
                                </a:solidFill>
                                <a:latin typeface="Cambria Math" panose="02040503050406030204" pitchFamily="18" charset="0"/>
                                <a:ea typeface="Cambria Math" panose="02040503050406030204" pitchFamily="18" charset="0"/>
                              </a:rPr>
                              <m:t>𝐴</m:t>
                            </m:r>
                          </m:e>
                        </m:d>
                      </m:oMath>
                    </m:oMathPara>
                  </a14:m>
                  <a:endParaRPr lang="pl-PL" sz="2000" i="1">
                    <a:solidFill>
                      <a:prstClr val="black"/>
                    </a:solidFill>
                  </a:endParaRPr>
                </a:p>
                <a:p>
                  <a:pPr algn="ctr"/>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b="0" i="1" smtClean="0">
                              <a:solidFill>
                                <a:prstClr val="black"/>
                              </a:solidFill>
                              <a:latin typeface="Cambria Math" panose="02040503050406030204" pitchFamily="18" charset="0"/>
                            </a:rPr>
                            <m:t>𝑟</m:t>
                          </m:r>
                        </m:e>
                        <m:sub>
                          <m:r>
                            <a:rPr lang="pl-PL" sz="2000" b="0" i="1" smtClean="0">
                              <a:solidFill>
                                <a:prstClr val="black"/>
                              </a:solidFill>
                              <a:latin typeface="Cambria Math" panose="02040503050406030204" pitchFamily="18" charset="0"/>
                            </a:rPr>
                            <m:t>𝑖</m:t>
                          </m:r>
                        </m:sub>
                      </m:sSub>
                      <m:d>
                        <m:dPr>
                          <m:ctrlPr>
                            <a:rPr lang="pl-PL" sz="2000" i="1" smtClean="0">
                              <a:solidFill>
                                <a:prstClr val="black"/>
                              </a:solidFill>
                              <a:latin typeface="Cambria Math" panose="02040503050406030204" pitchFamily="18" charset="0"/>
                            </a:rPr>
                          </m:ctrlPr>
                        </m:dPr>
                        <m:e>
                          <m:r>
                            <a:rPr lang="pl-PL" sz="2000" i="1" smtClean="0">
                              <a:solidFill>
                                <a:prstClr val="black"/>
                              </a:solidFill>
                              <a:latin typeface="Cambria Math" panose="02040503050406030204" pitchFamily="18" charset="0"/>
                            </a:rPr>
                            <m:t>𝑔</m:t>
                          </m:r>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𝑔</m:t>
                          </m:r>
                          <m:r>
                            <a:rPr lang="pl-PL" sz="2000" i="1" smtClean="0">
                              <a:solidFill>
                                <a:prstClr val="black"/>
                              </a:solidFill>
                              <a:latin typeface="Cambria Math" panose="02040503050406030204" pitchFamily="18" charset="0"/>
                            </a:rPr>
                            <m:t>′</m:t>
                          </m:r>
                        </m:e>
                      </m:d>
                    </m:oMath>
                  </a14:m>
                  <a:r>
                    <a:rPr lang="pl-PL" sz="2000" i="1">
                      <a:solidFill>
                        <a:prstClr val="black"/>
                      </a:solidFill>
                    </a:rPr>
                    <a:t> </a:t>
                  </a:r>
                  <a:r>
                    <a:rPr lang="pl-PL" sz="2000" i="1" err="1">
                      <a:solidFill>
                        <a:prstClr val="black"/>
                      </a:solidFill>
                    </a:rPr>
                    <a:t>iff</a:t>
                  </a:r>
                  <a:r>
                    <a:rPr lang="pl-PL" sz="2000" i="1">
                      <a:solidFill>
                        <a:prstClr val="black"/>
                      </a:solidFill>
                    </a:rPr>
                    <a:t> </a:t>
                  </a:r>
                  <a14:m>
                    <m:oMath xmlns:m="http://schemas.openxmlformats.org/officeDocument/2006/math">
                      <m:r>
                        <a:rPr lang="pl-PL" sz="2000" i="1">
                          <a:solidFill>
                            <a:prstClr val="black"/>
                          </a:solidFill>
                          <a:latin typeface="Cambria Math" panose="02040503050406030204" pitchFamily="18" charset="0"/>
                        </a:rPr>
                        <m:t>𝑠𝑒𝑚</m:t>
                      </m:r>
                      <m:d>
                        <m:dPr>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𝑔</m:t>
                          </m:r>
                        </m:e>
                      </m:d>
                    </m:oMath>
                  </a14:m>
                  <a:r>
                    <a:rPr lang="pl-PL" sz="2000" i="1">
                      <a:solidFill>
                        <a:prstClr val="black"/>
                      </a:solidFill>
                    </a:rPr>
                    <a:t> </a:t>
                  </a:r>
                  <a14:m>
                    <m:oMath xmlns:m="http://schemas.openxmlformats.org/officeDocument/2006/math">
                      <m:r>
                        <a:rPr lang="en-GB" sz="2000" i="1">
                          <a:solidFill>
                            <a:prstClr val="black"/>
                          </a:solidFill>
                          <a:latin typeface="Cambria Math" panose="02040503050406030204" pitchFamily="18" charset="0"/>
                          <a:ea typeface="Cambria Math" panose="02040503050406030204" pitchFamily="18" charset="0"/>
                        </a:rPr>
                        <m:t>⊆ </m:t>
                      </m:r>
                      <m:r>
                        <a:rPr lang="pl-PL" sz="2000" i="1">
                          <a:solidFill>
                            <a:prstClr val="black"/>
                          </a:solidFill>
                          <a:latin typeface="Cambria Math" panose="02040503050406030204" pitchFamily="18" charset="0"/>
                        </a:rPr>
                        <m:t>𝑠𝑒𝑚</m:t>
                      </m:r>
                      <m:d>
                        <m:dPr>
                          <m:ctrlPr>
                            <a:rPr lang="pl-PL" sz="2000" i="1">
                              <a:solidFill>
                                <a:prstClr val="black"/>
                              </a:solidFill>
                              <a:latin typeface="Cambria Math" panose="02040503050406030204" pitchFamily="18" charset="0"/>
                            </a:rPr>
                          </m:ctrlPr>
                        </m:dPr>
                        <m:e>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𝑔</m:t>
                              </m:r>
                            </m:e>
                            <m:sup>
                              <m:r>
                                <a:rPr lang="pl-PL" sz="2000" i="1">
                                  <a:solidFill>
                                    <a:prstClr val="black"/>
                                  </a:solidFill>
                                  <a:latin typeface="Cambria Math" panose="02040503050406030204" pitchFamily="18" charset="0"/>
                                </a:rPr>
                                <m:t>′</m:t>
                              </m:r>
                            </m:sup>
                          </m:sSup>
                        </m:e>
                      </m:d>
                    </m:oMath>
                  </a14:m>
                  <a:endParaRPr lang="pl-PL" sz="2000" i="1">
                    <a:solidFill>
                      <a:prstClr val="black"/>
                    </a:solidFill>
                  </a:endParaRPr>
                </a:p>
                <a:p>
                  <a:pPr algn="ctr"/>
                  <a14:m>
                    <m:oMath xmlns:m="http://schemas.openxmlformats.org/officeDocument/2006/math">
                      <m:sSubSup>
                        <m:sSubSupPr>
                          <m:ctrlPr>
                            <a:rPr lang="pl-PL" sz="2000" i="1" smtClean="0">
                              <a:solidFill>
                                <a:prstClr val="black"/>
                              </a:solidFill>
                              <a:latin typeface="Cambria Math" panose="02040503050406030204" pitchFamily="18" charset="0"/>
                            </a:rPr>
                          </m:ctrlPr>
                        </m:sSubSupPr>
                        <m:e>
                          <m:r>
                            <a:rPr lang="pl-PL" sz="2000" b="0" i="1" smtClean="0">
                              <a:solidFill>
                                <a:prstClr val="black"/>
                              </a:solidFill>
                              <a:latin typeface="Cambria Math" panose="02040503050406030204" pitchFamily="18" charset="0"/>
                            </a:rPr>
                            <m:t>𝑟</m:t>
                          </m:r>
                        </m:e>
                        <m:sub>
                          <m:r>
                            <a:rPr lang="pl-PL" sz="2000" b="0" i="1" smtClean="0">
                              <a:solidFill>
                                <a:prstClr val="black"/>
                              </a:solidFill>
                              <a:latin typeface="Cambria Math" panose="02040503050406030204" pitchFamily="18" charset="0"/>
                            </a:rPr>
                            <m:t>𝑖</m:t>
                          </m:r>
                        </m:sub>
                        <m:sup>
                          <m:r>
                            <a:rPr lang="pl-PL" sz="2000" b="0" i="1" smtClean="0">
                              <a:solidFill>
                                <a:prstClr val="black"/>
                              </a:solidFill>
                              <a:latin typeface="Cambria Math" panose="02040503050406030204" pitchFamily="18" charset="0"/>
                            </a:rPr>
                            <m:t>′</m:t>
                          </m:r>
                        </m:sup>
                      </m:sSubSup>
                      <m:d>
                        <m:dPr>
                          <m:ctrlPr>
                            <a:rPr lang="pl-PL" sz="2000" i="1" smtClean="0">
                              <a:solidFill>
                                <a:prstClr val="black"/>
                              </a:solidFill>
                              <a:latin typeface="Cambria Math" panose="02040503050406030204" pitchFamily="18" charset="0"/>
                            </a:rPr>
                          </m:ctrlPr>
                        </m:dPr>
                        <m:e>
                          <m:r>
                            <a:rPr lang="pl-PL" sz="2000" i="1" smtClean="0">
                              <a:solidFill>
                                <a:prstClr val="black"/>
                              </a:solidFill>
                              <a:latin typeface="Cambria Math" panose="02040503050406030204" pitchFamily="18" charset="0"/>
                            </a:rPr>
                            <m:t>𝑔</m:t>
                          </m:r>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𝑔</m:t>
                          </m:r>
                          <m:r>
                            <a:rPr lang="pl-PL" sz="2000" i="1" smtClean="0">
                              <a:solidFill>
                                <a:prstClr val="black"/>
                              </a:solidFill>
                              <a:latin typeface="Cambria Math" panose="02040503050406030204" pitchFamily="18" charset="0"/>
                            </a:rPr>
                            <m:t>′</m:t>
                          </m:r>
                        </m:e>
                      </m:d>
                    </m:oMath>
                  </a14:m>
                  <a:r>
                    <a:rPr lang="pl-PL" sz="2000" i="1">
                      <a:solidFill>
                        <a:prstClr val="black"/>
                      </a:solidFill>
                    </a:rPr>
                    <a:t> </a:t>
                  </a:r>
                  <a:r>
                    <a:rPr lang="pl-PL" sz="2000" i="1" err="1">
                      <a:solidFill>
                        <a:prstClr val="black"/>
                      </a:solidFill>
                    </a:rPr>
                    <a:t>iff</a:t>
                  </a:r>
                  <a:r>
                    <a:rPr lang="pl-PL" sz="2000" i="1">
                      <a:solidFill>
                        <a:prstClr val="black"/>
                      </a:solidFill>
                    </a:rPr>
                    <a:t> </a:t>
                  </a:r>
                  <a14:m>
                    <m:oMath xmlns:m="http://schemas.openxmlformats.org/officeDocument/2006/math">
                      <m:r>
                        <a:rPr lang="pl-PL" sz="2000" i="1">
                          <a:solidFill>
                            <a:prstClr val="black"/>
                          </a:solidFill>
                          <a:latin typeface="Cambria Math" panose="02040503050406030204" pitchFamily="18" charset="0"/>
                        </a:rPr>
                        <m:t>𝑠𝑒𝑚</m:t>
                      </m:r>
                      <m:d>
                        <m:dPr>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𝑔</m:t>
                          </m:r>
                        </m:e>
                      </m:d>
                    </m:oMath>
                  </a14:m>
                  <a:r>
                    <a:rPr lang="pl-PL" sz="2000" i="1">
                      <a:solidFill>
                        <a:prstClr val="black"/>
                      </a:solidFill>
                    </a:rPr>
                    <a:t> </a:t>
                  </a:r>
                  <a14:m>
                    <m:oMath xmlns:m="http://schemas.openxmlformats.org/officeDocument/2006/math">
                      <m:r>
                        <a:rPr lang="en-GB" sz="2000" i="1" smtClean="0">
                          <a:solidFill>
                            <a:prstClr val="black"/>
                          </a:solidFill>
                          <a:latin typeface="Cambria Math" panose="02040503050406030204" pitchFamily="18" charset="0"/>
                          <a:ea typeface="Cambria Math" panose="02040503050406030204" pitchFamily="18" charset="0"/>
                        </a:rPr>
                        <m:t>∩</m:t>
                      </m:r>
                      <m:r>
                        <a:rPr lang="en-GB" sz="2000" i="1">
                          <a:solidFill>
                            <a:prstClr val="black"/>
                          </a:solidFill>
                          <a:latin typeface="Cambria Math" panose="02040503050406030204" pitchFamily="18" charset="0"/>
                          <a:ea typeface="Cambria Math" panose="02040503050406030204" pitchFamily="18" charset="0"/>
                        </a:rPr>
                        <m:t> </m:t>
                      </m:r>
                      <m:r>
                        <a:rPr lang="pl-PL" sz="2000" i="1">
                          <a:solidFill>
                            <a:prstClr val="black"/>
                          </a:solidFill>
                          <a:latin typeface="Cambria Math" panose="02040503050406030204" pitchFamily="18" charset="0"/>
                        </a:rPr>
                        <m:t>𝑠𝑒𝑚</m:t>
                      </m:r>
                      <m:d>
                        <m:dPr>
                          <m:ctrlPr>
                            <a:rPr lang="pl-PL" sz="2000" i="1">
                              <a:solidFill>
                                <a:prstClr val="black"/>
                              </a:solidFill>
                              <a:latin typeface="Cambria Math" panose="02040503050406030204" pitchFamily="18" charset="0"/>
                            </a:rPr>
                          </m:ctrlPr>
                        </m:dPr>
                        <m:e>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𝑔</m:t>
                              </m:r>
                            </m:e>
                            <m:sup>
                              <m:r>
                                <a:rPr lang="pl-PL" sz="2000" i="1">
                                  <a:solidFill>
                                    <a:prstClr val="black"/>
                                  </a:solidFill>
                                  <a:latin typeface="Cambria Math" panose="02040503050406030204" pitchFamily="18" charset="0"/>
                                </a:rPr>
                                <m:t>′</m:t>
                              </m:r>
                            </m:sup>
                          </m:sSup>
                        </m:e>
                      </m:d>
                    </m:oMath>
                  </a14:m>
                  <a:r>
                    <a:rPr lang="pl-PL" sz="2000">
                      <a:solidFill>
                        <a:prstClr val="black"/>
                      </a:solidFill>
                      <a:ea typeface="Cambria Math" panose="02040503050406030204" pitchFamily="18" charset="0"/>
                    </a:rPr>
                    <a:t> </a:t>
                  </a:r>
                  <a14:m>
                    <m:oMath xmlns:m="http://schemas.openxmlformats.org/officeDocument/2006/math">
                      <m:r>
                        <a:rPr lang="pl-PL" sz="2000" i="1">
                          <a:solidFill>
                            <a:prstClr val="black"/>
                          </a:solidFill>
                          <a:latin typeface="Cambria Math" panose="02040503050406030204" pitchFamily="18" charset="0"/>
                          <a:ea typeface="Cambria Math" panose="02040503050406030204" pitchFamily="18" charset="0"/>
                        </a:rPr>
                        <m:t>≠∅</m:t>
                      </m:r>
                    </m:oMath>
                  </a14:m>
                  <a:r>
                    <a:rPr lang="pl-PL" sz="2000">
                      <a:solidFill>
                        <a:prstClr val="black"/>
                      </a:solidFill>
                      <a:ea typeface="Cambria Math" panose="02040503050406030204" pitchFamily="18" charset="0"/>
                    </a:rPr>
                    <a:t>, </a:t>
                  </a:r>
                  <a:r>
                    <a:rPr lang="pl-PL" sz="2000" i="1">
                      <a:solidFill>
                        <a:prstClr val="black"/>
                      </a:solidFill>
                      <a:ea typeface="Cambria Math" panose="02040503050406030204" pitchFamily="18" charset="0"/>
                    </a:rPr>
                    <a:t>i</a:t>
                  </a:r>
                  <a:r>
                    <a:rPr lang="pl-PL" sz="2000">
                      <a:solidFill>
                        <a:prstClr val="black"/>
                      </a:solidFill>
                      <a:ea typeface="Cambria Math" panose="02040503050406030204" pitchFamily="18" charset="0"/>
                    </a:rPr>
                    <a:t>=0,1,2 </a:t>
                  </a:r>
                </a:p>
              </p:txBody>
            </p:sp>
          </mc:Choice>
          <mc:Fallback xmlns="">
            <p:sp>
              <p:nvSpPr>
                <p:cNvPr id="37" name="pole tekstowe 36"/>
                <p:cNvSpPr txBox="1">
                  <a:spLocks noRot="1" noChangeAspect="1" noMove="1" noResize="1" noEditPoints="1" noAdjustHandles="1" noChangeArrowheads="1" noChangeShapeType="1" noTextEdit="1"/>
                </p:cNvSpPr>
                <p:nvPr/>
              </p:nvSpPr>
              <p:spPr>
                <a:xfrm>
                  <a:off x="342785" y="1372729"/>
                  <a:ext cx="7923716" cy="1619957"/>
                </a:xfrm>
                <a:prstGeom prst="rect">
                  <a:avLst/>
                </a:prstGeom>
                <a:blipFill rotWithShape="0">
                  <a:blip r:embed="rId7"/>
                  <a:stretch>
                    <a:fillRect b="-8712"/>
                  </a:stretch>
                </a:blipFill>
              </p:spPr>
              <p:txBody>
                <a:bodyPr/>
                <a:lstStyle/>
                <a:p>
                  <a:r>
                    <a:rPr lang="en-US">
                      <a:noFill/>
                    </a:rPr>
                    <a:t> </a:t>
                  </a:r>
                </a:p>
              </p:txBody>
            </p:sp>
          </mc:Fallback>
        </mc:AlternateContent>
        <p:sp>
          <p:nvSpPr>
            <p:cNvPr id="34" name="Prostokąt 33"/>
            <p:cNvSpPr/>
            <p:nvPr/>
          </p:nvSpPr>
          <p:spPr>
            <a:xfrm>
              <a:off x="2578957" y="4038095"/>
              <a:ext cx="184731" cy="400110"/>
            </a:xfrm>
            <a:prstGeom prst="rect">
              <a:avLst/>
            </a:prstGeom>
          </p:spPr>
          <p:txBody>
            <a:bodyPr wrap="none">
              <a:spAutoFit/>
            </a:bodyPr>
            <a:lstStyle/>
            <a:p>
              <a:endParaRPr lang="pl-PL" sz="2000">
                <a:solidFill>
                  <a:prstClr val="black"/>
                </a:solidFill>
              </a:endParaRPr>
            </a:p>
          </p:txBody>
        </p:sp>
        <mc:AlternateContent xmlns:mc="http://schemas.openxmlformats.org/markup-compatibility/2006" xmlns:a14="http://schemas.microsoft.com/office/drawing/2010/main">
          <mc:Choice Requires="a14">
            <p:sp>
              <p:nvSpPr>
                <p:cNvPr id="20" name="pole tekstowe 19"/>
                <p:cNvSpPr txBox="1"/>
                <p:nvPr/>
              </p:nvSpPr>
              <p:spPr>
                <a:xfrm>
                  <a:off x="153579" y="3781096"/>
                  <a:ext cx="1866152" cy="3459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𝐴</m:t>
                            </m:r>
                          </m:sub>
                        </m:sSub>
                        <m:r>
                          <a:rPr lang="pl-PL" sz="2000" i="1" smtClean="0">
                            <a:solidFill>
                              <a:prstClr val="black"/>
                            </a:solidFill>
                            <a:latin typeface="Cambria Math" panose="02040503050406030204" pitchFamily="18" charset="0"/>
                          </a:rPr>
                          <m:t>=</m:t>
                        </m:r>
                        <m:d>
                          <m:dPr>
                            <m:begChr m:val="{"/>
                            <m:endChr m:val="}"/>
                            <m:ctrlPr>
                              <a:rPr lang="pl-PL" sz="2000" i="1" smtClean="0">
                                <a:solidFill>
                                  <a:prstClr val="black"/>
                                </a:solidFill>
                                <a:latin typeface="Cambria Math" panose="02040503050406030204" pitchFamily="18" charset="0"/>
                              </a:rPr>
                            </m:ctrlPr>
                          </m:dPr>
                          <m:e>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𝑔</m:t>
                                </m:r>
                              </m:e>
                              <m:sub>
                                <m:r>
                                  <a:rPr lang="pl-PL" sz="2000" i="1" smtClean="0">
                                    <a:solidFill>
                                      <a:prstClr val="black"/>
                                    </a:solidFill>
                                    <a:latin typeface="Cambria Math" panose="02040503050406030204" pitchFamily="18" charset="0"/>
                                  </a:rPr>
                                  <m:t>𝑥</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𝐴</m:t>
                                </m:r>
                              </m:sub>
                            </m:sSub>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𝑥</m:t>
                            </m:r>
                            <m:r>
                              <a:rPr lang="pl-PL" sz="2000" i="1" smtClean="0">
                                <a:solidFill>
                                  <a:prstClr val="black"/>
                                </a:solidFill>
                                <a:latin typeface="Cambria Math" panose="02040503050406030204" pitchFamily="18" charset="0"/>
                                <a:ea typeface="Cambria Math" panose="02040503050406030204" pitchFamily="18" charset="0"/>
                              </a:rPr>
                              <m:t>𝜖</m:t>
                            </m:r>
                            <m:r>
                              <a:rPr lang="pl-PL" sz="2000" i="1" smtClean="0">
                                <a:solidFill>
                                  <a:prstClr val="black"/>
                                </a:solidFill>
                                <a:latin typeface="Cambria Math" panose="02040503050406030204" pitchFamily="18" charset="0"/>
                                <a:ea typeface="Cambria Math" panose="02040503050406030204" pitchFamily="18" charset="0"/>
                              </a:rPr>
                              <m:t>𝑈</m:t>
                            </m:r>
                          </m:e>
                        </m:d>
                      </m:oMath>
                    </m:oMathPara>
                  </a14:m>
                  <a:endParaRPr lang="pl-PL" sz="2000">
                    <a:solidFill>
                      <a:prstClr val="black"/>
                    </a:solidFill>
                  </a:endParaRPr>
                </a:p>
              </p:txBody>
            </p:sp>
          </mc:Choice>
          <mc:Fallback xmlns="">
            <p:sp>
              <p:nvSpPr>
                <p:cNvPr id="20" name="pole tekstowe 19"/>
                <p:cNvSpPr txBox="1">
                  <a:spLocks noRot="1" noChangeAspect="1" noMove="1" noResize="1" noEditPoints="1" noAdjustHandles="1" noChangeArrowheads="1" noChangeShapeType="1" noTextEdit="1"/>
                </p:cNvSpPr>
                <p:nvPr/>
              </p:nvSpPr>
              <p:spPr>
                <a:xfrm>
                  <a:off x="153579" y="3781096"/>
                  <a:ext cx="1866152" cy="345929"/>
                </a:xfrm>
                <a:prstGeom prst="rect">
                  <a:avLst/>
                </a:prstGeom>
                <a:blipFill>
                  <a:blip r:embed="rId8"/>
                  <a:stretch>
                    <a:fillRect l="-2614" b="-17544"/>
                  </a:stretch>
                </a:blipFill>
              </p:spPr>
              <p:txBody>
                <a:bodyPr/>
                <a:lstStyle/>
                <a:p>
                  <a:r>
                    <a:rPr lang="pl-PL">
                      <a:noFill/>
                    </a:rPr>
                    <a:t> </a:t>
                  </a:r>
                </a:p>
              </p:txBody>
            </p:sp>
          </mc:Fallback>
        </mc:AlternateContent>
        <p:sp>
          <p:nvSpPr>
            <p:cNvPr id="11" name="pole tekstowe 10"/>
            <p:cNvSpPr txBox="1"/>
            <p:nvPr/>
          </p:nvSpPr>
          <p:spPr>
            <a:xfrm>
              <a:off x="300975" y="4371063"/>
              <a:ext cx="1061563" cy="307777"/>
            </a:xfrm>
            <a:prstGeom prst="rect">
              <a:avLst/>
            </a:prstGeom>
            <a:noFill/>
          </p:spPr>
          <p:txBody>
            <a:bodyPr wrap="square" lIns="0" tIns="0" rIns="0" bIns="0" rtlCol="0">
              <a:spAutoFit/>
            </a:bodyPr>
            <a:lstStyle/>
            <a:p>
              <a:endParaRPr lang="en-GB" sz="2000">
                <a:solidFill>
                  <a:prstClr val="black"/>
                </a:solidFill>
              </a:endParaRPr>
            </a:p>
          </p:txBody>
        </p:sp>
        <mc:AlternateContent xmlns:mc="http://schemas.openxmlformats.org/markup-compatibility/2006" xmlns:a14="http://schemas.microsoft.com/office/drawing/2010/main">
          <mc:Choice Requires="a14">
            <p:sp>
              <p:nvSpPr>
                <p:cNvPr id="4" name="pole tekstowe 3">
                  <a:extLst>
                    <a:ext uri="{FF2B5EF4-FFF2-40B4-BE49-F238E27FC236}">
                      <a16:creationId xmlns="" xmlns:a16="http://schemas.microsoft.com/office/drawing/2014/main" id="{217DBBDE-5172-F4E9-8EEE-012BAD37AB09}"/>
                    </a:ext>
                  </a:extLst>
                </p:cNvPr>
                <p:cNvSpPr txBox="1"/>
                <p:nvPr/>
              </p:nvSpPr>
              <p:spPr>
                <a:xfrm>
                  <a:off x="944162" y="4360244"/>
                  <a:ext cx="501248" cy="381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smtClean="0">
                                <a:solidFill>
                                  <a:prstClr val="black"/>
                                </a:solidFill>
                                <a:latin typeface="Cambria Math" panose="02040503050406030204" pitchFamily="18" charset="0"/>
                              </a:rPr>
                            </m:ctrlPr>
                          </m:sSubPr>
                          <m:e>
                            <m:r>
                              <a:rPr lang="pl-PL" sz="1800" i="1" smtClean="0">
                                <a:solidFill>
                                  <a:prstClr val="black"/>
                                </a:solidFill>
                                <a:latin typeface="Cambria Math" panose="02040503050406030204" pitchFamily="18" charset="0"/>
                              </a:rPr>
                              <m:t>𝑔</m:t>
                            </m:r>
                          </m:e>
                          <m:sub>
                            <m:r>
                              <a:rPr lang="pl-PL" sz="1800" i="1" smtClean="0">
                                <a:solidFill>
                                  <a:prstClr val="black"/>
                                </a:solidFill>
                                <a:latin typeface="Cambria Math" panose="02040503050406030204" pitchFamily="18" charset="0"/>
                              </a:rPr>
                              <m:t>𝑥</m:t>
                            </m:r>
                            <m:r>
                              <a:rPr lang="pl-PL" sz="1800" i="1" smtClean="0">
                                <a:solidFill>
                                  <a:prstClr val="black"/>
                                </a:solidFill>
                                <a:latin typeface="Cambria Math" panose="02040503050406030204" pitchFamily="18" charset="0"/>
                              </a:rPr>
                              <m:t>,</m:t>
                            </m:r>
                            <m:r>
                              <a:rPr lang="pl-PL" sz="1800" i="1" smtClean="0">
                                <a:solidFill>
                                  <a:prstClr val="black"/>
                                </a:solidFill>
                                <a:latin typeface="Cambria Math" panose="02040503050406030204" pitchFamily="18" charset="0"/>
                              </a:rPr>
                              <m:t>𝐴</m:t>
                            </m:r>
                          </m:sub>
                        </m:sSub>
                      </m:oMath>
                    </m:oMathPara>
                  </a14:m>
                  <a:endParaRPr lang="pl-PL" sz="1800">
                    <a:solidFill>
                      <a:prstClr val="black"/>
                    </a:solidFill>
                  </a:endParaRPr>
                </a:p>
              </p:txBody>
            </p:sp>
          </mc:Choice>
          <mc:Fallback xmlns="">
            <p:sp>
              <p:nvSpPr>
                <p:cNvPr id="4" name="pole tekstowe 3">
                  <a:extLst>
                    <a:ext uri="{FF2B5EF4-FFF2-40B4-BE49-F238E27FC236}">
                      <a16:creationId xmlns:a16="http://schemas.microsoft.com/office/drawing/2014/main" id="{217DBBDE-5172-F4E9-8EEE-012BAD37AB09}"/>
                    </a:ext>
                  </a:extLst>
                </p:cNvPr>
                <p:cNvSpPr txBox="1">
                  <a:spLocks noRot="1" noChangeAspect="1" noMove="1" noResize="1" noEditPoints="1" noAdjustHandles="1" noChangeArrowheads="1" noChangeShapeType="1" noTextEdit="1"/>
                </p:cNvSpPr>
                <p:nvPr/>
              </p:nvSpPr>
              <p:spPr>
                <a:xfrm>
                  <a:off x="944162" y="4360244"/>
                  <a:ext cx="501248" cy="381515"/>
                </a:xfrm>
                <a:prstGeom prst="rect">
                  <a:avLst/>
                </a:prstGeom>
                <a:blipFill>
                  <a:blip r:embed="rId9"/>
                  <a:stretch>
                    <a:fillRect r="-6024" b="-4762"/>
                  </a:stretch>
                </a:blipFill>
              </p:spPr>
              <p:txBody>
                <a:bodyPr/>
                <a:lstStyle/>
                <a:p>
                  <a:r>
                    <a:rPr lang="pl-PL">
                      <a:noFill/>
                    </a:rPr>
                    <a:t> </a:t>
                  </a:r>
                </a:p>
              </p:txBody>
            </p:sp>
          </mc:Fallback>
        </mc:AlternateContent>
        <p:sp>
          <p:nvSpPr>
            <p:cNvPr id="6" name="pole tekstowe 5">
              <a:extLst>
                <a:ext uri="{FF2B5EF4-FFF2-40B4-BE49-F238E27FC236}">
                  <a16:creationId xmlns="" xmlns:a16="http://schemas.microsoft.com/office/drawing/2014/main" id="{4495A817-F85F-6C16-B579-8245709940BF}"/>
                </a:ext>
              </a:extLst>
            </p:cNvPr>
            <p:cNvSpPr txBox="1"/>
            <p:nvPr/>
          </p:nvSpPr>
          <p:spPr>
            <a:xfrm>
              <a:off x="435855" y="4720551"/>
              <a:ext cx="576064" cy="507831"/>
            </a:xfrm>
            <a:prstGeom prst="rect">
              <a:avLst/>
            </a:prstGeom>
            <a:noFill/>
          </p:spPr>
          <p:txBody>
            <a:bodyPr wrap="square" rtlCol="0">
              <a:spAutoFit/>
            </a:bodyPr>
            <a:lstStyle/>
            <a:p>
              <a:r>
                <a:rPr lang="pl-PL" b="1">
                  <a:solidFill>
                    <a:prstClr val="black"/>
                  </a:solidFill>
                </a:rPr>
                <a:t>…</a:t>
              </a:r>
            </a:p>
          </p:txBody>
        </p:sp>
        <mc:AlternateContent xmlns:mc="http://schemas.openxmlformats.org/markup-compatibility/2006" xmlns:a14="http://schemas.microsoft.com/office/drawing/2010/main">
          <mc:Choice Requires="a14">
            <p:sp>
              <p:nvSpPr>
                <p:cNvPr id="2" name="pole tekstowe 1">
                  <a:extLst>
                    <a:ext uri="{FF2B5EF4-FFF2-40B4-BE49-F238E27FC236}">
                      <a16:creationId xmlns="" xmlns:a16="http://schemas.microsoft.com/office/drawing/2014/main" id="{D7D9BD3B-D42D-BA99-C1D9-2B8856AA73A9}"/>
                    </a:ext>
                  </a:extLst>
                </p:cNvPr>
                <p:cNvSpPr txBox="1"/>
                <p:nvPr/>
              </p:nvSpPr>
              <p:spPr>
                <a:xfrm>
                  <a:off x="2045351" y="4377095"/>
                  <a:ext cx="49862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pl-PL" sz="2000" i="1">
                                <a:latin typeface="Cambria Math" panose="02040503050406030204" pitchFamily="18" charset="0"/>
                              </a:rPr>
                              <m:t>𝑟</m:t>
                            </m:r>
                          </m:e>
                          <m:sub>
                            <m:r>
                              <a:rPr lang="pl-PL" sz="2000" b="0" i="1" smtClean="0">
                                <a:latin typeface="Cambria Math" panose="02040503050406030204" pitchFamily="18" charset="0"/>
                              </a:rPr>
                              <m:t>0</m:t>
                            </m:r>
                          </m:sub>
                        </m:sSub>
                      </m:oMath>
                    </m:oMathPara>
                  </a14:m>
                  <a:endParaRPr lang="en-GB" sz="2000" i="1">
                    <a:solidFill>
                      <a:prstClr val="black"/>
                    </a:solidFill>
                  </a:endParaRPr>
                </a:p>
              </p:txBody>
            </p:sp>
          </mc:Choice>
          <mc:Fallback xmlns="">
            <p:sp>
              <p:nvSpPr>
                <p:cNvPr id="2" name="pole tekstowe 1">
                  <a:extLst>
                    <a:ext uri="{FF2B5EF4-FFF2-40B4-BE49-F238E27FC236}">
                      <a16:creationId xmlns:a16="http://schemas.microsoft.com/office/drawing/2014/main" xmlns:a14="http://schemas.microsoft.com/office/drawing/2010/main" xmlns="" id="{D7D9BD3B-D42D-BA99-C1D9-2B8856AA73A9}"/>
                    </a:ext>
                  </a:extLst>
                </p:cNvPr>
                <p:cNvSpPr txBox="1">
                  <a:spLocks noRot="1" noChangeAspect="1" noMove="1" noResize="1" noEditPoints="1" noAdjustHandles="1" noChangeArrowheads="1" noChangeShapeType="1" noTextEdit="1"/>
                </p:cNvSpPr>
                <p:nvPr/>
              </p:nvSpPr>
              <p:spPr>
                <a:xfrm>
                  <a:off x="2045351" y="4377095"/>
                  <a:ext cx="498620" cy="307777"/>
                </a:xfrm>
                <a:prstGeom prst="rect">
                  <a:avLst/>
                </a:prstGeom>
                <a:blipFill rotWithShape="0">
                  <a:blip r:embed="rId10"/>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 xmlns:a16="http://schemas.microsoft.com/office/drawing/2014/main" id="{8DC2AA0D-3976-E7CE-7F44-BEC827597FF2}"/>
                    </a:ext>
                  </a:extLst>
                </p:cNvPr>
                <p:cNvSpPr txBox="1"/>
                <p:nvPr/>
              </p:nvSpPr>
              <p:spPr>
                <a:xfrm>
                  <a:off x="680194" y="5101398"/>
                  <a:ext cx="686507" cy="3937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smtClean="0">
                                <a:solidFill>
                                  <a:prstClr val="black"/>
                                </a:solidFill>
                                <a:latin typeface="Cambria Math" panose="02040503050406030204" pitchFamily="18" charset="0"/>
                              </a:rPr>
                            </m:ctrlPr>
                          </m:sSubPr>
                          <m:e>
                            <m:r>
                              <a:rPr lang="pl-PL" sz="1800" i="1" smtClean="0">
                                <a:solidFill>
                                  <a:prstClr val="black"/>
                                </a:solidFill>
                                <a:latin typeface="Cambria Math" panose="02040503050406030204" pitchFamily="18" charset="0"/>
                              </a:rPr>
                              <m:t>𝑔</m:t>
                            </m:r>
                          </m:e>
                          <m:sub>
                            <m:sSup>
                              <m:sSupPr>
                                <m:ctrlPr>
                                  <a:rPr lang="pl-PL" sz="1800" i="1" smtClean="0">
                                    <a:solidFill>
                                      <a:prstClr val="black"/>
                                    </a:solidFill>
                                    <a:latin typeface="Cambria Math" panose="02040503050406030204" pitchFamily="18" charset="0"/>
                                  </a:rPr>
                                </m:ctrlPr>
                              </m:sSupPr>
                              <m:e>
                                <m:r>
                                  <a:rPr lang="pl-PL" sz="1800" i="1" smtClean="0">
                                    <a:solidFill>
                                      <a:prstClr val="black"/>
                                    </a:solidFill>
                                    <a:latin typeface="Cambria Math" panose="02040503050406030204" pitchFamily="18" charset="0"/>
                                  </a:rPr>
                                  <m:t>𝑥</m:t>
                                </m:r>
                              </m:e>
                              <m:sup>
                                <m:r>
                                  <a:rPr lang="pl-PL" sz="1800" i="1" smtClean="0">
                                    <a:solidFill>
                                      <a:prstClr val="black"/>
                                    </a:solidFill>
                                    <a:latin typeface="Cambria Math" panose="02040503050406030204" pitchFamily="18" charset="0"/>
                                  </a:rPr>
                                  <m:t>′</m:t>
                                </m:r>
                              </m:sup>
                            </m:sSup>
                            <m:r>
                              <a:rPr lang="pl-PL" sz="1800" i="1" smtClean="0">
                                <a:solidFill>
                                  <a:prstClr val="black"/>
                                </a:solidFill>
                                <a:latin typeface="Cambria Math" panose="02040503050406030204" pitchFamily="18" charset="0"/>
                              </a:rPr>
                              <m:t>,</m:t>
                            </m:r>
                            <m:r>
                              <a:rPr lang="pl-PL" sz="1800" i="1" smtClean="0">
                                <a:solidFill>
                                  <a:prstClr val="black"/>
                                </a:solidFill>
                                <a:latin typeface="Cambria Math" panose="02040503050406030204" pitchFamily="18" charset="0"/>
                              </a:rPr>
                              <m:t>𝐴</m:t>
                            </m:r>
                          </m:sub>
                        </m:sSub>
                      </m:oMath>
                    </m:oMathPara>
                  </a14:m>
                  <a:endParaRPr lang="pl-PL" sz="1800">
                    <a:solidFill>
                      <a:prstClr val="black"/>
                    </a:solidFill>
                  </a:endParaRPr>
                </a:p>
              </p:txBody>
            </p:sp>
          </mc:Choice>
          <mc:Fallback xmlns="">
            <p:sp>
              <p:nvSpPr>
                <p:cNvPr id="13" name="pole tekstowe 12">
                  <a:extLst>
                    <a:ext uri="{FF2B5EF4-FFF2-40B4-BE49-F238E27FC236}">
                      <a16:creationId xmlns:a16="http://schemas.microsoft.com/office/drawing/2014/main" id="{8DC2AA0D-3976-E7CE-7F44-BEC827597FF2}"/>
                    </a:ext>
                  </a:extLst>
                </p:cNvPr>
                <p:cNvSpPr txBox="1">
                  <a:spLocks noRot="1" noChangeAspect="1" noMove="1" noResize="1" noEditPoints="1" noAdjustHandles="1" noChangeArrowheads="1" noChangeShapeType="1" noTextEdit="1"/>
                </p:cNvSpPr>
                <p:nvPr/>
              </p:nvSpPr>
              <p:spPr>
                <a:xfrm>
                  <a:off x="680194" y="5101398"/>
                  <a:ext cx="686507" cy="393762"/>
                </a:xfrm>
                <a:prstGeom prst="rect">
                  <a:avLst/>
                </a:prstGeom>
                <a:blipFill>
                  <a:blip r:embed="rId11"/>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4" name="pole tekstowe 13">
                  <a:extLst>
                    <a:ext uri="{FF2B5EF4-FFF2-40B4-BE49-F238E27FC236}">
                      <a16:creationId xmlns="" xmlns:a16="http://schemas.microsoft.com/office/drawing/2014/main" id="{0D9C0995-A67A-3B24-1713-186208904B2F}"/>
                    </a:ext>
                  </a:extLst>
                </p:cNvPr>
                <p:cNvSpPr txBox="1"/>
                <p:nvPr/>
              </p:nvSpPr>
              <p:spPr>
                <a:xfrm>
                  <a:off x="2776326" y="4042163"/>
                  <a:ext cx="802063" cy="3937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smtClean="0">
                                <a:solidFill>
                                  <a:prstClr val="black"/>
                                </a:solidFill>
                                <a:latin typeface="Cambria Math" panose="02040503050406030204" pitchFamily="18" charset="0"/>
                              </a:rPr>
                            </m:ctrlPr>
                          </m:sSubPr>
                          <m:e>
                            <m:r>
                              <a:rPr lang="pl-PL" sz="1800" i="1" smtClean="0">
                                <a:solidFill>
                                  <a:prstClr val="black"/>
                                </a:solidFill>
                                <a:latin typeface="Cambria Math" panose="02040503050406030204" pitchFamily="18" charset="0"/>
                              </a:rPr>
                              <m:t>𝑔</m:t>
                            </m:r>
                          </m:e>
                          <m:sub>
                            <m:r>
                              <a:rPr lang="pl-PL" sz="1800" i="1" smtClean="0">
                                <a:solidFill>
                                  <a:prstClr val="black"/>
                                </a:solidFill>
                                <a:latin typeface="Cambria Math" panose="02040503050406030204" pitchFamily="18" charset="0"/>
                              </a:rPr>
                              <m:t>𝑥</m:t>
                            </m:r>
                            <m:r>
                              <a:rPr lang="pl-PL" sz="1800" i="1" smtClean="0">
                                <a:solidFill>
                                  <a:prstClr val="black"/>
                                </a:solidFill>
                                <a:latin typeface="Cambria Math" panose="02040503050406030204" pitchFamily="18" charset="0"/>
                              </a:rPr>
                              <m:t>,</m:t>
                            </m:r>
                            <m:sSup>
                              <m:sSupPr>
                                <m:ctrlPr>
                                  <a:rPr lang="pl-PL" sz="1800" i="1" smtClean="0">
                                    <a:solidFill>
                                      <a:prstClr val="black"/>
                                    </a:solidFill>
                                    <a:latin typeface="Cambria Math" panose="02040503050406030204" pitchFamily="18" charset="0"/>
                                  </a:rPr>
                                </m:ctrlPr>
                              </m:sSupPr>
                              <m:e>
                                <m:r>
                                  <a:rPr lang="pl-PL" sz="1800" i="1" smtClean="0">
                                    <a:solidFill>
                                      <a:prstClr val="black"/>
                                    </a:solidFill>
                                    <a:latin typeface="Cambria Math" panose="02040503050406030204" pitchFamily="18" charset="0"/>
                                  </a:rPr>
                                  <m:t>𝐴</m:t>
                                </m:r>
                              </m:e>
                              <m:sup>
                                <m:r>
                                  <a:rPr lang="pl-PL" sz="1800" i="1" smtClean="0">
                                    <a:solidFill>
                                      <a:prstClr val="black"/>
                                    </a:solidFill>
                                    <a:latin typeface="Cambria Math" panose="02040503050406030204" pitchFamily="18" charset="0"/>
                                  </a:rPr>
                                  <m:t>′</m:t>
                                </m:r>
                              </m:sup>
                            </m:sSup>
                          </m:sub>
                        </m:sSub>
                      </m:oMath>
                    </m:oMathPara>
                  </a14:m>
                  <a:endParaRPr lang="pl-PL" sz="1800">
                    <a:solidFill>
                      <a:prstClr val="black"/>
                    </a:solidFill>
                  </a:endParaRPr>
                </a:p>
              </p:txBody>
            </p:sp>
          </mc:Choice>
          <mc:Fallback xmlns="">
            <p:sp>
              <p:nvSpPr>
                <p:cNvPr id="14" name="pole tekstowe 13">
                  <a:extLst>
                    <a:ext uri="{FF2B5EF4-FFF2-40B4-BE49-F238E27FC236}">
                      <a16:creationId xmlns:a16="http://schemas.microsoft.com/office/drawing/2014/main" id="{0D9C0995-A67A-3B24-1713-186208904B2F}"/>
                    </a:ext>
                  </a:extLst>
                </p:cNvPr>
                <p:cNvSpPr txBox="1">
                  <a:spLocks noRot="1" noChangeAspect="1" noMove="1" noResize="1" noEditPoints="1" noAdjustHandles="1" noChangeArrowheads="1" noChangeShapeType="1" noTextEdit="1"/>
                </p:cNvSpPr>
                <p:nvPr/>
              </p:nvSpPr>
              <p:spPr>
                <a:xfrm>
                  <a:off x="2776326" y="4042163"/>
                  <a:ext cx="802063" cy="393762"/>
                </a:xfrm>
                <a:prstGeom prst="rect">
                  <a:avLst/>
                </a:prstGeom>
                <a:blipFill>
                  <a:blip r:embed="rId12"/>
                  <a:stretch>
                    <a:fillRect b="-1538"/>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 xmlns:a16="http://schemas.microsoft.com/office/drawing/2014/main" id="{C0902015-127E-E961-E644-4DE14E708CCC}"/>
                    </a:ext>
                  </a:extLst>
                </p:cNvPr>
                <p:cNvSpPr txBox="1"/>
                <p:nvPr/>
              </p:nvSpPr>
              <p:spPr>
                <a:xfrm>
                  <a:off x="2930356" y="4859482"/>
                  <a:ext cx="651140" cy="3939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smtClean="0">
                                <a:solidFill>
                                  <a:prstClr val="black"/>
                                </a:solidFill>
                                <a:latin typeface="Cambria Math" panose="02040503050406030204" pitchFamily="18" charset="0"/>
                              </a:rPr>
                            </m:ctrlPr>
                          </m:sSubPr>
                          <m:e>
                            <m:r>
                              <a:rPr lang="pl-PL" sz="1800" i="1" smtClean="0">
                                <a:solidFill>
                                  <a:prstClr val="black"/>
                                </a:solidFill>
                                <a:latin typeface="Cambria Math" panose="02040503050406030204" pitchFamily="18" charset="0"/>
                              </a:rPr>
                              <m:t>𝑔</m:t>
                            </m:r>
                          </m:e>
                          <m:sub>
                            <m:sSup>
                              <m:sSupPr>
                                <m:ctrlPr>
                                  <a:rPr lang="pl-PL" sz="1800" i="1" smtClean="0">
                                    <a:solidFill>
                                      <a:prstClr val="black"/>
                                    </a:solidFill>
                                    <a:latin typeface="Cambria Math" panose="02040503050406030204" pitchFamily="18" charset="0"/>
                                  </a:rPr>
                                </m:ctrlPr>
                              </m:sSupPr>
                              <m:e>
                                <m:r>
                                  <a:rPr lang="pl-PL" sz="1800" i="1" smtClean="0">
                                    <a:solidFill>
                                      <a:prstClr val="black"/>
                                    </a:solidFill>
                                    <a:latin typeface="Cambria Math" panose="02040503050406030204" pitchFamily="18" charset="0"/>
                                  </a:rPr>
                                  <m:t>𝑥</m:t>
                                </m:r>
                              </m:e>
                              <m:sup>
                                <m:r>
                                  <a:rPr lang="pl-PL" sz="1800" i="1" smtClean="0">
                                    <a:solidFill>
                                      <a:prstClr val="black"/>
                                    </a:solidFill>
                                    <a:latin typeface="Cambria Math" panose="02040503050406030204" pitchFamily="18" charset="0"/>
                                  </a:rPr>
                                  <m:t>′</m:t>
                                </m:r>
                              </m:sup>
                            </m:sSup>
                            <m:r>
                              <a:rPr lang="pl-PL" sz="1800" i="1" smtClean="0">
                                <a:solidFill>
                                  <a:prstClr val="black"/>
                                </a:solidFill>
                                <a:latin typeface="Cambria Math" panose="02040503050406030204" pitchFamily="18" charset="0"/>
                              </a:rPr>
                              <m:t>,</m:t>
                            </m:r>
                            <m:sSup>
                              <m:sSupPr>
                                <m:ctrlPr>
                                  <a:rPr lang="pl-PL" sz="1800" i="1" smtClean="0">
                                    <a:solidFill>
                                      <a:prstClr val="black"/>
                                    </a:solidFill>
                                    <a:latin typeface="Cambria Math" panose="02040503050406030204" pitchFamily="18" charset="0"/>
                                  </a:rPr>
                                </m:ctrlPr>
                              </m:sSupPr>
                              <m:e>
                                <m:r>
                                  <a:rPr lang="pl-PL" sz="1800" i="1" smtClean="0">
                                    <a:solidFill>
                                      <a:prstClr val="black"/>
                                    </a:solidFill>
                                    <a:latin typeface="Cambria Math" panose="02040503050406030204" pitchFamily="18" charset="0"/>
                                  </a:rPr>
                                  <m:t>𝐴</m:t>
                                </m:r>
                              </m:e>
                              <m:sup>
                                <m:r>
                                  <a:rPr lang="pl-PL" sz="1800" i="1" smtClean="0">
                                    <a:solidFill>
                                      <a:prstClr val="black"/>
                                    </a:solidFill>
                                    <a:latin typeface="Cambria Math" panose="02040503050406030204" pitchFamily="18" charset="0"/>
                                  </a:rPr>
                                  <m:t>′</m:t>
                                </m:r>
                              </m:sup>
                            </m:sSup>
                          </m:sub>
                        </m:sSub>
                      </m:oMath>
                    </m:oMathPara>
                  </a14:m>
                  <a:endParaRPr lang="pl-PL" sz="1800">
                    <a:solidFill>
                      <a:prstClr val="black"/>
                    </a:solidFill>
                  </a:endParaRPr>
                </a:p>
              </p:txBody>
            </p:sp>
          </mc:Choice>
          <mc:Fallback xmlns="">
            <p:sp>
              <p:nvSpPr>
                <p:cNvPr id="15" name="pole tekstowe 14">
                  <a:extLst>
                    <a:ext uri="{FF2B5EF4-FFF2-40B4-BE49-F238E27FC236}">
                      <a16:creationId xmlns:a16="http://schemas.microsoft.com/office/drawing/2014/main" id="{C0902015-127E-E961-E644-4DE14E708CCC}"/>
                    </a:ext>
                  </a:extLst>
                </p:cNvPr>
                <p:cNvSpPr txBox="1">
                  <a:spLocks noRot="1" noChangeAspect="1" noMove="1" noResize="1" noEditPoints="1" noAdjustHandles="1" noChangeArrowheads="1" noChangeShapeType="1" noTextEdit="1"/>
                </p:cNvSpPr>
                <p:nvPr/>
              </p:nvSpPr>
              <p:spPr>
                <a:xfrm>
                  <a:off x="2930356" y="4859482"/>
                  <a:ext cx="651140" cy="393954"/>
                </a:xfrm>
                <a:prstGeom prst="rect">
                  <a:avLst/>
                </a:prstGeom>
                <a:blipFill>
                  <a:blip r:embed="rId13"/>
                  <a:stretch>
                    <a:fillRect r="-935" b="-1538"/>
                  </a:stretch>
                </a:blipFill>
              </p:spPr>
              <p:txBody>
                <a:bodyPr/>
                <a:lstStyle/>
                <a:p>
                  <a:r>
                    <a:rPr lang="pl-PL">
                      <a:noFill/>
                    </a:rPr>
                    <a:t> </a:t>
                  </a:r>
                </a:p>
              </p:txBody>
            </p:sp>
          </mc:Fallback>
        </mc:AlternateContent>
        <p:sp>
          <p:nvSpPr>
            <p:cNvPr id="35" name="pole tekstowe 34">
              <a:extLst>
                <a:ext uri="{FF2B5EF4-FFF2-40B4-BE49-F238E27FC236}">
                  <a16:creationId xmlns="" xmlns:a16="http://schemas.microsoft.com/office/drawing/2014/main" id="{A3CDAAC7-E359-0FF5-A6FD-1B50772D44CC}"/>
                </a:ext>
              </a:extLst>
            </p:cNvPr>
            <p:cNvSpPr txBox="1"/>
            <p:nvPr/>
          </p:nvSpPr>
          <p:spPr>
            <a:xfrm>
              <a:off x="4031279" y="4635563"/>
              <a:ext cx="576064" cy="507831"/>
            </a:xfrm>
            <a:prstGeom prst="rect">
              <a:avLst/>
            </a:prstGeom>
            <a:noFill/>
          </p:spPr>
          <p:txBody>
            <a:bodyPr wrap="square" rtlCol="0">
              <a:spAutoFit/>
            </a:bodyPr>
            <a:lstStyle/>
            <a:p>
              <a:r>
                <a:rPr lang="pl-PL" b="1">
                  <a:solidFill>
                    <a:prstClr val="black"/>
                  </a:solidFill>
                </a:rPr>
                <a:t>…</a:t>
              </a:r>
            </a:p>
          </p:txBody>
        </p:sp>
        <p:sp>
          <p:nvSpPr>
            <p:cNvPr id="38" name="pole tekstowe 37">
              <a:extLst>
                <a:ext uri="{FF2B5EF4-FFF2-40B4-BE49-F238E27FC236}">
                  <a16:creationId xmlns="" xmlns:a16="http://schemas.microsoft.com/office/drawing/2014/main" id="{A000B742-FC41-3552-7A6D-FEDFEE08CB81}"/>
                </a:ext>
              </a:extLst>
            </p:cNvPr>
            <p:cNvSpPr txBox="1"/>
            <p:nvPr/>
          </p:nvSpPr>
          <p:spPr>
            <a:xfrm>
              <a:off x="6008296" y="5399141"/>
              <a:ext cx="576064" cy="507831"/>
            </a:xfrm>
            <a:prstGeom prst="rect">
              <a:avLst/>
            </a:prstGeom>
            <a:noFill/>
          </p:spPr>
          <p:txBody>
            <a:bodyPr wrap="square" rtlCol="0">
              <a:spAutoFit/>
            </a:bodyPr>
            <a:lstStyle/>
            <a:p>
              <a:r>
                <a:rPr lang="pl-PL" b="1">
                  <a:solidFill>
                    <a:prstClr val="black"/>
                  </a:solidFill>
                </a:rPr>
                <a:t>…</a:t>
              </a:r>
            </a:p>
          </p:txBody>
        </p:sp>
        <p:sp>
          <p:nvSpPr>
            <p:cNvPr id="39" name="Sześciokąt 38">
              <a:extLst>
                <a:ext uri="{FF2B5EF4-FFF2-40B4-BE49-F238E27FC236}">
                  <a16:creationId xmlns="" xmlns:a16="http://schemas.microsoft.com/office/drawing/2014/main" id="{C15CFD8D-794A-97C0-0050-48C632A5DA5C}"/>
                </a:ext>
              </a:extLst>
            </p:cNvPr>
            <p:cNvSpPr/>
            <p:nvPr/>
          </p:nvSpPr>
          <p:spPr>
            <a:xfrm>
              <a:off x="1763223" y="4368746"/>
              <a:ext cx="965919" cy="1228995"/>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 xmlns:a16="http://schemas.microsoft.com/office/drawing/2014/main" id="{6BC0381E-B909-9B36-05C0-195FEDC51683}"/>
                    </a:ext>
                  </a:extLst>
                </p:cNvPr>
                <p:cNvSpPr txBox="1"/>
                <p:nvPr/>
              </p:nvSpPr>
              <p:spPr>
                <a:xfrm>
                  <a:off x="2031692" y="5125860"/>
                  <a:ext cx="49862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i="1">
                            <a:solidFill>
                              <a:prstClr val="black"/>
                            </a:solidFill>
                            <a:latin typeface="Cambria Math" panose="02040503050406030204" pitchFamily="18" charset="0"/>
                          </a:rPr>
                          <m:t>𝑅𝑒𝑠</m:t>
                        </m:r>
                        <m:r>
                          <m:rPr>
                            <m:nor/>
                          </m:rPr>
                          <a:rPr lang="pl-PL" sz="2000" b="0" i="1" baseline="-25000" smtClean="0">
                            <a:solidFill>
                              <a:prstClr val="black"/>
                            </a:solidFill>
                          </a:rPr>
                          <m:t>0</m:t>
                        </m:r>
                      </m:oMath>
                    </m:oMathPara>
                  </a14:m>
                  <a:endParaRPr lang="en-GB" sz="2000" i="1">
                    <a:solidFill>
                      <a:prstClr val="black"/>
                    </a:solidFill>
                  </a:endParaRPr>
                </a:p>
              </p:txBody>
            </p:sp>
          </mc:Choice>
          <mc:Fallback xmlns="">
            <p:sp>
              <p:nvSpPr>
                <p:cNvPr id="40" name="pole tekstowe 39">
                  <a:extLst>
                    <a:ext uri="{FF2B5EF4-FFF2-40B4-BE49-F238E27FC236}">
                      <a16:creationId xmlns:a16="http://schemas.microsoft.com/office/drawing/2014/main" xmlns:a14="http://schemas.microsoft.com/office/drawing/2010/main" xmlns="" id="{6BC0381E-B909-9B36-05C0-195FEDC51683}"/>
                    </a:ext>
                  </a:extLst>
                </p:cNvPr>
                <p:cNvSpPr txBox="1">
                  <a:spLocks noRot="1" noChangeAspect="1" noMove="1" noResize="1" noEditPoints="1" noAdjustHandles="1" noChangeArrowheads="1" noChangeShapeType="1" noTextEdit="1"/>
                </p:cNvSpPr>
                <p:nvPr/>
              </p:nvSpPr>
              <p:spPr>
                <a:xfrm>
                  <a:off x="2031692" y="5125860"/>
                  <a:ext cx="498620" cy="307777"/>
                </a:xfrm>
                <a:prstGeom prst="rect">
                  <a:avLst/>
                </a:prstGeom>
                <a:blipFill rotWithShape="0">
                  <a:blip r:embed="rId14"/>
                  <a:stretch>
                    <a:fillRect l="-18293" r="-13415" b="-20000"/>
                  </a:stretch>
                </a:blipFill>
              </p:spPr>
              <p:txBody>
                <a:bodyPr/>
                <a:lstStyle/>
                <a:p>
                  <a:r>
                    <a:rPr lang="en-US">
                      <a:noFill/>
                    </a:rPr>
                    <a:t> </a:t>
                  </a:r>
                </a:p>
              </p:txBody>
            </p:sp>
          </mc:Fallback>
        </mc:AlternateContent>
        <p:sp>
          <p:nvSpPr>
            <p:cNvPr id="41" name="Sześciokąt 40">
              <a:extLst>
                <a:ext uri="{FF2B5EF4-FFF2-40B4-BE49-F238E27FC236}">
                  <a16:creationId xmlns="" xmlns:a16="http://schemas.microsoft.com/office/drawing/2014/main" id="{24C63F93-ABA9-56C2-7A43-C464486198D4}"/>
                </a:ext>
              </a:extLst>
            </p:cNvPr>
            <p:cNvSpPr/>
            <p:nvPr/>
          </p:nvSpPr>
          <p:spPr>
            <a:xfrm>
              <a:off x="4607344" y="4103291"/>
              <a:ext cx="1463048" cy="1389454"/>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mc:AlternateContent xmlns:mc="http://schemas.openxmlformats.org/markup-compatibility/2006" xmlns:a14="http://schemas.microsoft.com/office/drawing/2010/main">
          <mc:Choice Requires="a14">
            <p:sp>
              <p:nvSpPr>
                <p:cNvPr id="46" name="pole tekstowe 45">
                  <a:extLst>
                    <a:ext uri="{FF2B5EF4-FFF2-40B4-BE49-F238E27FC236}">
                      <a16:creationId xmlns="" xmlns:a16="http://schemas.microsoft.com/office/drawing/2014/main" id="{FAF18B95-924C-7ABD-9099-6A2782E5C2C4}"/>
                    </a:ext>
                  </a:extLst>
                </p:cNvPr>
                <p:cNvSpPr txBox="1"/>
                <p:nvPr/>
              </p:nvSpPr>
              <p:spPr>
                <a:xfrm>
                  <a:off x="5038348" y="5101398"/>
                  <a:ext cx="695907" cy="307777"/>
                </a:xfrm>
                <a:prstGeom prst="rect">
                  <a:avLst/>
                </a:prstGeom>
                <a:noFill/>
              </p:spPr>
              <p:txBody>
                <a:bodyPr wrap="square" lIns="0" tIns="0" rIns="0" bIns="0" rtlCol="0">
                  <a:spAutoFit/>
                </a:bodyPr>
                <a:lstStyle/>
                <a:p>
                  <a14:m>
                    <m:oMath xmlns:m="http://schemas.openxmlformats.org/officeDocument/2006/math">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𝑅𝑒𝑠</m:t>
                      </m:r>
                    </m:oMath>
                  </a14:m>
                  <a:r>
                    <a:rPr lang="pl-PL" sz="2000" i="1" baseline="-25000">
                      <a:solidFill>
                        <a:prstClr val="black"/>
                      </a:solidFill>
                    </a:rPr>
                    <a:t>1</a:t>
                  </a:r>
                  <a:endParaRPr lang="en-GB" sz="2000" i="1">
                    <a:solidFill>
                      <a:prstClr val="black"/>
                    </a:solidFill>
                  </a:endParaRPr>
                </a:p>
              </p:txBody>
            </p:sp>
          </mc:Choice>
          <mc:Fallback xmlns="">
            <p:sp>
              <p:nvSpPr>
                <p:cNvPr id="46" name="pole tekstowe 45">
                  <a:extLst>
                    <a:ext uri="{FF2B5EF4-FFF2-40B4-BE49-F238E27FC236}">
                      <a16:creationId xmlns:a16="http://schemas.microsoft.com/office/drawing/2014/main" xmlns:a14="http://schemas.microsoft.com/office/drawing/2010/main" xmlns="" id="{FAF18B95-924C-7ABD-9099-6A2782E5C2C4}"/>
                    </a:ext>
                  </a:extLst>
                </p:cNvPr>
                <p:cNvSpPr txBox="1">
                  <a:spLocks noRot="1" noChangeAspect="1" noMove="1" noResize="1" noEditPoints="1" noAdjustHandles="1" noChangeArrowheads="1" noChangeShapeType="1" noTextEdit="1"/>
                </p:cNvSpPr>
                <p:nvPr/>
              </p:nvSpPr>
              <p:spPr>
                <a:xfrm>
                  <a:off x="5038348" y="5101398"/>
                  <a:ext cx="695907" cy="307777"/>
                </a:xfrm>
                <a:prstGeom prst="rect">
                  <a:avLst/>
                </a:prstGeom>
                <a:blipFill rotWithShape="0">
                  <a:blip r:embed="rId15"/>
                  <a:stretch>
                    <a:fillRect l="-4386" b="-48000"/>
                  </a:stretch>
                </a:blipFill>
              </p:spPr>
              <p:txBody>
                <a:bodyPr/>
                <a:lstStyle/>
                <a:p>
                  <a:r>
                    <a:rPr lang="en-US">
                      <a:noFill/>
                    </a:rPr>
                    <a:t> </a:t>
                  </a:r>
                </a:p>
              </p:txBody>
            </p:sp>
          </mc:Fallback>
        </mc:AlternateContent>
        <p:cxnSp>
          <p:nvCxnSpPr>
            <p:cNvPr id="51" name="Łącznik prosty ze strzałką 50">
              <a:extLst>
                <a:ext uri="{FF2B5EF4-FFF2-40B4-BE49-F238E27FC236}">
                  <a16:creationId xmlns="" xmlns:a16="http://schemas.microsoft.com/office/drawing/2014/main" id="{EA56B5FE-F453-ECA2-65AF-F93C78F0473C}"/>
                </a:ext>
              </a:extLst>
            </p:cNvPr>
            <p:cNvCxnSpPr>
              <a:cxnSpLocks/>
              <a:stCxn id="68" idx="2"/>
            </p:cNvCxnSpPr>
            <p:nvPr/>
          </p:nvCxnSpPr>
          <p:spPr>
            <a:xfrm>
              <a:off x="1931505" y="3523759"/>
              <a:ext cx="419365" cy="806747"/>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Łącznik prosty ze strzałką 60">
              <a:extLst>
                <a:ext uri="{FF2B5EF4-FFF2-40B4-BE49-F238E27FC236}">
                  <a16:creationId xmlns="" xmlns:a16="http://schemas.microsoft.com/office/drawing/2014/main" id="{9421FBE5-D379-205F-6B62-BA3500A0F284}"/>
                </a:ext>
              </a:extLst>
            </p:cNvPr>
            <p:cNvCxnSpPr>
              <a:cxnSpLocks/>
            </p:cNvCxnSpPr>
            <p:nvPr/>
          </p:nvCxnSpPr>
          <p:spPr>
            <a:xfrm flipV="1">
              <a:off x="5318575" y="5517232"/>
              <a:ext cx="0" cy="328697"/>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pole tekstowe 67">
                  <a:extLst>
                    <a:ext uri="{FF2B5EF4-FFF2-40B4-BE49-F238E27FC236}">
                      <a16:creationId xmlns="" xmlns:a16="http://schemas.microsoft.com/office/drawing/2014/main" id="{54FEF8E3-744A-CC36-5547-6439852F710B}"/>
                    </a:ext>
                  </a:extLst>
                </p:cNvPr>
                <p:cNvSpPr txBox="1"/>
                <p:nvPr/>
              </p:nvSpPr>
              <p:spPr>
                <a:xfrm>
                  <a:off x="952166" y="3186423"/>
                  <a:ext cx="1958677" cy="337336"/>
                </a:xfrm>
                <a:prstGeom prst="rect">
                  <a:avLst/>
                </a:prstGeom>
                <a:noFill/>
              </p:spPr>
              <p:txBody>
                <a:bodyPr wrap="square" lIns="0" tIns="0" rIns="0" bIns="0" rtlCol="0">
                  <a:spAutoFit/>
                </a:bodyPr>
                <a:lstStyle/>
                <a:p>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𝐼𝑛𝑡𝑒𝑟</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𝐴</m:t>
                          </m:r>
                        </m:sub>
                      </m:sSub>
                    </m:oMath>
                  </a14:m>
                  <a:r>
                    <a:rPr lang="pl-PL" sz="2000">
                      <a:solidFill>
                        <a:prstClr val="black"/>
                      </a:solidFill>
                    </a:rPr>
                    <a:t>,</a:t>
                  </a:r>
                  <a:r>
                    <a:rPr lang="en-GB" sz="2000">
                      <a:solidFill>
                        <a:prstClr val="black"/>
                      </a:solidFill>
                    </a:rPr>
                    <a:t> </a:t>
                  </a:r>
                  <a14:m>
                    <m:oMath xmlns:m="http://schemas.openxmlformats.org/officeDocument/2006/math">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𝐺</m:t>
                          </m:r>
                        </m:e>
                        <m:sub>
                          <m:r>
                            <a:rPr lang="pl-PL" sz="2000" i="1">
                              <a:solidFill>
                                <a:prstClr val="black"/>
                              </a:solidFill>
                              <a:latin typeface="Cambria Math" panose="02040503050406030204" pitchFamily="18" charset="0"/>
                            </a:rPr>
                            <m:t>𝑃</m:t>
                          </m:r>
                          <m:r>
                            <a:rPr lang="pl-PL" sz="2000" i="1">
                              <a:solidFill>
                                <a:prstClr val="black"/>
                              </a:solidFill>
                              <a:latin typeface="Cambria Math" panose="02040503050406030204" pitchFamily="18" charset="0"/>
                            </a:rPr>
                            <m:t>(</m:t>
                          </m:r>
                          <m:r>
                            <a:rPr lang="pl-PL" sz="2000" i="1">
                              <a:solidFill>
                                <a:prstClr val="black"/>
                              </a:solidFill>
                              <a:latin typeface="Cambria Math" panose="02040503050406030204" pitchFamily="18" charset="0"/>
                            </a:rPr>
                            <m:t>𝐴</m:t>
                          </m:r>
                          <m:r>
                            <a:rPr lang="pl-PL" sz="2000" i="1">
                              <a:solidFill>
                                <a:prstClr val="black"/>
                              </a:solidFill>
                              <a:latin typeface="Cambria Math" panose="02040503050406030204" pitchFamily="18" charset="0"/>
                            </a:rPr>
                            <m:t>)</m:t>
                          </m:r>
                        </m:sub>
                      </m:sSub>
                    </m:oMath>
                  </a14:m>
                  <a:r>
                    <a:rPr lang="pl-PL" sz="2000">
                      <a:solidFill>
                        <a:prstClr val="black"/>
                      </a:solidFill>
                    </a:rPr>
                    <a:t>)</a:t>
                  </a:r>
                </a:p>
              </p:txBody>
            </p:sp>
          </mc:Choice>
          <mc:Fallback xmlns="">
            <p:sp>
              <p:nvSpPr>
                <p:cNvPr id="68" name="pole tekstowe 67">
                  <a:extLst>
                    <a:ext uri="{FF2B5EF4-FFF2-40B4-BE49-F238E27FC236}">
                      <a16:creationId xmlns:a16="http://schemas.microsoft.com/office/drawing/2014/main" id="{54FEF8E3-744A-CC36-5547-6439852F710B}"/>
                    </a:ext>
                  </a:extLst>
                </p:cNvPr>
                <p:cNvSpPr txBox="1">
                  <a:spLocks noRot="1" noChangeAspect="1" noMove="1" noResize="1" noEditPoints="1" noAdjustHandles="1" noChangeArrowheads="1" noChangeShapeType="1" noTextEdit="1"/>
                </p:cNvSpPr>
                <p:nvPr/>
              </p:nvSpPr>
              <p:spPr>
                <a:xfrm>
                  <a:off x="952166" y="3186423"/>
                  <a:ext cx="1958677" cy="337336"/>
                </a:xfrm>
                <a:prstGeom prst="rect">
                  <a:avLst/>
                </a:prstGeom>
                <a:blipFill>
                  <a:blip r:embed="rId18"/>
                  <a:stretch>
                    <a:fillRect l="-312" t="-23636" r="-4050" b="-3636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9" name="pole tekstowe 68">
                  <a:extLst>
                    <a:ext uri="{FF2B5EF4-FFF2-40B4-BE49-F238E27FC236}">
                      <a16:creationId xmlns="" xmlns:a16="http://schemas.microsoft.com/office/drawing/2014/main" id="{7065D66D-BD3A-200D-F3AE-4EB16E4A6A3B}"/>
                    </a:ext>
                  </a:extLst>
                </p:cNvPr>
                <p:cNvSpPr txBox="1"/>
                <p:nvPr/>
              </p:nvSpPr>
              <p:spPr>
                <a:xfrm>
                  <a:off x="3945271" y="5789544"/>
                  <a:ext cx="1958677" cy="329257"/>
                </a:xfrm>
                <a:prstGeom prst="rect">
                  <a:avLst/>
                </a:prstGeom>
                <a:noFill/>
              </p:spPr>
              <p:txBody>
                <a:bodyPr wrap="square" lIns="0" tIns="0" rIns="0" bIns="0" rtlCol="0">
                  <a:spAutoFit/>
                </a:bodyPr>
                <a:lstStyle/>
                <a:p>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𝐼𝑛𝑡𝑒𝑟</m:t>
                          </m:r>
                          <m:r>
                            <a:rPr lang="pl-PL" sz="2000" i="1" smtClean="0">
                              <a:solidFill>
                                <a:prstClr val="black"/>
                              </a:solidFill>
                              <a:latin typeface="Cambria Math" panose="02040503050406030204" pitchFamily="18" charset="0"/>
                            </a:rPr>
                            <m:t>(</m:t>
                          </m:r>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𝐺</m:t>
                              </m:r>
                            </m:e>
                            <m:sub>
                              <m:r>
                                <a:rPr lang="pl-PL" sz="2000" i="1">
                                  <a:solidFill>
                                    <a:prstClr val="black"/>
                                  </a:solidFill>
                                  <a:latin typeface="Cambria Math" panose="02040503050406030204" pitchFamily="18" charset="0"/>
                                </a:rPr>
                                <m:t>𝑃</m:t>
                              </m:r>
                              <m:d>
                                <m:dPr>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𝐴</m:t>
                                  </m:r>
                                </m:e>
                              </m:d>
                            </m:sub>
                          </m:sSub>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𝑑</m:t>
                          </m:r>
                        </m:sub>
                      </m:sSub>
                    </m:oMath>
                  </a14:m>
                  <a:r>
                    <a:rPr lang="pl-PL" sz="2000">
                      <a:solidFill>
                        <a:prstClr val="black"/>
                      </a:solidFill>
                    </a:rPr>
                    <a:t>)</a:t>
                  </a:r>
                </a:p>
              </p:txBody>
            </p:sp>
          </mc:Choice>
          <mc:Fallback xmlns="">
            <p:sp>
              <p:nvSpPr>
                <p:cNvPr id="69" name="pole tekstowe 68">
                  <a:extLst>
                    <a:ext uri="{FF2B5EF4-FFF2-40B4-BE49-F238E27FC236}">
                      <a16:creationId xmlns:a16="http://schemas.microsoft.com/office/drawing/2014/main" id="{7065D66D-BD3A-200D-F3AE-4EB16E4A6A3B}"/>
                    </a:ext>
                  </a:extLst>
                </p:cNvPr>
                <p:cNvSpPr txBox="1">
                  <a:spLocks noRot="1" noChangeAspect="1" noMove="1" noResize="1" noEditPoints="1" noAdjustHandles="1" noChangeArrowheads="1" noChangeShapeType="1" noTextEdit="1"/>
                </p:cNvSpPr>
                <p:nvPr/>
              </p:nvSpPr>
              <p:spPr>
                <a:xfrm>
                  <a:off x="3945271" y="5789544"/>
                  <a:ext cx="1958677" cy="329257"/>
                </a:xfrm>
                <a:prstGeom prst="rect">
                  <a:avLst/>
                </a:prstGeom>
                <a:blipFill>
                  <a:blip r:embed="rId19"/>
                  <a:stretch>
                    <a:fillRect l="-312" t="-24074" r="-2492" b="-38889"/>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76" name="pole tekstowe 75">
                  <a:extLst>
                    <a:ext uri="{FF2B5EF4-FFF2-40B4-BE49-F238E27FC236}">
                      <a16:creationId xmlns="" xmlns:a16="http://schemas.microsoft.com/office/drawing/2014/main" id="{F66A82C4-C7AC-BC70-5D2F-BAC50B65BAEB}"/>
                    </a:ext>
                  </a:extLst>
                </p:cNvPr>
                <p:cNvSpPr txBox="1"/>
                <p:nvPr/>
              </p:nvSpPr>
              <p:spPr>
                <a:xfrm>
                  <a:off x="1362538" y="6083157"/>
                  <a:ext cx="1640409" cy="307777"/>
                </a:xfrm>
                <a:prstGeom prst="rect">
                  <a:avLst/>
                </a:prstGeom>
                <a:noFill/>
              </p:spPr>
              <p:txBody>
                <a:bodyPr wrap="square" lIns="0" tIns="0" rIns="0" bIns="0" rtlCol="0">
                  <a:spAutoFit/>
                </a:bodyPr>
                <a:lstStyle/>
                <a:p>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𝐼𝑛𝑡𝑒𝑟</m:t>
                          </m:r>
                          <m:r>
                            <a:rPr lang="pl-PL" sz="2000" i="1" smtClean="0">
                              <a:solidFill>
                                <a:prstClr val="black"/>
                              </a:solidFill>
                              <a:latin typeface="Cambria Math" panose="02040503050406030204" pitchFamily="18" charset="0"/>
                            </a:rPr>
                            <m:t>(</m:t>
                          </m:r>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𝐴</m:t>
                              </m:r>
                            </m:sub>
                          </m:sSub>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𝑑</m:t>
                          </m:r>
                        </m:sub>
                      </m:sSub>
                    </m:oMath>
                  </a14:m>
                  <a:r>
                    <a:rPr lang="pl-PL" sz="2000">
                      <a:solidFill>
                        <a:prstClr val="black"/>
                      </a:solidFill>
                    </a:rPr>
                    <a:t>)</a:t>
                  </a:r>
                </a:p>
              </p:txBody>
            </p:sp>
          </mc:Choice>
          <mc:Fallback xmlns="">
            <p:sp>
              <p:nvSpPr>
                <p:cNvPr id="76" name="pole tekstowe 75">
                  <a:extLst>
                    <a:ext uri="{FF2B5EF4-FFF2-40B4-BE49-F238E27FC236}">
                      <a16:creationId xmlns:a16="http://schemas.microsoft.com/office/drawing/2014/main" id="{F66A82C4-C7AC-BC70-5D2F-BAC50B65BAEB}"/>
                    </a:ext>
                  </a:extLst>
                </p:cNvPr>
                <p:cNvSpPr txBox="1">
                  <a:spLocks noRot="1" noChangeAspect="1" noMove="1" noResize="1" noEditPoints="1" noAdjustHandles="1" noChangeArrowheads="1" noChangeShapeType="1" noTextEdit="1"/>
                </p:cNvSpPr>
                <p:nvPr/>
              </p:nvSpPr>
              <p:spPr>
                <a:xfrm>
                  <a:off x="1362538" y="6083157"/>
                  <a:ext cx="1640409" cy="307777"/>
                </a:xfrm>
                <a:prstGeom prst="rect">
                  <a:avLst/>
                </a:prstGeom>
                <a:blipFill>
                  <a:blip r:embed="rId21"/>
                  <a:stretch>
                    <a:fillRect l="-372" t="-23529" r="-4089" b="-50980"/>
                  </a:stretch>
                </a:blipFill>
              </p:spPr>
              <p:txBody>
                <a:bodyPr/>
                <a:lstStyle/>
                <a:p>
                  <a:r>
                    <a:rPr lang="pl-PL">
                      <a:noFill/>
                    </a:rPr>
                    <a:t> </a:t>
                  </a:r>
                </a:p>
              </p:txBody>
            </p:sp>
          </mc:Fallback>
        </mc:AlternateContent>
        <p:sp>
          <p:nvSpPr>
            <p:cNvPr id="79" name="Strzałka: w lewo i w górę 78">
              <a:extLst>
                <a:ext uri="{FF2B5EF4-FFF2-40B4-BE49-F238E27FC236}">
                  <a16:creationId xmlns="" xmlns:a16="http://schemas.microsoft.com/office/drawing/2014/main" id="{C153C42F-B5E3-1A8D-1421-51931F64D566}"/>
                </a:ext>
              </a:extLst>
            </p:cNvPr>
            <p:cNvSpPr/>
            <p:nvPr/>
          </p:nvSpPr>
          <p:spPr>
            <a:xfrm rot="5400000">
              <a:off x="2775613" y="3852087"/>
              <a:ext cx="1295632" cy="5068148"/>
            </a:xfrm>
            <a:prstGeom prst="leftUpArrow">
              <a:avLst>
                <a:gd name="adj1" fmla="val 25000"/>
                <a:gd name="adj2" fmla="val 26324"/>
                <a:gd name="adj3" fmla="val 250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mc:AlternateContent xmlns:mc="http://schemas.openxmlformats.org/markup-compatibility/2006" xmlns:a14="http://schemas.microsoft.com/office/drawing/2010/main">
          <mc:Choice Requires="a14">
            <p:sp>
              <p:nvSpPr>
                <p:cNvPr id="77" name="pole tekstowe 76">
                  <a:extLst>
                    <a:ext uri="{FF2B5EF4-FFF2-40B4-BE49-F238E27FC236}">
                      <a16:creationId xmlns="" xmlns:a16="http://schemas.microsoft.com/office/drawing/2014/main" id="{7331504B-3166-002C-3D97-9D7FF28314A3}"/>
                    </a:ext>
                  </a:extLst>
                </p:cNvPr>
                <p:cNvSpPr txBox="1"/>
                <p:nvPr/>
              </p:nvSpPr>
              <p:spPr>
                <a:xfrm>
                  <a:off x="2753716" y="6531537"/>
                  <a:ext cx="1339425" cy="307777"/>
                </a:xfrm>
                <a:prstGeom prst="rect">
                  <a:avLst/>
                </a:prstGeom>
                <a:noFill/>
              </p:spPr>
              <p:txBody>
                <a:bodyPr wrap="squar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pl-PL" sz="2000" i="1">
                              <a:latin typeface="Cambria Math" panose="02040503050406030204" pitchFamily="18" charset="0"/>
                            </a:rPr>
                            <m:t>𝑟</m:t>
                          </m:r>
                        </m:e>
                        <m:sub>
                          <m:r>
                            <a:rPr lang="pl-PL" sz="2000" b="0" i="1" smtClean="0">
                              <a:latin typeface="Cambria Math" panose="02040503050406030204" pitchFamily="18" charset="0"/>
                            </a:rPr>
                            <m:t>2</m:t>
                          </m:r>
                        </m:sub>
                      </m:sSub>
                      <m:r>
                        <a:rPr lang="pl-PL" sz="2000" b="0" i="1" smtClean="0">
                          <a:latin typeface="Cambria Math" panose="02040503050406030204" pitchFamily="18" charset="0"/>
                        </a:rPr>
                        <m:t>,</m:t>
                      </m:r>
                    </m:oMath>
                  </a14:m>
                  <a:r>
                    <a:rPr lang="en-US" sz="2000"/>
                    <a:t> </a:t>
                  </a:r>
                  <a14:m>
                    <m:oMath xmlns:m="http://schemas.openxmlformats.org/officeDocument/2006/math">
                      <m:sSubSup>
                        <m:sSubSupPr>
                          <m:ctrlPr>
                            <a:rPr lang="en-US" sz="2000" i="1">
                              <a:latin typeface="Cambria Math" panose="02040503050406030204" pitchFamily="18" charset="0"/>
                            </a:rPr>
                          </m:ctrlPr>
                        </m:sSubSupPr>
                        <m:e>
                          <m:r>
                            <a:rPr lang="pl-PL" sz="2000" i="1">
                              <a:latin typeface="Cambria Math" panose="02040503050406030204" pitchFamily="18" charset="0"/>
                            </a:rPr>
                            <m:t>𝑟</m:t>
                          </m:r>
                        </m:e>
                        <m:sub>
                          <m:r>
                            <a:rPr lang="pl-PL" sz="2000" b="0" i="1" smtClean="0">
                              <a:latin typeface="Cambria Math" panose="02040503050406030204" pitchFamily="18" charset="0"/>
                            </a:rPr>
                            <m:t>2</m:t>
                          </m:r>
                        </m:sub>
                        <m:sup>
                          <m:r>
                            <a:rPr lang="pl-PL" sz="2000" i="1">
                              <a:latin typeface="Cambria Math" panose="02040503050406030204" pitchFamily="18" charset="0"/>
                            </a:rPr>
                            <m:t>′</m:t>
                          </m:r>
                        </m:sup>
                      </m:sSubSup>
                      <m:r>
                        <a:rPr lang="pl-PL" sz="2000" b="0" i="1" smtClean="0">
                          <a:latin typeface="Cambria Math" panose="02040503050406030204" pitchFamily="18" charset="0"/>
                        </a:rPr>
                        <m:t>, </m:t>
                      </m:r>
                      <m:r>
                        <a:rPr lang="pl-PL" sz="2000" i="1">
                          <a:solidFill>
                            <a:prstClr val="black"/>
                          </a:solidFill>
                          <a:latin typeface="Cambria Math" panose="02040503050406030204" pitchFamily="18" charset="0"/>
                        </a:rPr>
                        <m:t>𝑅𝑒𝑠</m:t>
                      </m:r>
                    </m:oMath>
                  </a14:m>
                  <a:r>
                    <a:rPr lang="pl-PL" sz="2000" i="1" baseline="-25000">
                      <a:solidFill>
                        <a:prstClr val="black"/>
                      </a:solidFill>
                    </a:rPr>
                    <a:t>2</a:t>
                  </a:r>
                  <a:endParaRPr lang="en-US" sz="2000"/>
                </a:p>
              </p:txBody>
            </p:sp>
          </mc:Choice>
          <mc:Fallback xmlns="">
            <p:sp>
              <p:nvSpPr>
                <p:cNvPr id="77" name="pole tekstowe 76">
                  <a:extLst>
                    <a:ext uri="{FF2B5EF4-FFF2-40B4-BE49-F238E27FC236}">
                      <a16:creationId xmlns:a16="http://schemas.microsoft.com/office/drawing/2014/main" xmlns:a14="http://schemas.microsoft.com/office/drawing/2010/main" xmlns="" id="{7331504B-3166-002C-3D97-9D7FF28314A3}"/>
                    </a:ext>
                  </a:extLst>
                </p:cNvPr>
                <p:cNvSpPr txBox="1">
                  <a:spLocks noRot="1" noChangeAspect="1" noMove="1" noResize="1" noEditPoints="1" noAdjustHandles="1" noChangeArrowheads="1" noChangeShapeType="1" noTextEdit="1"/>
                </p:cNvSpPr>
                <p:nvPr/>
              </p:nvSpPr>
              <p:spPr>
                <a:xfrm>
                  <a:off x="2753716" y="6531537"/>
                  <a:ext cx="1339425" cy="307777"/>
                </a:xfrm>
                <a:prstGeom prst="rect">
                  <a:avLst/>
                </a:prstGeom>
                <a:blipFill rotWithShape="0">
                  <a:blip r:embed="rId22"/>
                  <a:stretch>
                    <a:fillRect l="-4545" b="-50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pole tekstowe 6"/>
              <p:cNvSpPr txBox="1"/>
              <p:nvPr/>
            </p:nvSpPr>
            <p:spPr>
              <a:xfrm>
                <a:off x="5416260" y="4010114"/>
                <a:ext cx="27789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pl-PL" sz="2000" b="0" i="1" smtClean="0">
                              <a:latin typeface="Cambria Math" panose="02040503050406030204" pitchFamily="18" charset="0"/>
                            </a:rPr>
                            <m:t>𝑟</m:t>
                          </m:r>
                        </m:e>
                        <m:sub>
                          <m:r>
                            <a:rPr lang="pl-PL" sz="2000" b="0" i="1" smtClean="0">
                              <a:latin typeface="Cambria Math" panose="02040503050406030204" pitchFamily="18" charset="0"/>
                            </a:rPr>
                            <m:t>1</m:t>
                          </m:r>
                        </m:sub>
                      </m:sSub>
                    </m:oMath>
                  </m:oMathPara>
                </a14:m>
                <a:endParaRPr lang="en-US" sz="2000"/>
              </a:p>
            </p:txBody>
          </p:sp>
        </mc:Choice>
        <mc:Fallback xmlns="">
          <p:sp>
            <p:nvSpPr>
              <p:cNvPr id="7" name="pole tekstowe 6"/>
              <p:cNvSpPr txBox="1">
                <a:spLocks noRot="1" noChangeAspect="1" noMove="1" noResize="1" noEditPoints="1" noAdjustHandles="1" noChangeArrowheads="1" noChangeShapeType="1" noTextEdit="1"/>
              </p:cNvSpPr>
              <p:nvPr/>
            </p:nvSpPr>
            <p:spPr>
              <a:xfrm>
                <a:off x="5416260" y="4010114"/>
                <a:ext cx="277897" cy="307777"/>
              </a:xfrm>
              <a:prstGeom prst="rect">
                <a:avLst/>
              </a:prstGeom>
              <a:blipFill rotWithShape="0">
                <a:blip r:embed="rId23"/>
                <a:stretch>
                  <a:fillRect l="-8696" r="-434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pole tekstowe 15"/>
              <p:cNvSpPr txBox="1"/>
              <p:nvPr/>
            </p:nvSpPr>
            <p:spPr>
              <a:xfrm>
                <a:off x="5354113" y="4492920"/>
                <a:ext cx="28283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latin typeface="Cambria Math" panose="02040503050406030204" pitchFamily="18" charset="0"/>
                            </a:rPr>
                          </m:ctrlPr>
                        </m:sSubSupPr>
                        <m:e>
                          <m:r>
                            <a:rPr lang="pl-PL" sz="2000" b="0" i="1" smtClean="0">
                              <a:latin typeface="Cambria Math" panose="02040503050406030204" pitchFamily="18" charset="0"/>
                            </a:rPr>
                            <m:t>𝑟</m:t>
                          </m:r>
                        </m:e>
                        <m:sub>
                          <m:r>
                            <a:rPr lang="pl-PL" sz="2000" b="0" i="1" smtClean="0">
                              <a:latin typeface="Cambria Math" panose="02040503050406030204" pitchFamily="18" charset="0"/>
                            </a:rPr>
                            <m:t>1</m:t>
                          </m:r>
                        </m:sub>
                        <m:sup>
                          <m:r>
                            <a:rPr lang="pl-PL" sz="2000" b="0" i="1" smtClean="0">
                              <a:latin typeface="Cambria Math" panose="02040503050406030204" pitchFamily="18" charset="0"/>
                            </a:rPr>
                            <m:t>′</m:t>
                          </m:r>
                        </m:sup>
                      </m:sSubSup>
                    </m:oMath>
                  </m:oMathPara>
                </a14:m>
                <a:endParaRPr lang="en-US" sz="2000"/>
              </a:p>
            </p:txBody>
          </p:sp>
        </mc:Choice>
        <mc:Fallback xmlns="">
          <p:sp>
            <p:nvSpPr>
              <p:cNvPr id="16" name="pole tekstowe 15"/>
              <p:cNvSpPr txBox="1">
                <a:spLocks noRot="1" noChangeAspect="1" noMove="1" noResize="1" noEditPoints="1" noAdjustHandles="1" noChangeArrowheads="1" noChangeShapeType="1" noTextEdit="1"/>
              </p:cNvSpPr>
              <p:nvPr/>
            </p:nvSpPr>
            <p:spPr>
              <a:xfrm>
                <a:off x="5354113" y="4492920"/>
                <a:ext cx="282834" cy="307777"/>
              </a:xfrm>
              <a:prstGeom prst="rect">
                <a:avLst/>
              </a:prstGeom>
              <a:blipFill rotWithShape="0">
                <a:blip r:embed="rId24"/>
                <a:stretch>
                  <a:fillRect l="-8511" r="-2128"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pole tekstowe 47"/>
              <p:cNvSpPr txBox="1"/>
              <p:nvPr/>
            </p:nvSpPr>
            <p:spPr>
              <a:xfrm>
                <a:off x="2406260" y="4614936"/>
                <a:ext cx="2838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latin typeface="Cambria Math" panose="02040503050406030204" pitchFamily="18" charset="0"/>
                            </a:rPr>
                          </m:ctrlPr>
                        </m:sSubSupPr>
                        <m:e>
                          <m:r>
                            <a:rPr lang="pl-PL" sz="2000" b="0" i="1" smtClean="0">
                              <a:latin typeface="Cambria Math" panose="02040503050406030204" pitchFamily="18" charset="0"/>
                            </a:rPr>
                            <m:t>𝑟</m:t>
                          </m:r>
                        </m:e>
                        <m:sub>
                          <m:r>
                            <a:rPr lang="pl-PL" sz="2000" b="0" i="1" smtClean="0">
                              <a:latin typeface="Cambria Math" panose="02040503050406030204" pitchFamily="18" charset="0"/>
                            </a:rPr>
                            <m:t>0</m:t>
                          </m:r>
                        </m:sub>
                        <m:sup>
                          <m:r>
                            <a:rPr lang="pl-PL" sz="2000" b="0" i="1" smtClean="0">
                              <a:latin typeface="Cambria Math" panose="02040503050406030204" pitchFamily="18" charset="0"/>
                            </a:rPr>
                            <m:t>′</m:t>
                          </m:r>
                        </m:sup>
                      </m:sSubSup>
                    </m:oMath>
                  </m:oMathPara>
                </a14:m>
                <a:endParaRPr lang="en-US" sz="2000"/>
              </a:p>
            </p:txBody>
          </p:sp>
        </mc:Choice>
        <mc:Fallback xmlns="">
          <p:sp>
            <p:nvSpPr>
              <p:cNvPr id="48" name="pole tekstowe 47"/>
              <p:cNvSpPr txBox="1">
                <a:spLocks noRot="1" noChangeAspect="1" noMove="1" noResize="1" noEditPoints="1" noAdjustHandles="1" noChangeArrowheads="1" noChangeShapeType="1" noTextEdit="1"/>
              </p:cNvSpPr>
              <p:nvPr/>
            </p:nvSpPr>
            <p:spPr>
              <a:xfrm>
                <a:off x="2406260" y="4614936"/>
                <a:ext cx="283860" cy="307777"/>
              </a:xfrm>
              <a:prstGeom prst="rect">
                <a:avLst/>
              </a:prstGeom>
              <a:blipFill rotWithShape="0">
                <a:blip r:embed="rId25"/>
                <a:stretch>
                  <a:fillRect l="-10870" r="-4348" b="-19608"/>
                </a:stretch>
              </a:blipFill>
            </p:spPr>
            <p:txBody>
              <a:bodyPr/>
              <a:lstStyle/>
              <a:p>
                <a:r>
                  <a:rPr lang="en-US">
                    <a:noFill/>
                  </a:rPr>
                  <a:t> </a:t>
                </a:r>
              </a:p>
            </p:txBody>
          </p:sp>
        </mc:Fallback>
      </mc:AlternateContent>
      <p:sp>
        <p:nvSpPr>
          <p:cNvPr id="21" name="Symbol zastępczy numeru slajdu 20"/>
          <p:cNvSpPr>
            <a:spLocks noGrp="1"/>
          </p:cNvSpPr>
          <p:nvPr>
            <p:ph type="sldNum" sz="quarter" idx="12"/>
          </p:nvPr>
        </p:nvSpPr>
        <p:spPr/>
        <p:txBody>
          <a:bodyPr/>
          <a:lstStyle/>
          <a:p>
            <a:pPr>
              <a:defRPr/>
            </a:pPr>
            <a:fld id="{D02E777F-298D-4C96-825C-3DC57E52C55E}" type="slidenum">
              <a:rPr lang="pl-PL" smtClean="0"/>
              <a:pPr>
                <a:defRPr/>
              </a:pPr>
              <a:t>113</a:t>
            </a:fld>
            <a:endParaRPr lang="pl-PL"/>
          </a:p>
        </p:txBody>
      </p:sp>
    </p:spTree>
    <p:extLst>
      <p:ext uri="{BB962C8B-B14F-4D97-AF65-F5344CB8AC3E}">
        <p14:creationId xmlns:p14="http://schemas.microsoft.com/office/powerpoint/2010/main" val="9389363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ytuł 1"/>
          <p:cNvSpPr>
            <a:spLocks noGrp="1"/>
          </p:cNvSpPr>
          <p:nvPr>
            <p:ph type="title"/>
          </p:nvPr>
        </p:nvSpPr>
        <p:spPr>
          <a:xfrm>
            <a:off x="19888" y="-77721"/>
            <a:ext cx="9080902" cy="1581155"/>
          </a:xfrm>
        </p:spPr>
        <p:txBody>
          <a:bodyPr/>
          <a:lstStyle/>
          <a:p>
            <a:r>
              <a:rPr lang="en-US" sz="2400" b="1" dirty="0"/>
              <a:t>NETWORK OF APPROXIMATION SPACES LINKED BY  </a:t>
            </a:r>
            <a:r>
              <a:rPr lang="en-US" sz="2400" b="1" dirty="0" err="1"/>
              <a:t>INTERFACE:THE</a:t>
            </a:r>
            <a:r>
              <a:rPr lang="en-US" sz="2400" b="1" dirty="0"/>
              <a:t> </a:t>
            </a:r>
            <a:r>
              <a:rPr lang="en-US" sz="2400" b="1" dirty="0" err="1"/>
              <a:t>PAWLAK</a:t>
            </a:r>
            <a:r>
              <a:rPr lang="en-US" sz="2400" b="1" dirty="0"/>
              <a:t> ROUGH SET MODEL </a:t>
            </a:r>
            <a:br>
              <a:rPr lang="en-US" sz="2400" b="1" dirty="0"/>
            </a:br>
            <a:r>
              <a:rPr lang="en-US" sz="2400" b="1" dirty="0"/>
              <a:t>OPTIMIZATION OF CLASSIFICATION </a:t>
            </a:r>
            <a:br>
              <a:rPr lang="en-US" sz="2400" b="1" dirty="0"/>
            </a:br>
            <a:r>
              <a:rPr lang="en-US" sz="2400" b="1" dirty="0"/>
              <a:t>RELATIVE TO A FAMILY OF INDISCERNIBILITY </a:t>
            </a:r>
            <a:r>
              <a:rPr lang="en-US" sz="2400" b="1" dirty="0" err="1"/>
              <a:t>RELAT</a:t>
            </a:r>
            <a:r>
              <a:rPr lang="pl-PL" sz="2400" b="1" dirty="0"/>
              <a:t>I</a:t>
            </a:r>
            <a:r>
              <a:rPr lang="en-US" sz="2400" b="1" dirty="0"/>
              <a:t>ONS</a:t>
            </a:r>
          </a:p>
        </p:txBody>
      </p:sp>
      <p:grpSp>
        <p:nvGrpSpPr>
          <p:cNvPr id="25" name="Grupa 24"/>
          <p:cNvGrpSpPr/>
          <p:nvPr/>
        </p:nvGrpSpPr>
        <p:grpSpPr>
          <a:xfrm>
            <a:off x="43158" y="1662970"/>
            <a:ext cx="9020745" cy="5006390"/>
            <a:chOff x="43158" y="1675897"/>
            <a:chExt cx="9020745" cy="5006390"/>
          </a:xfrm>
        </p:grpSpPr>
        <p:grpSp>
          <p:nvGrpSpPr>
            <p:cNvPr id="35" name="Grupa 34"/>
            <p:cNvGrpSpPr/>
            <p:nvPr/>
          </p:nvGrpSpPr>
          <p:grpSpPr>
            <a:xfrm>
              <a:off x="43158" y="1675897"/>
              <a:ext cx="9020745" cy="5006390"/>
              <a:chOff x="755576" y="864949"/>
              <a:chExt cx="7968327" cy="3515304"/>
            </a:xfrm>
          </p:grpSpPr>
          <p:sp>
            <p:nvSpPr>
              <p:cNvPr id="3" name="Prostokąt zaokrąglony 2"/>
              <p:cNvSpPr/>
              <p:nvPr/>
            </p:nvSpPr>
            <p:spPr>
              <a:xfrm>
                <a:off x="755576" y="2280625"/>
                <a:ext cx="2060664" cy="1945937"/>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pole tekstowe 6"/>
                  <p:cNvSpPr txBox="1"/>
                  <p:nvPr/>
                </p:nvSpPr>
                <p:spPr>
                  <a:xfrm>
                    <a:off x="1289690" y="903552"/>
                    <a:ext cx="1868051" cy="228198"/>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𝐺</m:t>
                            </m:r>
                          </m:e>
                          <m:sub>
                            <m:r>
                              <a:rPr lang="pl-PL" sz="2000" b="0" i="1" smtClean="0">
                                <a:latin typeface="Cambria Math" panose="02040503050406030204" pitchFamily="18" charset="0"/>
                              </a:rPr>
                              <m:t>𝐼</m:t>
                            </m:r>
                          </m:sub>
                        </m:sSub>
                        <m:r>
                          <a:rPr lang="pl-PL" sz="2000" i="1" smtClean="0">
                            <a:latin typeface="Cambria Math" panose="02040503050406030204" pitchFamily="18" charset="0"/>
                          </a:rPr>
                          <m:t>=</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Sub>
                        <m:r>
                          <a:rPr lang="pl-PL" sz="2000" b="0" i="1" smtClean="0">
                            <a:latin typeface="Cambria Math" panose="02040503050406030204" pitchFamily="18" charset="0"/>
                          </a:rPr>
                          <m:t>:</m:t>
                        </m:r>
                        <m:r>
                          <a:rPr lang="pl-PL" sz="2000" b="0" i="1" smtClean="0">
                            <a:latin typeface="Cambria Math" panose="02040503050406030204" pitchFamily="18" charset="0"/>
                          </a:rPr>
                          <m:t>𝑖</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𝐼</m:t>
                        </m:r>
                      </m:oMath>
                    </a14:m>
                    <a:r>
                      <a:rPr lang="pl-PL" sz="2000"/>
                      <a:t>}</a:t>
                    </a:r>
                    <a:endParaRPr lang="en-GB" sz="2000"/>
                  </a:p>
                </p:txBody>
              </p:sp>
            </mc:Choice>
            <mc:Fallback xmlns="">
              <p:sp>
                <p:nvSpPr>
                  <p:cNvPr id="7" name="pole tekstowe 6"/>
                  <p:cNvSpPr txBox="1">
                    <a:spLocks noRot="1" noChangeAspect="1" noMove="1" noResize="1" noEditPoints="1" noAdjustHandles="1" noChangeArrowheads="1" noChangeShapeType="1" noTextEdit="1"/>
                  </p:cNvSpPr>
                  <p:nvPr/>
                </p:nvSpPr>
                <p:spPr>
                  <a:xfrm>
                    <a:off x="1289690" y="903552"/>
                    <a:ext cx="1868051" cy="228198"/>
                  </a:xfrm>
                  <a:prstGeom prst="rect">
                    <a:avLst/>
                  </a:prstGeom>
                  <a:blipFill rotWithShape="0">
                    <a:blip r:embed="rId3"/>
                    <a:stretch>
                      <a:fillRect l="-288" t="-22642" b="-43396"/>
                    </a:stretch>
                  </a:blipFill>
                </p:spPr>
                <p:txBody>
                  <a:bodyPr/>
                  <a:lstStyle/>
                  <a:p>
                    <a:r>
                      <a:rPr lang="en-US">
                        <a:noFill/>
                      </a:rPr>
                      <a:t> </a:t>
                    </a:r>
                  </a:p>
                </p:txBody>
              </p:sp>
            </mc:Fallback>
          </mc:AlternateContent>
          <p:sp>
            <p:nvSpPr>
              <p:cNvPr id="10" name="Prostokąt 9"/>
              <p:cNvSpPr/>
              <p:nvPr/>
            </p:nvSpPr>
            <p:spPr>
              <a:xfrm>
                <a:off x="2095427" y="2531236"/>
                <a:ext cx="216024"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pole tekstowe 10"/>
                  <p:cNvSpPr txBox="1"/>
                  <p:nvPr/>
                </p:nvSpPr>
                <p:spPr>
                  <a:xfrm>
                    <a:off x="1694848" y="2497300"/>
                    <a:ext cx="429225" cy="2281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𝑖</m:t>
                              </m:r>
                            </m:sub>
                          </m:sSub>
                        </m:oMath>
                      </m:oMathPara>
                    </a14:m>
                    <a:endParaRPr lang="en-GB" sz="2000"/>
                  </a:p>
                </p:txBody>
              </p:sp>
            </mc:Choice>
            <mc:Fallback xmlns="">
              <p:sp>
                <p:nvSpPr>
                  <p:cNvPr id="11" name="pole tekstowe 10"/>
                  <p:cNvSpPr txBox="1">
                    <a:spLocks noRot="1" noChangeAspect="1" noMove="1" noResize="1" noEditPoints="1" noAdjustHandles="1" noChangeArrowheads="1" noChangeShapeType="1" noTextEdit="1"/>
                  </p:cNvSpPr>
                  <p:nvPr/>
                </p:nvSpPr>
                <p:spPr>
                  <a:xfrm>
                    <a:off x="1694848" y="2497300"/>
                    <a:ext cx="429225" cy="228198"/>
                  </a:xfrm>
                  <a:prstGeom prst="rect">
                    <a:avLst/>
                  </a:prstGeom>
                  <a:blipFill rotWithShape="0">
                    <a:blip r:embed="rId4"/>
                    <a:stretch>
                      <a:fillRect b="-20370"/>
                    </a:stretch>
                  </a:blipFill>
                </p:spPr>
                <p:txBody>
                  <a:bodyPr/>
                  <a:lstStyle/>
                  <a:p>
                    <a:r>
                      <a:rPr lang="en-US">
                        <a:noFill/>
                      </a:rPr>
                      <a:t> </a:t>
                    </a:r>
                  </a:p>
                </p:txBody>
              </p:sp>
            </mc:Fallback>
          </mc:AlternateContent>
          <p:sp>
            <p:nvSpPr>
              <p:cNvPr id="23" name="pole tekstowe 22"/>
              <p:cNvSpPr txBox="1"/>
              <p:nvPr/>
            </p:nvSpPr>
            <p:spPr>
              <a:xfrm>
                <a:off x="1265278" y="3301534"/>
                <a:ext cx="570418" cy="323380"/>
              </a:xfrm>
              <a:prstGeom prst="rect">
                <a:avLst/>
              </a:prstGeom>
              <a:noFill/>
            </p:spPr>
            <p:txBody>
              <a:bodyPr wrap="square" lIns="0" tIns="0" rIns="0" bIns="0" rtlCol="0">
                <a:spAutoFit/>
              </a:bodyPr>
              <a:lstStyle/>
              <a:p>
                <a:endParaRPr lang="en-GB"/>
              </a:p>
            </p:txBody>
          </p:sp>
          <p:sp>
            <p:nvSpPr>
              <p:cNvPr id="24" name="Prostokąt 23"/>
              <p:cNvSpPr/>
              <p:nvPr/>
            </p:nvSpPr>
            <p:spPr>
              <a:xfrm>
                <a:off x="2091325" y="3243855"/>
                <a:ext cx="264781" cy="3434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pole tekstowe 7"/>
                  <p:cNvSpPr txBox="1"/>
                  <p:nvPr/>
                </p:nvSpPr>
                <p:spPr>
                  <a:xfrm>
                    <a:off x="5862708" y="864949"/>
                    <a:ext cx="1868051" cy="249401"/>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𝐺</m:t>
                            </m:r>
                          </m:e>
                          <m:sub>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oMath>
                    </a14:m>
                    <a:r>
                      <a:rPr lang="pl-PL" sz="2000"/>
                      <a:t> </a:t>
                    </a:r>
                    <a14:m>
                      <m:oMath xmlns:m="http://schemas.openxmlformats.org/officeDocument/2006/math">
                        <m:r>
                          <a:rPr lang="pl-PL" sz="2000" i="1">
                            <a:latin typeface="Cambria Math" panose="02040503050406030204" pitchFamily="18" charset="0"/>
                          </a:rPr>
                          <m:t>={</m:t>
                        </m:r>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𝑦</m:t>
                            </m:r>
                          </m:sub>
                          <m:sup>
                            <m:r>
                              <a:rPr lang="pl-PL" sz="2000" b="0" i="1" smtClean="0">
                                <a:latin typeface="Cambria Math" panose="02040503050406030204" pitchFamily="18" charset="0"/>
                              </a:rPr>
                              <m:t>′</m:t>
                            </m:r>
                          </m:sup>
                        </m:sSubSup>
                        <m:r>
                          <a:rPr lang="pl-PL" sz="2000" b="0" i="1" smtClean="0">
                            <a:latin typeface="Cambria Math" panose="02040503050406030204" pitchFamily="18" charset="0"/>
                          </a:rPr>
                          <m:t>: </m:t>
                        </m:r>
                        <m:r>
                          <a:rPr lang="pl-PL" sz="2000" b="0" i="1" smtClean="0">
                            <a:latin typeface="Cambria Math" panose="02040503050406030204" pitchFamily="18" charset="0"/>
                          </a:rPr>
                          <m:t>𝑦</m:t>
                        </m:r>
                        <m:r>
                          <a:rPr lang="pl-PL" sz="2000" i="1">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𝑈</m:t>
                        </m:r>
                      </m:oMath>
                    </a14:m>
                    <a:r>
                      <a:rPr lang="pl-PL" sz="2000"/>
                      <a:t>}</a:t>
                    </a:r>
                    <a:endParaRPr lang="en-GB" sz="2000"/>
                  </a:p>
                </p:txBody>
              </p:sp>
            </mc:Choice>
            <mc:Fallback xmlns="">
              <p:sp>
                <p:nvSpPr>
                  <p:cNvPr id="8" name="pole tekstowe 7"/>
                  <p:cNvSpPr txBox="1">
                    <a:spLocks noRot="1" noChangeAspect="1" noMove="1" noResize="1" noEditPoints="1" noAdjustHandles="1" noChangeArrowheads="1" noChangeShapeType="1" noTextEdit="1"/>
                  </p:cNvSpPr>
                  <p:nvPr/>
                </p:nvSpPr>
                <p:spPr>
                  <a:xfrm>
                    <a:off x="5862708" y="864949"/>
                    <a:ext cx="1868051" cy="249401"/>
                  </a:xfrm>
                  <a:prstGeom prst="rect">
                    <a:avLst/>
                  </a:prstGeom>
                  <a:blipFill rotWithShape="0">
                    <a:blip r:embed="rId5"/>
                    <a:stretch>
                      <a:fillRect l="-4335" t="-22414" r="-1156" b="-29310"/>
                    </a:stretch>
                  </a:blipFill>
                </p:spPr>
                <p:txBody>
                  <a:bodyPr/>
                  <a:lstStyle/>
                  <a:p>
                    <a:r>
                      <a:rPr lang="en-US">
                        <a:noFill/>
                      </a:rPr>
                      <a:t> </a:t>
                    </a:r>
                  </a:p>
                </p:txBody>
              </p:sp>
            </mc:Fallback>
          </mc:AlternateContent>
          <p:sp>
            <p:nvSpPr>
              <p:cNvPr id="5" name="Prostokąt zaokrąglony 4"/>
              <p:cNvSpPr/>
              <p:nvPr/>
            </p:nvSpPr>
            <p:spPr>
              <a:xfrm>
                <a:off x="5656445" y="2003989"/>
                <a:ext cx="3067458" cy="237626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rostokąt 8"/>
              <p:cNvSpPr/>
              <p:nvPr/>
            </p:nvSpPr>
            <p:spPr>
              <a:xfrm>
                <a:off x="5797530" y="2117576"/>
                <a:ext cx="1008146" cy="10906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rostokąt 17"/>
              <p:cNvSpPr/>
              <p:nvPr/>
            </p:nvSpPr>
            <p:spPr>
              <a:xfrm>
                <a:off x="6796733" y="2576640"/>
                <a:ext cx="1591690" cy="1344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pole tekstowe 18"/>
                  <p:cNvSpPr txBox="1"/>
                  <p:nvPr/>
                </p:nvSpPr>
                <p:spPr>
                  <a:xfrm>
                    <a:off x="7273720" y="2692837"/>
                    <a:ext cx="349125" cy="246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oMath>
                      </m:oMathPara>
                    </a14:m>
                    <a:endParaRPr lang="en-GB" sz="2000"/>
                  </a:p>
                </p:txBody>
              </p:sp>
            </mc:Choice>
            <mc:Fallback xmlns="">
              <p:sp>
                <p:nvSpPr>
                  <p:cNvPr id="19" name="pole tekstowe 18"/>
                  <p:cNvSpPr txBox="1">
                    <a:spLocks noRot="1" noChangeAspect="1" noMove="1" noResize="1" noEditPoints="1" noAdjustHandles="1" noChangeArrowheads="1" noChangeShapeType="1" noTextEdit="1"/>
                  </p:cNvSpPr>
                  <p:nvPr/>
                </p:nvSpPr>
                <p:spPr>
                  <a:xfrm>
                    <a:off x="7273720" y="2692837"/>
                    <a:ext cx="349125" cy="246121"/>
                  </a:xfrm>
                  <a:prstGeom prst="rect">
                    <a:avLst/>
                  </a:prstGeom>
                  <a:blipFill rotWithShape="0">
                    <a:blip r:embed="rId6"/>
                    <a:stretch>
                      <a:fillRect l="-14063" b="-15789"/>
                    </a:stretch>
                  </a:blipFill>
                </p:spPr>
                <p:txBody>
                  <a:bodyPr/>
                  <a:lstStyle/>
                  <a:p>
                    <a:r>
                      <a:rPr lang="en-US">
                        <a:noFill/>
                      </a:rPr>
                      <a:t> </a:t>
                    </a:r>
                  </a:p>
                </p:txBody>
              </p:sp>
            </mc:Fallback>
          </mc:AlternateContent>
        </p:grpSp>
        <p:sp>
          <p:nvSpPr>
            <p:cNvPr id="4" name="Sześciokąt 3">
              <a:extLst>
                <a:ext uri="{FF2B5EF4-FFF2-40B4-BE49-F238E27FC236}">
                  <a16:creationId xmlns="" xmlns:a16="http://schemas.microsoft.com/office/drawing/2014/main" id="{F6BDAB6E-54DB-5ADD-273A-CE82C965631A}"/>
                </a:ext>
              </a:extLst>
            </p:cNvPr>
            <p:cNvSpPr/>
            <p:nvPr/>
          </p:nvSpPr>
          <p:spPr>
            <a:xfrm>
              <a:off x="2052663" y="3629937"/>
              <a:ext cx="3762268" cy="2973997"/>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6" name="pole tekstowe 5">
                  <a:extLst>
                    <a:ext uri="{FF2B5EF4-FFF2-40B4-BE49-F238E27FC236}">
                      <a16:creationId xmlns="" xmlns:a16="http://schemas.microsoft.com/office/drawing/2014/main" id="{F3633CE5-6785-16E8-004F-38ECFD726E56}"/>
                    </a:ext>
                  </a:extLst>
                </p:cNvPr>
                <p:cNvSpPr txBox="1"/>
                <p:nvPr/>
              </p:nvSpPr>
              <p:spPr>
                <a:xfrm>
                  <a:off x="2287350" y="3814698"/>
                  <a:ext cx="3363133" cy="1581843"/>
                </a:xfrm>
                <a:prstGeom prst="rect">
                  <a:avLst/>
                </a:prstGeom>
                <a:noFill/>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sSub>
                          <m:sSubPr>
                            <m:ctrlPr>
                              <a:rPr lang="pl-PL" sz="1800" b="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𝑟</m:t>
                            </m:r>
                          </m:e>
                          <m:sub>
                            <m:r>
                              <a:rPr lang="pl-PL" sz="1800" b="0" i="1" smtClean="0">
                                <a:latin typeface="Cambria Math" panose="02040503050406030204" pitchFamily="18" charset="0"/>
                                <a:ea typeface="Cambria Math" panose="02040503050406030204" pitchFamily="18" charset="0"/>
                              </a:rPr>
                              <m:t>𝛾</m:t>
                            </m:r>
                          </m:sub>
                        </m:sSub>
                        <m:d>
                          <m:dPr>
                            <m:ctrlPr>
                              <a:rPr lang="pl-PL" sz="1800" i="1">
                                <a:latin typeface="Cambria Math" panose="02040503050406030204" pitchFamily="18" charset="0"/>
                                <a:ea typeface="Cambria Math" panose="02040503050406030204" pitchFamily="18" charset="0"/>
                              </a:rPr>
                            </m:ctrlPr>
                          </m:dPr>
                          <m:e>
                            <m:sSub>
                              <m:sSubPr>
                                <m:ctrlPr>
                                  <a:rPr lang="en-GB" sz="1800" i="1">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𝐺</m:t>
                                </m:r>
                              </m:e>
                              <m:sub>
                                <m:r>
                                  <a:rPr lang="pl-PL" sz="1800" b="0" i="1" smtClean="0">
                                    <a:latin typeface="Cambria Math" panose="02040503050406030204" pitchFamily="18" charset="0"/>
                                    <a:ea typeface="Cambria Math" panose="02040503050406030204" pitchFamily="18" charset="0"/>
                                  </a:rPr>
                                  <m:t>𝐼</m:t>
                                </m:r>
                              </m:sub>
                            </m:sSub>
                            <m:r>
                              <a:rPr lang="pl-PL" sz="1800" i="1">
                                <a:latin typeface="Cambria Math" panose="02040503050406030204" pitchFamily="18" charset="0"/>
                                <a:ea typeface="Cambria Math" panose="02040503050406030204" pitchFamily="18" charset="0"/>
                              </a:rPr>
                              <m:t>,</m:t>
                            </m:r>
                            <m:sSub>
                              <m:sSubPr>
                                <m:ctrlPr>
                                  <a:rPr lang="en-GB"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𝐺</m:t>
                                </m:r>
                              </m:e>
                              <m:sub>
                                <m:sSub>
                                  <m:sSubPr>
                                    <m:ctrlPr>
                                      <a:rPr lang="en-GB"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𝑑</m:t>
                                    </m:r>
                                  </m:sub>
                                </m:sSub>
                              </m:sub>
                            </m:sSub>
                          </m:e>
                        </m:d>
                        <m:r>
                          <m:rPr>
                            <m:nor/>
                          </m:rPr>
                          <a:rPr lang="pl-PL" sz="1800" i="1">
                            <a:latin typeface="Cambria Math" panose="02040503050406030204" pitchFamily="18" charset="0"/>
                            <a:ea typeface="Cambria Math" panose="02040503050406030204" pitchFamily="18" charset="0"/>
                          </a:rPr>
                          <m:t> </m:t>
                        </m:r>
                        <m:r>
                          <m:rPr>
                            <m:nor/>
                          </m:rPr>
                          <a:rPr lang="pl-PL" sz="1800" i="1" err="1">
                            <a:latin typeface="Cambria Math" panose="02040503050406030204" pitchFamily="18" charset="0"/>
                            <a:ea typeface="Cambria Math" panose="02040503050406030204" pitchFamily="18" charset="0"/>
                          </a:rPr>
                          <m:t>iff</m:t>
                        </m:r>
                        <m:r>
                          <m:rPr>
                            <m:nor/>
                          </m:rPr>
                          <a:rPr lang="pl-PL" sz="1800" i="1">
                            <a:latin typeface="Cambria Math" panose="02040503050406030204" pitchFamily="18" charset="0"/>
                            <a:ea typeface="Cambria Math" panose="02040503050406030204" pitchFamily="18" charset="0"/>
                          </a:rPr>
                          <m:t> </m:t>
                        </m:r>
                      </m:oMath>
                    </m:oMathPara>
                  </a14:m>
                  <a:endParaRPr lang="pl-PL" sz="1800" i="1">
                    <a:latin typeface="Cambria Math" panose="02040503050406030204" pitchFamily="18" charset="0"/>
                    <a:ea typeface="Cambria Math" panose="02040503050406030204" pitchFamily="18" charset="0"/>
                  </a:endParaRPr>
                </a:p>
                <a:p>
                  <a14:m>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  </m:t>
                          </m:r>
                          <m:sSub>
                            <m:sSubPr>
                              <m:ctrlPr>
                                <a:rPr lang="pl-PL" sz="1800" b="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            </m:t>
                              </m:r>
                              <m:r>
                                <a:rPr lang="pl-PL" sz="1800" b="0" i="1" smtClean="0">
                                  <a:latin typeface="Cambria Math" panose="02040503050406030204" pitchFamily="18" charset="0"/>
                                  <a:ea typeface="Cambria Math" panose="02040503050406030204" pitchFamily="18" charset="0"/>
                                </a:rPr>
                                <m:t>𝑠𝑢𝑝</m:t>
                              </m:r>
                            </m:e>
                            <m:sub>
                              <m:r>
                                <a:rPr lang="pl-PL" sz="1800" b="0" i="1" smtClean="0">
                                  <a:latin typeface="Cambria Math" panose="02040503050406030204" pitchFamily="18" charset="0"/>
                                  <a:ea typeface="Cambria Math" panose="02040503050406030204" pitchFamily="18" charset="0"/>
                                </a:rPr>
                                <m:t>𝑖</m:t>
                              </m:r>
                              <m:r>
                                <a:rPr lang="pl-PL" sz="1800" b="0" i="1" smtClean="0">
                                  <a:latin typeface="Cambria Math" panose="02040503050406030204" pitchFamily="18" charset="0"/>
                                  <a:ea typeface="Cambria Math" panose="02040503050406030204" pitchFamily="18" charset="0"/>
                                </a:rPr>
                                <m:t>𝜖</m:t>
                              </m:r>
                              <m:r>
                                <a:rPr lang="pl-PL" sz="1800" b="0" i="1" smtClean="0">
                                  <a:latin typeface="Cambria Math" panose="02040503050406030204" pitchFamily="18" charset="0"/>
                                  <a:ea typeface="Cambria Math" panose="02040503050406030204" pitchFamily="18" charset="0"/>
                                </a:rPr>
                                <m:t>𝐼</m:t>
                              </m:r>
                            </m:sub>
                          </m:sSub>
                          <m:r>
                            <a:rPr lang="pl-PL" sz="1800" b="0" i="1" smtClean="0">
                              <a:latin typeface="Cambria Math" panose="02040503050406030204" pitchFamily="18" charset="0"/>
                              <a:ea typeface="Cambria Math" panose="02040503050406030204" pitchFamily="18" charset="0"/>
                            </a:rPr>
                            <m:t>𝑃𝑂𝑆</m:t>
                          </m:r>
                        </m:e>
                        <m:sub>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𝑅</m:t>
                              </m:r>
                            </m:e>
                            <m:sub>
                              <m:r>
                                <a:rPr lang="pl-PL" sz="1800" b="0" i="1" smtClean="0">
                                  <a:latin typeface="Cambria Math" panose="02040503050406030204" pitchFamily="18" charset="0"/>
                                  <a:ea typeface="Cambria Math" panose="02040503050406030204" pitchFamily="18" charset="0"/>
                                </a:rPr>
                                <m:t>𝑖</m:t>
                              </m:r>
                            </m:sub>
                          </m:sSub>
                        </m:sub>
                      </m:sSub>
                    </m:oMath>
                  </a14:m>
                  <a:r>
                    <a:rPr lang="pl-PL" sz="1800">
                      <a:latin typeface="Cambria Math" panose="02040503050406030204" pitchFamily="18" charset="0"/>
                      <a:ea typeface="Cambria Math" panose="02040503050406030204" pitchFamily="18" charset="0"/>
                    </a:rPr>
                    <a:t>(</a:t>
                  </a:r>
                  <a14:m>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𝑑</m:t>
                          </m:r>
                        </m:sub>
                      </m:sSub>
                    </m:oMath>
                  </a14:m>
                  <a:r>
                    <a:rPr lang="pl-PL" sz="1800">
                      <a:latin typeface="Cambria Math" panose="02040503050406030204" pitchFamily="18" charset="0"/>
                      <a:ea typeface="Cambria Math" panose="02040503050406030204" pitchFamily="18" charset="0"/>
                    </a:rPr>
                    <a:t>) </a:t>
                  </a:r>
                  <a14:m>
                    <m:oMath xmlns:m="http://schemas.openxmlformats.org/officeDocument/2006/math">
                      <m:r>
                        <a:rPr lang="pl-PL" sz="1800" i="1">
                          <a:latin typeface="Cambria Math" panose="02040503050406030204" pitchFamily="18" charset="0"/>
                          <a:ea typeface="Cambria Math" panose="02040503050406030204" pitchFamily="18" charset="0"/>
                        </a:rPr>
                        <m:t>≥ </m:t>
                      </m:r>
                      <m:r>
                        <a:rPr lang="pl-PL" sz="1800" i="1">
                          <a:latin typeface="Cambria Math" panose="02040503050406030204" pitchFamily="18" charset="0"/>
                          <a:ea typeface="Cambria Math" panose="02040503050406030204" pitchFamily="18" charset="0"/>
                        </a:rPr>
                        <m:t>𝛾</m:t>
                      </m:r>
                    </m:oMath>
                  </a14:m>
                  <a:r>
                    <a:rPr lang="pl-PL" sz="1800">
                      <a:latin typeface="Cambria Math" panose="02040503050406030204" pitchFamily="18" charset="0"/>
                      <a:ea typeface="Cambria Math" panose="02040503050406030204" pitchFamily="18" charset="0"/>
                    </a:rPr>
                    <a:t> </a:t>
                  </a:r>
                </a:p>
                <a:p>
                  <a:r>
                    <a:rPr lang="pl-PL" sz="1600"/>
                    <a:t>     </a:t>
                  </a:r>
                  <a:r>
                    <a:rPr lang="pl-PL" sz="1600" err="1"/>
                    <a:t>where</a:t>
                  </a:r>
                  <a:endParaRPr lang="pl-PL" sz="1600"/>
                </a:p>
                <a:p>
                  <a:pPr/>
                  <a14:m>
                    <m:oMathPara xmlns:m="http://schemas.openxmlformats.org/officeDocument/2006/math">
                      <m:oMathParaPr>
                        <m:jc m:val="centerGroup"/>
                      </m:oMathParaPr>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  </m:t>
                            </m:r>
                            <m:r>
                              <a:rPr lang="pl-PL" sz="1800" i="1">
                                <a:latin typeface="Cambria Math" panose="02040503050406030204" pitchFamily="18" charset="0"/>
                                <a:ea typeface="Cambria Math" panose="02040503050406030204" pitchFamily="18" charset="0"/>
                              </a:rPr>
                              <m:t>𝑃𝑂𝑆</m:t>
                            </m:r>
                          </m:e>
                          <m:sub>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𝑖</m:t>
                                </m:r>
                              </m:sub>
                            </m:sSub>
                          </m:sub>
                        </m:sSub>
                        <m:r>
                          <m:rPr>
                            <m:nor/>
                          </m:rPr>
                          <a:rPr lang="pl-PL" sz="1800">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𝑑</m:t>
                            </m:r>
                          </m:sub>
                        </m:sSub>
                        <m:r>
                          <m:rPr>
                            <m:nor/>
                          </m:rPr>
                          <a:rPr lang="pl-PL" sz="1800">
                            <a:latin typeface="Cambria Math" panose="02040503050406030204" pitchFamily="18" charset="0"/>
                            <a:ea typeface="Cambria Math" panose="02040503050406030204" pitchFamily="18" charset="0"/>
                          </a:rPr>
                          <m:t>)=</m:t>
                        </m:r>
                        <m:f>
                          <m:fPr>
                            <m:ctrlPr>
                              <a:rPr lang="pl-PL" sz="1800" i="1">
                                <a:latin typeface="Cambria Math" panose="02040503050406030204" pitchFamily="18" charset="0"/>
                                <a:ea typeface="Cambria Math" panose="02040503050406030204" pitchFamily="18" charset="0"/>
                              </a:rPr>
                            </m:ctrlPr>
                          </m:fPr>
                          <m:num>
                            <m:d>
                              <m:dPr>
                                <m:begChr m:val="|"/>
                                <m:endChr m:val="|"/>
                                <m:ctrlPr>
                                  <a:rPr lang="pl-PL" sz="1800" i="1" smtClean="0">
                                    <a:latin typeface="Cambria Math" panose="02040503050406030204" pitchFamily="18" charset="0"/>
                                    <a:ea typeface="Cambria Math" panose="02040503050406030204" pitchFamily="18" charset="0"/>
                                  </a:rPr>
                                </m:ctrlPr>
                              </m:dPr>
                              <m:e>
                                <m:r>
                                  <a:rPr lang="pl-PL" sz="1800" i="1">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m:t>
                                </m:r>
                                <m:bar>
                                  <m:barPr>
                                    <m:ctrlPr>
                                      <a:rPr lang="pl-PL" sz="1800" i="1">
                                        <a:latin typeface="Cambria Math" panose="02040503050406030204" pitchFamily="18" charset="0"/>
                                        <a:ea typeface="Cambria Math" panose="02040503050406030204" pitchFamily="18" charset="0"/>
                                      </a:rPr>
                                    </m:ctrlPr>
                                  </m:barPr>
                                  <m:e>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𝑖</m:t>
                                        </m:r>
                                      </m:sub>
                                    </m:sSub>
                                  </m:e>
                                </m:bar>
                                <m:sSub>
                                  <m:sSubPr>
                                    <m:ctrlPr>
                                      <a:rPr lang="en-US" sz="1800" i="1">
                                        <a:latin typeface="Cambria Math" panose="02040503050406030204" pitchFamily="18" charset="0"/>
                                        <a:ea typeface="Cambria Math" panose="02040503050406030204" pitchFamily="18" charset="0"/>
                                      </a:rPr>
                                    </m:ctrlPr>
                                  </m:sSubPr>
                                  <m:e>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𝑦</m:t>
                                        </m:r>
                                      </m:e>
                                    </m:d>
                                  </m:e>
                                  <m: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𝑅</m:t>
                                        </m:r>
                                      </m:e>
                                      <m:sub>
                                        <m:r>
                                          <a:rPr lang="en-US" sz="1800" i="1">
                                            <a:latin typeface="Cambria Math" panose="02040503050406030204" pitchFamily="18" charset="0"/>
                                            <a:ea typeface="Cambria Math" panose="02040503050406030204" pitchFamily="18" charset="0"/>
                                          </a:rPr>
                                          <m:t>𝑑</m:t>
                                        </m:r>
                                      </m:sub>
                                    </m:sSub>
                                  </m:sub>
                                </m:sSub>
                                <m:r>
                                  <a:rPr lang="pl-PL" sz="1800" b="0" i="1" smtClean="0">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𝑦</m:t>
                                </m:r>
                                <m:r>
                                  <a:rPr lang="pl-PL" sz="1800" i="1">
                                    <a:latin typeface="Cambria Math" panose="02040503050406030204" pitchFamily="18" charset="0"/>
                                    <a:ea typeface="Cambria Math" panose="02040503050406030204" pitchFamily="18" charset="0"/>
                                  </a:rPr>
                                  <m:t>𝜖</m:t>
                                </m:r>
                                <m:r>
                                  <a:rPr lang="pl-PL" sz="1800" i="1">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e>
                            </m:d>
                          </m:num>
                          <m:den>
                            <m:d>
                              <m:dPr>
                                <m:begChr m:val="|"/>
                                <m:endChr m:val="|"/>
                                <m:ctrlPr>
                                  <a:rPr lang="pl-PL" sz="1800" i="1" smtClean="0">
                                    <a:latin typeface="Cambria Math" panose="02040503050406030204" pitchFamily="18" charset="0"/>
                                    <a:ea typeface="Cambria Math" panose="02040503050406030204" pitchFamily="18" charset="0"/>
                                  </a:rPr>
                                </m:ctrlPr>
                              </m:dPr>
                              <m:e>
                                <m:r>
                                  <a:rPr lang="pl-PL" sz="1800" b="0" i="1" smtClean="0">
                                    <a:latin typeface="Cambria Math" panose="02040503050406030204" pitchFamily="18" charset="0"/>
                                    <a:ea typeface="Cambria Math" panose="02040503050406030204" pitchFamily="18" charset="0"/>
                                  </a:rPr>
                                  <m:t>𝑈</m:t>
                                </m:r>
                              </m:e>
                            </m:d>
                          </m:den>
                        </m:f>
                      </m:oMath>
                    </m:oMathPara>
                  </a14:m>
                  <a:endParaRPr lang="pl-PL" sz="1800">
                    <a:latin typeface="Cambria Math" panose="02040503050406030204" pitchFamily="18" charset="0"/>
                    <a:ea typeface="Cambria Math" panose="02040503050406030204" pitchFamily="18" charset="0"/>
                  </a:endParaRPr>
                </a:p>
              </p:txBody>
            </p:sp>
          </mc:Choice>
          <mc:Fallback xmlns="">
            <p:sp>
              <p:nvSpPr>
                <p:cNvPr id="6" name="pole tekstowe 5">
                  <a:extLst>
                    <a:ext uri="{FF2B5EF4-FFF2-40B4-BE49-F238E27FC236}">
                      <a16:creationId xmlns:a16="http://schemas.microsoft.com/office/drawing/2014/main" xmlns="" xmlns:a14="http://schemas.microsoft.com/office/drawing/2010/main" id="{F3633CE5-6785-16E8-004F-38ECFD726E56}"/>
                    </a:ext>
                  </a:extLst>
                </p:cNvPr>
                <p:cNvSpPr txBox="1">
                  <a:spLocks noRot="1" noChangeAspect="1" noMove="1" noResize="1" noEditPoints="1" noAdjustHandles="1" noChangeArrowheads="1" noChangeShapeType="1" noTextEdit="1"/>
                </p:cNvSpPr>
                <p:nvPr/>
              </p:nvSpPr>
              <p:spPr>
                <a:xfrm>
                  <a:off x="2287350" y="3814698"/>
                  <a:ext cx="3363133" cy="1581843"/>
                </a:xfrm>
                <a:prstGeom prst="rect">
                  <a:avLst/>
                </a:prstGeom>
                <a:blipFill rotWithShape="0">
                  <a:blip r:embed="rId7"/>
                  <a:stretch>
                    <a:fillRect l="-1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 xmlns:a16="http://schemas.microsoft.com/office/drawing/2014/main" id="{F8B818D4-9E01-CC97-1563-A3069A070DA7}"/>
                    </a:ext>
                  </a:extLst>
                </p:cNvPr>
                <p:cNvSpPr txBox="1"/>
                <p:nvPr/>
              </p:nvSpPr>
              <p:spPr>
                <a:xfrm>
                  <a:off x="1134476" y="4999335"/>
                  <a:ext cx="485915" cy="3324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𝑗</m:t>
                            </m:r>
                          </m:sub>
                        </m:sSub>
                      </m:oMath>
                    </m:oMathPara>
                  </a14:m>
                  <a:endParaRPr lang="en-GB" sz="2000"/>
                </a:p>
              </p:txBody>
            </p:sp>
          </mc:Choice>
          <mc:Fallback xmlns="">
            <p:sp>
              <p:nvSpPr>
                <p:cNvPr id="13" name="pole tekstowe 12">
                  <a:extLst>
                    <a:ext uri="{FF2B5EF4-FFF2-40B4-BE49-F238E27FC236}">
                      <a16:creationId xmlns:a16="http://schemas.microsoft.com/office/drawing/2014/main" xmlns="" xmlns:a14="http://schemas.microsoft.com/office/drawing/2010/main" id="{F8B818D4-9E01-CC97-1563-A3069A070DA7}"/>
                    </a:ext>
                  </a:extLst>
                </p:cNvPr>
                <p:cNvSpPr txBox="1">
                  <a:spLocks noRot="1" noChangeAspect="1" noMove="1" noResize="1" noEditPoints="1" noAdjustHandles="1" noChangeArrowheads="1" noChangeShapeType="1" noTextEdit="1"/>
                </p:cNvSpPr>
                <p:nvPr/>
              </p:nvSpPr>
              <p:spPr>
                <a:xfrm>
                  <a:off x="1134476" y="4999335"/>
                  <a:ext cx="485915" cy="332463"/>
                </a:xfrm>
                <a:prstGeom prst="rect">
                  <a:avLst/>
                </a:prstGeom>
                <a:blipFill rotWithShape="0">
                  <a:blip r:embed="rId8"/>
                  <a:stretch>
                    <a:fillRect b="-25455"/>
                  </a:stretch>
                </a:blipFill>
              </p:spPr>
              <p:txBody>
                <a:bodyPr/>
                <a:lstStyle/>
                <a:p>
                  <a:r>
                    <a:rPr lang="en-US">
                      <a:noFill/>
                    </a:rPr>
                    <a:t> </a:t>
                  </a:r>
                </a:p>
              </p:txBody>
            </p:sp>
          </mc:Fallback>
        </mc:AlternateContent>
        <p:sp>
          <p:nvSpPr>
            <p:cNvPr id="14" name="pole tekstowe 13">
              <a:extLst>
                <a:ext uri="{FF2B5EF4-FFF2-40B4-BE49-F238E27FC236}">
                  <a16:creationId xmlns="" xmlns:a16="http://schemas.microsoft.com/office/drawing/2014/main" id="{EAED2567-3A73-A8FB-1C5E-E66474DAA279}"/>
                </a:ext>
              </a:extLst>
            </p:cNvPr>
            <p:cNvSpPr txBox="1"/>
            <p:nvPr/>
          </p:nvSpPr>
          <p:spPr>
            <a:xfrm>
              <a:off x="807105" y="4421474"/>
              <a:ext cx="505725" cy="507831"/>
            </a:xfrm>
            <a:prstGeom prst="rect">
              <a:avLst/>
            </a:prstGeom>
            <a:noFill/>
          </p:spPr>
          <p:txBody>
            <a:bodyPr wrap="square" rtlCol="0">
              <a:spAutoFit/>
            </a:bodyPr>
            <a:lstStyle/>
            <a:p>
              <a:r>
                <a:rPr lang="pl-PL" b="1"/>
                <a:t>…</a:t>
              </a:r>
            </a:p>
          </p:txBody>
        </p:sp>
        <mc:AlternateContent xmlns:mc="http://schemas.openxmlformats.org/markup-compatibility/2006" xmlns:a14="http://schemas.microsoft.com/office/drawing/2010/main">
          <mc:Choice Requires="a14">
            <p:sp>
              <p:nvSpPr>
                <p:cNvPr id="21" name="pole tekstowe 20">
                  <a:extLst>
                    <a:ext uri="{FF2B5EF4-FFF2-40B4-BE49-F238E27FC236}">
                      <a16:creationId xmlns="" xmlns:a16="http://schemas.microsoft.com/office/drawing/2014/main" id="{E8D2F1E1-107A-6606-E49E-B559D676E46D}"/>
                    </a:ext>
                  </a:extLst>
                </p:cNvPr>
                <p:cNvSpPr txBox="1"/>
                <p:nvPr/>
              </p:nvSpPr>
              <p:spPr>
                <a:xfrm>
                  <a:off x="5885303" y="3700911"/>
                  <a:ext cx="485915" cy="331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oMath>
                    </m:oMathPara>
                  </a14:m>
                  <a:endParaRPr lang="en-GB" sz="2000"/>
                </a:p>
              </p:txBody>
            </p:sp>
          </mc:Choice>
          <mc:Fallback xmlns="">
            <p:sp>
              <p:nvSpPr>
                <p:cNvPr id="21" name="pole tekstowe 20">
                  <a:extLst>
                    <a:ext uri="{FF2B5EF4-FFF2-40B4-BE49-F238E27FC236}">
                      <a16:creationId xmlns="" xmlns:a16="http://schemas.microsoft.com/office/drawing/2014/main" xmlns:a14="http://schemas.microsoft.com/office/drawing/2010/main" id="{E8D2F1E1-107A-6606-E49E-B559D676E46D}"/>
                    </a:ext>
                  </a:extLst>
                </p:cNvPr>
                <p:cNvSpPr txBox="1">
                  <a:spLocks noRot="1" noChangeAspect="1" noMove="1" noResize="1" noEditPoints="1" noAdjustHandles="1" noChangeArrowheads="1" noChangeShapeType="1" noTextEdit="1"/>
                </p:cNvSpPr>
                <p:nvPr/>
              </p:nvSpPr>
              <p:spPr>
                <a:xfrm>
                  <a:off x="5885303" y="3700911"/>
                  <a:ext cx="485915" cy="331950"/>
                </a:xfrm>
                <a:prstGeom prst="rect">
                  <a:avLst/>
                </a:prstGeom>
                <a:blipFill rotWithShape="0">
                  <a:blip r:embed="rId9"/>
                  <a:stretch>
                    <a:fillRect b="-20000"/>
                  </a:stretch>
                </a:blipFill>
              </p:spPr>
              <p:txBody>
                <a:bodyPr/>
                <a:lstStyle/>
                <a:p>
                  <a:r>
                    <a:rPr lang="en-US">
                      <a:noFill/>
                    </a:rPr>
                    <a:t> </a:t>
                  </a:r>
                </a:p>
              </p:txBody>
            </p:sp>
          </mc:Fallback>
        </mc:AlternateContent>
        <p:sp>
          <p:nvSpPr>
            <p:cNvPr id="33" name="pole tekstowe 32">
              <a:extLst>
                <a:ext uri="{FF2B5EF4-FFF2-40B4-BE49-F238E27FC236}">
                  <a16:creationId xmlns="" xmlns:a16="http://schemas.microsoft.com/office/drawing/2014/main" id="{A1F0B57B-D454-5BE2-2C92-3AEBC121010F}"/>
                </a:ext>
              </a:extLst>
            </p:cNvPr>
            <p:cNvSpPr txBox="1"/>
            <p:nvPr/>
          </p:nvSpPr>
          <p:spPr>
            <a:xfrm>
              <a:off x="6061327" y="5237466"/>
              <a:ext cx="505725" cy="507831"/>
            </a:xfrm>
            <a:prstGeom prst="rect">
              <a:avLst/>
            </a:prstGeom>
            <a:noFill/>
          </p:spPr>
          <p:txBody>
            <a:bodyPr wrap="square" rtlCol="0">
              <a:spAutoFit/>
            </a:bodyPr>
            <a:lstStyle/>
            <a:p>
              <a:r>
                <a:rPr lang="pl-PL" b="1"/>
                <a:t>…</a:t>
              </a:r>
            </a:p>
          </p:txBody>
        </p:sp>
        <p:sp>
          <p:nvSpPr>
            <p:cNvPr id="34" name="pole tekstowe 33">
              <a:extLst>
                <a:ext uri="{FF2B5EF4-FFF2-40B4-BE49-F238E27FC236}">
                  <a16:creationId xmlns="" xmlns:a16="http://schemas.microsoft.com/office/drawing/2014/main" id="{36472B56-0BE9-BC3B-FE67-C1EA76875F72}"/>
                </a:ext>
              </a:extLst>
            </p:cNvPr>
            <p:cNvSpPr txBox="1"/>
            <p:nvPr/>
          </p:nvSpPr>
          <p:spPr>
            <a:xfrm>
              <a:off x="4618181" y="6273512"/>
              <a:ext cx="514706" cy="276999"/>
            </a:xfrm>
            <a:prstGeom prst="rect">
              <a:avLst/>
            </a:prstGeom>
            <a:noFill/>
          </p:spPr>
          <p:txBody>
            <a:bodyPr wrap="square" lIns="0" tIns="0" rIns="0" bIns="0" rtlCol="0">
              <a:spAutoFit/>
            </a:bodyPr>
            <a:lstStyle/>
            <a:p>
              <a:r>
                <a:rPr lang="pl-PL" sz="1800" b="0" i="1">
                  <a:latin typeface="+mj-lt"/>
                </a:rPr>
                <a:t>Res</a:t>
              </a:r>
              <a:endParaRPr lang="pl-PL" sz="1800" i="1"/>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 xmlns:a16="http://schemas.microsoft.com/office/drawing/2014/main" id="{E9F36A5D-9420-632E-3E7B-10C840C178AB}"/>
                    </a:ext>
                  </a:extLst>
                </p:cNvPr>
                <p:cNvSpPr txBox="1"/>
                <p:nvPr/>
              </p:nvSpPr>
              <p:spPr>
                <a:xfrm>
                  <a:off x="2815438" y="3298084"/>
                  <a:ext cx="2236717" cy="3363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𝐼𝑛𝑡𝑒𝑟</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r>
                              <a:rPr lang="pl-PL" sz="2000" b="0" i="1" smtClean="0">
                                <a:latin typeface="Cambria Math" panose="02040503050406030204" pitchFamily="18" charset="0"/>
                              </a:rPr>
                              <m:t>𝐼</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r>
                          <a:rPr lang="pl-PL" sz="2000" b="0" i="1" smtClean="0">
                            <a:latin typeface="Cambria Math" panose="02040503050406030204" pitchFamily="18" charset="0"/>
                          </a:rPr>
                          <m:t>)</m:t>
                        </m:r>
                      </m:oMath>
                    </m:oMathPara>
                  </a14:m>
                  <a:endParaRPr lang="pl-PL" sz="2000"/>
                </a:p>
              </p:txBody>
            </p:sp>
          </mc:Choice>
          <mc:Fallback xmlns="">
            <p:sp>
              <p:nvSpPr>
                <p:cNvPr id="40" name="pole tekstowe 39">
                  <a:extLst>
                    <a:ext uri="{FF2B5EF4-FFF2-40B4-BE49-F238E27FC236}">
                      <a16:creationId xmlns="" xmlns:a16="http://schemas.microsoft.com/office/drawing/2014/main" xmlns:a14="http://schemas.microsoft.com/office/drawing/2010/main" id="{E9F36A5D-9420-632E-3E7B-10C840C178AB}"/>
                    </a:ext>
                  </a:extLst>
                </p:cNvPr>
                <p:cNvSpPr txBox="1">
                  <a:spLocks noRot="1" noChangeAspect="1" noMove="1" noResize="1" noEditPoints="1" noAdjustHandles="1" noChangeArrowheads="1" noChangeShapeType="1" noTextEdit="1"/>
                </p:cNvSpPr>
                <p:nvPr/>
              </p:nvSpPr>
              <p:spPr>
                <a:xfrm>
                  <a:off x="2815438" y="3298084"/>
                  <a:ext cx="2236717" cy="336374"/>
                </a:xfrm>
                <a:prstGeom prst="rect">
                  <a:avLst/>
                </a:prstGeom>
                <a:blipFill rotWithShape="0">
                  <a:blip r:embed="rId10"/>
                  <a:stretch>
                    <a:fillRect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pole tekstowe 1">
                  <a:extLst>
                    <a:ext uri="{FF2B5EF4-FFF2-40B4-BE49-F238E27FC236}">
                      <a16:creationId xmlns="" xmlns:a16="http://schemas.microsoft.com/office/drawing/2014/main" id="{1669E935-7DE7-8569-3864-8C66C3A49F9E}"/>
                    </a:ext>
                  </a:extLst>
                </p:cNvPr>
                <p:cNvSpPr txBox="1"/>
                <p:nvPr/>
              </p:nvSpPr>
              <p:spPr>
                <a:xfrm>
                  <a:off x="68957" y="2110269"/>
                  <a:ext cx="4431035" cy="1334981"/>
                </a:xfrm>
                <a:prstGeom prst="rect">
                  <a:avLst/>
                </a:prstGeom>
                <a:noFill/>
              </p:spPr>
              <p:txBody>
                <a:bodyPr wrap="square" lIns="0" tIns="0" rIns="0" bIns="0" rtlCol="0">
                  <a:spAutoFit/>
                </a:bodyPr>
                <a:lstStyle/>
                <a:p>
                  <a14:m>
                    <m:oMath xmlns:m="http://schemas.openxmlformats.org/officeDocument/2006/math">
                      <m:r>
                        <a:rPr lang="pl-PL" sz="2000" b="0" i="1" smtClean="0">
                          <a:latin typeface="Cambria Math" panose="02040503050406030204" pitchFamily="18" charset="0"/>
                          <a:ea typeface="Cambria Math" panose="02040503050406030204" pitchFamily="18" charset="0"/>
                        </a:rPr>
                        <m:t> </m:t>
                      </m:r>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𝑅</m:t>
                          </m:r>
                        </m:e>
                        <m:sub>
                          <m:r>
                            <a:rPr lang="pl-PL" sz="2000" b="0" i="1" smtClean="0">
                              <a:latin typeface="Cambria Math" panose="02040503050406030204" pitchFamily="18" charset="0"/>
                              <a:ea typeface="Cambria Math" panose="02040503050406030204" pitchFamily="18" charset="0"/>
                            </a:rPr>
                            <m:t>𝑖</m:t>
                          </m:r>
                        </m:sub>
                      </m:sSub>
                      <m:r>
                        <a:rPr lang="en-GB"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i="1"/>
                    <a:t> – </a:t>
                  </a:r>
                  <a:r>
                    <a:rPr lang="en-US" sz="2000" i="1"/>
                    <a:t>equivalence relation</a:t>
                  </a:r>
                  <a:endParaRPr lang="pl-PL" sz="2000" i="1"/>
                </a:p>
                <a:p>
                  <a:r>
                    <a:rPr lang="pl-PL" sz="2000" i="1"/>
                    <a:t>(</a:t>
                  </a:r>
                  <a:r>
                    <a:rPr lang="en-US" sz="2000" i="1"/>
                    <a:t>or partition defined by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𝑖</m:t>
                          </m:r>
                        </m:sub>
                      </m:sSub>
                    </m:oMath>
                  </a14:m>
                  <a:r>
                    <a:rPr lang="en-US" sz="2000" i="1"/>
                    <a:t>); U-finite set</a:t>
                  </a:r>
                </a:p>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Sub>
                      <m:r>
                        <a:rPr lang="pl-PL" sz="2000" b="0" i="1" smtClean="0">
                          <a:latin typeface="Cambria Math" panose="02040503050406030204" pitchFamily="18" charset="0"/>
                        </a:rPr>
                        <m:t>=</m:t>
                      </m:r>
                      <m:d>
                        <m:dPr>
                          <m:ctrlPr>
                            <a:rPr lang="pl-PL" sz="2000" b="0" i="1" smtClean="0">
                              <a:latin typeface="Cambria Math" panose="02040503050406030204" pitchFamily="18" charset="0"/>
                            </a:rPr>
                          </m:ctrlPr>
                        </m:dPr>
                        <m:e>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𝑓</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𝑖</m:t>
                                  </m:r>
                                </m:sub>
                              </m:sSub>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𝑖</m:t>
                              </m:r>
                            </m:sub>
                          </m:sSub>
                        </m:e>
                      </m:d>
                    </m:oMath>
                  </a14:m>
                  <a:r>
                    <a:rPr lang="pl-PL" sz="2000" b="0" i="1"/>
                    <a:t>, i</a:t>
                  </a:r>
                  <a:r>
                    <a:rPr lang="pl-PL" sz="200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𝐼</m:t>
                      </m:r>
                    </m:oMath>
                  </a14:m>
                  <a:endParaRPr lang="pl-PL" sz="2000" b="0" i="1"/>
                </a:p>
                <a:p>
                  <a:r>
                    <a:rPr lang="pl-PL" sz="2000" i="1"/>
                    <a:t>       </a:t>
                  </a:r>
                  <a14:m>
                    <m:oMath xmlns:m="http://schemas.openxmlformats.org/officeDocument/2006/math">
                      <m:sSub>
                        <m:sSubPr>
                          <m:ctrlPr>
                            <a:rPr lang="pl-PL" sz="2000" i="1">
                              <a:latin typeface="Cambria Math" panose="02040503050406030204" pitchFamily="18" charset="0"/>
                            </a:rPr>
                          </m:ctrlPr>
                        </m:sSubPr>
                        <m:e>
                          <m:r>
                            <a:rPr lang="pl-PL" sz="2000" i="1">
                              <a:latin typeface="Cambria Math" panose="02040503050406030204" pitchFamily="18" charset="0"/>
                            </a:rPr>
                            <m:t>𝑓</m:t>
                          </m:r>
                        </m:e>
                        <m:sub>
                          <m:sSub>
                            <m:sSubPr>
                              <m:ctrlPr>
                                <a:rPr lang="pl-PL"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𝑖</m:t>
                              </m:r>
                            </m:sub>
                          </m:sSub>
                        </m:sub>
                      </m:sSub>
                    </m:oMath>
                  </a14:m>
                  <a:r>
                    <a:rPr lang="pl-PL" sz="2000" i="1"/>
                    <a:t>: U</a:t>
                  </a:r>
                  <a14:m>
                    <m:oMath xmlns:m="http://schemas.openxmlformats.org/officeDocument/2006/math">
                      <m:r>
                        <a:rPr lang="pl-PL" sz="2000" b="0" i="1" smtClean="0">
                          <a:latin typeface="Cambria Math" panose="02040503050406030204" pitchFamily="18" charset="0"/>
                          <a:ea typeface="Cambria Math" panose="02040503050406030204" pitchFamily="18" charset="0"/>
                        </a:rPr>
                        <m:t> </m:t>
                      </m:r>
                      <m:r>
                        <a:rPr lang="pl-PL"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{1,…,</m:t>
                      </m:r>
                      <m:d>
                        <m:dPr>
                          <m:begChr m:val="|"/>
                          <m:endChr m:val="|"/>
                          <m:ctrlPr>
                            <a:rPr lang="pl-PL" sz="2000" b="0" i="1" smtClean="0">
                              <a:latin typeface="Cambria Math" panose="02040503050406030204" pitchFamily="18" charset="0"/>
                              <a:ea typeface="Cambria Math" panose="02040503050406030204" pitchFamily="18" charset="0"/>
                            </a:rPr>
                          </m:ctrlPr>
                        </m:dPr>
                        <m:e>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𝑅</m:t>
                              </m:r>
                            </m:e>
                            <m:sub>
                              <m:r>
                                <a:rPr lang="pl-PL" sz="2000" b="0" i="1" smtClean="0">
                                  <a:latin typeface="Cambria Math" panose="02040503050406030204" pitchFamily="18" charset="0"/>
                                  <a:ea typeface="Cambria Math" panose="02040503050406030204" pitchFamily="18" charset="0"/>
                                </a:rPr>
                                <m:t>𝑖</m:t>
                              </m:r>
                            </m:sub>
                          </m:sSub>
                        </m:e>
                      </m:d>
                      <m:r>
                        <a:rPr lang="pl-PL" sz="2000" b="0" i="1" smtClean="0">
                          <a:latin typeface="Cambria Math" panose="02040503050406030204" pitchFamily="18" charset="0"/>
                          <a:ea typeface="Cambria Math" panose="02040503050406030204" pitchFamily="18" charset="0"/>
                        </a:rPr>
                        <m:t>}</m:t>
                      </m:r>
                    </m:oMath>
                  </a14:m>
                  <a:r>
                    <a:rPr lang="pl-PL" sz="2000" i="1"/>
                    <a:t> - bijection</a:t>
                  </a:r>
                  <a:endParaRPr lang="en-GB" sz="2000" i="1"/>
                </a:p>
              </p:txBody>
            </p:sp>
          </mc:Choice>
          <mc:Fallback xmlns="">
            <p:sp>
              <p:nvSpPr>
                <p:cNvPr id="2" name="pole tekstowe 1">
                  <a:extLst>
                    <a:ext uri="{FF2B5EF4-FFF2-40B4-BE49-F238E27FC236}">
                      <a16:creationId xmlns:a16="http://schemas.microsoft.com/office/drawing/2014/main" xmlns="" xmlns:a14="http://schemas.microsoft.com/office/drawing/2010/main" id="{1669E935-7DE7-8569-3864-8C66C3A49F9E}"/>
                    </a:ext>
                  </a:extLst>
                </p:cNvPr>
                <p:cNvSpPr txBox="1">
                  <a:spLocks noRot="1" noChangeAspect="1" noMove="1" noResize="1" noEditPoints="1" noAdjustHandles="1" noChangeArrowheads="1" noChangeShapeType="1" noTextEdit="1"/>
                </p:cNvSpPr>
                <p:nvPr/>
              </p:nvSpPr>
              <p:spPr>
                <a:xfrm>
                  <a:off x="68957" y="2110269"/>
                  <a:ext cx="4431035" cy="1334981"/>
                </a:xfrm>
                <a:prstGeom prst="rect">
                  <a:avLst/>
                </a:prstGeom>
                <a:blipFill rotWithShape="0">
                  <a:blip r:embed="rId11"/>
                  <a:stretch>
                    <a:fillRect l="-3439" t="-5479" b="-6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 xmlns:a16="http://schemas.microsoft.com/office/drawing/2014/main" id="{EF3C9F9E-A7D2-437B-27AF-631CC194CE6B}"/>
                    </a:ext>
                  </a:extLst>
                </p:cNvPr>
                <p:cNvSpPr txBox="1"/>
                <p:nvPr/>
              </p:nvSpPr>
              <p:spPr>
                <a:xfrm>
                  <a:off x="467544" y="5778615"/>
                  <a:ext cx="1471237" cy="332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𝑗</m:t>
                            </m:r>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m:t>
                            </m:r>
                          </m:e>
                          <m:sub>
                            <m:r>
                              <a:rPr lang="pl-PL" sz="2000" b="0" i="1" smtClean="0">
                                <a:latin typeface="Cambria Math" panose="02040503050406030204" pitchFamily="18" charset="0"/>
                              </a:rPr>
                              <m:t>𝐼</m:t>
                            </m:r>
                          </m:sub>
                        </m:sSub>
                      </m:oMath>
                    </m:oMathPara>
                  </a14:m>
                  <a:endParaRPr lang="en-GB" sz="2000"/>
                </a:p>
              </p:txBody>
            </p:sp>
          </mc:Choice>
          <mc:Fallback xmlns="">
            <p:sp>
              <p:nvSpPr>
                <p:cNvPr id="15" name="pole tekstowe 14">
                  <a:extLst>
                    <a:ext uri="{FF2B5EF4-FFF2-40B4-BE49-F238E27FC236}">
                      <a16:creationId xmlns:a16="http://schemas.microsoft.com/office/drawing/2014/main" xmlns="" xmlns:a14="http://schemas.microsoft.com/office/drawing/2010/main" id="{EF3C9F9E-A7D2-437B-27AF-631CC194CE6B}"/>
                    </a:ext>
                  </a:extLst>
                </p:cNvPr>
                <p:cNvSpPr txBox="1">
                  <a:spLocks noRot="1" noChangeAspect="1" noMove="1" noResize="1" noEditPoints="1" noAdjustHandles="1" noChangeArrowheads="1" noChangeShapeType="1" noTextEdit="1"/>
                </p:cNvSpPr>
                <p:nvPr/>
              </p:nvSpPr>
              <p:spPr>
                <a:xfrm>
                  <a:off x="467544" y="5778615"/>
                  <a:ext cx="1471237" cy="332463"/>
                </a:xfrm>
                <a:prstGeom prst="rect">
                  <a:avLst/>
                </a:prstGeom>
                <a:blipFill rotWithShape="0">
                  <a:blip r:embed="rId12"/>
                  <a:stretch>
                    <a:fillRect l="-3320" r="-415"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pole tekstowe 15">
                  <a:extLst>
                    <a:ext uri="{FF2B5EF4-FFF2-40B4-BE49-F238E27FC236}">
                      <a16:creationId xmlns="" xmlns:a16="http://schemas.microsoft.com/office/drawing/2014/main" id="{37211B93-F1CA-AEE2-8268-2D7C2F7169CE}"/>
                    </a:ext>
                  </a:extLst>
                </p:cNvPr>
                <p:cNvSpPr txBox="1"/>
                <p:nvPr/>
              </p:nvSpPr>
              <p:spPr>
                <a:xfrm>
                  <a:off x="4427984" y="1929271"/>
                  <a:ext cx="4536504" cy="1259704"/>
                </a:xfrm>
                <a:prstGeom prst="rect">
                  <a:avLst/>
                </a:prstGeom>
                <a:noFill/>
              </p:spPr>
              <p:txBody>
                <a:bodyPr wrap="square" lIns="0" tIns="0" rIns="0" bIns="0" rtlCol="0">
                  <a:spAutoFit/>
                </a:bodyPr>
                <a:lstStyle/>
                <a:p>
                  <a:pPr algn="ctr"/>
                  <a14:m>
                    <m:oMath xmlns:m="http://schemas.openxmlformats.org/officeDocument/2006/math">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𝑅</m:t>
                          </m:r>
                        </m:e>
                        <m:sub>
                          <m:r>
                            <a:rPr lang="pl-PL" sz="2000" b="0" i="1" smtClean="0">
                              <a:latin typeface="Cambria Math" panose="02040503050406030204" pitchFamily="18" charset="0"/>
                              <a:ea typeface="Cambria Math" panose="02040503050406030204" pitchFamily="18" charset="0"/>
                            </a:rPr>
                            <m:t>𝑑</m:t>
                          </m:r>
                        </m:sub>
                      </m:sSub>
                      <m:r>
                        <a:rPr lang="en-GB"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i="1"/>
                    <a:t> – </a:t>
                  </a:r>
                  <a:r>
                    <a:rPr lang="en-US" sz="2000" i="1"/>
                    <a:t>equivalence relation</a:t>
                  </a:r>
                </a:p>
                <a:p>
                  <a:pPr algn="ctr"/>
                  <a:r>
                    <a:rPr lang="en-US" sz="2000" i="1"/>
                    <a:t>U/</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𝑑</m:t>
                          </m:r>
                        </m:sub>
                      </m:sSub>
                    </m:oMath>
                  </a14:m>
                  <a:r>
                    <a:rPr lang="en-US" sz="2000" i="1"/>
                    <a:t> - classification</a:t>
                  </a:r>
                </a:p>
                <a:p>
                  <a14:m>
                    <m:oMath xmlns:m="http://schemas.openxmlformats.org/officeDocument/2006/math">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               </m:t>
                          </m:r>
                          <m:r>
                            <a:rPr lang="en-US" sz="2000" b="0" i="1" smtClean="0">
                              <a:latin typeface="Cambria Math" panose="02040503050406030204" pitchFamily="18" charset="0"/>
                            </a:rPr>
                            <m:t>𝑔</m:t>
                          </m:r>
                        </m:e>
                        <m:sub>
                          <m:r>
                            <a:rPr lang="en-US" sz="2000" b="0" i="1" smtClean="0">
                              <a:latin typeface="Cambria Math" panose="02040503050406030204" pitchFamily="18" charset="0"/>
                            </a:rPr>
                            <m:t>𝑦</m:t>
                          </m:r>
                        </m:sub>
                        <m:sup>
                          <m:r>
                            <a:rPr lang="en-US" sz="2000" b="0" i="1" smtClean="0">
                              <a:latin typeface="Cambria Math" panose="02040503050406030204" pitchFamily="18" charset="0"/>
                            </a:rPr>
                            <m:t>′</m:t>
                          </m:r>
                        </m:sup>
                      </m:sSubSup>
                    </m:oMath>
                  </a14:m>
                  <a:r>
                    <a:rPr lang="en-US" sz="2000"/>
                    <a:t>=(</a:t>
                  </a:r>
                  <a:r>
                    <a:rPr lang="en-US" sz="2000" i="1"/>
                    <a:t>h</a:t>
                  </a:r>
                  <a:r>
                    <a:rPr lang="en-US" sz="2000"/>
                    <a:t>(</a:t>
                  </a:r>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𝑦</m:t>
                              </m:r>
                            </m:e>
                          </m:d>
                        </m:e>
                        <m:sub>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𝑑</m:t>
                              </m:r>
                            </m:sub>
                          </m:sSub>
                        </m:sub>
                      </m:sSub>
                      <m:r>
                        <a:rPr lang="en-US" sz="2000" b="0" i="1" smtClean="0">
                          <a:latin typeface="Cambria Math" panose="02040503050406030204" pitchFamily="18" charset="0"/>
                        </a:rPr>
                        <m:t>),</m:t>
                      </m:r>
                    </m:oMath>
                  </a14:m>
                  <a:r>
                    <a:rPr lang="en-US" sz="2000"/>
                    <a:t> </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𝑦</m:t>
                              </m:r>
                            </m:e>
                          </m:d>
                        </m:e>
                        <m:sub>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𝑑</m:t>
                              </m:r>
                            </m:sub>
                          </m:sSub>
                        </m:sub>
                      </m:sSub>
                    </m:oMath>
                  </a14:m>
                  <a:r>
                    <a:rPr lang="en-US" sz="2000"/>
                    <a:t>), </a:t>
                  </a:r>
                  <a:r>
                    <a:rPr lang="en-US" sz="2000" i="1"/>
                    <a:t>y</a:t>
                  </a:r>
                  <a:r>
                    <a:rPr lang="en-US" sz="2000" i="1">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i="1"/>
                    <a:t>U</a:t>
                  </a:r>
                </a:p>
                <a:p>
                  <a:r>
                    <a:rPr lang="en-US" sz="2000" i="1"/>
                    <a:t>        h: U/</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𝑑</m:t>
                          </m:r>
                        </m:sub>
                      </m:sSub>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m:t>
                      </m:r>
                    </m:oMath>
                  </a14:m>
                  <a:r>
                    <a:rPr lang="en-US" sz="2000" i="1"/>
                    <a:t> </a:t>
                  </a:r>
                  <a14:m>
                    <m:oMath xmlns:m="http://schemas.openxmlformats.org/officeDocument/2006/math">
                      <m:d>
                        <m:dPr>
                          <m:begChr m:val="⌈"/>
                          <m:endChr m:val="⌉"/>
                          <m:ctrlPr>
                            <a:rPr lang="en-US" sz="2000" i="1" smtClean="0">
                              <a:latin typeface="Cambria Math" panose="02040503050406030204" pitchFamily="18" charset="0"/>
                            </a:rPr>
                          </m:ctrlPr>
                        </m:dPr>
                        <m:e>
                          <m:r>
                            <m:rPr>
                              <m:nor/>
                            </m:rPr>
                            <a:rPr lang="en-US" sz="2000" i="1"/>
                            <m:t>U</m:t>
                          </m:r>
                          <m:r>
                            <m:rPr>
                              <m:nor/>
                            </m:rPr>
                            <a:rPr lang="en-US" sz="2000" i="1"/>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𝑑</m:t>
                              </m:r>
                            </m:sub>
                          </m:sSub>
                        </m:e>
                      </m:d>
                    </m:oMath>
                  </a14:m>
                  <a:r>
                    <a:rPr lang="en-US" sz="2000"/>
                    <a:t>} - </a:t>
                  </a:r>
                  <a:r>
                    <a:rPr lang="en-US" sz="2000" i="1"/>
                    <a:t>bijection</a:t>
                  </a:r>
                  <a:r>
                    <a:rPr lang="en-US" sz="2000"/>
                    <a:t> </a:t>
                  </a:r>
                </a:p>
              </p:txBody>
            </p:sp>
          </mc:Choice>
          <mc:Fallback xmlns="">
            <p:sp>
              <p:nvSpPr>
                <p:cNvPr id="16" name="pole tekstowe 15">
                  <a:extLst>
                    <a:ext uri="{FF2B5EF4-FFF2-40B4-BE49-F238E27FC236}">
                      <a16:creationId xmlns="" xmlns:a16="http://schemas.microsoft.com/office/drawing/2014/main" xmlns:a14="http://schemas.microsoft.com/office/drawing/2010/main" id="{37211B93-F1CA-AEE2-8268-2D7C2F7169CE}"/>
                    </a:ext>
                  </a:extLst>
                </p:cNvPr>
                <p:cNvSpPr txBox="1">
                  <a:spLocks noRot="1" noChangeAspect="1" noMove="1" noResize="1" noEditPoints="1" noAdjustHandles="1" noChangeArrowheads="1" noChangeShapeType="1" noTextEdit="1"/>
                </p:cNvSpPr>
                <p:nvPr/>
              </p:nvSpPr>
              <p:spPr>
                <a:xfrm>
                  <a:off x="4427984" y="1929271"/>
                  <a:ext cx="4536504" cy="1259704"/>
                </a:xfrm>
                <a:prstGeom prst="rect">
                  <a:avLst/>
                </a:prstGeom>
                <a:blipFill rotWithShape="0">
                  <a:blip r:embed="rId13"/>
                  <a:stretch>
                    <a:fillRect l="-134" t="-5797" r="-134" b="-115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 xmlns:a16="http://schemas.microsoft.com/office/drawing/2014/main" id="{9B39F21E-8297-C207-281D-E67162C1121D}"/>
                    </a:ext>
                  </a:extLst>
                </p:cNvPr>
                <p:cNvSpPr txBox="1"/>
                <p:nvPr/>
              </p:nvSpPr>
              <p:spPr>
                <a:xfrm>
                  <a:off x="6061327" y="6135013"/>
                  <a:ext cx="1764265" cy="336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r>
                          <a:rPr lang="pl-PL" sz="2000" b="0" i="1" smtClean="0">
                            <a:latin typeface="Cambria Math" panose="02040503050406030204" pitchFamily="18" charset="0"/>
                          </a:rPr>
                          <m:t>,</m:t>
                        </m:r>
                        <m:sSubSup>
                          <m:sSubSupPr>
                            <m:ctrlPr>
                              <a:rPr lang="en-GB" sz="2000" i="1">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𝐺</m:t>
                            </m:r>
                          </m:e>
                          <m:sub>
                            <m:sSub>
                              <m:sSubPr>
                                <m:ctrlPr>
                                  <a:rPr lang="en-GB"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𝑑</m:t>
                                </m:r>
                              </m:sub>
                            </m:sSub>
                          </m:sub>
                        </m:sSub>
                      </m:oMath>
                    </m:oMathPara>
                  </a14:m>
                  <a:endParaRPr lang="en-GB" sz="2000"/>
                </a:p>
              </p:txBody>
            </p:sp>
          </mc:Choice>
          <mc:Fallback xmlns="">
            <p:sp>
              <p:nvSpPr>
                <p:cNvPr id="17" name="pole tekstowe 16">
                  <a:extLst>
                    <a:ext uri="{FF2B5EF4-FFF2-40B4-BE49-F238E27FC236}">
                      <a16:creationId xmlns:a16="http://schemas.microsoft.com/office/drawing/2014/main" xmlns:a14="http://schemas.microsoft.com/office/drawing/2010/main" xmlns="" id="{9B39F21E-8297-C207-281D-E67162C1121D}"/>
                    </a:ext>
                  </a:extLst>
                </p:cNvPr>
                <p:cNvSpPr txBox="1">
                  <a:spLocks noRot="1" noChangeAspect="1" noMove="1" noResize="1" noEditPoints="1" noAdjustHandles="1" noChangeArrowheads="1" noChangeShapeType="1" noTextEdit="1"/>
                </p:cNvSpPr>
                <p:nvPr/>
              </p:nvSpPr>
              <p:spPr>
                <a:xfrm>
                  <a:off x="6061327" y="6135013"/>
                  <a:ext cx="1764265" cy="336374"/>
                </a:xfrm>
                <a:prstGeom prst="rect">
                  <a:avLst/>
                </a:prstGeom>
                <a:blipFill rotWithShape="0">
                  <a:blip r:embed="rId14"/>
                  <a:stretch>
                    <a:fillRect l="-2759" b="-17857"/>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2" name="pole tekstowe 11"/>
                <p:cNvSpPr txBox="1"/>
                <p:nvPr/>
              </p:nvSpPr>
              <p:spPr>
                <a:xfrm>
                  <a:off x="3443256" y="6053507"/>
                  <a:ext cx="7815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𝛾</m:t>
                        </m:r>
                        <m:r>
                          <a:rPr lang="en-US" sz="1800" i="1">
                            <a:latin typeface="Cambria Math" panose="02040503050406030204" pitchFamily="18" charset="0"/>
                            <a:ea typeface="Cambria Math" panose="02040503050406030204" pitchFamily="18" charset="0"/>
                          </a:rPr>
                          <m:t>𝜖</m:t>
                        </m:r>
                        <m:r>
                          <a:rPr lang="pl-PL" sz="1800" b="0" i="1" smtClean="0">
                            <a:latin typeface="Cambria Math" panose="02040503050406030204" pitchFamily="18" charset="0"/>
                            <a:ea typeface="Cambria Math" panose="02040503050406030204" pitchFamily="18" charset="0"/>
                          </a:rPr>
                          <m:t>(0,1]</m:t>
                        </m:r>
                      </m:oMath>
                    </m:oMathPara>
                  </a14:m>
                  <a:endParaRPr lang="en-US" sz="1800"/>
                </a:p>
              </p:txBody>
            </p:sp>
          </mc:Choice>
          <mc:Fallback xmlns="">
            <p:sp>
              <p:nvSpPr>
                <p:cNvPr id="12" name="pole tekstowe 11"/>
                <p:cNvSpPr txBox="1">
                  <a:spLocks noRot="1" noChangeAspect="1" noMove="1" noResize="1" noEditPoints="1" noAdjustHandles="1" noChangeArrowheads="1" noChangeShapeType="1" noTextEdit="1"/>
                </p:cNvSpPr>
                <p:nvPr/>
              </p:nvSpPr>
              <p:spPr>
                <a:xfrm>
                  <a:off x="3443256" y="6053507"/>
                  <a:ext cx="781561" cy="276999"/>
                </a:xfrm>
                <a:prstGeom prst="rect">
                  <a:avLst/>
                </a:prstGeom>
                <a:blipFill rotWithShape="0">
                  <a:blip r:embed="rId15"/>
                  <a:stretch>
                    <a:fillRect l="-6250" t="-2222" r="-10156"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Prostokąt 25"/>
                <p:cNvSpPr/>
                <p:nvPr/>
              </p:nvSpPr>
              <p:spPr>
                <a:xfrm>
                  <a:off x="2582151" y="5331798"/>
                  <a:ext cx="2925953" cy="7323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bar>
                          <m:barPr>
                            <m:ctrlPr>
                              <a:rPr lang="pl-PL" sz="1800" i="1" smtClean="0">
                                <a:latin typeface="Cambria Math" panose="02040503050406030204" pitchFamily="18" charset="0"/>
                              </a:rPr>
                            </m:ctrlPr>
                          </m:barPr>
                          <m:e>
                            <m:sSub>
                              <m:sSubPr>
                                <m:ctrlPr>
                                  <a:rPr lang="pl-PL" sz="1800" i="1">
                                    <a:latin typeface="Cambria Math" panose="02040503050406030204" pitchFamily="18" charset="0"/>
                                  </a:rPr>
                                </m:ctrlPr>
                              </m:sSubPr>
                              <m:e>
                                <m:r>
                                  <a:rPr lang="pl-PL" sz="1800" i="1">
                                    <a:latin typeface="Cambria Math" panose="02040503050406030204" pitchFamily="18" charset="0"/>
                                  </a:rPr>
                                  <m:t>𝑅</m:t>
                                </m:r>
                              </m:e>
                              <m:sub>
                                <m:r>
                                  <a:rPr lang="pl-PL" sz="1800" i="1">
                                    <a:latin typeface="Cambria Math" panose="02040503050406030204" pitchFamily="18" charset="0"/>
                                  </a:rPr>
                                  <m:t>𝑖</m:t>
                                </m:r>
                              </m:sub>
                            </m:sSub>
                          </m:e>
                        </m:ba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𝑦</m:t>
                                </m:r>
                              </m:e>
                            </m:d>
                          </m:e>
                          <m:sub>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𝑑</m:t>
                                </m:r>
                              </m:sub>
                            </m:sSub>
                          </m:sub>
                        </m:sSub>
                        <m:r>
                          <a:rPr lang="pl-PL" sz="1800" b="0" i="1" smtClean="0">
                            <a:latin typeface="Cambria Math" panose="02040503050406030204" pitchFamily="18" charset="0"/>
                          </a:rPr>
                          <m:t>=</m:t>
                        </m:r>
                        <m:r>
                          <a:rPr lang="pl-PL" sz="1800" i="1">
                            <a:latin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𝑧</m:t>
                        </m:r>
                        <m:r>
                          <a:rPr lang="pl-PL" sz="1800" b="0" i="1" smtClean="0">
                            <a:latin typeface="Cambria Math" panose="02040503050406030204" pitchFamily="18" charset="0"/>
                            <a:ea typeface="Cambria Math" panose="02040503050406030204" pitchFamily="18" charset="0"/>
                          </a:rPr>
                          <m:t>𝜖</m:t>
                        </m:r>
                        <m:r>
                          <a:rPr lang="pl-PL" sz="1800" b="0" i="1" smtClean="0">
                            <a:latin typeface="Cambria Math" panose="02040503050406030204" pitchFamily="18" charset="0"/>
                            <a:ea typeface="Cambria Math" panose="02040503050406030204" pitchFamily="18" charset="0"/>
                          </a:rPr>
                          <m:t> </m:t>
                        </m:r>
                        <m:r>
                          <a:rPr lang="pl-PL" sz="1800" b="0" i="1" smtClean="0">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sSub>
                          <m:sSubPr>
                            <m:ctrlPr>
                              <a:rPr lang="pl-PL" sz="1800" b="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𝑅</m:t>
                            </m:r>
                          </m:e>
                          <m:sub>
                            <m:r>
                              <a:rPr lang="pl-PL" sz="1800" b="0" i="1" smtClean="0">
                                <a:latin typeface="Cambria Math" panose="02040503050406030204" pitchFamily="18" charset="0"/>
                                <a:ea typeface="Cambria Math" panose="02040503050406030204" pitchFamily="18" charset="0"/>
                              </a:rPr>
                              <m:t>𝑖</m:t>
                            </m:r>
                          </m:sub>
                        </m:sSub>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r>
                              <a:rPr lang="pl-PL" sz="1800" i="1">
                                <a:latin typeface="Cambria Math" panose="02040503050406030204" pitchFamily="18" charset="0"/>
                              </a:rPr>
                              <m:t>𝑧</m:t>
                            </m:r>
                            <m:r>
                              <a:rPr lang="pl-PL" sz="1800" i="1">
                                <a:latin typeface="Cambria Math" panose="02040503050406030204" pitchFamily="18" charset="0"/>
                                <a:ea typeface="Cambria Math" panose="02040503050406030204" pitchFamily="18" charset="0"/>
                              </a:rPr>
                              <m:t>⊆</m:t>
                            </m:r>
                            <m:d>
                              <m:dPr>
                                <m:begChr m:val="["/>
                                <m:endChr m:val="]"/>
                                <m:ctrlPr>
                                  <a:rPr lang="pl-PL" sz="1800" i="1">
                                    <a:latin typeface="Cambria Math" panose="02040503050406030204" pitchFamily="18" charset="0"/>
                                    <a:ea typeface="Cambria Math" panose="02040503050406030204" pitchFamily="18" charset="0"/>
                                  </a:rPr>
                                </m:ctrlPr>
                              </m:dPr>
                              <m:e>
                                <m:r>
                                  <a:rPr lang="pl-PL" sz="1800" i="1">
                                    <a:latin typeface="Cambria Math" panose="02040503050406030204" pitchFamily="18" charset="0"/>
                                  </a:rPr>
                                  <m:t>𝑦</m:t>
                                </m:r>
                              </m:e>
                            </m:d>
                          </m:e>
                          <m:sub>
                            <m:sSub>
                              <m:sSubPr>
                                <m:ctrlPr>
                                  <a:rPr lang="pl-PL" sz="1800" i="1">
                                    <a:latin typeface="Cambria Math" panose="02040503050406030204" pitchFamily="18" charset="0"/>
                                  </a:rPr>
                                </m:ctrlPr>
                              </m:sSubPr>
                              <m:e>
                                <m:r>
                                  <a:rPr lang="pl-PL" sz="1800" i="1">
                                    <a:latin typeface="Cambria Math" panose="02040503050406030204" pitchFamily="18" charset="0"/>
                                  </a:rPr>
                                  <m:t>𝑅</m:t>
                                </m:r>
                              </m:e>
                              <m:sub>
                                <m:r>
                                  <a:rPr lang="pl-PL" sz="1800" i="1">
                                    <a:latin typeface="Cambria Math" panose="02040503050406030204" pitchFamily="18" charset="0"/>
                                  </a:rPr>
                                  <m:t>𝑑</m:t>
                                </m:r>
                              </m:sub>
                            </m:sSub>
                          </m:sub>
                        </m:sSub>
                        <m:r>
                          <a:rPr lang="pl-PL" sz="1800" i="1">
                            <a:latin typeface="Cambria Math" panose="02040503050406030204" pitchFamily="18" charset="0"/>
                          </a:rPr>
                          <m:t>}</m:t>
                        </m:r>
                      </m:oMath>
                    </m:oMathPara>
                  </a14:m>
                  <a:endParaRPr lang="en-US" sz="1800"/>
                </a:p>
              </p:txBody>
            </p:sp>
          </mc:Choice>
          <mc:Fallback xmlns="">
            <p:sp>
              <p:nvSpPr>
                <p:cNvPr id="26" name="Prostokąt 25"/>
                <p:cNvSpPr>
                  <a:spLocks noRot="1" noChangeAspect="1" noMove="1" noResize="1" noEditPoints="1" noAdjustHandles="1" noChangeArrowheads="1" noChangeShapeType="1" noTextEdit="1"/>
                </p:cNvSpPr>
                <p:nvPr/>
              </p:nvSpPr>
              <p:spPr>
                <a:xfrm>
                  <a:off x="2582151" y="5331798"/>
                  <a:ext cx="2925953" cy="732316"/>
                </a:xfrm>
                <a:prstGeom prst="rect">
                  <a:avLst/>
                </a:prstGeom>
                <a:blipFill rotWithShape="0">
                  <a:blip r:embed="rId16"/>
                  <a:stretch>
                    <a:fillRect b="-5000"/>
                  </a:stretch>
                </a:blipFill>
              </p:spPr>
              <p:txBody>
                <a:bodyPr/>
                <a:lstStyle/>
                <a:p>
                  <a:r>
                    <a:rPr lang="en-US">
                      <a:noFill/>
                    </a:rPr>
                    <a:t> </a:t>
                  </a:r>
                </a:p>
              </p:txBody>
            </p:sp>
          </mc:Fallback>
        </mc:AlternateContent>
      </p:grpSp>
      <p:sp>
        <p:nvSpPr>
          <p:cNvPr id="20" name="Symbol zastępczy numeru slajdu 19"/>
          <p:cNvSpPr>
            <a:spLocks noGrp="1"/>
          </p:cNvSpPr>
          <p:nvPr>
            <p:ph type="sldNum" sz="quarter" idx="12"/>
          </p:nvPr>
        </p:nvSpPr>
        <p:spPr/>
        <p:txBody>
          <a:bodyPr/>
          <a:lstStyle/>
          <a:p>
            <a:pPr>
              <a:defRPr/>
            </a:pPr>
            <a:fld id="{D02E777F-298D-4C96-825C-3DC57E52C55E}" type="slidenum">
              <a:rPr lang="pl-PL" smtClean="0"/>
              <a:pPr>
                <a:defRPr/>
              </a:pPr>
              <a:t>114</a:t>
            </a:fld>
            <a:endParaRPr lang="pl-PL"/>
          </a:p>
        </p:txBody>
      </p:sp>
    </p:spTree>
    <p:extLst>
      <p:ext uri="{BB962C8B-B14F-4D97-AF65-F5344CB8AC3E}">
        <p14:creationId xmlns:p14="http://schemas.microsoft.com/office/powerpoint/2010/main" val="131199025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CE2ECD3-82C5-094C-82D2-4BCEF97CE987}"/>
            </a:ext>
          </a:extLst>
        </p:cNvPr>
        <p:cNvGrpSpPr/>
        <p:nvPr/>
      </p:nvGrpSpPr>
      <p:grpSpPr>
        <a:xfrm>
          <a:off x="0" y="0"/>
          <a:ext cx="0" cy="0"/>
          <a:chOff x="0" y="0"/>
          <a:chExt cx="0" cy="0"/>
        </a:xfrm>
      </p:grpSpPr>
      <p:sp>
        <p:nvSpPr>
          <p:cNvPr id="22" name="Tytuł 1">
            <a:extLst>
              <a:ext uri="{FF2B5EF4-FFF2-40B4-BE49-F238E27FC236}">
                <a16:creationId xmlns="" xmlns:a16="http://schemas.microsoft.com/office/drawing/2014/main" id="{149D7264-FB8D-1C24-401E-2BF9930A3B1A}"/>
              </a:ext>
            </a:extLst>
          </p:cNvPr>
          <p:cNvSpPr>
            <a:spLocks noGrp="1"/>
          </p:cNvSpPr>
          <p:nvPr>
            <p:ph type="title"/>
          </p:nvPr>
        </p:nvSpPr>
        <p:spPr>
          <a:xfrm>
            <a:off x="-671" y="123076"/>
            <a:ext cx="9080902" cy="1080840"/>
          </a:xfrm>
        </p:spPr>
        <p:txBody>
          <a:bodyPr/>
          <a:lstStyle/>
          <a:p>
            <a:r>
              <a:rPr lang="pl-PL" sz="2800" b="1" dirty="0"/>
              <a:t>NETWORK OF </a:t>
            </a:r>
            <a:r>
              <a:rPr lang="pl-PL" sz="2800" b="1" dirty="0" err="1"/>
              <a:t>APPROXIMATION</a:t>
            </a:r>
            <a:r>
              <a:rPr lang="pl-PL" sz="2800" b="1" dirty="0"/>
              <a:t> </a:t>
            </a:r>
            <a:r>
              <a:rPr lang="pl-PL" sz="2800" b="1" dirty="0" err="1"/>
              <a:t>SPACES</a:t>
            </a:r>
            <a:r>
              <a:rPr lang="pl-PL" sz="2800" b="1" dirty="0"/>
              <a:t> FOR </a:t>
            </a:r>
            <a:r>
              <a:rPr lang="pl-PL" sz="2800" b="1" dirty="0" err="1"/>
              <a:t>PAWLAK’S</a:t>
            </a:r>
            <a:r>
              <a:rPr lang="pl-PL" sz="2800" b="1" dirty="0"/>
              <a:t>  </a:t>
            </a:r>
            <a:r>
              <a:rPr lang="pl-PL" sz="2800" b="1" dirty="0" err="1"/>
              <a:t>ROUGH</a:t>
            </a:r>
            <a:r>
              <a:rPr lang="pl-PL" sz="2800" b="1" dirty="0"/>
              <a:t> SET MODEL: </a:t>
            </a:r>
            <a:br>
              <a:rPr lang="pl-PL" sz="2800" b="1" dirty="0"/>
            </a:br>
            <a:r>
              <a:rPr lang="pl-PL" sz="2800" b="1" dirty="0" err="1"/>
              <a:t>INCLUSION</a:t>
            </a:r>
            <a:r>
              <a:rPr lang="pl-PL" sz="2800" b="1" dirty="0"/>
              <a:t> </a:t>
            </a:r>
            <a:r>
              <a:rPr lang="pl-PL" sz="2800" b="1" dirty="0" err="1"/>
              <a:t>EXAMPLE</a:t>
            </a:r>
            <a:endParaRPr lang="pl-PL" sz="2800" b="1" dirty="0"/>
          </a:p>
        </p:txBody>
      </p:sp>
      <mc:AlternateContent xmlns:mc="http://schemas.openxmlformats.org/markup-compatibility/2006" xmlns:a14="http://schemas.microsoft.com/office/drawing/2010/main">
        <mc:Choice Requires="a14">
          <p:sp>
            <p:nvSpPr>
              <p:cNvPr id="2" name="pole tekstowe 1">
                <a:extLst>
                  <a:ext uri="{FF2B5EF4-FFF2-40B4-BE49-F238E27FC236}">
                    <a16:creationId xmlns="" xmlns:a16="http://schemas.microsoft.com/office/drawing/2014/main" id="{62163FF5-F9B8-5558-60C3-C2BE69F337A5}"/>
                  </a:ext>
                </a:extLst>
              </p:cNvPr>
              <p:cNvSpPr txBox="1"/>
              <p:nvPr/>
            </p:nvSpPr>
            <p:spPr>
              <a:xfrm>
                <a:off x="97021" y="2613019"/>
                <a:ext cx="3932838" cy="615553"/>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𝑓</m:t>
                        </m:r>
                        <m:d>
                          <m:dPr>
                            <m:ctrlPr>
                              <a:rPr lang="pl-PL" sz="2000" b="0" i="1" smtClean="0">
                                <a:latin typeface="Cambria Math" panose="02040503050406030204" pitchFamily="18" charset="0"/>
                              </a:rPr>
                            </m:ctrlPr>
                          </m:dPr>
                          <m:e>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𝑥</m:t>
                                    </m:r>
                                  </m:e>
                                </m:d>
                              </m:e>
                              <m:sub>
                                <m:r>
                                  <a:rPr lang="pl-PL" sz="2000" i="1">
                                    <a:latin typeface="Cambria Math" panose="02040503050406030204" pitchFamily="18" charset="0"/>
                                  </a:rPr>
                                  <m:t>𝑅</m:t>
                                </m:r>
                              </m:sub>
                            </m:sSub>
                          </m:e>
                        </m:d>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d>
                              <m:dPr>
                                <m:begChr m:val="["/>
                                <m:endChr m:val="]"/>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e>
                          <m:sub>
                            <m:r>
                              <a:rPr lang="pl-PL" sz="2000" b="0" i="1" smtClean="0">
                                <a:latin typeface="Cambria Math" panose="02040503050406030204" pitchFamily="18" charset="0"/>
                              </a:rPr>
                              <m:t>𝑅</m:t>
                            </m:r>
                          </m:sub>
                        </m:sSub>
                      </m:e>
                    </m:d>
                  </m:oMath>
                </a14:m>
                <a:r>
                  <a:rPr lang="pl-PL" sz="2000" i="1">
                    <a:latin typeface="Cambria Math" panose="02040503050406030204" pitchFamily="18" charset="0"/>
                  </a:rPr>
                  <a:t>, x </a:t>
                </a:r>
                <a14:m>
                  <m:oMath xmlns:m="http://schemas.openxmlformats.org/officeDocument/2006/math">
                    <m:r>
                      <a:rPr lang="pl-PL" sz="2000" i="1">
                        <a:latin typeface="Cambria Math" panose="02040503050406030204" pitchFamily="18" charset="0"/>
                      </a:rPr>
                      <m:t>∈</m:t>
                    </m:r>
                    <m:r>
                      <a:rPr lang="pl-PL" sz="2000" i="1">
                        <a:latin typeface="Cambria Math" panose="02040503050406030204" pitchFamily="18" charset="0"/>
                      </a:rPr>
                      <m:t>𝑈</m:t>
                    </m:r>
                  </m:oMath>
                </a14:m>
                <a:endParaRPr lang="pl-PL" sz="2000" i="1">
                  <a:latin typeface="Cambria Math" panose="02040503050406030204" pitchFamily="18" charset="0"/>
                </a:endParaRPr>
              </a:p>
              <a:p>
                <a:r>
                  <a:rPr lang="pl-PL" sz="2000" i="1">
                    <a:latin typeface="Cambria Math" panose="02040503050406030204" pitchFamily="18" charset="0"/>
                  </a:rPr>
                  <a:t>   f:U/R</a:t>
                </a:r>
                <a14:m>
                  <m:oMath xmlns:m="http://schemas.openxmlformats.org/officeDocument/2006/math">
                    <m:r>
                      <a:rPr lang="pl-PL" sz="2000" i="1">
                        <a:latin typeface="Cambria Math" panose="02040503050406030204" pitchFamily="18" charset="0"/>
                      </a:rPr>
                      <m:t>→{1,…,</m:t>
                    </m:r>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𝑈</m:t>
                        </m:r>
                        <m:r>
                          <a:rPr lang="pl-PL" sz="2000" i="1">
                            <a:latin typeface="Cambria Math" panose="02040503050406030204" pitchFamily="18" charset="0"/>
                          </a:rPr>
                          <m:t>/</m:t>
                        </m:r>
                        <m:r>
                          <a:rPr lang="pl-PL" sz="2000" i="1">
                            <a:latin typeface="Cambria Math" panose="02040503050406030204" pitchFamily="18" charset="0"/>
                          </a:rPr>
                          <m:t>𝑅</m:t>
                        </m:r>
                      </m:e>
                    </m:d>
                    <m:r>
                      <a:rPr lang="pl-PL" sz="2000" i="1">
                        <a:latin typeface="Cambria Math" panose="02040503050406030204" pitchFamily="18" charset="0"/>
                      </a:rPr>
                      <m:t>}</m:t>
                    </m:r>
                  </m:oMath>
                </a14:m>
                <a:r>
                  <a:rPr lang="pl-PL" sz="2000" i="1">
                    <a:latin typeface="Cambria Math" panose="02040503050406030204" pitchFamily="18" charset="0"/>
                  </a:rPr>
                  <a:t> - bijection</a:t>
                </a:r>
                <a:endParaRPr lang="en-GB" sz="2000" i="1">
                  <a:latin typeface="Cambria Math" panose="02040503050406030204" pitchFamily="18" charset="0"/>
                </a:endParaRPr>
              </a:p>
            </p:txBody>
          </p:sp>
        </mc:Choice>
        <mc:Fallback xmlns="">
          <p:sp>
            <p:nvSpPr>
              <p:cNvPr id="2" name="pole tekstowe 1">
                <a:extLst>
                  <a:ext uri="{FF2B5EF4-FFF2-40B4-BE49-F238E27FC236}">
                    <a16:creationId xmlns:a16="http://schemas.microsoft.com/office/drawing/2014/main" id="{62163FF5-F9B8-5558-60C3-C2BE69F337A5}"/>
                  </a:ext>
                </a:extLst>
              </p:cNvPr>
              <p:cNvSpPr txBox="1">
                <a:spLocks noRot="1" noChangeAspect="1" noMove="1" noResize="1" noEditPoints="1" noAdjustHandles="1" noChangeArrowheads="1" noChangeShapeType="1" noTextEdit="1"/>
              </p:cNvSpPr>
              <p:nvPr/>
            </p:nvSpPr>
            <p:spPr>
              <a:xfrm>
                <a:off x="97021" y="2613019"/>
                <a:ext cx="3932838" cy="615553"/>
              </a:xfrm>
              <a:prstGeom prst="rect">
                <a:avLst/>
              </a:prstGeom>
              <a:blipFill>
                <a:blip r:embed="rId2"/>
                <a:stretch>
                  <a:fillRect l="-155" t="-12871" b="-23762"/>
                </a:stretch>
              </a:blipFill>
            </p:spPr>
            <p:txBody>
              <a:bodyPr/>
              <a:lstStyle/>
              <a:p>
                <a:r>
                  <a:rPr lang="pl-PL">
                    <a:noFill/>
                  </a:rPr>
                  <a:t> </a:t>
                </a:r>
              </a:p>
            </p:txBody>
          </p:sp>
        </mc:Fallback>
      </mc:AlternateContent>
      <p:grpSp>
        <p:nvGrpSpPr>
          <p:cNvPr id="31" name="Grupa 30">
            <a:extLst>
              <a:ext uri="{FF2B5EF4-FFF2-40B4-BE49-F238E27FC236}">
                <a16:creationId xmlns="" xmlns:a16="http://schemas.microsoft.com/office/drawing/2014/main" id="{EBF442FC-CA7F-9196-0FA7-238840892A1C}"/>
              </a:ext>
            </a:extLst>
          </p:cNvPr>
          <p:cNvGrpSpPr/>
          <p:nvPr/>
        </p:nvGrpSpPr>
        <p:grpSpPr>
          <a:xfrm>
            <a:off x="251520" y="2062399"/>
            <a:ext cx="8595627" cy="4606961"/>
            <a:chOff x="251520" y="1996973"/>
            <a:chExt cx="8595627" cy="4606961"/>
          </a:xfrm>
        </p:grpSpPr>
        <p:sp>
          <p:nvSpPr>
            <p:cNvPr id="3" name="Prostokąt zaokrąglony 2">
              <a:extLst>
                <a:ext uri="{FF2B5EF4-FFF2-40B4-BE49-F238E27FC236}">
                  <a16:creationId xmlns="" xmlns:a16="http://schemas.microsoft.com/office/drawing/2014/main" id="{794569E1-604D-6AC1-C2CB-676FB3881E63}"/>
                </a:ext>
              </a:extLst>
            </p:cNvPr>
            <p:cNvSpPr/>
            <p:nvPr/>
          </p:nvSpPr>
          <p:spPr>
            <a:xfrm>
              <a:off x="251520" y="3463005"/>
              <a:ext cx="2527073" cy="292690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pole tekstowe 6">
                  <a:extLst>
                    <a:ext uri="{FF2B5EF4-FFF2-40B4-BE49-F238E27FC236}">
                      <a16:creationId xmlns="" xmlns:a16="http://schemas.microsoft.com/office/drawing/2014/main" id="{CBE962D7-4091-0A38-BE01-F10491F79955}"/>
                    </a:ext>
                  </a:extLst>
                </p:cNvPr>
                <p:cNvSpPr txBox="1"/>
                <p:nvPr/>
              </p:nvSpPr>
              <p:spPr>
                <a:xfrm>
                  <a:off x="563004" y="2086644"/>
                  <a:ext cx="2114774" cy="343235"/>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𝐺</m:t>
                          </m:r>
                        </m:e>
                        <m:sub>
                          <m:r>
                            <a:rPr lang="pl-PL" sz="2000" b="0" i="1" smtClean="0">
                              <a:latin typeface="Cambria Math" panose="02040503050406030204" pitchFamily="18" charset="0"/>
                            </a:rPr>
                            <m:t>𝑅</m:t>
                          </m:r>
                        </m:sub>
                      </m:sSub>
                      <m:r>
                        <a:rPr lang="pl-PL" sz="2000" i="1" smtClean="0">
                          <a:latin typeface="Cambria Math" panose="02040503050406030204" pitchFamily="18" charset="0"/>
                        </a:rPr>
                        <m:t>=</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r>
                        <a:rPr lang="pl-PL" sz="2000" b="0" i="1" smtClean="0">
                          <a:latin typeface="Cambria Math" panose="02040503050406030204" pitchFamily="18" charset="0"/>
                        </a:rPr>
                        <m:t>𝑥</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a:t>}</a:t>
                  </a:r>
                  <a:endParaRPr lang="en-GB" sz="2000"/>
                </a:p>
              </p:txBody>
            </p:sp>
          </mc:Choice>
          <mc:Fallback xmlns="">
            <p:sp>
              <p:nvSpPr>
                <p:cNvPr id="7" name="pole tekstowe 6">
                  <a:extLst>
                    <a:ext uri="{FF2B5EF4-FFF2-40B4-BE49-F238E27FC236}">
                      <a16:creationId xmlns:a16="http://schemas.microsoft.com/office/drawing/2014/main" id="{CBE962D7-4091-0A38-BE01-F10491F79955}"/>
                    </a:ext>
                  </a:extLst>
                </p:cNvPr>
                <p:cNvSpPr txBox="1">
                  <a:spLocks noRot="1" noChangeAspect="1" noMove="1" noResize="1" noEditPoints="1" noAdjustHandles="1" noChangeArrowheads="1" noChangeShapeType="1" noTextEdit="1"/>
                </p:cNvSpPr>
                <p:nvPr/>
              </p:nvSpPr>
              <p:spPr>
                <a:xfrm>
                  <a:off x="563004" y="2086644"/>
                  <a:ext cx="2114774" cy="343235"/>
                </a:xfrm>
                <a:prstGeom prst="rect">
                  <a:avLst/>
                </a:prstGeom>
                <a:blipFill>
                  <a:blip r:embed="rId3"/>
                  <a:stretch>
                    <a:fillRect l="-288" t="-21429" r="-2882" b="-37500"/>
                  </a:stretch>
                </a:blipFill>
              </p:spPr>
              <p:txBody>
                <a:bodyPr/>
                <a:lstStyle/>
                <a:p>
                  <a:r>
                    <a:rPr lang="pl-PL">
                      <a:noFill/>
                    </a:rPr>
                    <a:t> </a:t>
                  </a:r>
                </a:p>
              </p:txBody>
            </p:sp>
          </mc:Fallback>
        </mc:AlternateContent>
        <p:sp>
          <p:nvSpPr>
            <p:cNvPr id="10" name="Prostokąt 9">
              <a:extLst>
                <a:ext uri="{FF2B5EF4-FFF2-40B4-BE49-F238E27FC236}">
                  <a16:creationId xmlns="" xmlns:a16="http://schemas.microsoft.com/office/drawing/2014/main" id="{11BC98C3-83CA-4923-DA34-560E6849E3B7}"/>
                </a:ext>
              </a:extLst>
            </p:cNvPr>
            <p:cNvSpPr/>
            <p:nvPr/>
          </p:nvSpPr>
          <p:spPr>
            <a:xfrm>
              <a:off x="1768332" y="3839952"/>
              <a:ext cx="244555" cy="379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 xmlns:a16="http://schemas.microsoft.com/office/drawing/2014/main" id="{A85C01B3-13CD-E964-F5F4-A716E528A61C}"/>
                    </a:ext>
                  </a:extLst>
                </p:cNvPr>
                <p:cNvSpPr txBox="1"/>
                <p:nvPr/>
              </p:nvSpPr>
              <p:spPr>
                <a:xfrm>
                  <a:off x="1314847" y="3788908"/>
                  <a:ext cx="485915" cy="3432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r>
                              <a:rPr lang="pl-PL" sz="2000" i="1">
                                <a:latin typeface="Cambria Math" panose="02040503050406030204" pitchFamily="18" charset="0"/>
                              </a:rPr>
                              <m:t>𝑥</m:t>
                            </m:r>
                          </m:sub>
                        </m:sSub>
                      </m:oMath>
                    </m:oMathPara>
                  </a14:m>
                  <a:endParaRPr lang="en-GB" sz="2000"/>
                </a:p>
              </p:txBody>
            </p:sp>
          </mc:Choice>
          <mc:Fallback xmlns="">
            <p:sp>
              <p:nvSpPr>
                <p:cNvPr id="11" name="pole tekstowe 10">
                  <a:extLst>
                    <a:ext uri="{FF2B5EF4-FFF2-40B4-BE49-F238E27FC236}">
                      <a16:creationId xmlns:a16="http://schemas.microsoft.com/office/drawing/2014/main" id="{A85C01B3-13CD-E964-F5F4-A716E528A61C}"/>
                    </a:ext>
                  </a:extLst>
                </p:cNvPr>
                <p:cNvSpPr txBox="1">
                  <a:spLocks noRot="1" noChangeAspect="1" noMove="1" noResize="1" noEditPoints="1" noAdjustHandles="1" noChangeArrowheads="1" noChangeShapeType="1" noTextEdit="1"/>
                </p:cNvSpPr>
                <p:nvPr/>
              </p:nvSpPr>
              <p:spPr>
                <a:xfrm>
                  <a:off x="1314847" y="3788908"/>
                  <a:ext cx="485915" cy="343235"/>
                </a:xfrm>
                <a:prstGeom prst="rect">
                  <a:avLst/>
                </a:prstGeom>
                <a:blipFill>
                  <a:blip r:embed="rId4"/>
                  <a:stretch>
                    <a:fillRect b="-14035"/>
                  </a:stretch>
                </a:blipFill>
              </p:spPr>
              <p:txBody>
                <a:bodyPr/>
                <a:lstStyle/>
                <a:p>
                  <a:r>
                    <a:rPr lang="pl-PL">
                      <a:noFill/>
                    </a:rPr>
                    <a:t> </a:t>
                  </a:r>
                </a:p>
              </p:txBody>
            </p:sp>
          </mc:Fallback>
        </mc:AlternateContent>
        <p:sp>
          <p:nvSpPr>
            <p:cNvPr id="23" name="pole tekstowe 22">
              <a:extLst>
                <a:ext uri="{FF2B5EF4-FFF2-40B4-BE49-F238E27FC236}">
                  <a16:creationId xmlns="" xmlns:a16="http://schemas.microsoft.com/office/drawing/2014/main" id="{95D57F3B-BDFC-A893-2150-1D4C27F8676F}"/>
                </a:ext>
              </a:extLst>
            </p:cNvPr>
            <p:cNvSpPr txBox="1"/>
            <p:nvPr/>
          </p:nvSpPr>
          <p:spPr>
            <a:xfrm>
              <a:off x="828541" y="4998564"/>
              <a:ext cx="645756" cy="486399"/>
            </a:xfrm>
            <a:prstGeom prst="rect">
              <a:avLst/>
            </a:prstGeom>
            <a:noFill/>
          </p:spPr>
          <p:txBody>
            <a:bodyPr wrap="square" lIns="0" tIns="0" rIns="0" bIns="0" rtlCol="0">
              <a:spAutoFit/>
            </a:bodyPr>
            <a:lstStyle/>
            <a:p>
              <a:endParaRPr lang="en-GB"/>
            </a:p>
          </p:txBody>
        </p:sp>
        <p:sp>
          <p:nvSpPr>
            <p:cNvPr id="24" name="Prostokąt 23">
              <a:extLst>
                <a:ext uri="{FF2B5EF4-FFF2-40B4-BE49-F238E27FC236}">
                  <a16:creationId xmlns="" xmlns:a16="http://schemas.microsoft.com/office/drawing/2014/main" id="{4D9B0820-A3A8-EC4D-4125-B3F0180EDD3D}"/>
                </a:ext>
              </a:extLst>
            </p:cNvPr>
            <p:cNvSpPr/>
            <p:nvPr/>
          </p:nvSpPr>
          <p:spPr>
            <a:xfrm>
              <a:off x="1763688" y="4911808"/>
              <a:ext cx="299752" cy="51664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rostokąt zaokrąglony 4">
              <a:extLst>
                <a:ext uri="{FF2B5EF4-FFF2-40B4-BE49-F238E27FC236}">
                  <a16:creationId xmlns="" xmlns:a16="http://schemas.microsoft.com/office/drawing/2014/main" id="{24FF2030-C783-7303-7A3F-B46CDB81ABED}"/>
                </a:ext>
              </a:extLst>
            </p:cNvPr>
            <p:cNvSpPr/>
            <p:nvPr/>
          </p:nvSpPr>
          <p:spPr>
            <a:xfrm>
              <a:off x="5305666" y="3356991"/>
              <a:ext cx="3009793" cy="324694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pole tekstowe 18">
                  <a:extLst>
                    <a:ext uri="{FF2B5EF4-FFF2-40B4-BE49-F238E27FC236}">
                      <a16:creationId xmlns="" xmlns:a16="http://schemas.microsoft.com/office/drawing/2014/main" id="{7B2661DB-249B-7789-6ABA-BF9D9CB3D42C}"/>
                    </a:ext>
                  </a:extLst>
                </p:cNvPr>
                <p:cNvSpPr txBox="1"/>
                <p:nvPr/>
              </p:nvSpPr>
              <p:spPr>
                <a:xfrm>
                  <a:off x="6804248" y="5081177"/>
                  <a:ext cx="395236" cy="3701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oMath>
                    </m:oMathPara>
                  </a14:m>
                  <a:endParaRPr lang="en-GB" sz="2000"/>
                </a:p>
              </p:txBody>
            </p:sp>
          </mc:Choice>
          <mc:Fallback xmlns="">
            <p:sp>
              <p:nvSpPr>
                <p:cNvPr id="19" name="pole tekstowe 18">
                  <a:extLst>
                    <a:ext uri="{FF2B5EF4-FFF2-40B4-BE49-F238E27FC236}">
                      <a16:creationId xmlns:a16="http://schemas.microsoft.com/office/drawing/2014/main" id="{7B2661DB-249B-7789-6ABA-BF9D9CB3D42C}"/>
                    </a:ext>
                  </a:extLst>
                </p:cNvPr>
                <p:cNvSpPr txBox="1">
                  <a:spLocks noRot="1" noChangeAspect="1" noMove="1" noResize="1" noEditPoints="1" noAdjustHandles="1" noChangeArrowheads="1" noChangeShapeType="1" noTextEdit="1"/>
                </p:cNvSpPr>
                <p:nvPr/>
              </p:nvSpPr>
              <p:spPr>
                <a:xfrm>
                  <a:off x="6804248" y="5081177"/>
                  <a:ext cx="395236" cy="370193"/>
                </a:xfrm>
                <a:prstGeom prst="rect">
                  <a:avLst/>
                </a:prstGeom>
                <a:blipFill>
                  <a:blip r:embed="rId5"/>
                  <a:stretch>
                    <a:fillRect l="-13846" b="-8197"/>
                  </a:stretch>
                </a:blipFill>
              </p:spPr>
              <p:txBody>
                <a:bodyPr/>
                <a:lstStyle/>
                <a:p>
                  <a:r>
                    <a:rPr lang="pl-PL">
                      <a:noFill/>
                    </a:rPr>
                    <a:t> </a:t>
                  </a:r>
                </a:p>
              </p:txBody>
            </p:sp>
          </mc:Fallback>
        </mc:AlternateContent>
        <p:sp>
          <p:nvSpPr>
            <p:cNvPr id="4" name="Sześciokąt 3">
              <a:extLst>
                <a:ext uri="{FF2B5EF4-FFF2-40B4-BE49-F238E27FC236}">
                  <a16:creationId xmlns="" xmlns:a16="http://schemas.microsoft.com/office/drawing/2014/main" id="{30422E6E-79FD-6218-AE68-0BF192DB9E71}"/>
                </a:ext>
              </a:extLst>
            </p:cNvPr>
            <p:cNvSpPr/>
            <p:nvPr/>
          </p:nvSpPr>
          <p:spPr>
            <a:xfrm>
              <a:off x="2304786" y="3874816"/>
              <a:ext cx="3540814" cy="2419334"/>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6" name="pole tekstowe 5">
                  <a:extLst>
                    <a:ext uri="{FF2B5EF4-FFF2-40B4-BE49-F238E27FC236}">
                      <a16:creationId xmlns="" xmlns:a16="http://schemas.microsoft.com/office/drawing/2014/main" id="{4E5FA7C4-1CCF-9F00-173B-44602155231A}"/>
                    </a:ext>
                  </a:extLst>
                </p:cNvPr>
                <p:cNvSpPr txBox="1"/>
                <p:nvPr/>
              </p:nvSpPr>
              <p:spPr>
                <a:xfrm>
                  <a:off x="2804004" y="4040109"/>
                  <a:ext cx="2419037" cy="5956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800" i="1" smtClean="0">
                            <a:latin typeface="Cambria Math" panose="02040503050406030204" pitchFamily="18" charset="0"/>
                          </a:rPr>
                          <m:t>𝑟</m:t>
                        </m:r>
                        <m:d>
                          <m:dPr>
                            <m:ctrlPr>
                              <a:rPr lang="pl-PL" sz="1800" i="1">
                                <a:latin typeface="Cambria Math" panose="02040503050406030204" pitchFamily="18" charset="0"/>
                              </a:rPr>
                            </m:ctrlPr>
                          </m:dPr>
                          <m:e>
                            <m:sSub>
                              <m:sSubPr>
                                <m:ctrlPr>
                                  <a:rPr lang="en-GB" sz="1800" i="1">
                                    <a:latin typeface="Cambria Math" panose="02040503050406030204" pitchFamily="18" charset="0"/>
                                  </a:rPr>
                                </m:ctrlPr>
                              </m:sSubPr>
                              <m:e>
                                <m:r>
                                  <a:rPr lang="pl-PL" sz="1800" i="1">
                                    <a:latin typeface="Cambria Math" panose="02040503050406030204" pitchFamily="18" charset="0"/>
                                  </a:rPr>
                                  <m:t>𝑔</m:t>
                                </m:r>
                              </m:e>
                              <m:sub>
                                <m:r>
                                  <a:rPr lang="pl-PL" sz="1800" i="1">
                                    <a:latin typeface="Cambria Math" panose="02040503050406030204" pitchFamily="18" charset="0"/>
                                  </a:rPr>
                                  <m:t>𝑥</m:t>
                                </m:r>
                              </m:sub>
                            </m:sSub>
                            <m:r>
                              <a:rPr lang="pl-PL" sz="1800" i="1">
                                <a:latin typeface="Cambria Math" panose="02040503050406030204" pitchFamily="18" charset="0"/>
                              </a:rPr>
                              <m:t>,</m:t>
                            </m:r>
                            <m:sSubSup>
                              <m:sSubSupPr>
                                <m:ctrlPr>
                                  <a:rPr lang="en-GB" sz="1800" i="1">
                                    <a:latin typeface="Cambria Math" panose="02040503050406030204" pitchFamily="18" charset="0"/>
                                  </a:rPr>
                                </m:ctrlPr>
                              </m:sSubSupPr>
                              <m:e>
                                <m:r>
                                  <a:rPr lang="pl-PL" sz="1800" i="1">
                                    <a:latin typeface="Cambria Math" panose="02040503050406030204" pitchFamily="18" charset="0"/>
                                  </a:rPr>
                                  <m:t>𝑔</m:t>
                                </m:r>
                              </m:e>
                              <m:sub>
                                <m:r>
                                  <a:rPr lang="pl-PL" sz="1800" b="0" i="1" smtClean="0">
                                    <a:latin typeface="Cambria Math" panose="02040503050406030204" pitchFamily="18" charset="0"/>
                                  </a:rPr>
                                  <m:t>𝑦</m:t>
                                </m:r>
                              </m:sub>
                              <m:sup>
                                <m:r>
                                  <a:rPr lang="pl-PL" sz="1800" i="1">
                                    <a:latin typeface="Cambria Math" panose="02040503050406030204" pitchFamily="18" charset="0"/>
                                  </a:rPr>
                                  <m:t>′</m:t>
                                </m:r>
                              </m:sup>
                            </m:sSubSup>
                          </m:e>
                        </m:d>
                        <m:r>
                          <m:rPr>
                            <m:nor/>
                          </m:rPr>
                          <a:rPr lang="pl-PL" sz="1800" i="1"/>
                          <m:t> </m:t>
                        </m:r>
                        <m:r>
                          <m:rPr>
                            <m:nor/>
                          </m:rPr>
                          <a:rPr lang="pl-PL" sz="1800" i="1" err="1"/>
                          <m:t>iff</m:t>
                        </m:r>
                        <m:r>
                          <m:rPr>
                            <m:nor/>
                          </m:rPr>
                          <a:rPr lang="pl-PL" sz="1800" i="1"/>
                          <m:t> </m:t>
                        </m:r>
                      </m:oMath>
                    </m:oMathPara>
                  </a14:m>
                  <a:endParaRPr lang="pl-PL" sz="1800" i="1"/>
                </a:p>
                <a:p>
                  <a14:m>
                    <m:oMath xmlns:m="http://schemas.openxmlformats.org/officeDocument/2006/math">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𝑥</m:t>
                              </m:r>
                            </m:e>
                          </m:d>
                        </m:e>
                        <m:sub>
                          <m:r>
                            <a:rPr lang="pl-PL" sz="1800" i="1">
                              <a:latin typeface="Cambria Math" panose="02040503050406030204" pitchFamily="18" charset="0"/>
                            </a:rPr>
                            <m:t>𝑅</m:t>
                          </m:r>
                        </m:sub>
                      </m:sSub>
                      <m:r>
                        <a:rPr lang="en-GB"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sSub>
                        <m:sSubPr>
                          <m:ctrlPr>
                            <a:rPr lang="pl-PL" sz="1800" i="1">
                              <a:latin typeface="Cambria Math" panose="02040503050406030204" pitchFamily="18" charset="0"/>
                            </a:rPr>
                          </m:ctrlPr>
                        </m:sSubPr>
                        <m:e>
                          <m:d>
                            <m:dPr>
                              <m:begChr m:val="["/>
                              <m:endChr m:val="]"/>
                              <m:ctrlPr>
                                <a:rPr lang="pl-PL" sz="1800" i="1">
                                  <a:latin typeface="Cambria Math" panose="02040503050406030204" pitchFamily="18" charset="0"/>
                                </a:rPr>
                              </m:ctrlPr>
                            </m:dPr>
                            <m:e>
                              <m:r>
                                <a:rPr lang="pl-PL" sz="1800" b="0" i="1" smtClean="0">
                                  <a:latin typeface="Cambria Math" panose="02040503050406030204" pitchFamily="18" charset="0"/>
                                </a:rPr>
                                <m:t>𝑦</m:t>
                              </m:r>
                            </m:e>
                          </m:d>
                        </m:e>
                        <m:sub>
                          <m:sSup>
                            <m:sSupPr>
                              <m:ctrlPr>
                                <a:rPr lang="pl-PL" sz="1800" b="0" i="1" smtClean="0">
                                  <a:latin typeface="Cambria Math" panose="02040503050406030204" pitchFamily="18" charset="0"/>
                                </a:rPr>
                              </m:ctrlPr>
                            </m:sSupPr>
                            <m:e>
                              <m:r>
                                <a:rPr lang="pl-PL" sz="1800" b="0" i="1" smtClean="0">
                                  <a:latin typeface="Cambria Math" panose="02040503050406030204" pitchFamily="18" charset="0"/>
                                </a:rPr>
                                <m:t>𝑅</m:t>
                              </m:r>
                            </m:e>
                            <m:sup>
                              <m:r>
                                <a:rPr lang="pl-PL" sz="1800" b="0" i="1" smtClean="0">
                                  <a:latin typeface="Cambria Math" panose="02040503050406030204" pitchFamily="18" charset="0"/>
                                </a:rPr>
                                <m:t>∗ </m:t>
                              </m:r>
                            </m:sup>
                          </m:sSup>
                        </m:sub>
                      </m:sSub>
                      <m:r>
                        <a:rPr lang="pl-PL"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r>
                        <a:rPr lang="pl-PL" sz="1800" b="0" i="1" smtClean="0">
                          <a:latin typeface="Cambria Math" panose="02040503050406030204" pitchFamily="18" charset="0"/>
                        </a:rPr>
                        <m:t>𝑈</m:t>
                      </m:r>
                    </m:oMath>
                  </a14:m>
                  <a:endParaRPr lang="pl-PL" sz="1800"/>
                </a:p>
              </p:txBody>
            </p:sp>
          </mc:Choice>
          <mc:Fallback xmlns="">
            <p:sp>
              <p:nvSpPr>
                <p:cNvPr id="6" name="pole tekstowe 5">
                  <a:extLst>
                    <a:ext uri="{FF2B5EF4-FFF2-40B4-BE49-F238E27FC236}">
                      <a16:creationId xmlns:a16="http://schemas.microsoft.com/office/drawing/2014/main" id="{4E5FA7C4-1CCF-9F00-173B-44602155231A}"/>
                    </a:ext>
                  </a:extLst>
                </p:cNvPr>
                <p:cNvSpPr txBox="1">
                  <a:spLocks noRot="1" noChangeAspect="1" noMove="1" noResize="1" noEditPoints="1" noAdjustHandles="1" noChangeArrowheads="1" noChangeShapeType="1" noTextEdit="1"/>
                </p:cNvSpPr>
                <p:nvPr/>
              </p:nvSpPr>
              <p:spPr>
                <a:xfrm>
                  <a:off x="2804004" y="4040109"/>
                  <a:ext cx="2419037" cy="595676"/>
                </a:xfrm>
                <a:prstGeom prst="rect">
                  <a:avLst/>
                </a:prstGeom>
                <a:blipFill>
                  <a:blip r:embed="rId6"/>
                  <a:stretch>
                    <a:fillRect l="-252" b="-1224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 xmlns:a16="http://schemas.microsoft.com/office/drawing/2014/main" id="{5002B0DF-C4CE-2667-119B-5795E08EFAFC}"/>
                    </a:ext>
                  </a:extLst>
                </p:cNvPr>
                <p:cNvSpPr txBox="1"/>
                <p:nvPr/>
              </p:nvSpPr>
              <p:spPr>
                <a:xfrm>
                  <a:off x="1134476" y="4999335"/>
                  <a:ext cx="485915" cy="3114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i="1">
                                    <a:latin typeface="Cambria Math" panose="02040503050406030204" pitchFamily="18" charset="0"/>
                                  </a:rPr>
                                  <m:t>𝑥</m:t>
                                </m:r>
                              </m:e>
                              <m:sup>
                                <m:r>
                                  <a:rPr lang="pl-PL" sz="2000" i="1">
                                    <a:latin typeface="Cambria Math" panose="02040503050406030204" pitchFamily="18" charset="0"/>
                                  </a:rPr>
                                  <m:t>′</m:t>
                                </m:r>
                              </m:sup>
                            </m:sSup>
                          </m:sub>
                        </m:sSub>
                      </m:oMath>
                    </m:oMathPara>
                  </a14:m>
                  <a:endParaRPr lang="en-GB" sz="2000"/>
                </a:p>
              </p:txBody>
            </p:sp>
          </mc:Choice>
          <mc:Fallback xmlns="">
            <p:sp>
              <p:nvSpPr>
                <p:cNvPr id="13" name="pole tekstowe 12">
                  <a:extLst>
                    <a:ext uri="{FF2B5EF4-FFF2-40B4-BE49-F238E27FC236}">
                      <a16:creationId xmlns:a16="http://schemas.microsoft.com/office/drawing/2014/main" id="{5002B0DF-C4CE-2667-119B-5795E08EFAFC}"/>
                    </a:ext>
                  </a:extLst>
                </p:cNvPr>
                <p:cNvSpPr txBox="1">
                  <a:spLocks noRot="1" noChangeAspect="1" noMove="1" noResize="1" noEditPoints="1" noAdjustHandles="1" noChangeArrowheads="1" noChangeShapeType="1" noTextEdit="1"/>
                </p:cNvSpPr>
                <p:nvPr/>
              </p:nvSpPr>
              <p:spPr>
                <a:xfrm>
                  <a:off x="1134476" y="4999335"/>
                  <a:ext cx="485915" cy="311432"/>
                </a:xfrm>
                <a:prstGeom prst="rect">
                  <a:avLst/>
                </a:prstGeom>
                <a:blipFill>
                  <a:blip r:embed="rId7"/>
                  <a:stretch>
                    <a:fillRect l="-5000" b="-25490"/>
                  </a:stretch>
                </a:blipFill>
              </p:spPr>
              <p:txBody>
                <a:bodyPr/>
                <a:lstStyle/>
                <a:p>
                  <a:r>
                    <a:rPr lang="pl-PL">
                      <a:noFill/>
                    </a:rPr>
                    <a:t> </a:t>
                  </a:r>
                </a:p>
              </p:txBody>
            </p:sp>
          </mc:Fallback>
        </mc:AlternateContent>
        <p:sp>
          <p:nvSpPr>
            <p:cNvPr id="14" name="pole tekstowe 13">
              <a:extLst>
                <a:ext uri="{FF2B5EF4-FFF2-40B4-BE49-F238E27FC236}">
                  <a16:creationId xmlns="" xmlns:a16="http://schemas.microsoft.com/office/drawing/2014/main" id="{12B26488-2141-6BFF-2D7D-1E70C0D5FD16}"/>
                </a:ext>
              </a:extLst>
            </p:cNvPr>
            <p:cNvSpPr txBox="1"/>
            <p:nvPr/>
          </p:nvSpPr>
          <p:spPr>
            <a:xfrm>
              <a:off x="807105" y="4421474"/>
              <a:ext cx="505725" cy="507831"/>
            </a:xfrm>
            <a:prstGeom prst="rect">
              <a:avLst/>
            </a:prstGeom>
            <a:noFill/>
          </p:spPr>
          <p:txBody>
            <a:bodyPr wrap="square" rtlCol="0">
              <a:spAutoFit/>
            </a:bodyPr>
            <a:lstStyle/>
            <a:p>
              <a:r>
                <a:rPr lang="pl-PL" b="1"/>
                <a:t>…</a:t>
              </a:r>
            </a:p>
          </p:txBody>
        </p:sp>
        <mc:AlternateContent xmlns:mc="http://schemas.openxmlformats.org/markup-compatibility/2006" xmlns:a14="http://schemas.microsoft.com/office/drawing/2010/main">
          <mc:Choice Requires="a14">
            <p:sp>
              <p:nvSpPr>
                <p:cNvPr id="20" name="pole tekstowe 19">
                  <a:extLst>
                    <a:ext uri="{FF2B5EF4-FFF2-40B4-BE49-F238E27FC236}">
                      <a16:creationId xmlns="" xmlns:a16="http://schemas.microsoft.com/office/drawing/2014/main" id="{C5F646B4-ABCA-8DCD-517D-5CEC734CD311}"/>
                    </a:ext>
                  </a:extLst>
                </p:cNvPr>
                <p:cNvSpPr txBox="1"/>
                <p:nvPr/>
              </p:nvSpPr>
              <p:spPr>
                <a:xfrm>
                  <a:off x="2640865" y="4919170"/>
                  <a:ext cx="2460994" cy="595676"/>
                </a:xfrm>
                <a:prstGeom prst="rect">
                  <a:avLst/>
                </a:prstGeom>
                <a:noFill/>
              </p:spPr>
              <p:txBody>
                <a:bodyPr wrap="square" lIns="0" tIns="0" rIns="0" bIns="0" rtlCol="0">
                  <a:spAutoFit/>
                </a:bodyPr>
                <a:lstStyle/>
                <a:p>
                  <a:pPr algn="ctr"/>
                  <a14:m>
                    <m:oMath xmlns:m="http://schemas.openxmlformats.org/officeDocument/2006/math">
                      <m:sSup>
                        <m:sSupPr>
                          <m:ctrlPr>
                            <a:rPr lang="pl-PL" sz="1800" i="1" smtClean="0">
                              <a:latin typeface="Cambria Math" panose="02040503050406030204" pitchFamily="18" charset="0"/>
                            </a:rPr>
                          </m:ctrlPr>
                        </m:sSupPr>
                        <m:e>
                          <m:r>
                            <a:rPr lang="pl-PL" sz="1800" b="0" i="0" smtClean="0">
                              <a:latin typeface="Cambria Math" panose="02040503050406030204" pitchFamily="18" charset="0"/>
                            </a:rPr>
                            <m:t>  </m:t>
                          </m:r>
                          <m:r>
                            <a:rPr lang="pl-PL" sz="1800" b="0" i="1" smtClean="0">
                              <a:latin typeface="Cambria Math" panose="02040503050406030204" pitchFamily="18" charset="0"/>
                            </a:rPr>
                            <m:t>𝑟</m:t>
                          </m:r>
                        </m:e>
                        <m:sup>
                          <m:r>
                            <a:rPr lang="pl-PL" sz="1800" b="0" i="0" smtClean="0">
                              <a:latin typeface="Cambria Math" panose="02040503050406030204" pitchFamily="18" charset="0"/>
                            </a:rPr>
                            <m:t>′</m:t>
                          </m:r>
                        </m:sup>
                      </m:sSup>
                      <m:d>
                        <m:dPr>
                          <m:ctrlPr>
                            <a:rPr lang="pl-PL" sz="1800" i="1">
                              <a:latin typeface="Cambria Math" panose="02040503050406030204" pitchFamily="18" charset="0"/>
                            </a:rPr>
                          </m:ctrlPr>
                        </m:dPr>
                        <m:e>
                          <m:sSub>
                            <m:sSubPr>
                              <m:ctrlPr>
                                <a:rPr lang="en-GB" sz="1800" i="1">
                                  <a:latin typeface="Cambria Math" panose="02040503050406030204" pitchFamily="18" charset="0"/>
                                </a:rPr>
                              </m:ctrlPr>
                            </m:sSubPr>
                            <m:e>
                              <m:r>
                                <a:rPr lang="pl-PL" sz="1800" i="1">
                                  <a:latin typeface="Cambria Math" panose="02040503050406030204" pitchFamily="18" charset="0"/>
                                </a:rPr>
                                <m:t>𝑔</m:t>
                              </m:r>
                            </m:e>
                            <m:sub>
                              <m:r>
                                <a:rPr lang="pl-PL" sz="1800" i="1">
                                  <a:latin typeface="Cambria Math" panose="02040503050406030204" pitchFamily="18" charset="0"/>
                                </a:rPr>
                                <m:t>𝑥</m:t>
                              </m:r>
                            </m:sub>
                          </m:sSub>
                          <m:r>
                            <a:rPr lang="pl-PL" sz="1800" i="1">
                              <a:latin typeface="Cambria Math" panose="02040503050406030204" pitchFamily="18" charset="0"/>
                            </a:rPr>
                            <m:t>,</m:t>
                          </m:r>
                          <m:sSubSup>
                            <m:sSubSupPr>
                              <m:ctrlPr>
                                <a:rPr lang="en-GB" sz="1800" i="1">
                                  <a:latin typeface="Cambria Math" panose="02040503050406030204" pitchFamily="18" charset="0"/>
                                </a:rPr>
                              </m:ctrlPr>
                            </m:sSubSupPr>
                            <m:e>
                              <m:r>
                                <a:rPr lang="pl-PL" sz="1800" i="1">
                                  <a:latin typeface="Cambria Math" panose="02040503050406030204" pitchFamily="18" charset="0"/>
                                </a:rPr>
                                <m:t>𝑔</m:t>
                              </m:r>
                            </m:e>
                            <m:sub>
                              <m:r>
                                <a:rPr lang="pl-PL" sz="1800" b="0" i="1" smtClean="0">
                                  <a:latin typeface="Cambria Math" panose="02040503050406030204" pitchFamily="18" charset="0"/>
                                </a:rPr>
                                <m:t>𝑦</m:t>
                              </m:r>
                            </m:sub>
                            <m:sup>
                              <m:r>
                                <a:rPr lang="pl-PL" sz="1800" i="1">
                                  <a:latin typeface="Cambria Math" panose="02040503050406030204" pitchFamily="18" charset="0"/>
                                </a:rPr>
                                <m:t>′</m:t>
                              </m:r>
                            </m:sup>
                          </m:sSubSup>
                        </m:e>
                      </m:d>
                      <m:r>
                        <m:rPr>
                          <m:nor/>
                        </m:rPr>
                        <a:rPr lang="pl-PL" sz="1800" i="1"/>
                        <m:t> </m:t>
                      </m:r>
                      <m:r>
                        <m:rPr>
                          <m:nor/>
                        </m:rPr>
                        <a:rPr lang="pl-PL" sz="1800" i="1" err="1"/>
                        <m:t>iff</m:t>
                      </m:r>
                      <m:r>
                        <m:rPr>
                          <m:nor/>
                        </m:rPr>
                        <a:rPr lang="pl-PL" sz="1800" i="1"/>
                        <m:t> </m:t>
                      </m:r>
                    </m:oMath>
                  </a14:m>
                  <a:r>
                    <a:rPr lang="pl-PL" sz="1800" i="1"/>
                    <a:t>  </a:t>
                  </a:r>
                </a:p>
                <a:p>
                  <a:pPr algn="ctr"/>
                  <a14:m>
                    <m:oMath xmlns:m="http://schemas.openxmlformats.org/officeDocument/2006/math">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𝑥</m:t>
                              </m:r>
                            </m:e>
                          </m:d>
                        </m:e>
                        <m:sub>
                          <m:r>
                            <a:rPr lang="pl-PL" sz="1800" i="1">
                              <a:latin typeface="Cambria Math" panose="02040503050406030204" pitchFamily="18" charset="0"/>
                            </a:rPr>
                            <m:t>𝑅</m:t>
                          </m:r>
                        </m:sub>
                      </m:sSub>
                      <m:r>
                        <a:rPr lang="pl-PL"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sSub>
                        <m:sSubPr>
                          <m:ctrlPr>
                            <a:rPr lang="pl-PL" sz="1800" i="1">
                              <a:latin typeface="Cambria Math" panose="02040503050406030204" pitchFamily="18" charset="0"/>
                            </a:rPr>
                          </m:ctrlPr>
                        </m:sSubPr>
                        <m:e>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𝑦</m:t>
                              </m:r>
                            </m:e>
                          </m:d>
                        </m:e>
                        <m:sub>
                          <m:sSup>
                            <m:sSupPr>
                              <m:ctrlPr>
                                <a:rPr lang="pl-PL" sz="1800" i="1">
                                  <a:latin typeface="Cambria Math" panose="02040503050406030204" pitchFamily="18" charset="0"/>
                                </a:rPr>
                              </m:ctrlPr>
                            </m:sSupPr>
                            <m:e>
                              <m:r>
                                <a:rPr lang="pl-PL" sz="1800" i="1">
                                  <a:latin typeface="Cambria Math" panose="02040503050406030204" pitchFamily="18" charset="0"/>
                                </a:rPr>
                                <m:t>𝑅</m:t>
                              </m:r>
                            </m:e>
                            <m:sup>
                              <m:r>
                                <a:rPr lang="pl-PL" sz="1800" i="1">
                                  <a:latin typeface="Cambria Math" panose="02040503050406030204" pitchFamily="18" charset="0"/>
                                </a:rPr>
                                <m:t>∗ </m:t>
                              </m:r>
                            </m:sup>
                          </m:sSup>
                        </m:sub>
                      </m:sSub>
                      <m:r>
                        <a:rPr lang="pl-PL" sz="1800" i="1">
                          <a:latin typeface="Cambria Math" panose="02040503050406030204" pitchFamily="18" charset="0"/>
                          <a:ea typeface="Cambria Math" panose="02040503050406030204" pitchFamily="18" charset="0"/>
                        </a:rPr>
                        <m:t>≠∅</m:t>
                      </m:r>
                    </m:oMath>
                  </a14:m>
                  <a:endParaRPr lang="pl-PL" sz="1800"/>
                </a:p>
              </p:txBody>
            </p:sp>
          </mc:Choice>
          <mc:Fallback xmlns="">
            <p:sp>
              <p:nvSpPr>
                <p:cNvPr id="20" name="pole tekstowe 19">
                  <a:extLst>
                    <a:ext uri="{FF2B5EF4-FFF2-40B4-BE49-F238E27FC236}">
                      <a16:creationId xmlns:a16="http://schemas.microsoft.com/office/drawing/2014/main" id="{C5F646B4-ABCA-8DCD-517D-5CEC734CD311}"/>
                    </a:ext>
                  </a:extLst>
                </p:cNvPr>
                <p:cNvSpPr txBox="1">
                  <a:spLocks noRot="1" noChangeAspect="1" noMove="1" noResize="1" noEditPoints="1" noAdjustHandles="1" noChangeArrowheads="1" noChangeShapeType="1" noTextEdit="1"/>
                </p:cNvSpPr>
                <p:nvPr/>
              </p:nvSpPr>
              <p:spPr>
                <a:xfrm>
                  <a:off x="2640865" y="4919170"/>
                  <a:ext cx="2460994" cy="595676"/>
                </a:xfrm>
                <a:prstGeom prst="rect">
                  <a:avLst/>
                </a:prstGeom>
                <a:blipFill>
                  <a:blip r:embed="rId8"/>
                  <a:stretch>
                    <a:fillRect b="-13402"/>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1" name="pole tekstowe 20">
                  <a:extLst>
                    <a:ext uri="{FF2B5EF4-FFF2-40B4-BE49-F238E27FC236}">
                      <a16:creationId xmlns="" xmlns:a16="http://schemas.microsoft.com/office/drawing/2014/main" id="{28A03516-471E-BDD3-5802-9B4AEC953FE4}"/>
                    </a:ext>
                  </a:extLst>
                </p:cNvPr>
                <p:cNvSpPr txBox="1"/>
                <p:nvPr/>
              </p:nvSpPr>
              <p:spPr>
                <a:xfrm>
                  <a:off x="5937883" y="4054636"/>
                  <a:ext cx="485914" cy="331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oMath>
                    </m:oMathPara>
                  </a14:m>
                  <a:endParaRPr lang="en-GB" sz="2000"/>
                </a:p>
              </p:txBody>
            </p:sp>
          </mc:Choice>
          <mc:Fallback xmlns="">
            <p:sp>
              <p:nvSpPr>
                <p:cNvPr id="21" name="pole tekstowe 20">
                  <a:extLst>
                    <a:ext uri="{FF2B5EF4-FFF2-40B4-BE49-F238E27FC236}">
                      <a16:creationId xmlns:a16="http://schemas.microsoft.com/office/drawing/2014/main" id="{28A03516-471E-BDD3-5802-9B4AEC953FE4}"/>
                    </a:ext>
                  </a:extLst>
                </p:cNvPr>
                <p:cNvSpPr txBox="1">
                  <a:spLocks noRot="1" noChangeAspect="1" noMove="1" noResize="1" noEditPoints="1" noAdjustHandles="1" noChangeArrowheads="1" noChangeShapeType="1" noTextEdit="1"/>
                </p:cNvSpPr>
                <p:nvPr/>
              </p:nvSpPr>
              <p:spPr>
                <a:xfrm>
                  <a:off x="5937883" y="4054636"/>
                  <a:ext cx="485914" cy="331950"/>
                </a:xfrm>
                <a:prstGeom prst="rect">
                  <a:avLst/>
                </a:prstGeom>
                <a:blipFill>
                  <a:blip r:embed="rId9"/>
                  <a:stretch>
                    <a:fillRect b="-22222"/>
                  </a:stretch>
                </a:blipFill>
              </p:spPr>
              <p:txBody>
                <a:bodyPr/>
                <a:lstStyle/>
                <a:p>
                  <a:r>
                    <a:rPr lang="pl-PL">
                      <a:noFill/>
                    </a:rPr>
                    <a:t> </a:t>
                  </a:r>
                </a:p>
              </p:txBody>
            </p:sp>
          </mc:Fallback>
        </mc:AlternateContent>
        <p:sp>
          <p:nvSpPr>
            <p:cNvPr id="33" name="pole tekstowe 32">
              <a:extLst>
                <a:ext uri="{FF2B5EF4-FFF2-40B4-BE49-F238E27FC236}">
                  <a16:creationId xmlns="" xmlns:a16="http://schemas.microsoft.com/office/drawing/2014/main" id="{550F0CE5-0D47-5EC9-55E6-C5101DE90A16}"/>
                </a:ext>
              </a:extLst>
            </p:cNvPr>
            <p:cNvSpPr txBox="1"/>
            <p:nvPr/>
          </p:nvSpPr>
          <p:spPr>
            <a:xfrm>
              <a:off x="6170934" y="4435476"/>
              <a:ext cx="505725" cy="507831"/>
            </a:xfrm>
            <a:prstGeom prst="rect">
              <a:avLst/>
            </a:prstGeom>
            <a:noFill/>
          </p:spPr>
          <p:txBody>
            <a:bodyPr wrap="square" rtlCol="0">
              <a:spAutoFit/>
            </a:bodyPr>
            <a:lstStyle/>
            <a:p>
              <a:r>
                <a:rPr lang="pl-PL" b="1"/>
                <a:t>…</a:t>
              </a:r>
            </a:p>
          </p:txBody>
        </p:sp>
        <p:sp>
          <p:nvSpPr>
            <p:cNvPr id="34" name="pole tekstowe 33">
              <a:extLst>
                <a:ext uri="{FF2B5EF4-FFF2-40B4-BE49-F238E27FC236}">
                  <a16:creationId xmlns="" xmlns:a16="http://schemas.microsoft.com/office/drawing/2014/main" id="{9DBD8FFF-5366-EFB3-15B2-8AD48F99EB7C}"/>
                </a:ext>
              </a:extLst>
            </p:cNvPr>
            <p:cNvSpPr txBox="1"/>
            <p:nvPr/>
          </p:nvSpPr>
          <p:spPr>
            <a:xfrm>
              <a:off x="3667883" y="5733766"/>
              <a:ext cx="514706" cy="276999"/>
            </a:xfrm>
            <a:prstGeom prst="rect">
              <a:avLst/>
            </a:prstGeom>
            <a:noFill/>
          </p:spPr>
          <p:txBody>
            <a:bodyPr wrap="square" lIns="0" tIns="0" rIns="0" bIns="0" rtlCol="0">
              <a:spAutoFit/>
            </a:bodyPr>
            <a:lstStyle/>
            <a:p>
              <a:r>
                <a:rPr lang="pl-PL" sz="1800" b="0" i="1">
                  <a:latin typeface="+mj-lt"/>
                </a:rPr>
                <a:t>Res</a:t>
              </a:r>
              <a:endParaRPr lang="pl-PL" sz="1800" i="1"/>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 xmlns:a16="http://schemas.microsoft.com/office/drawing/2014/main" id="{C0A584C4-AB84-8434-8467-BF751B390298}"/>
                    </a:ext>
                  </a:extLst>
                </p:cNvPr>
                <p:cNvSpPr txBox="1"/>
                <p:nvPr/>
              </p:nvSpPr>
              <p:spPr>
                <a:xfrm>
                  <a:off x="2933352" y="3479264"/>
                  <a:ext cx="2236717" cy="307777"/>
                </a:xfrm>
                <a:prstGeom prst="rect">
                  <a:avLst/>
                </a:prstGeom>
                <a:noFill/>
              </p:spPr>
              <p:txBody>
                <a:bodyPr wrap="square" lIns="0" tIns="0" rIns="0" bIns="0" rtlCol="0">
                  <a:spAutoFit/>
                </a:bodyPr>
                <a:lstStyle/>
                <a:p>
                  <a14:m>
                    <m:oMath xmlns:m="http://schemas.openxmlformats.org/officeDocument/2006/math">
                      <m:r>
                        <a:rPr lang="pl-PL" sz="2000" b="0" i="1" smtClean="0">
                          <a:latin typeface="Cambria Math" panose="02040503050406030204" pitchFamily="18" charset="0"/>
                        </a:rPr>
                        <m:t>𝐼𝑛𝑡𝑒𝑟</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r>
                            <a:rPr lang="pl-PL" sz="2000" b="0" i="1" smtClean="0">
                              <a:latin typeface="Cambria Math" panose="02040503050406030204" pitchFamily="18" charset="0"/>
                            </a:rPr>
                            <m:t>𝑅</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rPr>
                            <m:t>𝐺</m:t>
                          </m:r>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oMath>
                  </a14:m>
                  <a:r>
                    <a:rPr lang="pl-PL" sz="2000"/>
                    <a:t>)</a:t>
                  </a:r>
                </a:p>
              </p:txBody>
            </p:sp>
          </mc:Choice>
          <mc:Fallback xmlns="">
            <p:sp>
              <p:nvSpPr>
                <p:cNvPr id="40" name="pole tekstowe 39">
                  <a:extLst>
                    <a:ext uri="{FF2B5EF4-FFF2-40B4-BE49-F238E27FC236}">
                      <a16:creationId xmlns:a16="http://schemas.microsoft.com/office/drawing/2014/main" id="{C0A584C4-AB84-8434-8467-BF751B390298}"/>
                    </a:ext>
                  </a:extLst>
                </p:cNvPr>
                <p:cNvSpPr txBox="1">
                  <a:spLocks noRot="1" noChangeAspect="1" noMove="1" noResize="1" noEditPoints="1" noAdjustHandles="1" noChangeArrowheads="1" noChangeShapeType="1" noTextEdit="1"/>
                </p:cNvSpPr>
                <p:nvPr/>
              </p:nvSpPr>
              <p:spPr>
                <a:xfrm>
                  <a:off x="2933352" y="3479264"/>
                  <a:ext cx="2236717" cy="307777"/>
                </a:xfrm>
                <a:prstGeom prst="rect">
                  <a:avLst/>
                </a:prstGeom>
                <a:blipFill>
                  <a:blip r:embed="rId10"/>
                  <a:stretch>
                    <a:fillRect l="-3815" t="-23529" b="-5098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 xmlns:a16="http://schemas.microsoft.com/office/drawing/2014/main" id="{66142FA9-A8E6-2767-C58F-174A8344C287}"/>
                    </a:ext>
                  </a:extLst>
                </p:cNvPr>
                <p:cNvSpPr txBox="1"/>
                <p:nvPr/>
              </p:nvSpPr>
              <p:spPr>
                <a:xfrm>
                  <a:off x="467544" y="5778615"/>
                  <a:ext cx="1671034" cy="3114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sSup>
                              <m:sSupPr>
                                <m:ctrlPr>
                                  <a:rPr lang="pl-PL" sz="2000" b="0" i="1" smtClean="0">
                                    <a:latin typeface="Cambria Math" panose="02040503050406030204" pitchFamily="18" charset="0"/>
                                  </a:rPr>
                                </m:ctrlPr>
                              </m:sSupPr>
                              <m:e>
                                <m:r>
                                  <a:rPr lang="pl-PL" sz="2000" b="0" i="1" smtClean="0">
                                    <a:latin typeface="Cambria Math" panose="02040503050406030204" pitchFamily="18" charset="0"/>
                                  </a:rPr>
                                  <m:t>𝑥</m:t>
                                </m:r>
                              </m:e>
                              <m:sup>
                                <m:r>
                                  <a:rPr lang="pl-PL" sz="2000" b="0" i="1" smtClean="0">
                                    <a:latin typeface="Cambria Math" panose="02040503050406030204" pitchFamily="18" charset="0"/>
                                  </a:rPr>
                                  <m:t>′</m:t>
                                </m:r>
                              </m:sup>
                            </m:sSup>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m:t>
                            </m:r>
                          </m:e>
                          <m:sub>
                            <m:r>
                              <a:rPr lang="pl-PL" sz="2000" i="1">
                                <a:latin typeface="Cambria Math" panose="02040503050406030204" pitchFamily="18" charset="0"/>
                              </a:rPr>
                              <m:t>𝑅</m:t>
                            </m:r>
                          </m:sub>
                        </m:sSub>
                      </m:oMath>
                    </m:oMathPara>
                  </a14:m>
                  <a:endParaRPr lang="en-GB" sz="2000"/>
                </a:p>
              </p:txBody>
            </p:sp>
          </mc:Choice>
          <mc:Fallback xmlns="">
            <p:sp>
              <p:nvSpPr>
                <p:cNvPr id="15" name="pole tekstowe 14">
                  <a:extLst>
                    <a:ext uri="{FF2B5EF4-FFF2-40B4-BE49-F238E27FC236}">
                      <a16:creationId xmlns:a16="http://schemas.microsoft.com/office/drawing/2014/main" id="{66142FA9-A8E6-2767-C58F-174A8344C287}"/>
                    </a:ext>
                  </a:extLst>
                </p:cNvPr>
                <p:cNvSpPr txBox="1">
                  <a:spLocks noRot="1" noChangeAspect="1" noMove="1" noResize="1" noEditPoints="1" noAdjustHandles="1" noChangeArrowheads="1" noChangeShapeType="1" noTextEdit="1"/>
                </p:cNvSpPr>
                <p:nvPr/>
              </p:nvSpPr>
              <p:spPr>
                <a:xfrm>
                  <a:off x="467544" y="5778615"/>
                  <a:ext cx="1671034" cy="311432"/>
                </a:xfrm>
                <a:prstGeom prst="rect">
                  <a:avLst/>
                </a:prstGeom>
                <a:blipFill>
                  <a:blip r:embed="rId11"/>
                  <a:stretch>
                    <a:fillRect l="-2920" b="-2549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 xmlns:a16="http://schemas.microsoft.com/office/drawing/2014/main" id="{96772906-5DEF-5315-A56F-8ADE9B7CE161}"/>
                    </a:ext>
                  </a:extLst>
                </p:cNvPr>
                <p:cNvSpPr txBox="1"/>
                <p:nvPr/>
              </p:nvSpPr>
              <p:spPr>
                <a:xfrm>
                  <a:off x="6061327" y="6135013"/>
                  <a:ext cx="1764265" cy="336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r>
                          <a:rPr lang="pl-PL" sz="2000" b="0" i="1" smtClean="0">
                            <a:latin typeface="Cambria Math" panose="02040503050406030204" pitchFamily="18" charset="0"/>
                          </a:rPr>
                          <m:t>,</m:t>
                        </m:r>
                        <m:sSubSup>
                          <m:sSubSupPr>
                            <m:ctrlPr>
                              <a:rPr lang="en-GB" sz="2000" i="1">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rPr>
                              <m:t>𝐺</m:t>
                            </m:r>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oMath>
                    </m:oMathPara>
                  </a14:m>
                  <a:endParaRPr lang="en-GB" sz="2000"/>
                </a:p>
              </p:txBody>
            </p:sp>
          </mc:Choice>
          <mc:Fallback xmlns="">
            <p:sp>
              <p:nvSpPr>
                <p:cNvPr id="17" name="pole tekstowe 16">
                  <a:extLst>
                    <a:ext uri="{FF2B5EF4-FFF2-40B4-BE49-F238E27FC236}">
                      <a16:creationId xmlns:a16="http://schemas.microsoft.com/office/drawing/2014/main" id="{96772906-5DEF-5315-A56F-8ADE9B7CE161}"/>
                    </a:ext>
                  </a:extLst>
                </p:cNvPr>
                <p:cNvSpPr txBox="1">
                  <a:spLocks noRot="1" noChangeAspect="1" noMove="1" noResize="1" noEditPoints="1" noAdjustHandles="1" noChangeArrowheads="1" noChangeShapeType="1" noTextEdit="1"/>
                </p:cNvSpPr>
                <p:nvPr/>
              </p:nvSpPr>
              <p:spPr>
                <a:xfrm>
                  <a:off x="6061327" y="6135013"/>
                  <a:ext cx="1764265" cy="336374"/>
                </a:xfrm>
                <a:prstGeom prst="rect">
                  <a:avLst/>
                </a:prstGeom>
                <a:blipFill>
                  <a:blip r:embed="rId12"/>
                  <a:stretch>
                    <a:fillRect l="-2414" b="-2000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5" name="pole tekstowe 24">
                  <a:extLst>
                    <a:ext uri="{FF2B5EF4-FFF2-40B4-BE49-F238E27FC236}">
                      <a16:creationId xmlns="" xmlns:a16="http://schemas.microsoft.com/office/drawing/2014/main" id="{94DCB032-F52B-2EEE-88BC-C9970D6FFC6B}"/>
                    </a:ext>
                  </a:extLst>
                </p:cNvPr>
                <p:cNvSpPr txBox="1"/>
                <p:nvPr/>
              </p:nvSpPr>
              <p:spPr>
                <a:xfrm>
                  <a:off x="5223041" y="1996973"/>
                  <a:ext cx="2331770" cy="331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𝐺</m:t>
                            </m:r>
                          </m:e>
                          <m:sub>
                            <m:sSup>
                              <m:sSupPr>
                                <m:ctrlPr>
                                  <a:rPr lang="pl-PL" sz="2000" i="1" smtClean="0">
                                    <a:latin typeface="Cambria Math" panose="02040503050406030204" pitchFamily="18" charset="0"/>
                                  </a:rPr>
                                </m:ctrlPr>
                              </m:sSupPr>
                              <m:e>
                                <m:r>
                                  <a:rPr lang="pl-PL" sz="2000" b="0" i="1" smtClean="0">
                                    <a:latin typeface="Cambria Math" panose="02040503050406030204" pitchFamily="18" charset="0"/>
                                  </a:rPr>
                                  <m:t>𝑅</m:t>
                                </m:r>
                              </m:e>
                              <m:sup>
                                <m:r>
                                  <a:rPr lang="pl-PL" sz="2000" b="0" i="1" smtClean="0">
                                    <a:latin typeface="Cambria Math" panose="02040503050406030204" pitchFamily="18" charset="0"/>
                                  </a:rPr>
                                  <m:t>∗</m:t>
                                </m:r>
                              </m:sup>
                            </m:sSup>
                          </m:sub>
                        </m:sSub>
                        <m:r>
                          <a:rPr lang="pl-PL" sz="2000" i="1" smtClean="0">
                            <a:latin typeface="Cambria Math" panose="02040503050406030204" pitchFamily="18" charset="0"/>
                          </a:rPr>
                          <m:t>=</m:t>
                        </m:r>
                        <m:r>
                          <a:rPr lang="pl-PL" sz="2000" b="0" i="1" smtClean="0">
                            <a:latin typeface="Cambria Math" panose="02040503050406030204" pitchFamily="18" charset="0"/>
                          </a:rPr>
                          <m:t>{</m:t>
                        </m:r>
                        <m:sSubSup>
                          <m:sSubSupPr>
                            <m:ctrlPr>
                              <a:rPr lang="pl-PL" sz="2000" b="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𝑦</m:t>
                            </m:r>
                          </m:sub>
                          <m:sup>
                            <m:r>
                              <a:rPr lang="pl-PL" sz="2000" b="0" i="1" smtClean="0">
                                <a:latin typeface="Cambria Math" panose="02040503050406030204" pitchFamily="18" charset="0"/>
                              </a:rPr>
                              <m:t>′</m:t>
                            </m:r>
                          </m:sup>
                        </m:sSubSup>
                        <m:r>
                          <a:rPr lang="pl-PL" sz="2000" b="0" i="1" smtClean="0">
                            <a:latin typeface="Cambria Math" panose="02040503050406030204" pitchFamily="18" charset="0"/>
                          </a:rPr>
                          <m:t>:</m:t>
                        </m:r>
                        <m:r>
                          <a:rPr lang="pl-PL" sz="2000" b="0" i="1" smtClean="0">
                            <a:latin typeface="Cambria Math" panose="02040503050406030204" pitchFamily="18" charset="0"/>
                          </a:rPr>
                          <m:t>𝑦</m:t>
                        </m:r>
                        <m:r>
                          <a:rPr lang="pl-PL" sz="2000" b="0" i="1" smtClean="0">
                            <a:latin typeface="Cambria Math" panose="02040503050406030204" pitchFamily="18" charset="0"/>
                            <a:ea typeface="Cambria Math" panose="02040503050406030204" pitchFamily="18" charset="0"/>
                          </a:rPr>
                          <m:t>∈</m:t>
                        </m:r>
                        <m:sSup>
                          <m:sSupPr>
                            <m:ctrlPr>
                              <a:rPr lang="pl-PL" sz="2000" b="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𝑈</m:t>
                            </m:r>
                          </m:e>
                          <m:sup>
                            <m:r>
                              <a:rPr lang="pl-PL" sz="2000" b="0" i="1" smtClean="0">
                                <a:latin typeface="Cambria Math" panose="02040503050406030204" pitchFamily="18" charset="0"/>
                                <a:ea typeface="Cambria Math" panose="02040503050406030204" pitchFamily="18" charset="0"/>
                              </a:rPr>
                              <m:t>∗</m:t>
                            </m:r>
                          </m:sup>
                        </m:sSup>
                        <m:r>
                          <a:rPr lang="pl-PL" sz="2000" b="0" i="1" smtClean="0">
                            <a:latin typeface="Cambria Math" panose="02040503050406030204" pitchFamily="18" charset="0"/>
                          </a:rPr>
                          <m:t>}</m:t>
                        </m:r>
                      </m:oMath>
                    </m:oMathPara>
                  </a14:m>
                  <a:endParaRPr lang="pl-PL" sz="2000"/>
                </a:p>
              </p:txBody>
            </p:sp>
          </mc:Choice>
          <mc:Fallback xmlns="">
            <p:sp>
              <p:nvSpPr>
                <p:cNvPr id="25" name="pole tekstowe 24">
                  <a:extLst>
                    <a:ext uri="{FF2B5EF4-FFF2-40B4-BE49-F238E27FC236}">
                      <a16:creationId xmlns:a16="http://schemas.microsoft.com/office/drawing/2014/main" id="{94DCB032-F52B-2EEE-88BC-C9970D6FFC6B}"/>
                    </a:ext>
                  </a:extLst>
                </p:cNvPr>
                <p:cNvSpPr txBox="1">
                  <a:spLocks noRot="1" noChangeAspect="1" noMove="1" noResize="1" noEditPoints="1" noAdjustHandles="1" noChangeArrowheads="1" noChangeShapeType="1" noTextEdit="1"/>
                </p:cNvSpPr>
                <p:nvPr/>
              </p:nvSpPr>
              <p:spPr>
                <a:xfrm>
                  <a:off x="5223041" y="1996973"/>
                  <a:ext cx="2331770" cy="331950"/>
                </a:xfrm>
                <a:prstGeom prst="rect">
                  <a:avLst/>
                </a:prstGeom>
                <a:blipFill>
                  <a:blip r:embed="rId13"/>
                  <a:stretch>
                    <a:fillRect b="-2545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8" name="pole tekstowe 27">
                  <a:extLst>
                    <a:ext uri="{FF2B5EF4-FFF2-40B4-BE49-F238E27FC236}">
                      <a16:creationId xmlns="" xmlns:a16="http://schemas.microsoft.com/office/drawing/2014/main" id="{5BAABBB8-63B9-E1B9-8DA0-220B4764B9DF}"/>
                    </a:ext>
                  </a:extLst>
                </p:cNvPr>
                <p:cNvSpPr txBox="1"/>
                <p:nvPr/>
              </p:nvSpPr>
              <p:spPr>
                <a:xfrm>
                  <a:off x="4272874" y="2321713"/>
                  <a:ext cx="4574273" cy="947503"/>
                </a:xfrm>
                <a:prstGeom prst="rect">
                  <a:avLst/>
                </a:prstGeom>
                <a:noFill/>
              </p:spPr>
              <p:txBody>
                <a:bodyPr wrap="square" lIns="0" tIns="0" rIns="0" bIns="0" rtlCol="0">
                  <a:spAutoFit/>
                </a:bodyPr>
                <a:lstStyle/>
                <a:p>
                  <a:pPr algn="ctr"/>
                  <a14:m>
                    <m:oMath xmlns:m="http://schemas.openxmlformats.org/officeDocument/2006/math">
                      <m:sSubSup>
                        <m:sSubSupPr>
                          <m:ctrlPr>
                            <a:rPr lang="pl-PL"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i="1">
                              <a:latin typeface="Cambria Math" panose="02040503050406030204" pitchFamily="18" charset="0"/>
                            </a:rPr>
                            <m:t>𝑦</m:t>
                          </m:r>
                        </m:sub>
                        <m:sup>
                          <m:r>
                            <a:rPr lang="pl-PL" sz="2000" i="1">
                              <a:latin typeface="Cambria Math" panose="02040503050406030204" pitchFamily="18" charset="0"/>
                            </a:rPr>
                            <m:t>′</m:t>
                          </m:r>
                        </m:sup>
                      </m:sSubSup>
                      <m:r>
                        <a:rPr lang="pl-PL" sz="2000" i="1">
                          <a:latin typeface="Cambria Math" panose="02040503050406030204" pitchFamily="18" charset="0"/>
                        </a:rPr>
                        <m:t>=(</m:t>
                      </m:r>
                      <m:r>
                        <a:rPr lang="pl-PL" sz="2000" i="1">
                          <a:latin typeface="Cambria Math" panose="02040503050406030204" pitchFamily="18" charset="0"/>
                        </a:rPr>
                        <m:t>h</m:t>
                      </m:r>
                      <m:d>
                        <m:dPr>
                          <m:ctrlPr>
                            <a:rPr lang="pl-PL" sz="2000" i="1">
                              <a:latin typeface="Cambria Math" panose="02040503050406030204" pitchFamily="18" charset="0"/>
                            </a:rPr>
                          </m:ctrlPr>
                        </m:dPr>
                        <m:e>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𝑦</m:t>
                                  </m:r>
                                </m:e>
                              </m:d>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e>
                      </m:d>
                      <m:r>
                        <a:rPr lang="pl-PL" sz="2000" i="1">
                          <a:latin typeface="Cambria Math" panose="02040503050406030204" pitchFamily="18" charset="0"/>
                        </a:rPr>
                        <m:t>,</m:t>
                      </m:r>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𝑦</m:t>
                              </m:r>
                            </m:e>
                          </m:d>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oMath>
                  </a14:m>
                  <a:r>
                    <a:rPr lang="pl-PL" sz="2000" i="1">
                      <a:latin typeface="Cambria Math" panose="02040503050406030204" pitchFamily="18" charset="0"/>
                    </a:rPr>
                    <a:t>), y</a:t>
                  </a:r>
                  <a:r>
                    <a:rPr lang="pl-PL" sz="200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m:t>
                      </m:r>
                      <m:sSup>
                        <m:sSupPr>
                          <m:ctrlPr>
                            <a:rPr lang="pl-PL" sz="200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𝑈</m:t>
                          </m:r>
                        </m:e>
                        <m:sup>
                          <m:r>
                            <a:rPr lang="pl-PL" sz="2000" b="0" i="1" smtClean="0">
                              <a:latin typeface="Cambria Math" panose="02040503050406030204" pitchFamily="18" charset="0"/>
                              <a:ea typeface="Cambria Math" panose="02040503050406030204" pitchFamily="18" charset="0"/>
                            </a:rPr>
                            <m:t>∗</m:t>
                          </m:r>
                        </m:sup>
                      </m:sSup>
                    </m:oMath>
                  </a14:m>
                  <a:endParaRPr lang="pl-PL" sz="2000">
                    <a:ea typeface="Cambria Math" panose="02040503050406030204" pitchFamily="18" charset="0"/>
                  </a:endParaRPr>
                </a:p>
                <a:p>
                  <a:pPr algn="ctr"/>
                  <a:r>
                    <a:rPr lang="pl-PL" sz="2000" i="1">
                      <a:latin typeface="Cambria Math" panose="02040503050406030204" pitchFamily="18" charset="0"/>
                      <a:ea typeface="Cambria Math" panose="02040503050406030204" pitchFamily="18" charset="0"/>
                    </a:rPr>
                    <a:t>h:</a:t>
                  </a:r>
                  <a:r>
                    <a:rPr lang="pl-PL" sz="2000">
                      <a:ea typeface="Cambria Math" panose="02040503050406030204" pitchFamily="18" charset="0"/>
                    </a:rPr>
                    <a:t> </a:t>
                  </a:r>
                  <a14:m>
                    <m:oMath xmlns:m="http://schemas.openxmlformats.org/officeDocument/2006/math">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𝑅</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 →{1,…,</m:t>
                      </m:r>
                      <m:d>
                        <m:dPr>
                          <m:begChr m:val="|"/>
                          <m:endChr m:val="|"/>
                          <m:ctrlPr>
                            <a:rPr lang="pl-PL" sz="2000" i="1">
                              <a:latin typeface="Cambria Math" panose="02040503050406030204" pitchFamily="18" charset="0"/>
                              <a:ea typeface="Cambria Math" panose="02040503050406030204" pitchFamily="18" charset="0"/>
                            </a:rPr>
                          </m:ctrlPr>
                        </m:dPr>
                        <m:e>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𝑅</m:t>
                              </m:r>
                            </m:e>
                            <m:sup>
                              <m:r>
                                <a:rPr lang="pl-PL" sz="2000" i="1">
                                  <a:latin typeface="Cambria Math" panose="02040503050406030204" pitchFamily="18" charset="0"/>
                                  <a:ea typeface="Cambria Math" panose="02040503050406030204" pitchFamily="18" charset="0"/>
                                </a:rPr>
                                <m:t>∗</m:t>
                              </m:r>
                            </m:sup>
                          </m:sSup>
                        </m:e>
                      </m:d>
                      <m:r>
                        <a:rPr lang="pl-PL" sz="2000" i="1">
                          <a:latin typeface="Cambria Math" panose="02040503050406030204" pitchFamily="18" charset="0"/>
                          <a:ea typeface="Cambria Math" panose="02040503050406030204" pitchFamily="18" charset="0"/>
                        </a:rPr>
                        <m:t>}</m:t>
                      </m:r>
                    </m:oMath>
                  </a14:m>
                  <a:r>
                    <a:rPr lang="pl-PL" sz="2000" i="1">
                      <a:latin typeface="Cambria Math" panose="02040503050406030204" pitchFamily="18" charset="0"/>
                      <a:ea typeface="Cambria Math" panose="02040503050406030204" pitchFamily="18" charset="0"/>
                    </a:rPr>
                    <a:t> - bijection</a:t>
                  </a:r>
                </a:p>
                <a:p>
                  <a:pPr algn="ctr"/>
                  <a:r>
                    <a:rPr lang="pl-PL" sz="2000" i="1">
                      <a:latin typeface="Cambria Math" panose="02040503050406030204" pitchFamily="18" charset="0"/>
                    </a:rPr>
                    <a:t>h</a:t>
                  </a:r>
                  <a:r>
                    <a:rPr lang="pl-PL" sz="2000"/>
                    <a:t>(</a:t>
                  </a:r>
                  <a14:m>
                    <m:oMath xmlns:m="http://schemas.openxmlformats.org/officeDocument/2006/math">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𝑦</m:t>
                              </m:r>
                            </m:e>
                          </m:d>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oMath>
                  </a14:m>
                  <a:r>
                    <a:rPr lang="pl-PL" sz="2000" i="1">
                      <a:latin typeface="Cambria Math" panose="02040503050406030204" pitchFamily="18" charset="0"/>
                    </a:rPr>
                    <a:t>)=f(</a:t>
                  </a:r>
                  <a14:m>
                    <m:oMath xmlns:m="http://schemas.openxmlformats.org/officeDocument/2006/math">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𝑦</m:t>
                              </m:r>
                            </m:e>
                          </m:d>
                        </m:e>
                        <m:sub>
                          <m:r>
                            <a:rPr lang="pl-PL" sz="2000" i="1">
                              <a:latin typeface="Cambria Math" panose="02040503050406030204" pitchFamily="18" charset="0"/>
                            </a:rPr>
                            <m:t>𝑅</m:t>
                          </m:r>
                        </m:sub>
                      </m:sSub>
                    </m:oMath>
                  </a14:m>
                  <a:r>
                    <a:rPr lang="pl-PL" sz="2000" i="1">
                      <a:latin typeface="Cambria Math" panose="02040503050406030204" pitchFamily="18" charset="0"/>
                    </a:rPr>
                    <a:t>) for </a:t>
                  </a:r>
                  <a14:m>
                    <m:oMath xmlns:m="http://schemas.openxmlformats.org/officeDocument/2006/math">
                      <m:r>
                        <a:rPr lang="pl-PL" sz="2000" i="1">
                          <a:latin typeface="Cambria Math" panose="02040503050406030204" pitchFamily="18" charset="0"/>
                        </a:rPr>
                        <m:t>𝑦</m:t>
                      </m:r>
                      <m:r>
                        <a:rPr lang="pl-PL" sz="2000" i="1">
                          <a:latin typeface="Cambria Math" panose="02040503050406030204" pitchFamily="18" charset="0"/>
                        </a:rPr>
                        <m:t>∈</m:t>
                      </m:r>
                      <m:r>
                        <a:rPr lang="pl-PL" sz="2000" i="1">
                          <a:latin typeface="Cambria Math" panose="02040503050406030204" pitchFamily="18" charset="0"/>
                        </a:rPr>
                        <m:t>𝑈</m:t>
                      </m:r>
                    </m:oMath>
                  </a14:m>
                  <a:endParaRPr lang="pl-PL" sz="2000" i="1">
                    <a:latin typeface="Cambria Math" panose="02040503050406030204" pitchFamily="18" charset="0"/>
                  </a:endParaRPr>
                </a:p>
              </p:txBody>
            </p:sp>
          </mc:Choice>
          <mc:Fallback xmlns="">
            <p:sp>
              <p:nvSpPr>
                <p:cNvPr id="28" name="pole tekstowe 27">
                  <a:extLst>
                    <a:ext uri="{FF2B5EF4-FFF2-40B4-BE49-F238E27FC236}">
                      <a16:creationId xmlns:a16="http://schemas.microsoft.com/office/drawing/2014/main" id="{5BAABBB8-63B9-E1B9-8DA0-220B4764B9DF}"/>
                    </a:ext>
                  </a:extLst>
                </p:cNvPr>
                <p:cNvSpPr txBox="1">
                  <a:spLocks noRot="1" noChangeAspect="1" noMove="1" noResize="1" noEditPoints="1" noAdjustHandles="1" noChangeArrowheads="1" noChangeShapeType="1" noTextEdit="1"/>
                </p:cNvSpPr>
                <p:nvPr/>
              </p:nvSpPr>
              <p:spPr>
                <a:xfrm>
                  <a:off x="4272874" y="2321713"/>
                  <a:ext cx="4574273" cy="947503"/>
                </a:xfrm>
                <a:prstGeom prst="rect">
                  <a:avLst/>
                </a:prstGeom>
                <a:blipFill>
                  <a:blip r:embed="rId14"/>
                  <a:stretch>
                    <a:fillRect t="-9032" b="-15484"/>
                  </a:stretch>
                </a:blipFill>
              </p:spPr>
              <p:txBody>
                <a:bodyPr/>
                <a:lstStyle/>
                <a:p>
                  <a:r>
                    <a:rPr lang="pl-PL">
                      <a:noFill/>
                    </a:rPr>
                    <a:t> </a:t>
                  </a:r>
                </a:p>
              </p:txBody>
            </p:sp>
          </mc:Fallback>
        </mc:AlternateContent>
        <p:sp>
          <p:nvSpPr>
            <p:cNvPr id="29" name="Prostokąt 28">
              <a:extLst>
                <a:ext uri="{FF2B5EF4-FFF2-40B4-BE49-F238E27FC236}">
                  <a16:creationId xmlns="" xmlns:a16="http://schemas.microsoft.com/office/drawing/2014/main" id="{C72E3C73-7B67-4D4E-AD1F-60372DBFC47A}"/>
                </a:ext>
              </a:extLst>
            </p:cNvPr>
            <p:cNvSpPr/>
            <p:nvPr/>
          </p:nvSpPr>
          <p:spPr>
            <a:xfrm>
              <a:off x="6560011" y="3933355"/>
              <a:ext cx="505725" cy="638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rostokąt 29">
              <a:extLst>
                <a:ext uri="{FF2B5EF4-FFF2-40B4-BE49-F238E27FC236}">
                  <a16:creationId xmlns="" xmlns:a16="http://schemas.microsoft.com/office/drawing/2014/main" id="{9F8CA8DF-2961-5CC0-FA5A-DA82A3FCD980}"/>
                </a:ext>
              </a:extLst>
            </p:cNvPr>
            <p:cNvSpPr/>
            <p:nvPr/>
          </p:nvSpPr>
          <p:spPr>
            <a:xfrm>
              <a:off x="7259155" y="4941402"/>
              <a:ext cx="700972" cy="9538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36" name="pole tekstowe 35">
                <a:extLst>
                  <a:ext uri="{FF2B5EF4-FFF2-40B4-BE49-F238E27FC236}">
                    <a16:creationId xmlns="" xmlns:a16="http://schemas.microsoft.com/office/drawing/2014/main" id="{BEC2500E-70C1-92DF-0F88-6F2B4CC2E0FF}"/>
                  </a:ext>
                </a:extLst>
              </p:cNvPr>
              <p:cNvSpPr txBox="1"/>
              <p:nvPr/>
            </p:nvSpPr>
            <p:spPr>
              <a:xfrm>
                <a:off x="267341" y="1294255"/>
                <a:ext cx="8712967" cy="707886"/>
              </a:xfrm>
              <a:prstGeom prst="rect">
                <a:avLst/>
              </a:prstGeom>
              <a:noFill/>
            </p:spPr>
            <p:txBody>
              <a:bodyPr wrap="square">
                <a:spAutoFit/>
              </a:bodyPr>
              <a:lstStyle/>
              <a:p>
                <a:pPr algn="ctr"/>
                <a14:m>
                  <m:oMath xmlns:m="http://schemas.openxmlformats.org/officeDocument/2006/math">
                    <m:r>
                      <a:rPr lang="pl-PL" sz="2000" i="1" smtClean="0">
                        <a:latin typeface="Cambria Math" panose="02040503050406030204" pitchFamily="18" charset="0"/>
                      </a:rPr>
                      <m:t>𝑅</m:t>
                    </m:r>
                    <m:r>
                      <a:rPr lang="en-GB" sz="2000" i="1">
                        <a:latin typeface="Cambria Math" panose="02040503050406030204" pitchFamily="18" charset="0"/>
                      </a:rPr>
                      <m:t>⊆</m:t>
                    </m:r>
                    <m:r>
                      <a:rPr lang="pl-PL" sz="2000" i="1">
                        <a:latin typeface="Cambria Math" panose="02040503050406030204" pitchFamily="18" charset="0"/>
                      </a:rPr>
                      <m:t>𝑈</m:t>
                    </m:r>
                    <m:r>
                      <a:rPr lang="pl-PL" sz="2000" i="1">
                        <a:latin typeface="Cambria Math" panose="02040503050406030204" pitchFamily="18" charset="0"/>
                      </a:rPr>
                      <m:t>×</m:t>
                    </m:r>
                    <m:r>
                      <a:rPr lang="pl-PL" sz="2000" i="1">
                        <a:latin typeface="Cambria Math" panose="02040503050406030204" pitchFamily="18" charset="0"/>
                      </a:rPr>
                      <m:t>𝑈</m:t>
                    </m:r>
                    <m:r>
                      <a:rPr lang="pl-PL" sz="2000" b="0" i="1" smtClean="0">
                        <a:latin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𝑅</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rPr>
                      <m:t>−</m:t>
                    </m:r>
                    <m:r>
                      <a:rPr lang="pl-PL" sz="2000" i="1">
                        <a:latin typeface="Cambria Math" panose="02040503050406030204" pitchFamily="18" charset="0"/>
                      </a:rPr>
                      <m:t>𝑒𝑞𝑢𝑖𝑣𝑎𝑙𝑒𝑛𝑐𝑒</m:t>
                    </m:r>
                    <m:r>
                      <a:rPr lang="pl-PL" sz="2000" i="1">
                        <a:latin typeface="Cambria Math" panose="02040503050406030204" pitchFamily="18" charset="0"/>
                      </a:rPr>
                      <m:t> </m:t>
                    </m:r>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𝑖𝑛𝑑𝑖𝑠𝑐𝑒𝑟𝑛𝑖𝑏𝑖𝑙𝑖𝑡𝑦</m:t>
                        </m:r>
                      </m:e>
                    </m:d>
                    <m:r>
                      <a:rPr lang="pl-PL" sz="2000" b="0" i="1" smtClean="0">
                        <a:latin typeface="Cambria Math" panose="02040503050406030204" pitchFamily="18" charset="0"/>
                      </a:rPr>
                      <m:t> </m:t>
                    </m:r>
                    <m:r>
                      <a:rPr lang="pl-PL" sz="2000" i="1">
                        <a:latin typeface="Cambria Math" panose="02040503050406030204" pitchFamily="18" charset="0"/>
                      </a:rPr>
                      <m:t>𝑟𝑒𝑙𝑎𝑡𝑖𝑜𝑛</m:t>
                    </m:r>
                    <m:r>
                      <a:rPr lang="pl-PL" sz="2000" b="0" i="1" smtClean="0">
                        <a:latin typeface="Cambria Math" panose="02040503050406030204" pitchFamily="18" charset="0"/>
                      </a:rPr>
                      <m:t>𝑠</m:t>
                    </m:r>
                  </m:oMath>
                </a14:m>
                <a:r>
                  <a:rPr lang="pl-PL" sz="2000" i="1">
                    <a:latin typeface="Cambria Math" panose="02040503050406030204" pitchFamily="18" charset="0"/>
                  </a:rPr>
                  <a:t> </a:t>
                </a:r>
              </a:p>
              <a:p>
                <a:pPr algn="ctr"/>
                <a14:m>
                  <m:oMath xmlns:m="http://schemas.openxmlformats.org/officeDocument/2006/math">
                    <m:r>
                      <a:rPr lang="pl-PL" sz="2000" i="1">
                        <a:latin typeface="Cambria Math" panose="02040503050406030204" pitchFamily="18" charset="0"/>
                      </a:rPr>
                      <m:t>𝑈</m:t>
                    </m:r>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oMath>
                </a14:m>
                <a:r>
                  <a:rPr lang="pl-PL" sz="2000" i="1">
                    <a:latin typeface="Cambria Math" panose="02040503050406030204" pitchFamily="18" charset="0"/>
                  </a:rPr>
                  <a:t>,</a:t>
                </a:r>
                <a:r>
                  <a:rPr lang="pl-PL" sz="2000">
                    <a:ea typeface="Cambria Math" panose="02040503050406030204" pitchFamily="18" charset="0"/>
                  </a:rPr>
                  <a:t> </a:t>
                </a:r>
                <a14:m>
                  <m:oMath xmlns:m="http://schemas.openxmlformats.org/officeDocument/2006/math">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𝑅</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oMath>
                </a14:m>
                <a:r>
                  <a:rPr lang="pl-PL" sz="2000"/>
                  <a:t>(</a:t>
                </a:r>
                <a14:m>
                  <m:oMath xmlns:m="http://schemas.openxmlformats.org/officeDocument/2006/math">
                    <m:r>
                      <a:rPr lang="pl-PL" sz="2000" i="1">
                        <a:latin typeface="Cambria Math" panose="02040503050406030204" pitchFamily="18" charset="0"/>
                        <a:ea typeface="Cambria Math" panose="02040503050406030204" pitchFamily="18" charset="0"/>
                      </a:rPr>
                      <m:t>𝑈</m:t>
                    </m:r>
                    <m:r>
                      <a:rPr lang="pl-PL" sz="2000" i="1">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𝑈</m:t>
                    </m:r>
                  </m:oMath>
                </a14:m>
                <a:r>
                  <a:rPr lang="pl-PL" sz="2000"/>
                  <a:t>)=</a:t>
                </a:r>
                <a:r>
                  <a:rPr lang="pl-PL" sz="2000" i="1">
                    <a:latin typeface="Cambria Math" panose="02040503050406030204" pitchFamily="18" charset="0"/>
                    <a:ea typeface="Cambria Math" panose="02040503050406030204" pitchFamily="18" charset="0"/>
                  </a:rPr>
                  <a:t>R</a:t>
                </a:r>
                <a:endParaRPr lang="pl-PL" sz="2000" i="1">
                  <a:latin typeface="Cambria Math" panose="02040503050406030204" pitchFamily="18" charset="0"/>
                </a:endParaRPr>
              </a:p>
            </p:txBody>
          </p:sp>
        </mc:Choice>
        <mc:Fallback xmlns="">
          <p:sp>
            <p:nvSpPr>
              <p:cNvPr id="36" name="pole tekstowe 35">
                <a:extLst>
                  <a:ext uri="{FF2B5EF4-FFF2-40B4-BE49-F238E27FC236}">
                    <a16:creationId xmlns:a16="http://schemas.microsoft.com/office/drawing/2014/main" id="{BEC2500E-70C1-92DF-0F88-6F2B4CC2E0FF}"/>
                  </a:ext>
                </a:extLst>
              </p:cNvPr>
              <p:cNvSpPr txBox="1">
                <a:spLocks noRot="1" noChangeAspect="1" noMove="1" noResize="1" noEditPoints="1" noAdjustHandles="1" noChangeArrowheads="1" noChangeShapeType="1" noTextEdit="1"/>
              </p:cNvSpPr>
              <p:nvPr/>
            </p:nvSpPr>
            <p:spPr>
              <a:xfrm>
                <a:off x="267341" y="1294255"/>
                <a:ext cx="8712967" cy="707886"/>
              </a:xfrm>
              <a:prstGeom prst="rect">
                <a:avLst/>
              </a:prstGeom>
              <a:blipFill>
                <a:blip r:embed="rId15"/>
                <a:stretch>
                  <a:fillRect b="-15517"/>
                </a:stretch>
              </a:blipFill>
            </p:spPr>
            <p:txBody>
              <a:bodyPr/>
              <a:lstStyle/>
              <a:p>
                <a:r>
                  <a:rPr lang="pl-PL">
                    <a:noFill/>
                  </a:rPr>
                  <a:t> </a:t>
                </a:r>
              </a:p>
            </p:txBody>
          </p:sp>
        </mc:Fallback>
      </mc:AlternateContent>
      <p:sp>
        <p:nvSpPr>
          <p:cNvPr id="8" name="Symbol zastępczy numeru slajdu 7"/>
          <p:cNvSpPr>
            <a:spLocks noGrp="1"/>
          </p:cNvSpPr>
          <p:nvPr>
            <p:ph type="sldNum" sz="quarter" idx="12"/>
          </p:nvPr>
        </p:nvSpPr>
        <p:spPr/>
        <p:txBody>
          <a:bodyPr/>
          <a:lstStyle/>
          <a:p>
            <a:pPr>
              <a:defRPr/>
            </a:pPr>
            <a:fld id="{D02E777F-298D-4C96-825C-3DC57E52C55E}" type="slidenum">
              <a:rPr lang="pl-PL" smtClean="0"/>
              <a:pPr>
                <a:defRPr/>
              </a:pPr>
              <a:t>115</a:t>
            </a:fld>
            <a:endParaRPr lang="pl-PL"/>
          </a:p>
        </p:txBody>
      </p:sp>
    </p:spTree>
    <p:extLst>
      <p:ext uri="{BB962C8B-B14F-4D97-AF65-F5344CB8AC3E}">
        <p14:creationId xmlns:p14="http://schemas.microsoft.com/office/powerpoint/2010/main" val="33430335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pole tekstowe 3"/>
              <p:cNvSpPr txBox="1"/>
              <p:nvPr/>
            </p:nvSpPr>
            <p:spPr>
              <a:xfrm>
                <a:off x="3078659" y="1553422"/>
                <a:ext cx="3023456"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𝑥</m:t>
                      </m:r>
                      <m:r>
                        <a:rPr lang="pl-PL" b="0" i="1" smtClean="0">
                          <a:latin typeface="Cambria Math" panose="02040503050406030204" pitchFamily="18" charset="0"/>
                          <a:ea typeface="Cambria Math" panose="02040503050406030204" pitchFamily="18" charset="0"/>
                        </a:rPr>
                        <m:t>∈</m:t>
                      </m:r>
                      <m:sSup>
                        <m:sSupPr>
                          <m:ctrlPr>
                            <a:rPr lang="pl-PL" b="0" i="1" smtClean="0">
                              <a:latin typeface="Cambria Math" panose="02040503050406030204" pitchFamily="18" charset="0"/>
                              <a:ea typeface="Cambria Math" panose="02040503050406030204" pitchFamily="18" charset="0"/>
                            </a:rPr>
                          </m:ctrlPr>
                        </m:sSupPr>
                        <m:e>
                          <m:r>
                            <a:rPr lang="pl-PL" b="0" i="1" smtClean="0">
                              <a:latin typeface="Cambria Math" panose="02040503050406030204" pitchFamily="18" charset="0"/>
                              <a:ea typeface="Cambria Math" panose="02040503050406030204" pitchFamily="18" charset="0"/>
                            </a:rPr>
                            <m:t>𝑈</m:t>
                          </m:r>
                        </m:e>
                        <m:sup>
                          <m:r>
                            <a:rPr lang="pl-PL" b="0" i="1" smtClean="0">
                              <a:latin typeface="Cambria Math" panose="02040503050406030204" pitchFamily="18" charset="0"/>
                              <a:ea typeface="Cambria Math" panose="02040503050406030204" pitchFamily="18" charset="0"/>
                            </a:rPr>
                            <m:t>∗</m:t>
                          </m:r>
                        </m:sup>
                      </m:sSup>
                      <m:r>
                        <a:rPr lang="pl-PL" i="1">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𝑈</m:t>
                      </m:r>
                    </m:oMath>
                  </m:oMathPara>
                </a14:m>
                <a:endParaRPr lang="pl-PL"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  </m:t>
                      </m:r>
                      <m:r>
                        <a:rPr lang="pl-PL" b="0" i="1" smtClean="0">
                          <a:latin typeface="Cambria Math" panose="02040503050406030204" pitchFamily="18" charset="0"/>
                          <a:ea typeface="Cambria Math" panose="02040503050406030204" pitchFamily="18" charset="0"/>
                        </a:rPr>
                        <m:t>𝐼𝑁𝐷</m:t>
                      </m:r>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𝐴</m:t>
                      </m:r>
                      <m:r>
                        <a:rPr lang="pl-PL" b="0" i="1" smtClean="0">
                          <a:latin typeface="Cambria Math" panose="02040503050406030204" pitchFamily="18" charset="0"/>
                          <a:ea typeface="Cambria Math" panose="02040503050406030204" pitchFamily="18" charset="0"/>
                        </a:rPr>
                        <m:t>)⊆</m:t>
                      </m:r>
                      <m:sSup>
                        <m:sSupPr>
                          <m:ctrlPr>
                            <a:rPr lang="pl-PL" i="1">
                              <a:latin typeface="Cambria Math" panose="02040503050406030204" pitchFamily="18" charset="0"/>
                              <a:ea typeface="Cambria Math" panose="02040503050406030204" pitchFamily="18" charset="0"/>
                            </a:rPr>
                          </m:ctrlPr>
                        </m:sSupPr>
                        <m:e>
                          <m:r>
                            <a:rPr lang="pl-PL" i="1">
                              <a:latin typeface="Cambria Math" panose="02040503050406030204" pitchFamily="18" charset="0"/>
                              <a:ea typeface="Cambria Math" panose="02040503050406030204" pitchFamily="18" charset="0"/>
                            </a:rPr>
                            <m:t>𝑈</m:t>
                          </m:r>
                        </m:e>
                        <m:sup>
                          <m:r>
                            <a:rPr lang="pl-PL" i="1">
                              <a:latin typeface="Cambria Math" panose="02040503050406030204" pitchFamily="18" charset="0"/>
                              <a:ea typeface="Cambria Math" panose="02040503050406030204" pitchFamily="18" charset="0"/>
                            </a:rPr>
                            <m:t>∗</m:t>
                          </m:r>
                        </m:sup>
                      </m:sSup>
                      <m:r>
                        <a:rPr lang="pl-PL" b="0" i="1" smtClean="0">
                          <a:latin typeface="Cambria Math" panose="02040503050406030204" pitchFamily="18" charset="0"/>
                          <a:ea typeface="Cambria Math" panose="02040503050406030204" pitchFamily="18" charset="0"/>
                        </a:rPr>
                        <m:t>×</m:t>
                      </m:r>
                      <m:sSup>
                        <m:sSupPr>
                          <m:ctrlPr>
                            <a:rPr lang="pl-PL" i="1">
                              <a:latin typeface="Cambria Math" panose="02040503050406030204" pitchFamily="18" charset="0"/>
                              <a:ea typeface="Cambria Math" panose="02040503050406030204" pitchFamily="18" charset="0"/>
                            </a:rPr>
                          </m:ctrlPr>
                        </m:sSupPr>
                        <m:e>
                          <m:r>
                            <a:rPr lang="pl-PL" i="1">
                              <a:latin typeface="Cambria Math" panose="02040503050406030204" pitchFamily="18" charset="0"/>
                              <a:ea typeface="Cambria Math" panose="02040503050406030204" pitchFamily="18" charset="0"/>
                            </a:rPr>
                            <m:t>𝑈</m:t>
                          </m:r>
                        </m:e>
                        <m:sup>
                          <m:r>
                            <a:rPr lang="pl-PL" i="1">
                              <a:latin typeface="Cambria Math" panose="02040503050406030204" pitchFamily="18" charset="0"/>
                              <a:ea typeface="Cambria Math" panose="02040503050406030204" pitchFamily="18" charset="0"/>
                            </a:rPr>
                            <m:t>∗</m:t>
                          </m:r>
                        </m:sup>
                      </m:sSup>
                    </m:oMath>
                  </m:oMathPara>
                </a14:m>
                <a:endParaRPr lang="en-GB" dirty="0"/>
              </a:p>
            </p:txBody>
          </p:sp>
        </mc:Choice>
        <mc:Fallback xmlns="">
          <p:sp>
            <p:nvSpPr>
              <p:cNvPr id="4" name="pole tekstowe 3"/>
              <p:cNvSpPr txBox="1">
                <a:spLocks noRot="1" noChangeAspect="1" noMove="1" noResize="1" noEditPoints="1" noAdjustHandles="1" noChangeArrowheads="1" noChangeShapeType="1" noTextEdit="1"/>
              </p:cNvSpPr>
              <p:nvPr/>
            </p:nvSpPr>
            <p:spPr>
              <a:xfrm>
                <a:off x="3078659" y="1553422"/>
                <a:ext cx="3023456" cy="8309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pole tekstowe 4"/>
              <p:cNvSpPr txBox="1"/>
              <p:nvPr/>
            </p:nvSpPr>
            <p:spPr>
              <a:xfrm>
                <a:off x="1115616" y="3044167"/>
                <a:ext cx="2706382" cy="4554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b="0" i="1" smtClean="0">
                              <a:latin typeface="Cambria Math" panose="02040503050406030204" pitchFamily="18" charset="0"/>
                            </a:rPr>
                          </m:ctrlPr>
                        </m:sSubPr>
                        <m:e>
                          <m:d>
                            <m:dPr>
                              <m:begChr m:val="["/>
                              <m:endChr m:val="]"/>
                              <m:ctrlPr>
                                <a:rPr lang="pl-PL" b="0" i="1" smtClean="0">
                                  <a:latin typeface="Cambria Math" panose="02040503050406030204" pitchFamily="18" charset="0"/>
                                </a:rPr>
                              </m:ctrlPr>
                            </m:dPr>
                            <m:e>
                              <m:r>
                                <a:rPr lang="pl-PL" b="0" i="1" smtClean="0">
                                  <a:latin typeface="Cambria Math" panose="02040503050406030204" pitchFamily="18" charset="0"/>
                                </a:rPr>
                                <m:t>𝑥</m:t>
                              </m:r>
                            </m:e>
                          </m:d>
                        </m:e>
                        <m:sub>
                          <m:r>
                            <a:rPr lang="pl-PL" b="0" i="1" smtClean="0">
                              <a:latin typeface="Cambria Math" panose="02040503050406030204" pitchFamily="18" charset="0"/>
                            </a:rPr>
                            <m:t>𝐼𝑁𝐷</m:t>
                          </m:r>
                          <m:r>
                            <a:rPr lang="pl-PL" b="0" i="1" smtClean="0">
                              <a:latin typeface="Cambria Math" panose="02040503050406030204" pitchFamily="18" charset="0"/>
                            </a:rPr>
                            <m:t>(</m:t>
                          </m:r>
                          <m:r>
                            <a:rPr lang="pl-PL" b="0" i="1" smtClean="0">
                              <a:latin typeface="Cambria Math" panose="02040503050406030204" pitchFamily="18" charset="0"/>
                            </a:rPr>
                            <m:t>𝐴</m:t>
                          </m:r>
                          <m:r>
                            <a:rPr lang="pl-PL" b="0" i="1" smtClean="0">
                              <a:latin typeface="Cambria Math" panose="02040503050406030204" pitchFamily="18" charset="0"/>
                            </a:rPr>
                            <m:t>)</m:t>
                          </m:r>
                        </m:sub>
                      </m:sSub>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𝑈</m:t>
                      </m:r>
                      <m:r>
                        <a:rPr lang="pl-PL" b="0"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5" name="pole tekstowe 4"/>
              <p:cNvSpPr txBox="1">
                <a:spLocks noRot="1" noChangeAspect="1" noMove="1" noResize="1" noEditPoints="1" noAdjustHandles="1" noChangeArrowheads="1" noChangeShapeType="1" noTextEdit="1"/>
              </p:cNvSpPr>
              <p:nvPr/>
            </p:nvSpPr>
            <p:spPr>
              <a:xfrm>
                <a:off x="1115616" y="3044167"/>
                <a:ext cx="2706382" cy="45544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pole tekstowe 5"/>
              <p:cNvSpPr txBox="1"/>
              <p:nvPr/>
            </p:nvSpPr>
            <p:spPr>
              <a:xfrm>
                <a:off x="5124122" y="3141231"/>
                <a:ext cx="2858155" cy="3313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b="0" i="1" smtClean="0">
                              <a:latin typeface="Cambria Math" panose="02040503050406030204" pitchFamily="18" charset="0"/>
                            </a:rPr>
                          </m:ctrlPr>
                        </m:sSubPr>
                        <m:e>
                          <m:d>
                            <m:dPr>
                              <m:begChr m:val="["/>
                              <m:endChr m:val="]"/>
                              <m:ctrlPr>
                                <a:rPr lang="pl-PL" b="0" i="1" smtClean="0">
                                  <a:latin typeface="Cambria Math" panose="02040503050406030204" pitchFamily="18" charset="0"/>
                                </a:rPr>
                              </m:ctrlPr>
                            </m:dPr>
                            <m:e>
                              <m:r>
                                <a:rPr lang="pl-PL" b="0" i="1" smtClean="0">
                                  <a:latin typeface="Cambria Math" panose="02040503050406030204" pitchFamily="18" charset="0"/>
                                </a:rPr>
                                <m:t>𝑥</m:t>
                              </m:r>
                            </m:e>
                          </m:d>
                        </m:e>
                        <m:sub>
                          <m:r>
                            <a:rPr lang="pl-PL" i="1">
                              <a:latin typeface="Cambria Math" panose="02040503050406030204" pitchFamily="18" charset="0"/>
                            </a:rPr>
                            <m:t>𝐼𝑁𝐷</m:t>
                          </m:r>
                          <m:r>
                            <a:rPr lang="pl-PL" i="1">
                              <a:latin typeface="Cambria Math" panose="02040503050406030204" pitchFamily="18" charset="0"/>
                            </a:rPr>
                            <m:t>(</m:t>
                          </m:r>
                          <m:r>
                            <a:rPr lang="pl-PL" i="1">
                              <a:latin typeface="Cambria Math" panose="02040503050406030204" pitchFamily="18" charset="0"/>
                            </a:rPr>
                            <m:t>𝐴</m:t>
                          </m:r>
                          <m:r>
                            <a:rPr lang="pl-PL" b="0" i="1" smtClean="0">
                              <a:latin typeface="Cambria Math" panose="02040503050406030204" pitchFamily="18" charset="0"/>
                            </a:rPr>
                            <m:t>)</m:t>
                          </m:r>
                        </m:sub>
                      </m:sSub>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𝑈</m:t>
                      </m:r>
                      <m:r>
                        <a:rPr lang="pl-PL" b="0" i="1" smtClean="0">
                          <a:latin typeface="Cambria Math" panose="02040503050406030204" pitchFamily="18" charset="0"/>
                          <a:ea typeface="Cambria Math" panose="02040503050406030204" pitchFamily="18" charset="0"/>
                        </a:rPr>
                        <m:t>=∅</m:t>
                      </m:r>
                    </m:oMath>
                  </m:oMathPara>
                </a14:m>
                <a:endParaRPr lang="pl-PL" b="0" dirty="0">
                  <a:ea typeface="Cambria Math" panose="02040503050406030204" pitchFamily="18" charset="0"/>
                </a:endParaRPr>
              </a:p>
              <a:p>
                <a:endParaRPr lang="pl-PL" dirty="0"/>
              </a:p>
              <a:p>
                <a:endParaRPr lang="pl-PL" dirty="0"/>
              </a:p>
              <a:p>
                <a:r>
                  <a:rPr lang="pl-PL" dirty="0"/>
                  <a:t>--- </a:t>
                </a:r>
                <a:r>
                  <a:rPr lang="en-US" sz="2400" dirty="0"/>
                  <a:t>similarity</a:t>
                </a:r>
              </a:p>
              <a:p>
                <a:r>
                  <a:rPr lang="en-US" dirty="0"/>
                  <a:t>--- </a:t>
                </a:r>
                <a:r>
                  <a:rPr lang="en-US" sz="2400" dirty="0" err="1"/>
                  <a:t>reducts</a:t>
                </a:r>
                <a:endParaRPr lang="en-US" sz="2400" dirty="0"/>
              </a:p>
              <a:p>
                <a:r>
                  <a:rPr lang="en-US" dirty="0"/>
                  <a:t>--- </a:t>
                </a:r>
                <a:r>
                  <a:rPr lang="en-US" sz="2400" dirty="0"/>
                  <a:t>rules</a:t>
                </a:r>
              </a:p>
              <a:p>
                <a:r>
                  <a:rPr lang="en-US" sz="2400" dirty="0"/>
                  <a:t>---  conflict resolution</a:t>
                </a:r>
              </a:p>
              <a:p>
                <a:r>
                  <a:rPr lang="pl-PL" dirty="0"/>
                  <a:t>…</a:t>
                </a:r>
                <a:endParaRPr lang="en-GB" dirty="0"/>
              </a:p>
            </p:txBody>
          </p:sp>
        </mc:Choice>
        <mc:Fallback xmlns="">
          <p:sp>
            <p:nvSpPr>
              <p:cNvPr id="6" name="pole tekstowe 5"/>
              <p:cNvSpPr txBox="1">
                <a:spLocks noRot="1" noChangeAspect="1" noMove="1" noResize="1" noEditPoints="1" noAdjustHandles="1" noChangeArrowheads="1" noChangeShapeType="1" noTextEdit="1"/>
              </p:cNvSpPr>
              <p:nvPr/>
            </p:nvSpPr>
            <p:spPr>
              <a:xfrm>
                <a:off x="5124122" y="3141231"/>
                <a:ext cx="2858155" cy="3313536"/>
              </a:xfrm>
              <a:prstGeom prst="rect">
                <a:avLst/>
              </a:prstGeom>
              <a:blipFill>
                <a:blip r:embed="rId5"/>
                <a:stretch>
                  <a:fillRect l="-7265" r="-6197" b="-53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pole tekstowe 6"/>
              <p:cNvSpPr txBox="1"/>
              <p:nvPr/>
            </p:nvSpPr>
            <p:spPr>
              <a:xfrm>
                <a:off x="327617" y="4305386"/>
                <a:ext cx="4303550" cy="8709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𝑑</m:t>
                      </m:r>
                      <m:d>
                        <m:dPr>
                          <m:ctrlPr>
                            <a:rPr lang="pl-PL" b="0" i="1" smtClean="0">
                              <a:latin typeface="Cambria Math" panose="02040503050406030204" pitchFamily="18" charset="0"/>
                              <a:ea typeface="Cambria Math" panose="02040503050406030204" pitchFamily="18" charset="0"/>
                            </a:rPr>
                          </m:ctrlPr>
                        </m:dPr>
                        <m:e>
                          <m:r>
                            <a:rPr lang="pl-PL" b="0" i="1" smtClean="0">
                              <a:latin typeface="Cambria Math" panose="02040503050406030204" pitchFamily="18" charset="0"/>
                              <a:ea typeface="Cambria Math" panose="02040503050406030204" pitchFamily="18" charset="0"/>
                            </a:rPr>
                            <m:t>𝑥</m:t>
                          </m:r>
                        </m:e>
                      </m:d>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𝑑</m:t>
                      </m:r>
                      <m:d>
                        <m:dPr>
                          <m:ctrlPr>
                            <a:rPr lang="pl-PL" b="0" i="1" smtClean="0">
                              <a:latin typeface="Cambria Math" panose="02040503050406030204" pitchFamily="18" charset="0"/>
                              <a:ea typeface="Cambria Math" panose="02040503050406030204" pitchFamily="18" charset="0"/>
                            </a:rPr>
                          </m:ctrlPr>
                        </m:dPr>
                        <m:e>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𝑥</m:t>
                              </m:r>
                            </m:e>
                            <m:sub>
                              <m:r>
                                <a:rPr lang="pl-PL" b="0" i="1" smtClean="0">
                                  <a:latin typeface="Cambria Math" panose="02040503050406030204" pitchFamily="18" charset="0"/>
                                  <a:ea typeface="Cambria Math" panose="02040503050406030204" pitchFamily="18" charset="0"/>
                                </a:rPr>
                                <m:t>0</m:t>
                              </m:r>
                            </m:sub>
                          </m:sSub>
                        </m:e>
                      </m:d>
                    </m:oMath>
                  </m:oMathPara>
                </a14:m>
                <a:endParaRPr lang="pl-PL"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pl-PL" b="0" i="0" smtClean="0">
                          <a:latin typeface="Cambria Math" panose="02040503050406030204" pitchFamily="18" charset="0"/>
                        </a:rPr>
                        <m:t>for</m:t>
                      </m:r>
                      <m:r>
                        <a:rPr lang="pl-PL" b="0" i="0" smtClean="0">
                          <a:latin typeface="Cambria Math" panose="02040503050406030204" pitchFamily="18" charset="0"/>
                        </a:rPr>
                        <m:t> </m:t>
                      </m:r>
                      <m:r>
                        <m:rPr>
                          <m:sty m:val="p"/>
                        </m:rPr>
                        <a:rPr lang="pl-PL" b="0" i="0" smtClean="0">
                          <a:latin typeface="Cambria Math" panose="02040503050406030204" pitchFamily="18" charset="0"/>
                        </a:rPr>
                        <m:t>some</m:t>
                      </m:r>
                      <m:r>
                        <a:rPr lang="pl-PL" b="0" i="0" smtClean="0">
                          <a:latin typeface="Cambria Math" panose="02040503050406030204" pitchFamily="18" charset="0"/>
                        </a:rPr>
                        <m:t> </m:t>
                      </m:r>
                      <m:sSub>
                        <m:sSubPr>
                          <m:ctrlPr>
                            <a:rPr lang="pl-PL" i="1" smtClean="0">
                              <a:latin typeface="Cambria Math" panose="02040503050406030204" pitchFamily="18" charset="0"/>
                            </a:rPr>
                          </m:ctrlPr>
                        </m:sSubPr>
                        <m:e>
                          <m:r>
                            <a:rPr lang="pl-PL" b="0" i="1" smtClean="0">
                              <a:latin typeface="Cambria Math" panose="02040503050406030204" pitchFamily="18" charset="0"/>
                            </a:rPr>
                            <m:t>𝑥</m:t>
                          </m:r>
                        </m:e>
                        <m:sub>
                          <m:r>
                            <a:rPr lang="pl-PL" b="0" i="1" smtClean="0">
                              <a:latin typeface="Cambria Math" panose="02040503050406030204" pitchFamily="18" charset="0"/>
                            </a:rPr>
                            <m:t>0</m:t>
                          </m:r>
                        </m:sub>
                      </m:sSub>
                      <m:r>
                        <a:rPr lang="pl-PL" i="1" smtClean="0">
                          <a:latin typeface="Cambria Math" panose="02040503050406030204" pitchFamily="18" charset="0"/>
                          <a:ea typeface="Cambria Math" panose="02040503050406030204" pitchFamily="18" charset="0"/>
                        </a:rPr>
                        <m:t>∈</m:t>
                      </m:r>
                      <m:sSub>
                        <m:sSubPr>
                          <m:ctrlPr>
                            <a:rPr lang="pl-PL" i="1">
                              <a:latin typeface="Cambria Math" panose="02040503050406030204" pitchFamily="18" charset="0"/>
                            </a:rPr>
                          </m:ctrlPr>
                        </m:sSubPr>
                        <m:e>
                          <m:d>
                            <m:dPr>
                              <m:begChr m:val="["/>
                              <m:endChr m:val="]"/>
                              <m:ctrlPr>
                                <a:rPr lang="pl-PL" i="1">
                                  <a:latin typeface="Cambria Math" panose="02040503050406030204" pitchFamily="18" charset="0"/>
                                </a:rPr>
                              </m:ctrlPr>
                            </m:dPr>
                            <m:e>
                              <m:r>
                                <a:rPr lang="pl-PL" i="1">
                                  <a:latin typeface="Cambria Math" panose="02040503050406030204" pitchFamily="18" charset="0"/>
                                </a:rPr>
                                <m:t>𝑥</m:t>
                              </m:r>
                            </m:e>
                          </m:d>
                        </m:e>
                        <m:sub>
                          <m:r>
                            <a:rPr lang="pl-PL" i="1">
                              <a:latin typeface="Cambria Math" panose="02040503050406030204" pitchFamily="18" charset="0"/>
                            </a:rPr>
                            <m:t>𝐼𝑁𝐷</m:t>
                          </m:r>
                          <m:r>
                            <a:rPr lang="pl-PL" i="1">
                              <a:latin typeface="Cambria Math" panose="02040503050406030204" pitchFamily="18" charset="0"/>
                            </a:rPr>
                            <m:t>(</m:t>
                          </m:r>
                          <m:r>
                            <a:rPr lang="pl-PL" i="1">
                              <a:latin typeface="Cambria Math" panose="02040503050406030204" pitchFamily="18" charset="0"/>
                            </a:rPr>
                            <m:t>𝐴</m:t>
                          </m:r>
                          <m:r>
                            <a:rPr lang="pl-PL" b="0" i="1" smtClean="0">
                              <a:latin typeface="Cambria Math" panose="02040503050406030204" pitchFamily="18" charset="0"/>
                            </a:rPr>
                            <m:t>)</m:t>
                          </m:r>
                        </m:sub>
                      </m:sSub>
                      <m:r>
                        <a:rPr lang="pl-PL" i="1">
                          <a:latin typeface="Cambria Math" panose="02040503050406030204" pitchFamily="18" charset="0"/>
                          <a:ea typeface="Cambria Math" panose="02040503050406030204" pitchFamily="18" charset="0"/>
                        </a:rPr>
                        <m:t>∩</m:t>
                      </m:r>
                      <m:r>
                        <a:rPr lang="pl-PL" i="1">
                          <a:latin typeface="Cambria Math" panose="02040503050406030204" pitchFamily="18" charset="0"/>
                          <a:ea typeface="Cambria Math" panose="02040503050406030204" pitchFamily="18" charset="0"/>
                        </a:rPr>
                        <m:t>𝑈</m:t>
                      </m:r>
                    </m:oMath>
                  </m:oMathPara>
                </a14:m>
                <a:endParaRPr lang="en-GB" dirty="0"/>
              </a:p>
            </p:txBody>
          </p:sp>
        </mc:Choice>
        <mc:Fallback xmlns="">
          <p:sp>
            <p:nvSpPr>
              <p:cNvPr id="7" name="pole tekstowe 6"/>
              <p:cNvSpPr txBox="1">
                <a:spLocks noRot="1" noChangeAspect="1" noMove="1" noResize="1" noEditPoints="1" noAdjustHandles="1" noChangeArrowheads="1" noChangeShapeType="1" noTextEdit="1"/>
              </p:cNvSpPr>
              <p:nvPr/>
            </p:nvSpPr>
            <p:spPr>
              <a:xfrm>
                <a:off x="327617" y="4305386"/>
                <a:ext cx="4303550" cy="870944"/>
              </a:xfrm>
              <a:prstGeom prst="rect">
                <a:avLst/>
              </a:prstGeom>
              <a:blipFill>
                <a:blip r:embed="rId6"/>
                <a:stretch>
                  <a:fillRect/>
                </a:stretch>
              </a:blipFill>
            </p:spPr>
            <p:txBody>
              <a:bodyPr/>
              <a:lstStyle/>
              <a:p>
                <a:r>
                  <a:rPr lang="en-US">
                    <a:noFill/>
                  </a:rPr>
                  <a:t> </a:t>
                </a:r>
              </a:p>
            </p:txBody>
          </p:sp>
        </mc:Fallback>
      </mc:AlternateContent>
      <p:cxnSp>
        <p:nvCxnSpPr>
          <p:cNvPr id="9" name="Łącznik prosty ze strzałką 8"/>
          <p:cNvCxnSpPr/>
          <p:nvPr/>
        </p:nvCxnSpPr>
        <p:spPr>
          <a:xfrm flipH="1">
            <a:off x="2483768" y="2384419"/>
            <a:ext cx="1803614" cy="65974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a:off x="4427984" y="2384419"/>
            <a:ext cx="2100712" cy="71087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2335918" y="3663261"/>
            <a:ext cx="0" cy="4773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p:cNvCxnSpPr/>
          <p:nvPr/>
        </p:nvCxnSpPr>
        <p:spPr>
          <a:xfrm>
            <a:off x="6300192" y="3663261"/>
            <a:ext cx="0" cy="4773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p:cNvSpPr txBox="1"/>
          <p:nvPr/>
        </p:nvSpPr>
        <p:spPr>
          <a:xfrm>
            <a:off x="323528" y="260648"/>
            <a:ext cx="7992888" cy="1200329"/>
          </a:xfrm>
          <a:prstGeom prst="rect">
            <a:avLst/>
          </a:prstGeom>
          <a:noFill/>
        </p:spPr>
        <p:txBody>
          <a:bodyPr wrap="square" rtlCol="0">
            <a:spAutoFit/>
          </a:bodyPr>
          <a:lstStyle/>
          <a:p>
            <a:pPr algn="ctr">
              <a:defRPr/>
            </a:pPr>
            <a:r>
              <a:rPr lang="pl-PL" sz="3600" b="1">
                <a:solidFill>
                  <a:srgbClr val="0070C0"/>
                </a:solidFill>
                <a:latin typeface="+mn-lt"/>
                <a:ea typeface="+mj-ea"/>
                <a:cs typeface="+mj-cs"/>
              </a:rPr>
              <a:t>REASONING: EXAMPLE</a:t>
            </a:r>
            <a:br>
              <a:rPr lang="pl-PL" sz="3600" b="1">
                <a:solidFill>
                  <a:srgbClr val="0070C0"/>
                </a:solidFill>
                <a:latin typeface="+mn-lt"/>
                <a:ea typeface="+mj-ea"/>
                <a:cs typeface="+mj-cs"/>
              </a:rPr>
            </a:br>
            <a:r>
              <a:rPr lang="pl-PL" sz="3600" b="1">
                <a:solidFill>
                  <a:srgbClr val="0070C0"/>
                </a:solidFill>
                <a:latin typeface="+mn-lt"/>
                <a:ea typeface="+mj-ea"/>
                <a:cs typeface="+mj-cs"/>
              </a:rPr>
              <a:t>(</a:t>
            </a:r>
            <a:r>
              <a:rPr lang="en-US" sz="3600" b="1">
                <a:solidFill>
                  <a:srgbClr val="0070C0"/>
                </a:solidFill>
                <a:latin typeface="+mn-lt"/>
                <a:ea typeface="+mj-ea"/>
                <a:cs typeface="+mj-cs"/>
              </a:rPr>
              <a:t>induction, conflict resolution</a:t>
            </a:r>
            <a:r>
              <a:rPr lang="pl-PL" sz="3600" b="1">
                <a:solidFill>
                  <a:srgbClr val="0070C0"/>
                </a:solidFill>
                <a:latin typeface="+mn-lt"/>
                <a:ea typeface="+mj-ea"/>
                <a:cs typeface="+mj-cs"/>
              </a:rPr>
              <a:t>)</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116</a:t>
            </a:fld>
            <a:endParaRPr lang="pl-PL"/>
          </a:p>
        </p:txBody>
      </p:sp>
    </p:spTree>
    <p:extLst>
      <p:ext uri="{BB962C8B-B14F-4D97-AF65-F5344CB8AC3E}">
        <p14:creationId xmlns:p14="http://schemas.microsoft.com/office/powerpoint/2010/main" val="33285498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CECB910-0159-524A-E43A-3A80726A996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pole tekstowe 6">
                <a:extLst>
                  <a:ext uri="{FF2B5EF4-FFF2-40B4-BE49-F238E27FC236}">
                    <a16:creationId xmlns="" xmlns:a16="http://schemas.microsoft.com/office/drawing/2014/main" id="{20C74DDA-8EB0-44F0-AB39-BA5A6AA9155A}"/>
                  </a:ext>
                </a:extLst>
              </p:cNvPr>
              <p:cNvSpPr txBox="1"/>
              <p:nvPr/>
            </p:nvSpPr>
            <p:spPr>
              <a:xfrm>
                <a:off x="125637" y="616523"/>
                <a:ext cx="5606242" cy="246221"/>
              </a:xfrm>
              <a:prstGeom prst="rect">
                <a:avLst/>
              </a:prstGeom>
              <a:noFill/>
            </p:spPr>
            <p:txBody>
              <a:bodyPr wrap="square" lIns="0" tIns="0" rIns="0" bIns="0" rtlCol="0">
                <a:spAutoFit/>
              </a:bodyPr>
              <a:lstStyle/>
              <a:p>
                <a14:m>
                  <m:oMath xmlns:m="http://schemas.openxmlformats.org/officeDocument/2006/math">
                    <m:sSup>
                      <m:sSupPr>
                        <m:ctrlPr>
                          <a:rPr lang="pl-PL" sz="1600" i="1" smtClean="0">
                            <a:latin typeface="Cambria Math" panose="02040503050406030204" pitchFamily="18" charset="0"/>
                            <a:ea typeface="Cambria Math" panose="02040503050406030204" pitchFamily="18" charset="0"/>
                          </a:rPr>
                        </m:ctrlPr>
                      </m:sSupPr>
                      <m:e>
                        <m:r>
                          <a:rPr lang="pl-PL" sz="1600" b="0" i="1" smtClean="0">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r>
                      <a:rPr lang="en-GB"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 </m:t>
                    </m:r>
                    <m:r>
                      <a:rPr lang="pl-PL" sz="1600" i="1">
                        <a:latin typeface="Cambria Math" panose="02040503050406030204" pitchFamily="18" charset="0"/>
                      </a:rPr>
                      <m:t>𝑈</m:t>
                    </m:r>
                    <m:r>
                      <a:rPr lang="pl-PL"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r>
                      <a:rPr lang="pl-PL"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d>
                      <m:dPr>
                        <m:ctrlPr>
                          <a:rPr lang="pl-PL" sz="1600" i="1">
                            <a:latin typeface="Cambria Math" panose="02040503050406030204" pitchFamily="18" charset="0"/>
                            <a:ea typeface="Cambria Math" panose="02040503050406030204" pitchFamily="18" charset="0"/>
                          </a:rPr>
                        </m:ctrlPr>
                      </m:dPr>
                      <m:e>
                        <m:r>
                          <a:rPr lang="pl-PL" sz="1600" i="1">
                            <a:latin typeface="Cambria Math" panose="02040503050406030204" pitchFamily="18" charset="0"/>
                            <a:ea typeface="Cambria Math" panose="02040503050406030204" pitchFamily="18" charset="0"/>
                          </a:rPr>
                          <m:t>𝑈</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e>
                    </m:d>
                  </m:oMath>
                </a14:m>
                <a:r>
                  <a:rPr lang="pl-PL" sz="1600" b="0" i="1">
                    <a:latin typeface="Cambria Math" panose="02040503050406030204" pitchFamily="18" charset="0"/>
                    <a:ea typeface="Cambria Math" panose="02040503050406030204" pitchFamily="18" charset="0"/>
                  </a:rPr>
                  <a:t>, </a:t>
                </a:r>
                <a14:m>
                  <m:oMath xmlns:m="http://schemas.openxmlformats.org/officeDocument/2006/math">
                    <m:sSub>
                      <m:sSubPr>
                        <m:ctrlPr>
                          <a:rPr lang="pl-PL" sz="1600" i="1">
                            <a:latin typeface="Cambria Math" panose="02040503050406030204" pitchFamily="18" charset="0"/>
                          </a:rPr>
                        </m:ctrlPr>
                      </m:sSubPr>
                      <m:e>
                        <m:r>
                          <a:rPr lang="pl-PL" sz="1600" i="1">
                            <a:latin typeface="Cambria Math" panose="02040503050406030204" pitchFamily="18" charset="0"/>
                          </a:rPr>
                          <m:t>𝐺</m:t>
                        </m:r>
                      </m:e>
                      <m:sub>
                        <m:sSup>
                          <m:sSupPr>
                            <m:ctrlPr>
                              <a:rPr lang="pl-PL" sz="1600" i="1">
                                <a:latin typeface="Cambria Math" panose="02040503050406030204" pitchFamily="18" charset="0"/>
                              </a:rPr>
                            </m:ctrlPr>
                          </m:sSupPr>
                          <m:e>
                            <m:r>
                              <a:rPr lang="pl-PL" sz="1600" i="1">
                                <a:latin typeface="Cambria Math" panose="02040503050406030204" pitchFamily="18" charset="0"/>
                              </a:rPr>
                              <m:t>𝑅</m:t>
                            </m:r>
                          </m:e>
                          <m:sup>
                            <m:r>
                              <a:rPr lang="pl-PL" sz="1600" i="1">
                                <a:latin typeface="Cambria Math" panose="02040503050406030204" pitchFamily="18" charset="0"/>
                              </a:rPr>
                              <m:t>∗</m:t>
                            </m:r>
                          </m:sup>
                        </m:sSup>
                      </m:sub>
                    </m:sSub>
                    <m:r>
                      <a:rPr lang="pl-PL" sz="1600" i="1">
                        <a:latin typeface="Cambria Math" panose="02040503050406030204" pitchFamily="18" charset="0"/>
                      </a:rPr>
                      <m:t>=</m:t>
                    </m:r>
                    <m:d>
                      <m:dPr>
                        <m:begChr m:val="{"/>
                        <m:endChr m:val="}"/>
                        <m:ctrlPr>
                          <a:rPr lang="pl-PL" sz="1600" i="1">
                            <a:latin typeface="Cambria Math" panose="02040503050406030204" pitchFamily="18" charset="0"/>
                          </a:rPr>
                        </m:ctrlPr>
                      </m:dPr>
                      <m:e>
                        <m:sSubSup>
                          <m:sSubSupPr>
                            <m:ctrlPr>
                              <a:rPr lang="pl-PL" sz="1600" i="1" smtClean="0">
                                <a:latin typeface="Cambria Math" panose="02040503050406030204" pitchFamily="18" charset="0"/>
                              </a:rPr>
                            </m:ctrlPr>
                          </m:sSubSupPr>
                          <m:e>
                            <m:r>
                              <a:rPr lang="pl-PL" sz="1600" i="1">
                                <a:latin typeface="Cambria Math" panose="02040503050406030204" pitchFamily="18" charset="0"/>
                              </a:rPr>
                              <m:t>𝑔</m:t>
                            </m:r>
                          </m:e>
                          <m:sub>
                            <m:r>
                              <a:rPr lang="pl-PL" sz="1600" i="1">
                                <a:latin typeface="Cambria Math" panose="02040503050406030204" pitchFamily="18" charset="0"/>
                              </a:rPr>
                              <m:t>𝑥</m:t>
                            </m:r>
                          </m:sub>
                          <m:sup>
                            <m:r>
                              <a:rPr lang="pl-PL" sz="1600" i="1">
                                <a:latin typeface="Cambria Math" panose="02040503050406030204" pitchFamily="18" charset="0"/>
                              </a:rPr>
                              <m:t>∗</m:t>
                            </m:r>
                          </m:sup>
                        </m:sSubSup>
                        <m:r>
                          <a:rPr lang="pl-PL" sz="1600" i="1">
                            <a:latin typeface="Cambria Math" panose="02040503050406030204" pitchFamily="18" charset="0"/>
                          </a:rPr>
                          <m:t>:</m:t>
                        </m:r>
                        <m:r>
                          <a:rPr lang="pl-PL" sz="1600" i="1">
                            <a:latin typeface="Cambria Math" panose="02040503050406030204" pitchFamily="18" charset="0"/>
                          </a:rPr>
                          <m:t>𝑥</m:t>
                        </m:r>
                        <m:r>
                          <a:rPr lang="pl-PL" sz="1600" i="1">
                            <a:latin typeface="Cambria Math" panose="02040503050406030204" pitchFamily="18" charset="0"/>
                            <a:ea typeface="Cambria Math" panose="02040503050406030204" pitchFamily="18" charset="0"/>
                          </a:rPr>
                          <m:t>∈ </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e>
                    </m:d>
                  </m:oMath>
                </a14:m>
                <a:endParaRPr lang="pl-PL" sz="1600" b="0" i="1">
                  <a:latin typeface="Cambria Math" panose="02040503050406030204" pitchFamily="18" charset="0"/>
                  <a:ea typeface="Cambria Math" panose="02040503050406030204" pitchFamily="18" charset="0"/>
                </a:endParaRPr>
              </a:p>
            </p:txBody>
          </p:sp>
        </mc:Choice>
        <mc:Fallback xmlns="">
          <p:sp>
            <p:nvSpPr>
              <p:cNvPr id="7" name="pole tekstowe 6"/>
              <p:cNvSpPr txBox="1">
                <a:spLocks noRot="1" noChangeAspect="1" noMove="1" noResize="1" noEditPoints="1" noAdjustHandles="1" noChangeArrowheads="1" noChangeShapeType="1" noTextEdit="1"/>
              </p:cNvSpPr>
              <p:nvPr/>
            </p:nvSpPr>
            <p:spPr>
              <a:xfrm>
                <a:off x="125637" y="616523"/>
                <a:ext cx="5606242" cy="246221"/>
              </a:xfrm>
              <a:prstGeom prst="rect">
                <a:avLst/>
              </a:prstGeom>
              <a:blipFill rotWithShape="0">
                <a:blip r:embed="rId3"/>
                <a:stretch>
                  <a:fillRect l="-109" t="-26829" b="-46341"/>
                </a:stretch>
              </a:blipFill>
            </p:spPr>
            <p:txBody>
              <a:bodyPr/>
              <a:lstStyle/>
              <a:p>
                <a:r>
                  <a:rPr lang="pl-PL">
                    <a:noFill/>
                  </a:rPr>
                  <a:t> </a:t>
                </a:r>
              </a:p>
            </p:txBody>
          </p:sp>
        </mc:Fallback>
      </mc:AlternateContent>
      <p:sp>
        <p:nvSpPr>
          <p:cNvPr id="22" name="Tytuł 1">
            <a:extLst>
              <a:ext uri="{FF2B5EF4-FFF2-40B4-BE49-F238E27FC236}">
                <a16:creationId xmlns="" xmlns:a16="http://schemas.microsoft.com/office/drawing/2014/main" id="{2F9530F4-A8DE-39EA-2B89-BCBDE86870CC}"/>
              </a:ext>
            </a:extLst>
          </p:cNvPr>
          <p:cNvSpPr>
            <a:spLocks noGrp="1"/>
          </p:cNvSpPr>
          <p:nvPr>
            <p:ph type="title"/>
          </p:nvPr>
        </p:nvSpPr>
        <p:spPr>
          <a:xfrm>
            <a:off x="71791" y="13670"/>
            <a:ext cx="8973398" cy="602767"/>
          </a:xfrm>
        </p:spPr>
        <p:txBody>
          <a:bodyPr/>
          <a:lstStyle/>
          <a:p>
            <a:r>
              <a:rPr lang="pl-PL" sz="1800" b="1"/>
              <a:t>NETWORK OF APPROXIMATION SPACES INDUCED FROM THE NETWORK OF APPROXIMATION SPACES FOR PAWLAK’S  ROUGH SET MODEL: EXAMPLE</a:t>
            </a:r>
          </a:p>
        </p:txBody>
      </p:sp>
      <mc:AlternateContent xmlns:mc="http://schemas.openxmlformats.org/markup-compatibility/2006" xmlns:a14="http://schemas.microsoft.com/office/drawing/2010/main">
        <mc:Choice Requires="a14">
          <p:sp>
            <p:nvSpPr>
              <p:cNvPr id="2" name="pole tekstowe 1">
                <a:extLst>
                  <a:ext uri="{FF2B5EF4-FFF2-40B4-BE49-F238E27FC236}">
                    <a16:creationId xmlns="" xmlns:a16="http://schemas.microsoft.com/office/drawing/2014/main" id="{5C6D1D6B-337E-6F30-D410-C85FF7201A95}"/>
                  </a:ext>
                </a:extLst>
              </p:cNvPr>
              <p:cNvSpPr txBox="1"/>
              <p:nvPr/>
            </p:nvSpPr>
            <p:spPr>
              <a:xfrm>
                <a:off x="219978" y="830017"/>
                <a:ext cx="3336197" cy="1231106"/>
              </a:xfrm>
              <a:prstGeom prst="rect">
                <a:avLst/>
              </a:prstGeom>
              <a:noFill/>
            </p:spPr>
            <p:txBody>
              <a:bodyPr wrap="square" lIns="0" tIns="0" rIns="0" bIns="0" rtlCol="0">
                <a:spAutoFit/>
              </a:bodyPr>
              <a:lstStyle/>
              <a:p>
                <a14:m>
                  <m:oMath xmlns:m="http://schemas.openxmlformats.org/officeDocument/2006/math">
                    <m:sSubSup>
                      <m:sSubSupPr>
                        <m:ctrlPr>
                          <a:rPr lang="pl-PL" sz="1600" b="0" i="1" smtClean="0">
                            <a:latin typeface="Cambria Math" panose="02040503050406030204" pitchFamily="18" charset="0"/>
                          </a:rPr>
                        </m:ctrlPr>
                      </m:sSubSupPr>
                      <m:e>
                        <m:r>
                          <a:rPr lang="pl-PL" sz="1600" b="0" i="1" smtClean="0">
                            <a:latin typeface="Cambria Math" panose="02040503050406030204" pitchFamily="18" charset="0"/>
                          </a:rPr>
                          <m:t>𝑔</m:t>
                        </m:r>
                      </m:e>
                      <m:sub>
                        <m:r>
                          <a:rPr lang="pl-PL" sz="1600" b="0" i="1" smtClean="0">
                            <a:latin typeface="Cambria Math" panose="02040503050406030204" pitchFamily="18" charset="0"/>
                          </a:rPr>
                          <m:t>𝑥</m:t>
                        </m:r>
                      </m:sub>
                      <m:sup>
                        <m:r>
                          <a:rPr lang="pl-PL" sz="1600" b="0" i="1" smtClean="0">
                            <a:latin typeface="Cambria Math" panose="02040503050406030204" pitchFamily="18" charset="0"/>
                          </a:rPr>
                          <m:t>∗</m:t>
                        </m:r>
                      </m:sup>
                    </m:sSubSup>
                    <m:r>
                      <a:rPr lang="pl-PL" sz="1600" b="0" i="1" smtClean="0">
                        <a:latin typeface="Cambria Math" panose="02040503050406030204" pitchFamily="18" charset="0"/>
                      </a:rPr>
                      <m:t>=</m:t>
                    </m:r>
                    <m:d>
                      <m:dPr>
                        <m:ctrlPr>
                          <a:rPr lang="pl-PL" sz="1600" b="0" i="1" smtClean="0">
                            <a:latin typeface="Cambria Math" panose="02040503050406030204" pitchFamily="18" charset="0"/>
                          </a:rPr>
                        </m:ctrlPr>
                      </m:dPr>
                      <m:e>
                        <m:sSup>
                          <m:sSupPr>
                            <m:ctrlPr>
                              <a:rPr lang="pl-PL" sz="1600" b="0" i="1" smtClean="0">
                                <a:latin typeface="Cambria Math" panose="02040503050406030204" pitchFamily="18" charset="0"/>
                              </a:rPr>
                            </m:ctrlPr>
                          </m:sSupPr>
                          <m:e>
                            <m:r>
                              <a:rPr lang="pl-PL" sz="1600" b="0" i="1" smtClean="0">
                                <a:latin typeface="Cambria Math" panose="02040503050406030204" pitchFamily="18" charset="0"/>
                              </a:rPr>
                              <m:t>𝑓</m:t>
                            </m:r>
                          </m:e>
                          <m:sup>
                            <m:r>
                              <a:rPr lang="pl-PL" sz="1600" b="0" i="1" smtClean="0">
                                <a:latin typeface="Cambria Math" panose="02040503050406030204" pitchFamily="18" charset="0"/>
                              </a:rPr>
                              <m:t>∗</m:t>
                            </m:r>
                          </m:sup>
                        </m:sSup>
                        <m:d>
                          <m:dPr>
                            <m:ctrlPr>
                              <a:rPr lang="pl-PL" sz="1600" b="0" i="1" smtClean="0">
                                <a:latin typeface="Cambria Math" panose="02040503050406030204" pitchFamily="18" charset="0"/>
                              </a:rPr>
                            </m:ctrlPr>
                          </m:dPr>
                          <m:e>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sub>
                            </m:sSub>
                          </m:e>
                        </m:d>
                        <m:r>
                          <a:rPr lang="pl-PL" sz="1600" b="0" i="1" smtClean="0">
                            <a:latin typeface="Cambria Math" panose="02040503050406030204" pitchFamily="18" charset="0"/>
                          </a:rPr>
                          <m:t>,</m:t>
                        </m:r>
                        <m:sSub>
                          <m:sSubPr>
                            <m:ctrlPr>
                              <a:rPr lang="pl-PL" sz="1600" b="0" i="1" smtClean="0">
                                <a:latin typeface="Cambria Math" panose="02040503050406030204" pitchFamily="18" charset="0"/>
                              </a:rPr>
                            </m:ctrlPr>
                          </m:sSubPr>
                          <m:e>
                            <m:d>
                              <m:dPr>
                                <m:begChr m:val="["/>
                                <m:endChr m:val="]"/>
                                <m:ctrlPr>
                                  <a:rPr lang="pl-PL" sz="1600" b="0" i="1" smtClean="0">
                                    <a:latin typeface="Cambria Math" panose="02040503050406030204" pitchFamily="18" charset="0"/>
                                  </a:rPr>
                                </m:ctrlPr>
                              </m:dPr>
                              <m:e>
                                <m:r>
                                  <a:rPr lang="pl-PL" sz="1600" b="0" i="1" smtClean="0">
                                    <a:latin typeface="Cambria Math" panose="02040503050406030204" pitchFamily="18" charset="0"/>
                                  </a:rPr>
                                  <m:t>𝑥</m:t>
                                </m:r>
                              </m:e>
                            </m:d>
                          </m:e>
                          <m:sub>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sub>
                        </m:sSub>
                      </m:e>
                    </m:d>
                  </m:oMath>
                </a14:m>
                <a:r>
                  <a:rPr lang="pl-PL" sz="1600" b="0" i="1"/>
                  <a:t>, x</a:t>
                </a:r>
                <a:r>
                  <a:rPr lang="pl-PL" sz="1600">
                    <a:ea typeface="Cambria Math" panose="02040503050406030204" pitchFamily="18" charset="0"/>
                  </a:rPr>
                  <a:t> </a:t>
                </a:r>
                <a14:m>
                  <m:oMath xmlns:m="http://schemas.openxmlformats.org/officeDocument/2006/math">
                    <m:r>
                      <a:rPr lang="pl-PL"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a14:m>
                <a:r>
                  <a:rPr lang="pl-PL" sz="1600" i="1"/>
                  <a:t> </a:t>
                </a:r>
              </a:p>
              <a:p>
                <a14:m>
                  <m:oMath xmlns:m="http://schemas.openxmlformats.org/officeDocument/2006/math">
                    <m:sSup>
                      <m:sSupPr>
                        <m:ctrlPr>
                          <a:rPr lang="pl-PL" sz="1600" i="1">
                            <a:latin typeface="Cambria Math" panose="02040503050406030204" pitchFamily="18" charset="0"/>
                          </a:rPr>
                        </m:ctrlPr>
                      </m:sSupPr>
                      <m:e>
                        <m:r>
                          <a:rPr lang="pl-PL" sz="1600" i="1">
                            <a:latin typeface="Cambria Math" panose="02040503050406030204" pitchFamily="18" charset="0"/>
                          </a:rPr>
                          <m:t>𝑓</m:t>
                        </m:r>
                      </m:e>
                      <m:sup>
                        <m:r>
                          <a:rPr lang="pl-PL" sz="1600" i="1">
                            <a:latin typeface="Cambria Math" panose="02040503050406030204" pitchFamily="18" charset="0"/>
                          </a:rPr>
                          <m:t>∗</m:t>
                        </m:r>
                      </m:sup>
                    </m:sSup>
                  </m:oMath>
                </a14:m>
                <a:r>
                  <a:rPr lang="pl-PL" sz="1600" i="1"/>
                  <a:t>:</a:t>
                </a:r>
                <a14:m>
                  <m:oMath xmlns:m="http://schemas.openxmlformats.org/officeDocument/2006/math">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a14:m>
                <a:r>
                  <a:rPr lang="pl-PL" sz="1600" i="1"/>
                  <a:t>/</a:t>
                </a:r>
                <a14:m>
                  <m:oMath xmlns:m="http://schemas.openxmlformats.org/officeDocument/2006/math">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r>
                      <a:rPr lang="pl-PL" sz="160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{1,…,</m:t>
                    </m:r>
                    <m:d>
                      <m:dPr>
                        <m:begChr m:val="|"/>
                        <m:endChr m:val="|"/>
                        <m:ctrlPr>
                          <a:rPr lang="pl-PL" sz="1600" b="0" i="1" smtClean="0">
                            <a:latin typeface="Cambria Math" panose="02040503050406030204" pitchFamily="18" charset="0"/>
                            <a:ea typeface="Cambria Math" panose="02040503050406030204" pitchFamily="18" charset="0"/>
                          </a:rPr>
                        </m:ctrlPr>
                      </m:dPr>
                      <m:e>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m:rPr>
                            <m:nor/>
                          </m:rPr>
                          <a:rPr lang="pl-PL" sz="1600" i="1"/>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e>
                    </m:d>
                    <m:r>
                      <a:rPr lang="pl-PL" sz="1600" b="0" i="1" smtClean="0">
                        <a:latin typeface="Cambria Math" panose="02040503050406030204" pitchFamily="18" charset="0"/>
                        <a:ea typeface="Cambria Math" panose="02040503050406030204" pitchFamily="18" charset="0"/>
                      </a:rPr>
                      <m:t>}</m:t>
                    </m:r>
                  </m:oMath>
                </a14:m>
                <a:r>
                  <a:rPr lang="pl-PL" sz="1600" i="1"/>
                  <a:t>- </a:t>
                </a:r>
                <a:r>
                  <a:rPr lang="pl-PL" sz="1600" i="1" err="1"/>
                  <a:t>bijection</a:t>
                </a:r>
                <a:r>
                  <a:rPr lang="pl-PL" sz="1600" i="1"/>
                  <a:t>, </a:t>
                </a:r>
              </a:p>
              <a:p>
                <a14:m>
                  <m:oMath xmlns:m="http://schemas.openxmlformats.org/officeDocument/2006/math">
                    <m:sSup>
                      <m:sSupPr>
                        <m:ctrlPr>
                          <a:rPr lang="pl-PL" sz="1600" i="1">
                            <a:latin typeface="Cambria Math" panose="02040503050406030204" pitchFamily="18" charset="0"/>
                          </a:rPr>
                        </m:ctrlPr>
                      </m:sSupPr>
                      <m:e>
                        <m:r>
                          <a:rPr lang="pl-PL" sz="1600" i="1">
                            <a:latin typeface="Cambria Math" panose="02040503050406030204" pitchFamily="18" charset="0"/>
                          </a:rPr>
                          <m:t>𝑓</m:t>
                        </m:r>
                      </m:e>
                      <m:sup>
                        <m:r>
                          <a:rPr lang="pl-PL" sz="1600" i="1">
                            <a:latin typeface="Cambria Math" panose="02040503050406030204" pitchFamily="18" charset="0"/>
                          </a:rPr>
                          <m:t>∗</m:t>
                        </m:r>
                      </m:sup>
                    </m:sSup>
                  </m:oMath>
                </a14:m>
                <a:r>
                  <a:rPr lang="pl-PL" sz="1600" i="1"/>
                  <a:t>(</a:t>
                </a:r>
                <a14:m>
                  <m:oMath xmlns:m="http://schemas.openxmlformats.org/officeDocument/2006/math">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sub>
                    </m:sSub>
                  </m:oMath>
                </a14:m>
                <a:r>
                  <a:rPr lang="pl-PL" sz="1600" i="1"/>
                  <a:t>)=</a:t>
                </a:r>
                <a14:m>
                  <m:oMath xmlns:m="http://schemas.openxmlformats.org/officeDocument/2006/math">
                    <m:r>
                      <a:rPr lang="pl-PL" sz="1600" i="1">
                        <a:latin typeface="Cambria Math" panose="02040503050406030204" pitchFamily="18" charset="0"/>
                      </a:rPr>
                      <m:t>𝑓</m:t>
                    </m:r>
                    <m:d>
                      <m:dPr>
                        <m:ctrlPr>
                          <a:rPr lang="pl-PL" sz="1600" i="1">
                            <a:latin typeface="Cambria Math" panose="02040503050406030204" pitchFamily="18" charset="0"/>
                          </a:rPr>
                        </m:ctrlPr>
                      </m:dPr>
                      <m:e>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r>
                              <a:rPr lang="pl-PL" sz="1600" i="1">
                                <a:latin typeface="Cambria Math" panose="02040503050406030204" pitchFamily="18" charset="0"/>
                              </a:rPr>
                              <m:t>𝑅</m:t>
                            </m:r>
                          </m:sub>
                        </m:sSub>
                      </m:e>
                    </m:d>
                  </m:oMath>
                </a14:m>
                <a:r>
                  <a:rPr lang="pl-PL" sz="1600" i="1"/>
                  <a:t> for </a:t>
                </a:r>
                <a14:m>
                  <m:oMath xmlns:m="http://schemas.openxmlformats.org/officeDocument/2006/math">
                    <m:r>
                      <a:rPr lang="pl-PL" sz="1600" i="1">
                        <a:latin typeface="Cambria Math" panose="02040503050406030204" pitchFamily="18" charset="0"/>
                      </a:rPr>
                      <m:t>𝑥</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oMath>
                </a14:m>
                <a:r>
                  <a:rPr lang="pl-PL" sz="1600" i="1"/>
                  <a:t> </a:t>
                </a:r>
              </a:p>
              <a:p>
                <a:r>
                  <a:rPr lang="pl-PL" sz="1600" i="1" err="1"/>
                  <a:t>dist</a:t>
                </a:r>
                <a:r>
                  <a:rPr lang="pl-PL" sz="1600" i="1"/>
                  <a:t> – </a:t>
                </a:r>
                <a:r>
                  <a:rPr lang="pl-PL" sz="1600" i="1" err="1"/>
                  <a:t>distance</a:t>
                </a:r>
                <a:r>
                  <a:rPr lang="pl-PL" sz="1600" i="1"/>
                  <a:t> </a:t>
                </a:r>
                <a:r>
                  <a:rPr lang="pl-PL" sz="1600" i="1" err="1"/>
                  <a:t>function</a:t>
                </a:r>
                <a:r>
                  <a:rPr lang="pl-PL" sz="1600" i="1"/>
                  <a:t> </a:t>
                </a:r>
                <a:r>
                  <a:rPr lang="pl-PL" sz="1600" i="1" err="1"/>
                  <a:t>between</a:t>
                </a:r>
                <a:r>
                  <a:rPr lang="pl-PL" sz="1600" i="1"/>
                  <a:t> </a:t>
                </a:r>
                <a:r>
                  <a:rPr lang="pl-PL" sz="1600" i="1" err="1"/>
                  <a:t>objects</a:t>
                </a:r>
                <a:r>
                  <a:rPr lang="pl-PL" sz="1600" i="1"/>
                  <a:t> from </a:t>
                </a:r>
                <a14:m>
                  <m:oMath xmlns:m="http://schemas.openxmlformats.org/officeDocument/2006/math">
                    <m:r>
                      <a:rPr lang="pl-PL" sz="1600" i="1">
                        <a:latin typeface="Cambria Math" panose="02040503050406030204" pitchFamily="18" charset="0"/>
                        <a:ea typeface="Cambria Math" panose="02040503050406030204" pitchFamily="18" charset="0"/>
                      </a:rPr>
                      <m:t>{1,…,</m:t>
                    </m:r>
                    <m:d>
                      <m:dPr>
                        <m:begChr m:val="|"/>
                        <m:endChr m:val="|"/>
                        <m:ctrlPr>
                          <a:rPr lang="pl-PL" sz="1600" i="1">
                            <a:latin typeface="Cambria Math" panose="02040503050406030204" pitchFamily="18" charset="0"/>
                            <a:ea typeface="Cambria Math" panose="02040503050406030204" pitchFamily="18" charset="0"/>
                          </a:rPr>
                        </m:ctrlPr>
                      </m:dPr>
                      <m:e>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m:rPr>
                            <m:nor/>
                          </m:rPr>
                          <a:rPr lang="pl-PL" sz="1600" i="1"/>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e>
                    </m:d>
                    <m:r>
                      <a:rPr lang="pl-PL" sz="1600" i="1">
                        <a:latin typeface="Cambria Math" panose="02040503050406030204" pitchFamily="18" charset="0"/>
                        <a:ea typeface="Cambria Math" panose="02040503050406030204" pitchFamily="18" charset="0"/>
                      </a:rPr>
                      <m:t>}</m:t>
                    </m:r>
                  </m:oMath>
                </a14:m>
                <a:r>
                  <a:rPr lang="pl-PL" sz="1600" i="1"/>
                  <a:t> </a:t>
                </a:r>
              </a:p>
            </p:txBody>
          </p:sp>
        </mc:Choice>
        <mc:Fallback xmlns="">
          <p:sp>
            <p:nvSpPr>
              <p:cNvPr id="2" name="pole tekstowe 1">
                <a:extLst>
                  <a:ext uri="{FF2B5EF4-FFF2-40B4-BE49-F238E27FC236}">
                    <a16:creationId xmlns:a16="http://schemas.microsoft.com/office/drawing/2014/main" xmlns="" xmlns:a14="http://schemas.microsoft.com/office/drawing/2010/main" id="{1669E935-7DE7-8569-3864-8C66C3A49F9E}"/>
                  </a:ext>
                </a:extLst>
              </p:cNvPr>
              <p:cNvSpPr txBox="1">
                <a:spLocks noRot="1" noChangeAspect="1" noMove="1" noResize="1" noEditPoints="1" noAdjustHandles="1" noChangeArrowheads="1" noChangeShapeType="1" noTextEdit="1"/>
              </p:cNvSpPr>
              <p:nvPr/>
            </p:nvSpPr>
            <p:spPr>
              <a:xfrm>
                <a:off x="219978" y="830017"/>
                <a:ext cx="3336197" cy="1231106"/>
              </a:xfrm>
              <a:prstGeom prst="rect">
                <a:avLst/>
              </a:prstGeom>
              <a:blipFill rotWithShape="0">
                <a:blip r:embed="rId4"/>
                <a:stretch>
                  <a:fillRect l="-3656" t="-4950" r="-5302" b="-9406"/>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9" name="pole tekstowe 28">
                <a:extLst>
                  <a:ext uri="{FF2B5EF4-FFF2-40B4-BE49-F238E27FC236}">
                    <a16:creationId xmlns="" xmlns:a16="http://schemas.microsoft.com/office/drawing/2014/main" id="{3F5C1C4A-07E6-AE7A-CAC1-AC237AFACB8A}"/>
                  </a:ext>
                </a:extLst>
              </p:cNvPr>
              <p:cNvSpPr txBox="1"/>
              <p:nvPr/>
            </p:nvSpPr>
            <p:spPr>
              <a:xfrm>
                <a:off x="3443" y="4938653"/>
                <a:ext cx="3017681" cy="493904"/>
              </a:xfrm>
              <a:prstGeom prst="rect">
                <a:avLst/>
              </a:prstGeom>
              <a:noFill/>
            </p:spPr>
            <p:txBody>
              <a:bodyPr wrap="square" lIns="0" tIns="0" rIns="0" bIns="0" rtlCol="0">
                <a:spAutoFit/>
              </a:bodyPr>
              <a:lstStyle/>
              <a:p>
                <a14:m>
                  <m:oMath xmlns:m="http://schemas.openxmlformats.org/officeDocument/2006/math">
                    <m:sSub>
                      <m:sSubPr>
                        <m:ctrlPr>
                          <a:rPr lang="en-GB" sz="1600" i="1" smtClean="0">
                            <a:latin typeface="Cambria Math" panose="02040503050406030204" pitchFamily="18" charset="0"/>
                          </a:rPr>
                        </m:ctrlPr>
                      </m:sSubPr>
                      <m:e>
                        <m:r>
                          <a:rPr lang="pl-PL" sz="1600" b="0" i="1" smtClean="0">
                            <a:latin typeface="Cambria Math" panose="02040503050406030204" pitchFamily="18" charset="0"/>
                          </a:rPr>
                          <m:t>       </m:t>
                        </m:r>
                        <m:r>
                          <a:rPr lang="pl-PL" sz="1600" b="0" i="1" smtClean="0">
                            <a:latin typeface="Cambria Math" panose="02040503050406030204" pitchFamily="18" charset="0"/>
                          </a:rPr>
                          <m:t>𝑔</m:t>
                        </m:r>
                      </m:e>
                      <m:sub>
                        <m:r>
                          <a:rPr lang="pl-PL" sz="1600" b="0" i="1" smtClean="0">
                            <a:latin typeface="Cambria Math" panose="02040503050406030204" pitchFamily="18" charset="0"/>
                          </a:rPr>
                          <m:t>𝑥</m:t>
                        </m:r>
                      </m:sub>
                    </m:sSub>
                    <m:r>
                      <a:rPr lang="pl-PL" sz="1600" b="0" i="1" smtClean="0">
                        <a:latin typeface="Cambria Math" panose="02040503050406030204" pitchFamily="18" charset="0"/>
                      </a:rPr>
                      <m:t>=</m:t>
                    </m:r>
                    <m:d>
                      <m:dPr>
                        <m:ctrlPr>
                          <a:rPr lang="pl-PL" sz="1600" b="0" i="1" smtClean="0">
                            <a:latin typeface="Cambria Math" panose="02040503050406030204" pitchFamily="18" charset="0"/>
                          </a:rPr>
                        </m:ctrlPr>
                      </m:dPr>
                      <m:e>
                        <m:r>
                          <a:rPr lang="pl-PL" sz="1600" b="0" i="1" smtClean="0">
                            <a:latin typeface="Cambria Math" panose="02040503050406030204" pitchFamily="18" charset="0"/>
                          </a:rPr>
                          <m:t>𝑓</m:t>
                        </m:r>
                        <m:d>
                          <m:dPr>
                            <m:ctrlPr>
                              <a:rPr lang="pl-PL" sz="1600" b="0" i="1" smtClean="0">
                                <a:latin typeface="Cambria Math" panose="02040503050406030204" pitchFamily="18" charset="0"/>
                              </a:rPr>
                            </m:ctrlPr>
                          </m:dPr>
                          <m:e>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r>
                                  <a:rPr lang="pl-PL" sz="1600" i="1">
                                    <a:latin typeface="Cambria Math" panose="02040503050406030204" pitchFamily="18" charset="0"/>
                                  </a:rPr>
                                  <m:t>𝑅</m:t>
                                </m:r>
                              </m:sub>
                            </m:sSub>
                          </m:e>
                        </m:d>
                        <m:r>
                          <a:rPr lang="pl-PL" sz="1600" b="0" i="1" smtClean="0">
                            <a:latin typeface="Cambria Math" panose="02040503050406030204" pitchFamily="18" charset="0"/>
                          </a:rPr>
                          <m:t>,</m:t>
                        </m:r>
                        <m:sSub>
                          <m:sSubPr>
                            <m:ctrlPr>
                              <a:rPr lang="pl-PL" sz="1600" b="0" i="1" smtClean="0">
                                <a:latin typeface="Cambria Math" panose="02040503050406030204" pitchFamily="18" charset="0"/>
                              </a:rPr>
                            </m:ctrlPr>
                          </m:sSubPr>
                          <m:e>
                            <m:d>
                              <m:dPr>
                                <m:begChr m:val="["/>
                                <m:endChr m:val="]"/>
                                <m:ctrlPr>
                                  <a:rPr lang="pl-PL" sz="1600" b="0" i="1" smtClean="0">
                                    <a:latin typeface="Cambria Math" panose="02040503050406030204" pitchFamily="18" charset="0"/>
                                  </a:rPr>
                                </m:ctrlPr>
                              </m:dPr>
                              <m:e>
                                <m:r>
                                  <a:rPr lang="pl-PL" sz="1600" b="0" i="1" smtClean="0">
                                    <a:latin typeface="Cambria Math" panose="02040503050406030204" pitchFamily="18" charset="0"/>
                                  </a:rPr>
                                  <m:t>𝑥</m:t>
                                </m:r>
                              </m:e>
                            </m:d>
                          </m:e>
                          <m:sub>
                            <m:r>
                              <a:rPr lang="pl-PL" sz="1600" b="0" i="1" smtClean="0">
                                <a:latin typeface="Cambria Math" panose="02040503050406030204" pitchFamily="18" charset="0"/>
                              </a:rPr>
                              <m:t>𝑅</m:t>
                            </m:r>
                          </m:sub>
                        </m:sSub>
                      </m:e>
                    </m:d>
                  </m:oMath>
                </a14:m>
                <a:r>
                  <a:rPr lang="pl-PL" sz="1600" b="0" i="1"/>
                  <a:t>, x</a:t>
                </a:r>
                <a:r>
                  <a:rPr lang="pl-PL" sz="1600">
                    <a:ea typeface="Cambria Math" panose="02040503050406030204" pitchFamily="18" charset="0"/>
                  </a:rPr>
                  <a:t> </a:t>
                </a:r>
                <a14:m>
                  <m:oMath xmlns:m="http://schemas.openxmlformats.org/officeDocument/2006/math">
                    <m:r>
                      <a:rPr lang="pl-PL" sz="1600" i="1">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𝑈</m:t>
                    </m:r>
                  </m:oMath>
                </a14:m>
                <a:endParaRPr lang="pl-PL" sz="1600" b="0" i="1"/>
              </a:p>
              <a:p>
                <a:r>
                  <a:rPr lang="pl-PL" sz="1600" i="1"/>
                  <a:t>   f:U/R</a:t>
                </a:r>
                <a14:m>
                  <m:oMath xmlns:m="http://schemas.openxmlformats.org/officeDocument/2006/math">
                    <m:r>
                      <a:rPr lang="pl-PL" sz="160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{1,…,</m:t>
                    </m:r>
                    <m:d>
                      <m:dPr>
                        <m:begChr m:val="|"/>
                        <m:endChr m:val="|"/>
                        <m:ctrlPr>
                          <a:rPr lang="pl-PL" sz="1600" b="0" i="1" smtClean="0">
                            <a:latin typeface="Cambria Math" panose="02040503050406030204" pitchFamily="18" charset="0"/>
                            <a:ea typeface="Cambria Math" panose="02040503050406030204" pitchFamily="18" charset="0"/>
                          </a:rPr>
                        </m:ctrlPr>
                      </m:dPr>
                      <m:e>
                        <m:r>
                          <a:rPr lang="pl-PL" sz="1600" b="0" i="1" smtClean="0">
                            <a:latin typeface="Cambria Math" panose="02040503050406030204" pitchFamily="18" charset="0"/>
                            <a:ea typeface="Cambria Math" panose="02040503050406030204" pitchFamily="18" charset="0"/>
                          </a:rPr>
                          <m:t>𝑈</m:t>
                        </m:r>
                        <m:r>
                          <a:rPr lang="pl-PL" sz="1600" b="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𝑅</m:t>
                        </m:r>
                      </m:e>
                    </m:d>
                    <m:r>
                      <a:rPr lang="pl-PL" sz="1600" b="0" i="1" smtClean="0">
                        <a:latin typeface="Cambria Math" panose="02040503050406030204" pitchFamily="18" charset="0"/>
                        <a:ea typeface="Cambria Math" panose="02040503050406030204" pitchFamily="18" charset="0"/>
                      </a:rPr>
                      <m:t>}</m:t>
                    </m:r>
                  </m:oMath>
                </a14:m>
                <a:r>
                  <a:rPr lang="pl-PL" sz="1600" i="1"/>
                  <a:t> - bijection</a:t>
                </a:r>
                <a:endParaRPr lang="en-GB" sz="1600" i="1"/>
              </a:p>
            </p:txBody>
          </p:sp>
        </mc:Choice>
        <mc:Fallback xmlns="">
          <p:sp>
            <p:nvSpPr>
              <p:cNvPr id="29" name="pole tekstowe 28">
                <a:extLst>
                  <a:ext uri="{FF2B5EF4-FFF2-40B4-BE49-F238E27FC236}">
                    <a16:creationId xmlns:a16="http://schemas.microsoft.com/office/drawing/2014/main" xmlns="" xmlns:a14="http://schemas.microsoft.com/office/drawing/2010/main" id="{1669E935-7DE7-8569-3864-8C66C3A49F9E}"/>
                  </a:ext>
                </a:extLst>
              </p:cNvPr>
              <p:cNvSpPr txBox="1">
                <a:spLocks noRot="1" noChangeAspect="1" noMove="1" noResize="1" noEditPoints="1" noAdjustHandles="1" noChangeArrowheads="1" noChangeShapeType="1" noTextEdit="1"/>
              </p:cNvSpPr>
              <p:nvPr/>
            </p:nvSpPr>
            <p:spPr>
              <a:xfrm>
                <a:off x="3443" y="4938653"/>
                <a:ext cx="3017681" cy="493904"/>
              </a:xfrm>
              <a:prstGeom prst="rect">
                <a:avLst/>
              </a:prstGeom>
              <a:blipFill rotWithShape="0">
                <a:blip r:embed="rId5"/>
                <a:stretch>
                  <a:fillRect l="-202" t="-12346" b="-2469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5" name="pole tekstowe 24">
                <a:extLst>
                  <a:ext uri="{FF2B5EF4-FFF2-40B4-BE49-F238E27FC236}">
                    <a16:creationId xmlns="" xmlns:a16="http://schemas.microsoft.com/office/drawing/2014/main" id="{1C39C528-4E57-6D2B-6FCE-AAAF6F0ADF92}"/>
                  </a:ext>
                </a:extLst>
              </p:cNvPr>
              <p:cNvSpPr txBox="1"/>
              <p:nvPr/>
            </p:nvSpPr>
            <p:spPr>
              <a:xfrm>
                <a:off x="5694326" y="642273"/>
                <a:ext cx="125861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600" i="1" smtClean="0">
                              <a:latin typeface="Cambria Math" panose="02040503050406030204" pitchFamily="18" charset="0"/>
                            </a:rPr>
                          </m:ctrlPr>
                        </m:sSubSup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up>
                          <m:r>
                            <a:rPr lang="pl-PL" sz="1600" b="0" i="1" smtClean="0">
                              <a:latin typeface="Cambria Math" panose="02040503050406030204" pitchFamily="18" charset="0"/>
                            </a:rPr>
                            <m:t>∗</m:t>
                          </m:r>
                        </m:sup>
                      </m:sSubSup>
                      <m:r>
                        <a:rPr lang="en-GB"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m:oMathPara>
                </a14:m>
                <a:endParaRPr lang="pl-PL" sz="1600"/>
              </a:p>
            </p:txBody>
          </p:sp>
        </mc:Choice>
        <mc:Fallback xmlns="">
          <p:sp>
            <p:nvSpPr>
              <p:cNvPr id="25" name="pole tekstowe 24"/>
              <p:cNvSpPr txBox="1">
                <a:spLocks noRot="1" noChangeAspect="1" noMove="1" noResize="1" noEditPoints="1" noAdjustHandles="1" noChangeArrowheads="1" noChangeShapeType="1" noTextEdit="1"/>
              </p:cNvSpPr>
              <p:nvPr/>
            </p:nvSpPr>
            <p:spPr>
              <a:xfrm>
                <a:off x="5694326" y="642273"/>
                <a:ext cx="1258613" cy="246221"/>
              </a:xfrm>
              <a:prstGeom prst="rect">
                <a:avLst/>
              </a:prstGeom>
              <a:blipFill rotWithShape="0">
                <a:blip r:embed="rId6"/>
                <a:stretch>
                  <a:fillRect l="-2415" b="-19512"/>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2" name="pole tekstowe 31">
                <a:extLst>
                  <a:ext uri="{FF2B5EF4-FFF2-40B4-BE49-F238E27FC236}">
                    <a16:creationId xmlns="" xmlns:a16="http://schemas.microsoft.com/office/drawing/2014/main" id="{D6B6A1AE-0E59-72ED-7577-25DF09EB6800}"/>
                  </a:ext>
                </a:extLst>
              </p:cNvPr>
              <p:cNvSpPr txBox="1"/>
              <p:nvPr/>
            </p:nvSpPr>
            <p:spPr>
              <a:xfrm>
                <a:off x="7036446" y="640958"/>
                <a:ext cx="1802416" cy="286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ea typeface="Cambria Math" panose="02040503050406030204" pitchFamily="18" charset="0"/>
                            </a:rPr>
                          </m:ctrlPr>
                        </m:sSubPr>
                        <m:e>
                          <m:r>
                            <a:rPr lang="pl-PL" sz="1600" b="0" i="1" smtClean="0">
                              <a:latin typeface="Cambria Math" panose="02040503050406030204" pitchFamily="18" charset="0"/>
                              <a:ea typeface="Cambria Math" panose="02040503050406030204" pitchFamily="18" charset="0"/>
                            </a:rPr>
                            <m:t>𝐺</m:t>
                          </m:r>
                        </m:e>
                        <m:sub>
                          <m:sSubSup>
                            <m:sSubSupPr>
                              <m:ctrlPr>
                                <a:rPr lang="en-GB" sz="1600" i="1" smtClean="0">
                                  <a:latin typeface="Cambria Math" panose="02040503050406030204" pitchFamily="18" charset="0"/>
                                  <a:ea typeface="Cambria Math" panose="02040503050406030204" pitchFamily="18" charset="0"/>
                                </a:rPr>
                              </m:ctrlPr>
                            </m:sSubSupPr>
                            <m:e>
                              <m:r>
                                <a:rPr lang="pl-PL" sz="1600" b="0" i="1" smtClean="0">
                                  <a:latin typeface="Cambria Math" panose="02040503050406030204" pitchFamily="18" charset="0"/>
                                  <a:ea typeface="Cambria Math" panose="02040503050406030204" pitchFamily="18" charset="0"/>
                                </a:rPr>
                                <m:t>𝑅</m:t>
                              </m:r>
                            </m:e>
                            <m:sub>
                              <m:r>
                                <a:rPr lang="pl-PL" sz="1600" b="0" i="1" smtClean="0">
                                  <a:latin typeface="Cambria Math" panose="02040503050406030204" pitchFamily="18" charset="0"/>
                                  <a:ea typeface="Cambria Math" panose="02040503050406030204" pitchFamily="18" charset="0"/>
                                </a:rPr>
                                <m:t>𝑑</m:t>
                              </m:r>
                            </m:sub>
                            <m:sup>
                              <m:r>
                                <a:rPr lang="pl-PL" sz="1600" b="0" i="1" smtClean="0">
                                  <a:latin typeface="Cambria Math" panose="02040503050406030204" pitchFamily="18" charset="0"/>
                                  <a:ea typeface="Cambria Math" panose="02040503050406030204" pitchFamily="18" charset="0"/>
                                </a:rPr>
                                <m:t>∗</m:t>
                              </m:r>
                            </m:sup>
                          </m:sSubSup>
                        </m:sub>
                      </m:sSub>
                      <m:r>
                        <a:rPr lang="pl-PL" sz="1600" b="0" i="1" smtClean="0">
                          <a:latin typeface="Cambria Math" panose="02040503050406030204" pitchFamily="18" charset="0"/>
                          <a:ea typeface="Cambria Math" panose="02040503050406030204" pitchFamily="18" charset="0"/>
                        </a:rPr>
                        <m:t>={</m:t>
                      </m:r>
                      <m:sSubSup>
                        <m:sSubSupPr>
                          <m:ctrlPr>
                            <a:rPr lang="pl-PL" sz="1600" i="1">
                              <a:latin typeface="Cambria Math" panose="02040503050406030204" pitchFamily="18" charset="0"/>
                            </a:rPr>
                          </m:ctrlPr>
                        </m:sSubSupPr>
                        <m:e>
                          <m:r>
                            <a:rPr lang="pl-PL" sz="1600" i="1">
                              <a:latin typeface="Cambria Math" panose="02040503050406030204" pitchFamily="18" charset="0"/>
                            </a:rPr>
                            <m:t>𝑔</m:t>
                          </m:r>
                        </m:e>
                        <m:sub>
                          <m:r>
                            <a:rPr lang="pl-PL" sz="1600" b="0" i="1" smtClean="0">
                              <a:latin typeface="Cambria Math" panose="02040503050406030204" pitchFamily="18" charset="0"/>
                            </a:rPr>
                            <m:t>𝑦</m:t>
                          </m:r>
                        </m:sub>
                        <m:sup>
                          <m:r>
                            <a:rPr lang="pl-PL" sz="1600" i="1">
                              <a:latin typeface="Cambria Math" panose="02040503050406030204" pitchFamily="18" charset="0"/>
                            </a:rPr>
                            <m:t>∗</m:t>
                          </m:r>
                        </m:sup>
                      </m:sSubSup>
                      <m:r>
                        <a:rPr lang="pl-PL" sz="1600" b="0" i="1" smtClean="0">
                          <a:latin typeface="Cambria Math" panose="02040503050406030204" pitchFamily="18" charset="0"/>
                        </a:rPr>
                        <m:t>: </m:t>
                      </m:r>
                      <m:r>
                        <a:rPr lang="pl-PL" sz="1600" b="0" i="1" smtClean="0">
                          <a:latin typeface="Cambria Math" panose="02040503050406030204" pitchFamily="18" charset="0"/>
                        </a:rPr>
                        <m:t>𝑦</m:t>
                      </m:r>
                      <m:r>
                        <a:rPr lang="pl-PL" sz="1600" i="1">
                          <a:latin typeface="Cambria Math" panose="02040503050406030204" pitchFamily="18" charset="0"/>
                          <a:ea typeface="Cambria Math" panose="02040503050406030204" pitchFamily="18" charset="0"/>
                        </a:rPr>
                        <m:t>∈ </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b="0" i="1" smtClean="0">
                          <a:latin typeface="Cambria Math" panose="02040503050406030204" pitchFamily="18" charset="0"/>
                          <a:ea typeface="Cambria Math" panose="02040503050406030204" pitchFamily="18" charset="0"/>
                        </a:rPr>
                        <m:t>}</m:t>
                      </m:r>
                    </m:oMath>
                  </m:oMathPara>
                </a14:m>
                <a:endParaRPr lang="pl-PL" sz="1600"/>
              </a:p>
            </p:txBody>
          </p:sp>
        </mc:Choice>
        <mc:Fallback xmlns="">
          <p:sp>
            <p:nvSpPr>
              <p:cNvPr id="32" name="pole tekstowe 31"/>
              <p:cNvSpPr txBox="1">
                <a:spLocks noRot="1" noChangeAspect="1" noMove="1" noResize="1" noEditPoints="1" noAdjustHandles="1" noChangeArrowheads="1" noChangeShapeType="1" noTextEdit="1"/>
              </p:cNvSpPr>
              <p:nvPr/>
            </p:nvSpPr>
            <p:spPr>
              <a:xfrm>
                <a:off x="7036446" y="640958"/>
                <a:ext cx="1802416" cy="286553"/>
              </a:xfrm>
              <a:prstGeom prst="rect">
                <a:avLst/>
              </a:prstGeom>
              <a:blipFill rotWithShape="0">
                <a:blip r:embed="rId7"/>
                <a:stretch>
                  <a:fillRect l="-1689" r="-3378" b="-1702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5" name="pole tekstowe 34">
                <a:extLst>
                  <a:ext uri="{FF2B5EF4-FFF2-40B4-BE49-F238E27FC236}">
                    <a16:creationId xmlns="" xmlns:a16="http://schemas.microsoft.com/office/drawing/2014/main" id="{C1DE39D6-ED32-1C26-63A7-3B633587E326}"/>
                  </a:ext>
                </a:extLst>
              </p:cNvPr>
              <p:cNvSpPr txBox="1"/>
              <p:nvPr/>
            </p:nvSpPr>
            <p:spPr>
              <a:xfrm>
                <a:off x="5525592" y="960422"/>
                <a:ext cx="3519597" cy="778996"/>
              </a:xfrm>
              <a:prstGeom prst="rect">
                <a:avLst/>
              </a:prstGeom>
              <a:noFill/>
            </p:spPr>
            <p:txBody>
              <a:bodyPr wrap="square" lIns="0" tIns="0" rIns="0" bIns="0" rtlCol="0">
                <a:spAutoFit/>
              </a:bodyPr>
              <a:lstStyle/>
              <a:p>
                <a14:m>
                  <m:oMath xmlns:m="http://schemas.openxmlformats.org/officeDocument/2006/math">
                    <m:sSubSup>
                      <m:sSubSupPr>
                        <m:ctrlPr>
                          <a:rPr lang="en-GB" sz="1600" i="1" smtClean="0">
                            <a:latin typeface="Cambria Math" panose="02040503050406030204" pitchFamily="18" charset="0"/>
                          </a:rPr>
                        </m:ctrlPr>
                      </m:sSubSupPr>
                      <m:e>
                        <m:r>
                          <a:rPr lang="pl-PL" sz="1600" b="0" i="1" smtClean="0">
                            <a:latin typeface="Cambria Math" panose="02040503050406030204" pitchFamily="18" charset="0"/>
                          </a:rPr>
                          <m:t> </m:t>
                        </m:r>
                        <m:r>
                          <a:rPr lang="pl-PL" sz="1600" b="0" i="1" smtClean="0">
                            <a:latin typeface="Cambria Math" panose="02040503050406030204" pitchFamily="18" charset="0"/>
                          </a:rPr>
                          <m:t>𝑔</m:t>
                        </m:r>
                      </m:e>
                      <m:sub>
                        <m:r>
                          <a:rPr lang="pl-PL" sz="1600" b="0" i="1" smtClean="0">
                            <a:latin typeface="Cambria Math" panose="02040503050406030204" pitchFamily="18" charset="0"/>
                          </a:rPr>
                          <m:t>𝑦</m:t>
                        </m:r>
                      </m:sub>
                      <m:sup>
                        <m:r>
                          <a:rPr lang="pl-PL" sz="1600" b="0" i="1" smtClean="0">
                            <a:latin typeface="Cambria Math" panose="02040503050406030204" pitchFamily="18" charset="0"/>
                          </a:rPr>
                          <m:t>∗</m:t>
                        </m:r>
                      </m:sup>
                    </m:sSubSup>
                  </m:oMath>
                </a14:m>
                <a:r>
                  <a:rPr lang="pl-PL" sz="1600"/>
                  <a:t>=(</a:t>
                </a:r>
                <a:r>
                  <a:rPr lang="pl-PL" sz="1600" i="1"/>
                  <a:t>h</a:t>
                </a:r>
                <a:r>
                  <a:rPr lang="pl-PL" sz="1600"/>
                  <a:t>(</a:t>
                </a:r>
                <a14:m>
                  <m:oMath xmlns:m="http://schemas.openxmlformats.org/officeDocument/2006/math">
                    <m:sSub>
                      <m:sSubPr>
                        <m:ctrlPr>
                          <a:rPr lang="pl-PL" sz="1600" i="1" smtClean="0">
                            <a:latin typeface="Cambria Math" panose="02040503050406030204" pitchFamily="18" charset="0"/>
                          </a:rPr>
                        </m:ctrlPr>
                      </m:sSubPr>
                      <m:e>
                        <m:d>
                          <m:dPr>
                            <m:begChr m:val="["/>
                            <m:endChr m:val="]"/>
                            <m:ctrlPr>
                              <a:rPr lang="pl-PL" sz="1600" i="1" smtClean="0">
                                <a:latin typeface="Cambria Math" panose="02040503050406030204" pitchFamily="18" charset="0"/>
                              </a:rPr>
                            </m:ctrlPr>
                          </m:dPr>
                          <m:e>
                            <m:r>
                              <a:rPr lang="pl-PL" sz="1600" b="0" i="1" smtClean="0">
                                <a:latin typeface="Cambria Math" panose="02040503050406030204" pitchFamily="18" charset="0"/>
                              </a:rPr>
                              <m:t>𝑦</m:t>
                            </m:r>
                          </m:e>
                        </m:d>
                      </m:e>
                      <m:sub>
                        <m:sSubSup>
                          <m:sSubSupPr>
                            <m:ctrlPr>
                              <a:rPr lang="pl-PL" sz="1600" b="0" i="1" smtClean="0">
                                <a:latin typeface="Cambria Math" panose="02040503050406030204" pitchFamily="18" charset="0"/>
                              </a:rPr>
                            </m:ctrlPr>
                          </m:sSubSup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up>
                            <m:r>
                              <a:rPr lang="pl-PL" sz="1600" b="0" i="1" smtClean="0">
                                <a:latin typeface="Cambria Math" panose="02040503050406030204" pitchFamily="18" charset="0"/>
                              </a:rPr>
                              <m:t>∗</m:t>
                            </m:r>
                          </m:sup>
                        </m:sSubSup>
                      </m:sub>
                    </m:sSub>
                    <m:r>
                      <a:rPr lang="pl-PL" sz="1600" b="0" i="1" smtClean="0">
                        <a:latin typeface="Cambria Math" panose="02040503050406030204" pitchFamily="18" charset="0"/>
                      </a:rPr>
                      <m:t>),</m:t>
                    </m:r>
                  </m:oMath>
                </a14:m>
                <a:r>
                  <a:rPr lang="pl-PL" sz="1600"/>
                  <a:t> </a:t>
                </a:r>
                <a14:m>
                  <m:oMath xmlns:m="http://schemas.openxmlformats.org/officeDocument/2006/math">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b="0" i="1" smtClean="0">
                                <a:latin typeface="Cambria Math" panose="02040503050406030204" pitchFamily="18" charset="0"/>
                              </a:rPr>
                              <m:t>𝑦</m:t>
                            </m:r>
                          </m:e>
                        </m:d>
                      </m:e>
                      <m:sub>
                        <m:sSubSup>
                          <m:sSubSupPr>
                            <m:ctrlPr>
                              <a:rPr lang="pl-PL" sz="1600" i="1">
                                <a:latin typeface="Cambria Math" panose="02040503050406030204" pitchFamily="18" charset="0"/>
                              </a:rPr>
                            </m:ctrlPr>
                          </m:sSubSupPr>
                          <m:e>
                            <m:r>
                              <a:rPr lang="pl-PL" sz="1600" i="1">
                                <a:latin typeface="Cambria Math" panose="02040503050406030204" pitchFamily="18" charset="0"/>
                              </a:rPr>
                              <m:t>𝑅</m:t>
                            </m:r>
                          </m:e>
                          <m:sub>
                            <m:r>
                              <a:rPr lang="pl-PL" sz="1600" i="1">
                                <a:latin typeface="Cambria Math" panose="02040503050406030204" pitchFamily="18" charset="0"/>
                              </a:rPr>
                              <m:t>𝑑</m:t>
                            </m:r>
                          </m:sub>
                          <m:sup>
                            <m:r>
                              <a:rPr lang="pl-PL" sz="1600" i="1">
                                <a:latin typeface="Cambria Math" panose="02040503050406030204" pitchFamily="18" charset="0"/>
                              </a:rPr>
                              <m:t>∗</m:t>
                            </m:r>
                          </m:sup>
                        </m:sSubSup>
                      </m:sub>
                    </m:sSub>
                  </m:oMath>
                </a14:m>
                <a:r>
                  <a:rPr lang="pl-PL" sz="1600"/>
                  <a:t>), </a:t>
                </a:r>
                <a:r>
                  <a:rPr lang="pl-PL" sz="1600" i="1"/>
                  <a:t>y</a:t>
                </a:r>
                <a:r>
                  <a:rPr lang="pl-PL" sz="1600" i="1">
                    <a:ea typeface="Cambria Math" panose="02040503050406030204" pitchFamily="18" charset="0"/>
                  </a:rPr>
                  <a:t> </a:t>
                </a:r>
                <a14:m>
                  <m:oMath xmlns:m="http://schemas.openxmlformats.org/officeDocument/2006/math">
                    <m:r>
                      <a:rPr lang="pl-PL"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a14:m>
                <a:endParaRPr lang="pl-PL" sz="1600" i="1"/>
              </a:p>
              <a:p>
                <a:r>
                  <a:rPr lang="pl-PL" sz="1600" i="1"/>
                  <a:t> </a:t>
                </a:r>
                <a14:m>
                  <m:oMath xmlns:m="http://schemas.openxmlformats.org/officeDocument/2006/math">
                    <m:sSup>
                      <m:sSupPr>
                        <m:ctrlPr>
                          <a:rPr lang="pl-PL" sz="1600" i="1" smtClean="0">
                            <a:latin typeface="Cambria Math" panose="02040503050406030204" pitchFamily="18" charset="0"/>
                          </a:rPr>
                        </m:ctrlPr>
                      </m:sSupPr>
                      <m:e>
                        <m:r>
                          <a:rPr lang="pl-PL" sz="1600" b="0" i="1" smtClean="0">
                            <a:latin typeface="Cambria Math" panose="02040503050406030204" pitchFamily="18" charset="0"/>
                          </a:rPr>
                          <m:t>h</m:t>
                        </m:r>
                      </m:e>
                      <m:sup>
                        <m:r>
                          <a:rPr lang="pl-PL" sz="1600" b="0" i="1" smtClean="0">
                            <a:latin typeface="Cambria Math" panose="02040503050406030204" pitchFamily="18" charset="0"/>
                          </a:rPr>
                          <m:t>∗</m:t>
                        </m:r>
                      </m:sup>
                    </m:sSup>
                  </m:oMath>
                </a14:m>
                <a:r>
                  <a:rPr lang="pl-PL" sz="1600" i="1"/>
                  <a:t>: </a:t>
                </a:r>
                <a14:m>
                  <m:oMath xmlns:m="http://schemas.openxmlformats.org/officeDocument/2006/math">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a14:m>
                <a:r>
                  <a:rPr lang="pl-PL" sz="1600" i="1"/>
                  <a:t>/</a:t>
                </a:r>
                <a14:m>
                  <m:oMath xmlns:m="http://schemas.openxmlformats.org/officeDocument/2006/math">
                    <m:sSubSup>
                      <m:sSubSupPr>
                        <m:ctrlPr>
                          <a:rPr lang="pl-PL" sz="1600" i="1">
                            <a:latin typeface="Cambria Math" panose="02040503050406030204" pitchFamily="18" charset="0"/>
                          </a:rPr>
                        </m:ctrlPr>
                      </m:sSubSupPr>
                      <m:e>
                        <m:r>
                          <a:rPr lang="pl-PL" sz="1600" i="1">
                            <a:latin typeface="Cambria Math" panose="02040503050406030204" pitchFamily="18" charset="0"/>
                          </a:rPr>
                          <m:t>𝑅</m:t>
                        </m:r>
                      </m:e>
                      <m:sub>
                        <m:r>
                          <a:rPr lang="pl-PL" sz="1600" i="1">
                            <a:latin typeface="Cambria Math" panose="02040503050406030204" pitchFamily="18" charset="0"/>
                          </a:rPr>
                          <m:t>𝑑</m:t>
                        </m:r>
                      </m:sub>
                      <m:sup>
                        <m:r>
                          <a:rPr lang="pl-PL" sz="1600" i="1">
                            <a:latin typeface="Cambria Math" panose="02040503050406030204" pitchFamily="18" charset="0"/>
                          </a:rPr>
                          <m:t>∗</m:t>
                        </m:r>
                      </m:sup>
                    </m:sSubSup>
                    <m:r>
                      <a:rPr lang="pl-PL" sz="160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{1,…,</m:t>
                    </m:r>
                  </m:oMath>
                </a14:m>
                <a:r>
                  <a:rPr lang="pl-PL" sz="1600" i="1"/>
                  <a:t> </a:t>
                </a:r>
                <a14:m>
                  <m:oMath xmlns:m="http://schemas.openxmlformats.org/officeDocument/2006/math">
                    <m:d>
                      <m:dPr>
                        <m:begChr m:val="⌈"/>
                        <m:endChr m:val="⌉"/>
                        <m:ctrlPr>
                          <a:rPr lang="pl-PL" sz="1600" i="1" smtClean="0">
                            <a:latin typeface="Cambria Math" panose="02040503050406030204" pitchFamily="18" charset="0"/>
                          </a:rPr>
                        </m:ctrlPr>
                      </m:dPr>
                      <m:e>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m:rPr>
                            <m:nor/>
                          </m:rPr>
                          <a:rPr lang="pl-PL" sz="1600" i="1"/>
                          <m:t>/</m:t>
                        </m:r>
                        <m:sSubSup>
                          <m:sSubSupPr>
                            <m:ctrlPr>
                              <a:rPr lang="pl-PL" sz="1600" i="1">
                                <a:latin typeface="Cambria Math" panose="02040503050406030204" pitchFamily="18" charset="0"/>
                              </a:rPr>
                            </m:ctrlPr>
                          </m:sSubSupPr>
                          <m:e>
                            <m:r>
                              <a:rPr lang="pl-PL" sz="1600" i="1">
                                <a:latin typeface="Cambria Math" panose="02040503050406030204" pitchFamily="18" charset="0"/>
                              </a:rPr>
                              <m:t>𝑅</m:t>
                            </m:r>
                          </m:e>
                          <m:sub>
                            <m:r>
                              <a:rPr lang="pl-PL" sz="1600" i="1">
                                <a:latin typeface="Cambria Math" panose="02040503050406030204" pitchFamily="18" charset="0"/>
                              </a:rPr>
                              <m:t>𝑑</m:t>
                            </m:r>
                          </m:sub>
                          <m:sup>
                            <m:r>
                              <a:rPr lang="pl-PL" sz="1600" i="1">
                                <a:latin typeface="Cambria Math" panose="02040503050406030204" pitchFamily="18" charset="0"/>
                              </a:rPr>
                              <m:t>∗</m:t>
                            </m:r>
                          </m:sup>
                        </m:sSubSup>
                      </m:e>
                    </m:d>
                  </m:oMath>
                </a14:m>
                <a:r>
                  <a:rPr lang="pl-PL" sz="1600"/>
                  <a:t>} – </a:t>
                </a:r>
                <a:r>
                  <a:rPr lang="pl-PL" sz="1600" i="1" err="1"/>
                  <a:t>bijection</a:t>
                </a:r>
                <a:r>
                  <a:rPr lang="pl-PL" sz="1600" i="1"/>
                  <a:t>, </a:t>
                </a:r>
              </a:p>
              <a:p>
                <a14:m>
                  <m:oMath xmlns:m="http://schemas.openxmlformats.org/officeDocument/2006/math">
                    <m:sSup>
                      <m:sSupPr>
                        <m:ctrlPr>
                          <a:rPr lang="pl-PL" sz="1600" i="1">
                            <a:latin typeface="Cambria Math" panose="02040503050406030204" pitchFamily="18" charset="0"/>
                          </a:rPr>
                        </m:ctrlPr>
                      </m:sSupPr>
                      <m:e>
                        <m:r>
                          <a:rPr lang="pl-PL" sz="1600" b="0" i="1" smtClean="0">
                            <a:latin typeface="Cambria Math" panose="02040503050406030204" pitchFamily="18" charset="0"/>
                          </a:rPr>
                          <m:t>h</m:t>
                        </m:r>
                      </m:e>
                      <m:sup>
                        <m:r>
                          <a:rPr lang="pl-PL" sz="1600" i="1">
                            <a:latin typeface="Cambria Math" panose="02040503050406030204" pitchFamily="18" charset="0"/>
                          </a:rPr>
                          <m:t>∗</m:t>
                        </m:r>
                      </m:sup>
                    </m:sSup>
                  </m:oMath>
                </a14:m>
                <a:r>
                  <a:rPr lang="pl-PL" sz="1600" i="1"/>
                  <a:t>(</a:t>
                </a:r>
                <a14:m>
                  <m:oMath xmlns:m="http://schemas.openxmlformats.org/officeDocument/2006/math">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sub>
                    </m:sSub>
                  </m:oMath>
                </a14:m>
                <a:r>
                  <a:rPr lang="pl-PL" sz="1600" i="1"/>
                  <a:t>)=h</a:t>
                </a:r>
                <a14:m>
                  <m:oMath xmlns:m="http://schemas.openxmlformats.org/officeDocument/2006/math">
                    <m:d>
                      <m:dPr>
                        <m:ctrlPr>
                          <a:rPr lang="pl-PL" sz="1600" i="1">
                            <a:latin typeface="Cambria Math" panose="02040503050406030204" pitchFamily="18" charset="0"/>
                          </a:rPr>
                        </m:ctrlPr>
                      </m:dPr>
                      <m:e>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r>
                              <a:rPr lang="pl-PL" sz="1600" i="1">
                                <a:latin typeface="Cambria Math" panose="02040503050406030204" pitchFamily="18" charset="0"/>
                              </a:rPr>
                              <m:t>𝑅</m:t>
                            </m:r>
                          </m:sub>
                        </m:sSub>
                      </m:e>
                    </m:d>
                  </m:oMath>
                </a14:m>
                <a:r>
                  <a:rPr lang="pl-PL" sz="1600" i="1"/>
                  <a:t> for </a:t>
                </a:r>
                <a14:m>
                  <m:oMath xmlns:m="http://schemas.openxmlformats.org/officeDocument/2006/math">
                    <m:r>
                      <a:rPr lang="pl-PL" sz="1600" i="1">
                        <a:latin typeface="Cambria Math" panose="02040503050406030204" pitchFamily="18" charset="0"/>
                      </a:rPr>
                      <m:t>𝑥</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oMath>
                </a14:m>
                <a:r>
                  <a:rPr lang="pl-PL" sz="1600" i="1"/>
                  <a:t> </a:t>
                </a:r>
              </a:p>
            </p:txBody>
          </p:sp>
        </mc:Choice>
        <mc:Fallback xmlns="">
          <p:sp>
            <p:nvSpPr>
              <p:cNvPr id="35" name="pole tekstowe 34">
                <a:extLst>
                  <a:ext uri="{FF2B5EF4-FFF2-40B4-BE49-F238E27FC236}">
                    <a16:creationId xmlns:a16="http://schemas.microsoft.com/office/drawing/2014/main" xmlns="" xmlns:a14="http://schemas.microsoft.com/office/drawing/2010/main" id="{37211B93-F1CA-AEE2-8268-2D7C2F7169CE}"/>
                  </a:ext>
                </a:extLst>
              </p:cNvPr>
              <p:cNvSpPr txBox="1">
                <a:spLocks noRot="1" noChangeAspect="1" noMove="1" noResize="1" noEditPoints="1" noAdjustHandles="1" noChangeArrowheads="1" noChangeShapeType="1" noTextEdit="1"/>
              </p:cNvSpPr>
              <p:nvPr/>
            </p:nvSpPr>
            <p:spPr>
              <a:xfrm>
                <a:off x="5525592" y="960422"/>
                <a:ext cx="3519597" cy="778996"/>
              </a:xfrm>
              <a:prstGeom prst="rect">
                <a:avLst/>
              </a:prstGeom>
              <a:blipFill rotWithShape="0">
                <a:blip r:embed="rId8"/>
                <a:stretch>
                  <a:fillRect l="-2076" t="-8661" r="-3979" b="-15748"/>
                </a:stretch>
              </a:blipFill>
            </p:spPr>
            <p:txBody>
              <a:bodyPr/>
              <a:lstStyle/>
              <a:p>
                <a:r>
                  <a:rPr lang="pl-PL">
                    <a:noFill/>
                  </a:rPr>
                  <a:t> </a:t>
                </a:r>
              </a:p>
            </p:txBody>
          </p:sp>
        </mc:Fallback>
      </mc:AlternateContent>
      <p:grpSp>
        <p:nvGrpSpPr>
          <p:cNvPr id="31" name="Grupa 30">
            <a:extLst>
              <a:ext uri="{FF2B5EF4-FFF2-40B4-BE49-F238E27FC236}">
                <a16:creationId xmlns="" xmlns:a16="http://schemas.microsoft.com/office/drawing/2014/main" id="{5FB2A909-6274-D958-2DAC-DD5C3808F1FC}"/>
              </a:ext>
            </a:extLst>
          </p:cNvPr>
          <p:cNvGrpSpPr/>
          <p:nvPr/>
        </p:nvGrpSpPr>
        <p:grpSpPr>
          <a:xfrm>
            <a:off x="71790" y="4535408"/>
            <a:ext cx="8767071" cy="2256559"/>
            <a:chOff x="71790" y="4535408"/>
            <a:chExt cx="8767071" cy="2256559"/>
          </a:xfrm>
        </p:grpSpPr>
        <mc:AlternateContent xmlns:mc="http://schemas.openxmlformats.org/markup-compatibility/2006" xmlns:a14="http://schemas.microsoft.com/office/drawing/2010/main">
          <mc:Choice Requires="a14">
            <p:sp>
              <p:nvSpPr>
                <p:cNvPr id="8" name="pole tekstowe 7">
                  <a:extLst>
                    <a:ext uri="{FF2B5EF4-FFF2-40B4-BE49-F238E27FC236}">
                      <a16:creationId xmlns="" xmlns:a16="http://schemas.microsoft.com/office/drawing/2014/main" id="{209D3874-A15F-945F-2AAA-26B3491D9392}"/>
                    </a:ext>
                  </a:extLst>
                </p:cNvPr>
                <p:cNvSpPr txBox="1"/>
                <p:nvPr/>
              </p:nvSpPr>
              <p:spPr>
                <a:xfrm>
                  <a:off x="231876" y="5450562"/>
                  <a:ext cx="2868157" cy="270168"/>
                </a:xfrm>
                <a:prstGeom prst="rect">
                  <a:avLst/>
                </a:prstGeom>
                <a:noFill/>
              </p:spPr>
              <p:txBody>
                <a:bodyPr wrap="square" lIns="0" tIns="0" rIns="0" bIns="0" rtlCol="0">
                  <a:spAutoFit/>
                </a:bodyPr>
                <a:lstStyle/>
                <a:p>
                  <a14:m>
                    <m:oMath xmlns:m="http://schemas.openxmlformats.org/officeDocument/2006/math">
                      <m:sSub>
                        <m:sSubPr>
                          <m:ctrlPr>
                            <a:rPr lang="en-GB" sz="1600" i="1" smtClean="0">
                              <a:latin typeface="Cambria Math" panose="02040503050406030204" pitchFamily="18" charset="0"/>
                            </a:rPr>
                          </m:ctrlPr>
                        </m:sSubPr>
                        <m:e>
                          <m:sSub>
                            <m:sSubPr>
                              <m:ctrlPr>
                                <a:rPr lang="pl-PL" sz="1600" i="1">
                                  <a:latin typeface="Cambria Math" panose="02040503050406030204" pitchFamily="18" charset="0"/>
                                  <a:ea typeface="Cambria Math" panose="02040503050406030204" pitchFamily="18" charset="0"/>
                                </a:rPr>
                              </m:ctrlPr>
                            </m:sSubPr>
                            <m:e>
                              <m:r>
                                <a:rPr lang="pl-PL" sz="1600" i="1">
                                  <a:latin typeface="Cambria Math" panose="02040503050406030204" pitchFamily="18" charset="0"/>
                                  <a:ea typeface="Cambria Math" panose="02040503050406030204" pitchFamily="18" charset="0"/>
                                </a:rPr>
                                <m:t>𝑅</m:t>
                              </m:r>
                            </m:e>
                            <m:sub>
                              <m:r>
                                <a:rPr lang="pl-PL" sz="1600" i="1">
                                  <a:latin typeface="Cambria Math" panose="02040503050406030204" pitchFamily="18" charset="0"/>
                                  <a:ea typeface="Cambria Math" panose="02040503050406030204" pitchFamily="18" charset="0"/>
                                </a:rPr>
                                <m:t>𝑑</m:t>
                              </m:r>
                            </m:sub>
                          </m:sSub>
                          <m:r>
                            <a:rPr lang="en-GB"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r>
                            <m:rPr>
                              <m:nor/>
                            </m:rPr>
                            <a:rPr lang="pl-PL" sz="1600" b="0" i="1" smtClean="0">
                              <a:latin typeface="Cambria Math" panose="02040503050406030204" pitchFamily="18" charset="0"/>
                              <a:ea typeface="Cambria Math" panose="02040503050406030204" pitchFamily="18" charset="0"/>
                            </a:rPr>
                            <m:t>, </m:t>
                          </m:r>
                          <m:r>
                            <a:rPr lang="pl-PL" sz="1600" b="0" i="1" smtClean="0">
                              <a:latin typeface="Cambria Math" panose="02040503050406030204" pitchFamily="18" charset="0"/>
                            </a:rPr>
                            <m:t>𝐺</m:t>
                          </m:r>
                        </m:e>
                        <m:sub>
                          <m:sSub>
                            <m:sSubPr>
                              <m:ctrlPr>
                                <a:rPr lang="en-GB" sz="1600" i="1" smtClean="0">
                                  <a:latin typeface="Cambria Math" panose="02040503050406030204" pitchFamily="18" charset="0"/>
                                </a:rPr>
                              </m:ctrlPr>
                            </m:sSub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Sub>
                        </m:sub>
                      </m:sSub>
                    </m:oMath>
                  </a14:m>
                  <a:r>
                    <a:rPr lang="pl-PL" sz="1600"/>
                    <a:t> </a:t>
                  </a:r>
                  <a14:m>
                    <m:oMath xmlns:m="http://schemas.openxmlformats.org/officeDocument/2006/math">
                      <m:r>
                        <a:rPr lang="pl-PL" sz="1600" i="1">
                          <a:latin typeface="Cambria Math" panose="02040503050406030204" pitchFamily="18" charset="0"/>
                        </a:rPr>
                        <m:t>={</m:t>
                      </m:r>
                      <m:sSubSup>
                        <m:sSubSupPr>
                          <m:ctrlPr>
                            <a:rPr lang="pl-PL" sz="1600" i="1" smtClean="0">
                              <a:latin typeface="Cambria Math" panose="02040503050406030204" pitchFamily="18" charset="0"/>
                            </a:rPr>
                          </m:ctrlPr>
                        </m:sSubSupPr>
                        <m:e>
                          <m:r>
                            <a:rPr lang="pl-PL" sz="1600" b="0" i="1" smtClean="0">
                              <a:latin typeface="Cambria Math" panose="02040503050406030204" pitchFamily="18" charset="0"/>
                            </a:rPr>
                            <m:t>𝑔</m:t>
                          </m:r>
                        </m:e>
                        <m:sub>
                          <m:r>
                            <a:rPr lang="pl-PL" sz="1600" b="0" i="1" smtClean="0">
                              <a:latin typeface="Cambria Math" panose="02040503050406030204" pitchFamily="18" charset="0"/>
                            </a:rPr>
                            <m:t>𝑦</m:t>
                          </m:r>
                        </m:sub>
                        <m:sup>
                          <m:r>
                            <a:rPr lang="pl-PL" sz="1600" b="0" i="1" smtClean="0">
                              <a:latin typeface="Cambria Math" panose="02040503050406030204" pitchFamily="18" charset="0"/>
                            </a:rPr>
                            <m:t>′</m:t>
                          </m:r>
                        </m:sup>
                      </m:sSubSup>
                      <m:r>
                        <a:rPr lang="pl-PL" sz="1600" b="0" i="1" smtClean="0">
                          <a:latin typeface="Cambria Math" panose="02040503050406030204" pitchFamily="18" charset="0"/>
                        </a:rPr>
                        <m:t>: </m:t>
                      </m:r>
                      <m:r>
                        <a:rPr lang="pl-PL" sz="1600" b="0" i="1" smtClean="0">
                          <a:latin typeface="Cambria Math" panose="02040503050406030204" pitchFamily="18" charset="0"/>
                        </a:rPr>
                        <m:t>𝑦</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oMath>
                  </a14:m>
                  <a:r>
                    <a:rPr lang="pl-PL" sz="1600"/>
                    <a:t>}</a:t>
                  </a:r>
                  <a:endParaRPr lang="en-GB" sz="1600"/>
                </a:p>
              </p:txBody>
            </p:sp>
          </mc:Choice>
          <mc:Fallback xmlns="">
            <p:sp>
              <p:nvSpPr>
                <p:cNvPr id="8" name="pole tekstowe 7"/>
                <p:cNvSpPr txBox="1">
                  <a:spLocks noRot="1" noChangeAspect="1" noMove="1" noResize="1" noEditPoints="1" noAdjustHandles="1" noChangeArrowheads="1" noChangeShapeType="1" noTextEdit="1"/>
                </p:cNvSpPr>
                <p:nvPr/>
              </p:nvSpPr>
              <p:spPr>
                <a:xfrm>
                  <a:off x="231876" y="5450562"/>
                  <a:ext cx="2868157" cy="270168"/>
                </a:xfrm>
                <a:prstGeom prst="rect">
                  <a:avLst/>
                </a:prstGeom>
                <a:blipFill rotWithShape="0">
                  <a:blip r:embed="rId9"/>
                  <a:stretch>
                    <a:fillRect l="-2335" t="-22727" b="-38636"/>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6" name="pole tekstowe 15">
                  <a:extLst>
                    <a:ext uri="{FF2B5EF4-FFF2-40B4-BE49-F238E27FC236}">
                      <a16:creationId xmlns="" xmlns:a16="http://schemas.microsoft.com/office/drawing/2014/main" id="{7FE95E3E-9C7B-4E92-83A4-942B2FAD89A6}"/>
                    </a:ext>
                  </a:extLst>
                </p:cNvPr>
                <p:cNvSpPr txBox="1"/>
                <p:nvPr/>
              </p:nvSpPr>
              <p:spPr>
                <a:xfrm>
                  <a:off x="71791" y="5738736"/>
                  <a:ext cx="3249863" cy="517120"/>
                </a:xfrm>
                <a:prstGeom prst="rect">
                  <a:avLst/>
                </a:prstGeom>
                <a:noFill/>
              </p:spPr>
              <p:txBody>
                <a:bodyPr wrap="square" lIns="0" tIns="0" rIns="0" bIns="0" rtlCol="0">
                  <a:spAutoFit/>
                </a:bodyPr>
                <a:lstStyle/>
                <a:p>
                  <a14:m>
                    <m:oMath xmlns:m="http://schemas.openxmlformats.org/officeDocument/2006/math">
                      <m:sSubSup>
                        <m:sSubSupPr>
                          <m:ctrlPr>
                            <a:rPr lang="en-GB" sz="1600" i="1" smtClean="0">
                              <a:latin typeface="Cambria Math" panose="02040503050406030204" pitchFamily="18" charset="0"/>
                            </a:rPr>
                          </m:ctrlPr>
                        </m:sSubSupPr>
                        <m:e>
                          <m:r>
                            <a:rPr lang="pl-PL" sz="1600" b="0" i="1" smtClean="0">
                              <a:latin typeface="Cambria Math" panose="02040503050406030204" pitchFamily="18" charset="0"/>
                            </a:rPr>
                            <m:t>       </m:t>
                          </m:r>
                          <m:r>
                            <a:rPr lang="pl-PL" sz="1600" b="0" i="1" smtClean="0">
                              <a:latin typeface="Cambria Math" panose="02040503050406030204" pitchFamily="18" charset="0"/>
                            </a:rPr>
                            <m:t>𝑔</m:t>
                          </m:r>
                        </m:e>
                        <m:sub>
                          <m:r>
                            <a:rPr lang="pl-PL" sz="1600" b="0" i="1" smtClean="0">
                              <a:latin typeface="Cambria Math" panose="02040503050406030204" pitchFamily="18" charset="0"/>
                            </a:rPr>
                            <m:t>𝑦</m:t>
                          </m:r>
                        </m:sub>
                        <m:sup>
                          <m:r>
                            <a:rPr lang="pl-PL" sz="1600" b="0" i="1" smtClean="0">
                              <a:latin typeface="Cambria Math" panose="02040503050406030204" pitchFamily="18" charset="0"/>
                            </a:rPr>
                            <m:t>′</m:t>
                          </m:r>
                        </m:sup>
                      </m:sSubSup>
                    </m:oMath>
                  </a14:m>
                  <a:r>
                    <a:rPr lang="pl-PL" sz="1600"/>
                    <a:t>=(</a:t>
                  </a:r>
                  <a:r>
                    <a:rPr lang="pl-PL" sz="1600" i="1"/>
                    <a:t>h</a:t>
                  </a:r>
                  <a:r>
                    <a:rPr lang="pl-PL" sz="1600"/>
                    <a:t>(</a:t>
                  </a:r>
                  <a14:m>
                    <m:oMath xmlns:m="http://schemas.openxmlformats.org/officeDocument/2006/math">
                      <m:sSub>
                        <m:sSubPr>
                          <m:ctrlPr>
                            <a:rPr lang="pl-PL" sz="1600" i="1" smtClean="0">
                              <a:latin typeface="Cambria Math" panose="02040503050406030204" pitchFamily="18" charset="0"/>
                            </a:rPr>
                          </m:ctrlPr>
                        </m:sSubPr>
                        <m:e>
                          <m:d>
                            <m:dPr>
                              <m:begChr m:val="["/>
                              <m:endChr m:val="]"/>
                              <m:ctrlPr>
                                <a:rPr lang="pl-PL" sz="1600" i="1" smtClean="0">
                                  <a:latin typeface="Cambria Math" panose="02040503050406030204" pitchFamily="18" charset="0"/>
                                </a:rPr>
                              </m:ctrlPr>
                            </m:dPr>
                            <m:e>
                              <m:r>
                                <a:rPr lang="pl-PL" sz="1600" b="0" i="1" smtClean="0">
                                  <a:latin typeface="Cambria Math" panose="02040503050406030204" pitchFamily="18" charset="0"/>
                                </a:rPr>
                                <m:t>𝑦</m:t>
                              </m:r>
                            </m:e>
                          </m:d>
                        </m:e>
                        <m:sub>
                          <m:sSub>
                            <m:sSubPr>
                              <m:ctrlPr>
                                <a:rPr lang="pl-PL" sz="1600" i="1" smtClean="0">
                                  <a:latin typeface="Cambria Math" panose="02040503050406030204" pitchFamily="18" charset="0"/>
                                </a:rPr>
                              </m:ctrlPr>
                            </m:sSub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Sub>
                        </m:sub>
                      </m:sSub>
                      <m:r>
                        <a:rPr lang="pl-PL" sz="1600" b="0" i="1" smtClean="0">
                          <a:latin typeface="Cambria Math" panose="02040503050406030204" pitchFamily="18" charset="0"/>
                        </a:rPr>
                        <m:t>),</m:t>
                      </m:r>
                    </m:oMath>
                  </a14:m>
                  <a:r>
                    <a:rPr lang="pl-PL" sz="1600"/>
                    <a:t> </a:t>
                  </a:r>
                  <a14:m>
                    <m:oMath xmlns:m="http://schemas.openxmlformats.org/officeDocument/2006/math">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b="0" i="1" smtClean="0">
                                  <a:latin typeface="Cambria Math" panose="02040503050406030204" pitchFamily="18" charset="0"/>
                                </a:rPr>
                                <m:t>𝑦</m:t>
                              </m:r>
                            </m:e>
                          </m:d>
                        </m:e>
                        <m:sub>
                          <m:sSub>
                            <m:sSubPr>
                              <m:ctrlPr>
                                <a:rPr lang="pl-PL" sz="1600" i="1">
                                  <a:latin typeface="Cambria Math" panose="02040503050406030204" pitchFamily="18" charset="0"/>
                                </a:rPr>
                              </m:ctrlPr>
                            </m:sSubPr>
                            <m:e>
                              <m:r>
                                <a:rPr lang="pl-PL" sz="1600" i="1">
                                  <a:latin typeface="Cambria Math" panose="02040503050406030204" pitchFamily="18" charset="0"/>
                                </a:rPr>
                                <m:t>𝑅</m:t>
                              </m:r>
                            </m:e>
                            <m:sub>
                              <m:r>
                                <a:rPr lang="pl-PL" sz="1600" i="1">
                                  <a:latin typeface="Cambria Math" panose="02040503050406030204" pitchFamily="18" charset="0"/>
                                </a:rPr>
                                <m:t>𝑑</m:t>
                              </m:r>
                            </m:sub>
                          </m:sSub>
                        </m:sub>
                      </m:sSub>
                    </m:oMath>
                  </a14:m>
                  <a:r>
                    <a:rPr lang="pl-PL" sz="1600"/>
                    <a:t>), </a:t>
                  </a:r>
                  <a:r>
                    <a:rPr lang="pl-PL" sz="1600" i="1"/>
                    <a:t>y</a:t>
                  </a:r>
                  <a:r>
                    <a:rPr lang="pl-PL" sz="1600" i="1">
                      <a:ea typeface="Cambria Math" panose="02040503050406030204" pitchFamily="18" charset="0"/>
                    </a:rPr>
                    <a:t> </a:t>
                  </a:r>
                  <a14:m>
                    <m:oMath xmlns:m="http://schemas.openxmlformats.org/officeDocument/2006/math">
                      <m:r>
                        <a:rPr lang="pl-PL" sz="1600" i="1">
                          <a:latin typeface="Cambria Math" panose="02040503050406030204" pitchFamily="18" charset="0"/>
                          <a:ea typeface="Cambria Math" panose="02040503050406030204" pitchFamily="18" charset="0"/>
                        </a:rPr>
                        <m:t>∈</m:t>
                      </m:r>
                    </m:oMath>
                  </a14:m>
                  <a:r>
                    <a:rPr lang="pl-PL" sz="1600" i="1"/>
                    <a:t>U</a:t>
                  </a:r>
                </a:p>
                <a:p>
                  <a:r>
                    <a:rPr lang="pl-PL" sz="1600" i="1"/>
                    <a:t> h: U/</a:t>
                  </a:r>
                  <a14:m>
                    <m:oMath xmlns:m="http://schemas.openxmlformats.org/officeDocument/2006/math">
                      <m:sSub>
                        <m:sSubPr>
                          <m:ctrlPr>
                            <a:rPr lang="pl-PL" sz="1600" i="1" smtClean="0">
                              <a:latin typeface="Cambria Math" panose="02040503050406030204" pitchFamily="18" charset="0"/>
                            </a:rPr>
                          </m:ctrlPr>
                        </m:sSub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Sub>
                      <m:r>
                        <a:rPr lang="pl-PL" sz="160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{1,…,</m:t>
                      </m:r>
                    </m:oMath>
                  </a14:m>
                  <a:r>
                    <a:rPr lang="pl-PL" sz="1600" i="1"/>
                    <a:t> </a:t>
                  </a:r>
                  <a14:m>
                    <m:oMath xmlns:m="http://schemas.openxmlformats.org/officeDocument/2006/math">
                      <m:d>
                        <m:dPr>
                          <m:begChr m:val="⌈"/>
                          <m:endChr m:val="⌉"/>
                          <m:ctrlPr>
                            <a:rPr lang="pl-PL" sz="1600" i="1" smtClean="0">
                              <a:latin typeface="Cambria Math" panose="02040503050406030204" pitchFamily="18" charset="0"/>
                            </a:rPr>
                          </m:ctrlPr>
                        </m:dPr>
                        <m:e>
                          <m:r>
                            <m:rPr>
                              <m:nor/>
                            </m:rPr>
                            <a:rPr lang="pl-PL" sz="1600" i="1"/>
                            <m:t>U</m:t>
                          </m:r>
                          <m:r>
                            <m:rPr>
                              <m:nor/>
                            </m:rPr>
                            <a:rPr lang="pl-PL" sz="1600" i="1"/>
                            <m:t>/</m:t>
                          </m:r>
                          <m:sSub>
                            <m:sSubPr>
                              <m:ctrlPr>
                                <a:rPr lang="pl-PL" sz="1600" i="1">
                                  <a:latin typeface="Cambria Math" panose="02040503050406030204" pitchFamily="18" charset="0"/>
                                </a:rPr>
                              </m:ctrlPr>
                            </m:sSubPr>
                            <m:e>
                              <m:r>
                                <a:rPr lang="pl-PL" sz="1600" i="1">
                                  <a:latin typeface="Cambria Math" panose="02040503050406030204" pitchFamily="18" charset="0"/>
                                </a:rPr>
                                <m:t>𝑅</m:t>
                              </m:r>
                            </m:e>
                            <m:sub>
                              <m:r>
                                <a:rPr lang="pl-PL" sz="1600" i="1">
                                  <a:latin typeface="Cambria Math" panose="02040503050406030204" pitchFamily="18" charset="0"/>
                                </a:rPr>
                                <m:t>𝑑</m:t>
                              </m:r>
                            </m:sub>
                          </m:sSub>
                        </m:e>
                      </m:d>
                    </m:oMath>
                  </a14:m>
                  <a:r>
                    <a:rPr lang="pl-PL" sz="1600"/>
                    <a:t>} - </a:t>
                  </a:r>
                  <a:r>
                    <a:rPr lang="pl-PL" sz="1600" i="1" err="1"/>
                    <a:t>bijection</a:t>
                  </a:r>
                  <a:r>
                    <a:rPr lang="pl-PL" sz="1600"/>
                    <a:t> </a:t>
                  </a:r>
                  <a:endParaRPr lang="en-GB" sz="1600"/>
                </a:p>
              </p:txBody>
            </p:sp>
          </mc:Choice>
          <mc:Fallback xmlns="">
            <p:sp>
              <p:nvSpPr>
                <p:cNvPr id="16" name="pole tekstowe 15">
                  <a:extLst>
                    <a:ext uri="{FF2B5EF4-FFF2-40B4-BE49-F238E27FC236}">
                      <a16:creationId xmlns:a16="http://schemas.microsoft.com/office/drawing/2014/main" xmlns="" xmlns:a14="http://schemas.microsoft.com/office/drawing/2010/main" id="{37211B93-F1CA-AEE2-8268-2D7C2F7169CE}"/>
                    </a:ext>
                  </a:extLst>
                </p:cNvPr>
                <p:cNvSpPr txBox="1">
                  <a:spLocks noRot="1" noChangeAspect="1" noMove="1" noResize="1" noEditPoints="1" noAdjustHandles="1" noChangeArrowheads="1" noChangeShapeType="1" noTextEdit="1"/>
                </p:cNvSpPr>
                <p:nvPr/>
              </p:nvSpPr>
              <p:spPr>
                <a:xfrm>
                  <a:off x="71791" y="5738736"/>
                  <a:ext cx="3249863" cy="517120"/>
                </a:xfrm>
                <a:prstGeom prst="rect">
                  <a:avLst/>
                </a:prstGeom>
                <a:blipFill rotWithShape="0">
                  <a:blip r:embed="rId10"/>
                  <a:stretch>
                    <a:fillRect l="-2251" t="-11765" b="-23529"/>
                  </a:stretch>
                </a:blipFill>
              </p:spPr>
              <p:txBody>
                <a:bodyPr/>
                <a:lstStyle/>
                <a:p>
                  <a:r>
                    <a:rPr lang="pl-PL">
                      <a:noFill/>
                    </a:rPr>
                    <a:t> </a:t>
                  </a:r>
                </a:p>
              </p:txBody>
            </p:sp>
          </mc:Fallback>
        </mc:AlternateContent>
        <p:grpSp>
          <p:nvGrpSpPr>
            <p:cNvPr id="12" name="Grupa 11">
              <a:extLst>
                <a:ext uri="{FF2B5EF4-FFF2-40B4-BE49-F238E27FC236}">
                  <a16:creationId xmlns="" xmlns:a16="http://schemas.microsoft.com/office/drawing/2014/main" id="{FEA3A7E8-6A26-BEDA-90CE-6E136D3D94A4}"/>
                </a:ext>
              </a:extLst>
            </p:cNvPr>
            <p:cNvGrpSpPr/>
            <p:nvPr/>
          </p:nvGrpSpPr>
          <p:grpSpPr>
            <a:xfrm>
              <a:off x="3379048" y="4535408"/>
              <a:ext cx="5297408" cy="1923588"/>
              <a:chOff x="-117343" y="3399000"/>
              <a:chExt cx="8935733" cy="3204934"/>
            </a:xfrm>
          </p:grpSpPr>
          <p:sp>
            <p:nvSpPr>
              <p:cNvPr id="3" name="Prostokąt zaokrąglony 2">
                <a:extLst>
                  <a:ext uri="{FF2B5EF4-FFF2-40B4-BE49-F238E27FC236}">
                    <a16:creationId xmlns="" xmlns:a16="http://schemas.microsoft.com/office/drawing/2014/main" id="{DE981178-C53A-D59C-27B6-3312A8DF3D95}"/>
                  </a:ext>
                </a:extLst>
              </p:cNvPr>
              <p:cNvSpPr/>
              <p:nvPr/>
            </p:nvSpPr>
            <p:spPr>
              <a:xfrm>
                <a:off x="-117343" y="3885753"/>
                <a:ext cx="2527074" cy="262454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rostokąt 9">
                <a:extLst>
                  <a:ext uri="{FF2B5EF4-FFF2-40B4-BE49-F238E27FC236}">
                    <a16:creationId xmlns="" xmlns:a16="http://schemas.microsoft.com/office/drawing/2014/main" id="{7DC84CE6-6D77-B291-516C-322DCF1F5C1B}"/>
                  </a:ext>
                </a:extLst>
              </p:cNvPr>
              <p:cNvSpPr/>
              <p:nvPr/>
            </p:nvSpPr>
            <p:spPr>
              <a:xfrm>
                <a:off x="1694243" y="4125483"/>
                <a:ext cx="244555" cy="339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 xmlns:a16="http://schemas.microsoft.com/office/drawing/2014/main" id="{E84A7363-9BF2-6A0B-1763-F0C618A5CAF4}"/>
                      </a:ext>
                    </a:extLst>
                  </p:cNvPr>
                  <p:cNvSpPr txBox="1"/>
                  <p:nvPr/>
                </p:nvSpPr>
                <p:spPr>
                  <a:xfrm>
                    <a:off x="1240758" y="4079713"/>
                    <a:ext cx="485915" cy="3122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𝑥</m:t>
                              </m:r>
                            </m:sub>
                          </m:sSub>
                        </m:oMath>
                      </m:oMathPara>
                    </a14:m>
                    <a:endParaRPr lang="en-GB" sz="1600"/>
                  </a:p>
                </p:txBody>
              </p:sp>
            </mc:Choice>
            <mc:Fallback xmlns="">
              <p:sp>
                <p:nvSpPr>
                  <p:cNvPr id="11" name="pole tekstowe 10"/>
                  <p:cNvSpPr txBox="1">
                    <a:spLocks noRot="1" noChangeAspect="1" noMove="1" noResize="1" noEditPoints="1" noAdjustHandles="1" noChangeArrowheads="1" noChangeShapeType="1" noTextEdit="1"/>
                  </p:cNvSpPr>
                  <p:nvPr/>
                </p:nvSpPr>
                <p:spPr>
                  <a:xfrm>
                    <a:off x="1240758" y="4079713"/>
                    <a:ext cx="485915" cy="312293"/>
                  </a:xfrm>
                  <a:prstGeom prst="rect">
                    <a:avLst/>
                  </a:prstGeom>
                  <a:blipFill rotWithShape="0">
                    <a:blip r:embed="rId11"/>
                    <a:stretch>
                      <a:fillRect l="-12500" b="-64516"/>
                    </a:stretch>
                  </a:blipFill>
                </p:spPr>
                <p:txBody>
                  <a:bodyPr/>
                  <a:lstStyle/>
                  <a:p>
                    <a:r>
                      <a:rPr lang="pl-PL">
                        <a:noFill/>
                      </a:rPr>
                      <a:t> </a:t>
                    </a:r>
                  </a:p>
                </p:txBody>
              </p:sp>
            </mc:Fallback>
          </mc:AlternateContent>
          <p:sp>
            <p:nvSpPr>
              <p:cNvPr id="23" name="pole tekstowe 22">
                <a:extLst>
                  <a:ext uri="{FF2B5EF4-FFF2-40B4-BE49-F238E27FC236}">
                    <a16:creationId xmlns="" xmlns:a16="http://schemas.microsoft.com/office/drawing/2014/main" id="{A59052AE-5369-33EA-098C-0FAAA35B1821}"/>
                  </a:ext>
                </a:extLst>
              </p:cNvPr>
              <p:cNvSpPr txBox="1"/>
              <p:nvPr/>
            </p:nvSpPr>
            <p:spPr>
              <a:xfrm>
                <a:off x="754452" y="5164406"/>
                <a:ext cx="645756" cy="436152"/>
              </a:xfrm>
              <a:prstGeom prst="rect">
                <a:avLst/>
              </a:prstGeom>
              <a:noFill/>
            </p:spPr>
            <p:txBody>
              <a:bodyPr wrap="square" lIns="0" tIns="0" rIns="0" bIns="0" rtlCol="0">
                <a:spAutoFit/>
              </a:bodyPr>
              <a:lstStyle/>
              <a:p>
                <a:endParaRPr lang="en-GB"/>
              </a:p>
            </p:txBody>
          </p:sp>
          <p:sp>
            <p:nvSpPr>
              <p:cNvPr id="24" name="Prostokąt 23">
                <a:extLst>
                  <a:ext uri="{FF2B5EF4-FFF2-40B4-BE49-F238E27FC236}">
                    <a16:creationId xmlns="" xmlns:a16="http://schemas.microsoft.com/office/drawing/2014/main" id="{B2C05CFC-6E99-5FB0-2B20-537C50E27D1D}"/>
                  </a:ext>
                </a:extLst>
              </p:cNvPr>
              <p:cNvSpPr/>
              <p:nvPr/>
            </p:nvSpPr>
            <p:spPr>
              <a:xfrm>
                <a:off x="1689600" y="5086612"/>
                <a:ext cx="299752" cy="4632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rostokąt zaokrąglony 4">
                <a:extLst>
                  <a:ext uri="{FF2B5EF4-FFF2-40B4-BE49-F238E27FC236}">
                    <a16:creationId xmlns="" xmlns:a16="http://schemas.microsoft.com/office/drawing/2014/main" id="{AEFC6FE6-0A85-3C7F-639D-7CF1A7D328AD}"/>
                  </a:ext>
                </a:extLst>
              </p:cNvPr>
              <p:cNvSpPr/>
              <p:nvPr/>
            </p:nvSpPr>
            <p:spPr>
              <a:xfrm>
                <a:off x="5231577" y="3399000"/>
                <a:ext cx="3586813" cy="320493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rostokąt 8">
                <a:extLst>
                  <a:ext uri="{FF2B5EF4-FFF2-40B4-BE49-F238E27FC236}">
                    <a16:creationId xmlns="" xmlns:a16="http://schemas.microsoft.com/office/drawing/2014/main" id="{1197D49E-3719-68DB-350E-1283DECC631A}"/>
                  </a:ext>
                </a:extLst>
              </p:cNvPr>
              <p:cNvSpPr/>
              <p:nvPr/>
            </p:nvSpPr>
            <p:spPr>
              <a:xfrm>
                <a:off x="5885303" y="3583591"/>
                <a:ext cx="1141297" cy="13928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rostokąt 17">
                <a:extLst>
                  <a:ext uri="{FF2B5EF4-FFF2-40B4-BE49-F238E27FC236}">
                    <a16:creationId xmlns="" xmlns:a16="http://schemas.microsoft.com/office/drawing/2014/main" id="{17093D65-DE3C-CC6C-A19C-A3C700BC7BD7}"/>
                  </a:ext>
                </a:extLst>
              </p:cNvPr>
              <p:cNvSpPr/>
              <p:nvPr/>
            </p:nvSpPr>
            <p:spPr>
              <a:xfrm>
                <a:off x="7016477" y="4186721"/>
                <a:ext cx="1692500" cy="18134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pole tekstowe 18">
                    <a:extLst>
                      <a:ext uri="{FF2B5EF4-FFF2-40B4-BE49-F238E27FC236}">
                        <a16:creationId xmlns="" xmlns:a16="http://schemas.microsoft.com/office/drawing/2014/main" id="{063EF327-9823-E7AC-D271-DEC73BF8F9B7}"/>
                      </a:ext>
                    </a:extLst>
                  </p:cNvPr>
                  <p:cNvSpPr txBox="1"/>
                  <p:nvPr/>
                </p:nvSpPr>
                <p:spPr>
                  <a:xfrm>
                    <a:off x="7559795" y="3769353"/>
                    <a:ext cx="333648" cy="2948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a:rPr lang="pl-PL" sz="1400" i="1">
                                  <a:latin typeface="Cambria Math" panose="02040503050406030204" pitchFamily="18" charset="0"/>
                                </a:rPr>
                                <m:t>𝑔</m:t>
                              </m:r>
                            </m:e>
                            <m:sub>
                              <m:sSup>
                                <m:sSupPr>
                                  <m:ctrlPr>
                                    <a:rPr lang="pl-PL" sz="1400" i="1">
                                      <a:latin typeface="Cambria Math" panose="02040503050406030204" pitchFamily="18" charset="0"/>
                                    </a:rPr>
                                  </m:ctrlPr>
                                </m:sSupPr>
                                <m:e>
                                  <m:r>
                                    <a:rPr lang="pl-PL" sz="1400" b="0" i="1" smtClean="0">
                                      <a:latin typeface="Cambria Math" panose="02040503050406030204" pitchFamily="18" charset="0"/>
                                    </a:rPr>
                                    <m:t>𝑦</m:t>
                                  </m:r>
                                </m:e>
                                <m:sup>
                                  <m:r>
                                    <a:rPr lang="pl-PL" sz="1400" i="1">
                                      <a:latin typeface="Cambria Math" panose="02040503050406030204" pitchFamily="18" charset="0"/>
                                    </a:rPr>
                                    <m:t>,</m:t>
                                  </m:r>
                                </m:sup>
                              </m:sSup>
                            </m:sub>
                            <m:sup>
                              <m:r>
                                <a:rPr lang="pl-PL" sz="1400" i="1">
                                  <a:latin typeface="Cambria Math" panose="02040503050406030204" pitchFamily="18" charset="0"/>
                                </a:rPr>
                                <m:t>′</m:t>
                              </m:r>
                            </m:sup>
                          </m:sSubSup>
                        </m:oMath>
                      </m:oMathPara>
                    </a14:m>
                    <a:endParaRPr lang="en-GB" sz="1400"/>
                  </a:p>
                </p:txBody>
              </p:sp>
            </mc:Choice>
            <mc:Fallback xmlns="">
              <p:sp>
                <p:nvSpPr>
                  <p:cNvPr id="19" name="pole tekstowe 18"/>
                  <p:cNvSpPr txBox="1">
                    <a:spLocks noRot="1" noChangeAspect="1" noMove="1" noResize="1" noEditPoints="1" noAdjustHandles="1" noChangeArrowheads="1" noChangeShapeType="1" noTextEdit="1"/>
                  </p:cNvSpPr>
                  <p:nvPr/>
                </p:nvSpPr>
                <p:spPr>
                  <a:xfrm>
                    <a:off x="7559795" y="3769353"/>
                    <a:ext cx="333648" cy="294809"/>
                  </a:xfrm>
                  <a:prstGeom prst="rect">
                    <a:avLst/>
                  </a:prstGeom>
                  <a:blipFill rotWithShape="0">
                    <a:blip r:embed="rId12"/>
                    <a:stretch>
                      <a:fillRect l="-34375" r="-15625" b="-58621"/>
                    </a:stretch>
                  </a:blipFill>
                </p:spPr>
                <p:txBody>
                  <a:bodyPr/>
                  <a:lstStyle/>
                  <a:p>
                    <a:r>
                      <a:rPr lang="pl-PL">
                        <a:noFill/>
                      </a:rPr>
                      <a:t> </a:t>
                    </a:r>
                  </a:p>
                </p:txBody>
              </p:sp>
            </mc:Fallback>
          </mc:AlternateContent>
          <p:sp>
            <p:nvSpPr>
              <p:cNvPr id="4" name="Sześciokąt 3">
                <a:extLst>
                  <a:ext uri="{FF2B5EF4-FFF2-40B4-BE49-F238E27FC236}">
                    <a16:creationId xmlns="" xmlns:a16="http://schemas.microsoft.com/office/drawing/2014/main" id="{9110107D-F500-2AA9-A3DA-30DED3FA7986}"/>
                  </a:ext>
                </a:extLst>
              </p:cNvPr>
              <p:cNvSpPr/>
              <p:nvPr/>
            </p:nvSpPr>
            <p:spPr>
              <a:xfrm>
                <a:off x="2274117" y="3877150"/>
                <a:ext cx="3540814" cy="2419334"/>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6" name="pole tekstowe 5">
                    <a:extLst>
                      <a:ext uri="{FF2B5EF4-FFF2-40B4-BE49-F238E27FC236}">
                        <a16:creationId xmlns="" xmlns:a16="http://schemas.microsoft.com/office/drawing/2014/main" id="{DDD0CB53-F347-1257-13E7-B568F360FF12}"/>
                      </a:ext>
                    </a:extLst>
                  </p:cNvPr>
                  <p:cNvSpPr txBox="1"/>
                  <p:nvPr/>
                </p:nvSpPr>
                <p:spPr>
                  <a:xfrm>
                    <a:off x="2643078" y="4542632"/>
                    <a:ext cx="2419037" cy="6217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400" i="1" smtClean="0">
                              <a:latin typeface="Cambria Math" panose="02040503050406030204" pitchFamily="18" charset="0"/>
                            </a:rPr>
                            <m:t>𝑟</m:t>
                          </m:r>
                          <m:d>
                            <m:dPr>
                              <m:ctrlPr>
                                <a:rPr lang="pl-PL" sz="1400" i="1">
                                  <a:latin typeface="Cambria Math" panose="02040503050406030204" pitchFamily="18" charset="0"/>
                                </a:rPr>
                              </m:ctrlPr>
                            </m:dPr>
                            <m:e>
                              <m:sSub>
                                <m:sSubPr>
                                  <m:ctrlPr>
                                    <a:rPr lang="en-GB" sz="1400" i="1">
                                      <a:latin typeface="Cambria Math" panose="02040503050406030204" pitchFamily="18" charset="0"/>
                                    </a:rPr>
                                  </m:ctrlPr>
                                </m:sSubPr>
                                <m:e>
                                  <m:r>
                                    <a:rPr lang="pl-PL" sz="1400" i="1">
                                      <a:latin typeface="Cambria Math" panose="02040503050406030204" pitchFamily="18" charset="0"/>
                                    </a:rPr>
                                    <m:t>𝑔</m:t>
                                  </m:r>
                                </m:e>
                                <m:sub>
                                  <m:r>
                                    <a:rPr lang="pl-PL" sz="1400" i="1">
                                      <a:latin typeface="Cambria Math" panose="02040503050406030204" pitchFamily="18" charset="0"/>
                                    </a:rPr>
                                    <m:t>𝑥</m:t>
                                  </m:r>
                                </m:sub>
                              </m:sSub>
                              <m:r>
                                <a:rPr lang="pl-PL" sz="1400" i="1">
                                  <a:latin typeface="Cambria Math" panose="02040503050406030204" pitchFamily="18" charset="0"/>
                                </a:rPr>
                                <m:t>,</m:t>
                              </m:r>
                              <m:sSubSup>
                                <m:sSubSupPr>
                                  <m:ctrlPr>
                                    <a:rPr lang="en-GB" sz="1400" i="1">
                                      <a:latin typeface="Cambria Math" panose="02040503050406030204" pitchFamily="18" charset="0"/>
                                    </a:rPr>
                                  </m:ctrlPr>
                                </m:sSubSupPr>
                                <m:e>
                                  <m:r>
                                    <a:rPr lang="pl-PL" sz="1400" i="1">
                                      <a:latin typeface="Cambria Math" panose="02040503050406030204" pitchFamily="18" charset="0"/>
                                    </a:rPr>
                                    <m:t>𝑔</m:t>
                                  </m:r>
                                </m:e>
                                <m:sub>
                                  <m:r>
                                    <a:rPr lang="pl-PL" sz="1400" b="0" i="1" smtClean="0">
                                      <a:latin typeface="Cambria Math" panose="02040503050406030204" pitchFamily="18" charset="0"/>
                                    </a:rPr>
                                    <m:t>𝑦</m:t>
                                  </m:r>
                                </m:sub>
                                <m:sup>
                                  <m:r>
                                    <a:rPr lang="pl-PL" sz="1400" i="1">
                                      <a:latin typeface="Cambria Math" panose="02040503050406030204" pitchFamily="18" charset="0"/>
                                    </a:rPr>
                                    <m:t>′</m:t>
                                  </m:r>
                                </m:sup>
                              </m:sSubSup>
                            </m:e>
                          </m:d>
                          <m:r>
                            <m:rPr>
                              <m:nor/>
                            </m:rPr>
                            <a:rPr lang="pl-PL" sz="1400" i="1"/>
                            <m:t> </m:t>
                          </m:r>
                          <m:r>
                            <m:rPr>
                              <m:nor/>
                            </m:rPr>
                            <a:rPr lang="pl-PL" sz="1400" i="1" err="1"/>
                            <m:t>iff</m:t>
                          </m:r>
                          <m:r>
                            <m:rPr>
                              <m:nor/>
                            </m:rPr>
                            <a:rPr lang="pl-PL" sz="1400" i="1"/>
                            <m:t> </m:t>
                          </m:r>
                        </m:oMath>
                      </m:oMathPara>
                    </a14:m>
                    <a:endParaRPr lang="pl-PL" sz="1400" i="1"/>
                  </a:p>
                  <a:p>
                    <a14:m>
                      <m:oMath xmlns:m="http://schemas.openxmlformats.org/officeDocument/2006/math">
                        <m:sSub>
                          <m:sSubPr>
                            <m:ctrlPr>
                              <a:rPr lang="pl-PL" sz="1400" i="1">
                                <a:latin typeface="Cambria Math" panose="02040503050406030204" pitchFamily="18" charset="0"/>
                              </a:rPr>
                            </m:ctrlPr>
                          </m:sSubPr>
                          <m:e>
                            <m:r>
                              <a:rPr lang="pl-PL" sz="1400" b="0" i="1" smtClean="0">
                                <a:latin typeface="Cambria Math" panose="02040503050406030204" pitchFamily="18" charset="0"/>
                              </a:rPr>
                              <m:t>           </m:t>
                            </m:r>
                            <m:d>
                              <m:dPr>
                                <m:begChr m:val="["/>
                                <m:endChr m:val="]"/>
                                <m:ctrlPr>
                                  <a:rPr lang="pl-PL" sz="1400" i="1">
                                    <a:latin typeface="Cambria Math" panose="02040503050406030204" pitchFamily="18" charset="0"/>
                                  </a:rPr>
                                </m:ctrlPr>
                              </m:dPr>
                              <m:e>
                                <m:r>
                                  <a:rPr lang="pl-PL" sz="1400" i="1">
                                    <a:latin typeface="Cambria Math" panose="02040503050406030204" pitchFamily="18" charset="0"/>
                                  </a:rPr>
                                  <m:t>𝑥</m:t>
                                </m:r>
                              </m:e>
                            </m:d>
                          </m:e>
                          <m:sub>
                            <m:r>
                              <a:rPr lang="pl-PL" sz="1400" i="1">
                                <a:latin typeface="Cambria Math" panose="02040503050406030204" pitchFamily="18" charset="0"/>
                              </a:rPr>
                              <m:t>𝑅</m:t>
                            </m:r>
                          </m:sub>
                        </m:sSub>
                        <m:r>
                          <a:rPr lang="en-GB" sz="1400" i="1">
                            <a:latin typeface="Cambria Math" panose="02040503050406030204" pitchFamily="18" charset="0"/>
                            <a:ea typeface="Cambria Math" panose="02040503050406030204" pitchFamily="18" charset="0"/>
                          </a:rPr>
                          <m:t>⊆</m:t>
                        </m:r>
                      </m:oMath>
                    </a14:m>
                    <a:r>
                      <a:rPr lang="pl-PL" sz="1400"/>
                      <a:t> </a:t>
                    </a:r>
                    <a14:m>
                      <m:oMath xmlns:m="http://schemas.openxmlformats.org/officeDocument/2006/math">
                        <m:sSub>
                          <m:sSubPr>
                            <m:ctrlPr>
                              <a:rPr lang="pl-PL" sz="1400" i="1">
                                <a:latin typeface="Cambria Math" panose="02040503050406030204" pitchFamily="18" charset="0"/>
                              </a:rPr>
                            </m:ctrlPr>
                          </m:sSubPr>
                          <m:e>
                            <m:d>
                              <m:dPr>
                                <m:begChr m:val="["/>
                                <m:endChr m:val="]"/>
                                <m:ctrlPr>
                                  <a:rPr lang="pl-PL" sz="1400" i="1">
                                    <a:latin typeface="Cambria Math" panose="02040503050406030204" pitchFamily="18" charset="0"/>
                                  </a:rPr>
                                </m:ctrlPr>
                              </m:dPr>
                              <m:e>
                                <m:r>
                                  <a:rPr lang="pl-PL" sz="1400" b="0" i="1" smtClean="0">
                                    <a:latin typeface="Cambria Math" panose="02040503050406030204" pitchFamily="18" charset="0"/>
                                  </a:rPr>
                                  <m:t>𝑦</m:t>
                                </m:r>
                              </m:e>
                            </m:d>
                          </m:e>
                          <m:sub>
                            <m:sSub>
                              <m:sSubPr>
                                <m:ctrlPr>
                                  <a:rPr lang="pl-PL" sz="1400" i="1">
                                    <a:latin typeface="Cambria Math" panose="02040503050406030204" pitchFamily="18" charset="0"/>
                                  </a:rPr>
                                </m:ctrlPr>
                              </m:sSubPr>
                              <m:e>
                                <m:r>
                                  <a:rPr lang="pl-PL" sz="1400" i="1">
                                    <a:latin typeface="Cambria Math" panose="02040503050406030204" pitchFamily="18" charset="0"/>
                                  </a:rPr>
                                  <m:t>𝑅</m:t>
                                </m:r>
                              </m:e>
                              <m:sub>
                                <m:r>
                                  <a:rPr lang="pl-PL" sz="1400" i="1">
                                    <a:latin typeface="Cambria Math" panose="02040503050406030204" pitchFamily="18" charset="0"/>
                                  </a:rPr>
                                  <m:t>𝑑</m:t>
                                </m:r>
                              </m:sub>
                            </m:sSub>
                          </m:sub>
                        </m:sSub>
                      </m:oMath>
                    </a14:m>
                    <a:endParaRPr lang="pl-PL" sz="1400"/>
                  </a:p>
                </p:txBody>
              </p:sp>
            </mc:Choice>
            <mc:Fallback xmlns="">
              <p:sp>
                <p:nvSpPr>
                  <p:cNvPr id="6" name="pole tekstowe 5">
                    <a:extLst>
                      <a:ext uri="{FF2B5EF4-FFF2-40B4-BE49-F238E27FC236}">
                        <a16:creationId xmlns:a16="http://schemas.microsoft.com/office/drawing/2014/main" xmlns="" xmlns:a14="http://schemas.microsoft.com/office/drawing/2010/main" id="{F3633CE5-6785-16E8-004F-38ECFD726E56}"/>
                      </a:ext>
                    </a:extLst>
                  </p:cNvPr>
                  <p:cNvSpPr txBox="1">
                    <a:spLocks noRot="1" noChangeAspect="1" noMove="1" noResize="1" noEditPoints="1" noAdjustHandles="1" noChangeArrowheads="1" noChangeShapeType="1" noTextEdit="1"/>
                  </p:cNvSpPr>
                  <p:nvPr/>
                </p:nvSpPr>
                <p:spPr>
                  <a:xfrm>
                    <a:off x="2643078" y="4542632"/>
                    <a:ext cx="2419037" cy="621774"/>
                  </a:xfrm>
                  <a:prstGeom prst="rect">
                    <a:avLst/>
                  </a:prstGeom>
                  <a:blipFill rotWithShape="0">
                    <a:blip r:embed="rId13"/>
                    <a:stretch>
                      <a:fillRect l="-426" b="-3770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 xmlns:a16="http://schemas.microsoft.com/office/drawing/2014/main" id="{32CADD13-3F45-4DD2-8C81-AB54D7CC2506}"/>
                      </a:ext>
                    </a:extLst>
                  </p:cNvPr>
                  <p:cNvSpPr txBox="1"/>
                  <p:nvPr/>
                </p:nvSpPr>
                <p:spPr>
                  <a:xfrm>
                    <a:off x="1134476" y="4999335"/>
                    <a:ext cx="485915" cy="2765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a:latin typeface="Cambria Math" panose="02040503050406030204" pitchFamily="18" charset="0"/>
                                </a:rPr>
                              </m:ctrlPr>
                            </m:sSubPr>
                            <m:e>
                              <m:r>
                                <a:rPr lang="pl-PL" sz="1400" i="1">
                                  <a:latin typeface="Cambria Math" panose="02040503050406030204" pitchFamily="18" charset="0"/>
                                </a:rPr>
                                <m:t>𝑔</m:t>
                              </m:r>
                            </m:e>
                            <m:sub>
                              <m:sSup>
                                <m:sSupPr>
                                  <m:ctrlPr>
                                    <a:rPr lang="pl-PL" sz="1400" i="1">
                                      <a:latin typeface="Cambria Math" panose="02040503050406030204" pitchFamily="18" charset="0"/>
                                    </a:rPr>
                                  </m:ctrlPr>
                                </m:sSupPr>
                                <m:e>
                                  <m:r>
                                    <a:rPr lang="pl-PL" sz="1400" i="1">
                                      <a:latin typeface="Cambria Math" panose="02040503050406030204" pitchFamily="18" charset="0"/>
                                    </a:rPr>
                                    <m:t>𝑥</m:t>
                                  </m:r>
                                </m:e>
                                <m:sup>
                                  <m:r>
                                    <a:rPr lang="pl-PL" sz="1400" i="1">
                                      <a:latin typeface="Cambria Math" panose="02040503050406030204" pitchFamily="18" charset="0"/>
                                    </a:rPr>
                                    <m:t>′</m:t>
                                  </m:r>
                                </m:sup>
                              </m:sSup>
                            </m:sub>
                          </m:sSub>
                        </m:oMath>
                      </m:oMathPara>
                    </a14:m>
                    <a:endParaRPr lang="en-GB" sz="1400"/>
                  </a:p>
                </p:txBody>
              </p:sp>
            </mc:Choice>
            <mc:Fallback xmlns="">
              <p:sp>
                <p:nvSpPr>
                  <p:cNvPr id="13" name="pole tekstowe 12">
                    <a:extLst>
                      <a:ext uri="{FF2B5EF4-FFF2-40B4-BE49-F238E27FC236}">
                        <a16:creationId xmlns:a16="http://schemas.microsoft.com/office/drawing/2014/main" xmlns="" xmlns:a14="http://schemas.microsoft.com/office/drawing/2010/main" id="{F8B818D4-9E01-CC97-1563-A3069A070DA7}"/>
                      </a:ext>
                    </a:extLst>
                  </p:cNvPr>
                  <p:cNvSpPr txBox="1">
                    <a:spLocks noRot="1" noChangeAspect="1" noMove="1" noResize="1" noEditPoints="1" noAdjustHandles="1" noChangeArrowheads="1" noChangeShapeType="1" noTextEdit="1"/>
                  </p:cNvSpPr>
                  <p:nvPr/>
                </p:nvSpPr>
                <p:spPr>
                  <a:xfrm>
                    <a:off x="1134476" y="4999335"/>
                    <a:ext cx="485915" cy="276509"/>
                  </a:xfrm>
                  <a:prstGeom prst="rect">
                    <a:avLst/>
                  </a:prstGeom>
                  <a:blipFill rotWithShape="0">
                    <a:blip r:embed="rId14"/>
                    <a:stretch>
                      <a:fillRect l="-14894" b="-62963"/>
                    </a:stretch>
                  </a:blipFill>
                </p:spPr>
                <p:txBody>
                  <a:bodyPr/>
                  <a:lstStyle/>
                  <a:p>
                    <a:r>
                      <a:rPr lang="pl-PL">
                        <a:noFill/>
                      </a:rPr>
                      <a:t> </a:t>
                    </a:r>
                  </a:p>
                </p:txBody>
              </p:sp>
            </mc:Fallback>
          </mc:AlternateContent>
          <p:sp>
            <p:nvSpPr>
              <p:cNvPr id="14" name="pole tekstowe 13">
                <a:extLst>
                  <a:ext uri="{FF2B5EF4-FFF2-40B4-BE49-F238E27FC236}">
                    <a16:creationId xmlns="" xmlns:a16="http://schemas.microsoft.com/office/drawing/2014/main" id="{9A771A2C-097F-5B89-E920-414CBE174015}"/>
                  </a:ext>
                </a:extLst>
              </p:cNvPr>
              <p:cNvSpPr txBox="1"/>
              <p:nvPr/>
            </p:nvSpPr>
            <p:spPr>
              <a:xfrm>
                <a:off x="842619" y="4570063"/>
                <a:ext cx="505725" cy="390368"/>
              </a:xfrm>
              <a:prstGeom prst="rect">
                <a:avLst/>
              </a:prstGeom>
              <a:noFill/>
            </p:spPr>
            <p:txBody>
              <a:bodyPr wrap="square" rtlCol="0">
                <a:spAutoFit/>
              </a:bodyPr>
              <a:lstStyle/>
              <a:p>
                <a:r>
                  <a:rPr lang="pl-PL" sz="1400" b="1"/>
                  <a:t>…</a:t>
                </a:r>
              </a:p>
            </p:txBody>
          </p:sp>
          <mc:AlternateContent xmlns:mc="http://schemas.openxmlformats.org/markup-compatibility/2006" xmlns:a14="http://schemas.microsoft.com/office/drawing/2010/main">
            <mc:Choice Requires="a14">
              <p:sp>
                <p:nvSpPr>
                  <p:cNvPr id="21" name="pole tekstowe 20">
                    <a:extLst>
                      <a:ext uri="{FF2B5EF4-FFF2-40B4-BE49-F238E27FC236}">
                        <a16:creationId xmlns="" xmlns:a16="http://schemas.microsoft.com/office/drawing/2014/main" id="{CCFD1593-D295-EE56-4ED4-CAF701448045}"/>
                      </a:ext>
                    </a:extLst>
                  </p:cNvPr>
                  <p:cNvSpPr txBox="1"/>
                  <p:nvPr/>
                </p:nvSpPr>
                <p:spPr>
                  <a:xfrm>
                    <a:off x="5451968" y="3661750"/>
                    <a:ext cx="485915" cy="2948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a:rPr lang="pl-PL" sz="1400" i="1">
                                  <a:latin typeface="Cambria Math" panose="02040503050406030204" pitchFamily="18" charset="0"/>
                                </a:rPr>
                                <m:t>𝑔</m:t>
                              </m:r>
                            </m:e>
                            <m:sub>
                              <m:r>
                                <a:rPr lang="pl-PL" sz="1400" b="0" i="1" smtClean="0">
                                  <a:latin typeface="Cambria Math" panose="02040503050406030204" pitchFamily="18" charset="0"/>
                                </a:rPr>
                                <m:t>𝑦</m:t>
                              </m:r>
                            </m:sub>
                            <m:sup>
                              <m:r>
                                <a:rPr lang="pl-PL" sz="1400" i="1">
                                  <a:latin typeface="Cambria Math" panose="02040503050406030204" pitchFamily="18" charset="0"/>
                                </a:rPr>
                                <m:t>′</m:t>
                              </m:r>
                            </m:sup>
                          </m:sSubSup>
                        </m:oMath>
                      </m:oMathPara>
                    </a14:m>
                    <a:endParaRPr lang="en-GB" sz="1400"/>
                  </a:p>
                </p:txBody>
              </p:sp>
            </mc:Choice>
            <mc:Fallback xmlns="">
              <p:sp>
                <p:nvSpPr>
                  <p:cNvPr id="21" name="pole tekstowe 20">
                    <a:extLst>
                      <a:ext uri="{FF2B5EF4-FFF2-40B4-BE49-F238E27FC236}">
                        <a16:creationId xmlns:a16="http://schemas.microsoft.com/office/drawing/2014/main" xmlns="" xmlns:a14="http://schemas.microsoft.com/office/drawing/2010/main" id="{E8D2F1E1-107A-6606-E49E-B559D676E46D}"/>
                      </a:ext>
                    </a:extLst>
                  </p:cNvPr>
                  <p:cNvSpPr txBox="1">
                    <a:spLocks noRot="1" noChangeAspect="1" noMove="1" noResize="1" noEditPoints="1" noAdjustHandles="1" noChangeArrowheads="1" noChangeShapeType="1" noTextEdit="1"/>
                  </p:cNvSpPr>
                  <p:nvPr/>
                </p:nvSpPr>
                <p:spPr>
                  <a:xfrm>
                    <a:off x="5451968" y="3661750"/>
                    <a:ext cx="485915" cy="294809"/>
                  </a:xfrm>
                  <a:prstGeom prst="rect">
                    <a:avLst/>
                  </a:prstGeom>
                  <a:blipFill rotWithShape="0">
                    <a:blip r:embed="rId15"/>
                    <a:stretch>
                      <a:fillRect l="-8511" b="-55172"/>
                    </a:stretch>
                  </a:blipFill>
                </p:spPr>
                <p:txBody>
                  <a:bodyPr/>
                  <a:lstStyle/>
                  <a:p>
                    <a:r>
                      <a:rPr lang="pl-PL">
                        <a:noFill/>
                      </a:rPr>
                      <a:t> </a:t>
                    </a:r>
                  </a:p>
                </p:txBody>
              </p:sp>
            </mc:Fallback>
          </mc:AlternateContent>
          <p:sp>
            <p:nvSpPr>
              <p:cNvPr id="33" name="pole tekstowe 32">
                <a:extLst>
                  <a:ext uri="{FF2B5EF4-FFF2-40B4-BE49-F238E27FC236}">
                    <a16:creationId xmlns="" xmlns:a16="http://schemas.microsoft.com/office/drawing/2014/main" id="{BF794F01-CD63-7E89-0CCB-68B45914C2D2}"/>
                  </a:ext>
                </a:extLst>
              </p:cNvPr>
              <p:cNvSpPr txBox="1"/>
              <p:nvPr/>
            </p:nvSpPr>
            <p:spPr>
              <a:xfrm>
                <a:off x="6061327" y="5225935"/>
                <a:ext cx="505725" cy="390368"/>
              </a:xfrm>
              <a:prstGeom prst="rect">
                <a:avLst/>
              </a:prstGeom>
              <a:noFill/>
            </p:spPr>
            <p:txBody>
              <a:bodyPr wrap="square" rtlCol="0">
                <a:spAutoFit/>
              </a:bodyPr>
              <a:lstStyle/>
              <a:p>
                <a:r>
                  <a:rPr lang="pl-PL" sz="1400" b="1"/>
                  <a:t>…</a:t>
                </a:r>
              </a:p>
            </p:txBody>
          </p:sp>
          <p:sp>
            <p:nvSpPr>
              <p:cNvPr id="34" name="pole tekstowe 33">
                <a:extLst>
                  <a:ext uri="{FF2B5EF4-FFF2-40B4-BE49-F238E27FC236}">
                    <a16:creationId xmlns="" xmlns:a16="http://schemas.microsoft.com/office/drawing/2014/main" id="{E1D6C88B-F6E4-DECF-1A28-98A648DD8241}"/>
                  </a:ext>
                </a:extLst>
              </p:cNvPr>
              <p:cNvSpPr txBox="1"/>
              <p:nvPr/>
            </p:nvSpPr>
            <p:spPr>
              <a:xfrm>
                <a:off x="3667882" y="5796456"/>
                <a:ext cx="635711" cy="341349"/>
              </a:xfrm>
              <a:prstGeom prst="rect">
                <a:avLst/>
              </a:prstGeom>
              <a:noFill/>
            </p:spPr>
            <p:txBody>
              <a:bodyPr wrap="square" lIns="0" tIns="0" rIns="0" bIns="0" rtlCol="0">
                <a:spAutoFit/>
              </a:bodyPr>
              <a:lstStyle/>
              <a:p>
                <a:r>
                  <a:rPr lang="pl-PL" sz="1400" b="0" i="1">
                    <a:latin typeface="+mj-lt"/>
                  </a:rPr>
                  <a:t>Res</a:t>
                </a:r>
                <a:endParaRPr lang="pl-PL" sz="1400" i="1"/>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 xmlns:a16="http://schemas.microsoft.com/office/drawing/2014/main" id="{5A39EB09-CD7F-72BA-362E-783D975E6FF8}"/>
                      </a:ext>
                    </a:extLst>
                  </p:cNvPr>
                  <p:cNvSpPr txBox="1"/>
                  <p:nvPr/>
                </p:nvSpPr>
                <p:spPr>
                  <a:xfrm>
                    <a:off x="2884664" y="3405532"/>
                    <a:ext cx="2236716" cy="2988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400" b="0" i="1" smtClean="0">
                              <a:latin typeface="Cambria Math" panose="02040503050406030204" pitchFamily="18" charset="0"/>
                            </a:rPr>
                            <m:t>𝐼𝑛𝑡𝑒𝑟</m:t>
                          </m:r>
                          <m:r>
                            <a:rPr lang="pl-PL" sz="1400" b="0" i="1" smtClean="0">
                              <a:latin typeface="Cambria Math" panose="02040503050406030204" pitchFamily="18" charset="0"/>
                            </a:rPr>
                            <m:t>(</m:t>
                          </m:r>
                          <m:sSub>
                            <m:sSubPr>
                              <m:ctrlPr>
                                <a:rPr lang="pl-PL" sz="1400" b="0" i="1" smtClean="0">
                                  <a:latin typeface="Cambria Math" panose="02040503050406030204" pitchFamily="18" charset="0"/>
                                </a:rPr>
                              </m:ctrlPr>
                            </m:sSubPr>
                            <m:e>
                              <m:r>
                                <a:rPr lang="pl-PL" sz="1400" b="0" i="1" smtClean="0">
                                  <a:latin typeface="Cambria Math" panose="02040503050406030204" pitchFamily="18" charset="0"/>
                                </a:rPr>
                                <m:t>𝐺</m:t>
                              </m:r>
                            </m:e>
                            <m:sub>
                              <m:r>
                                <a:rPr lang="pl-PL" sz="1400" b="0" i="1" smtClean="0">
                                  <a:latin typeface="Cambria Math" panose="02040503050406030204" pitchFamily="18" charset="0"/>
                                </a:rPr>
                                <m:t>𝑅</m:t>
                              </m:r>
                            </m:sub>
                          </m:sSub>
                          <m:r>
                            <a:rPr lang="pl-PL" sz="1400" b="0" i="1" smtClean="0">
                              <a:latin typeface="Cambria Math" panose="02040503050406030204" pitchFamily="18" charset="0"/>
                            </a:rPr>
                            <m:t>,</m:t>
                          </m:r>
                          <m:sSub>
                            <m:sSubPr>
                              <m:ctrlPr>
                                <a:rPr lang="pl-PL" sz="1400" b="0" i="1" smtClean="0">
                                  <a:latin typeface="Cambria Math" panose="02040503050406030204" pitchFamily="18" charset="0"/>
                                </a:rPr>
                              </m:ctrlPr>
                            </m:sSubPr>
                            <m:e>
                              <m:r>
                                <a:rPr lang="pl-PL" sz="1400" b="0" i="1" smtClean="0">
                                  <a:latin typeface="Cambria Math" panose="02040503050406030204" pitchFamily="18" charset="0"/>
                                </a:rPr>
                                <m:t>𝐺</m:t>
                              </m:r>
                            </m:e>
                            <m:sub>
                              <m:sSub>
                                <m:sSubPr>
                                  <m:ctrlPr>
                                    <a:rPr lang="pl-PL" sz="1400" b="0" i="1" smtClean="0">
                                      <a:latin typeface="Cambria Math" panose="02040503050406030204" pitchFamily="18" charset="0"/>
                                    </a:rPr>
                                  </m:ctrlPr>
                                </m:sSubPr>
                                <m:e>
                                  <m:r>
                                    <a:rPr lang="pl-PL" sz="1400" b="0" i="1" smtClean="0">
                                      <a:latin typeface="Cambria Math" panose="02040503050406030204" pitchFamily="18" charset="0"/>
                                    </a:rPr>
                                    <m:t>𝑅</m:t>
                                  </m:r>
                                </m:e>
                                <m:sub>
                                  <m:r>
                                    <a:rPr lang="pl-PL" sz="1400" b="0" i="1" smtClean="0">
                                      <a:latin typeface="Cambria Math" panose="02040503050406030204" pitchFamily="18" charset="0"/>
                                    </a:rPr>
                                    <m:t>𝑑</m:t>
                                  </m:r>
                                </m:sub>
                              </m:sSub>
                            </m:sub>
                          </m:sSub>
                          <m:r>
                            <a:rPr lang="pl-PL" sz="1400" b="0" i="1" smtClean="0">
                              <a:latin typeface="Cambria Math" panose="02040503050406030204" pitchFamily="18" charset="0"/>
                            </a:rPr>
                            <m:t>)</m:t>
                          </m:r>
                        </m:oMath>
                      </m:oMathPara>
                    </a14:m>
                    <a:endParaRPr lang="pl-PL" sz="1400"/>
                  </a:p>
                </p:txBody>
              </p:sp>
            </mc:Choice>
            <mc:Fallback xmlns="">
              <p:sp>
                <p:nvSpPr>
                  <p:cNvPr id="40" name="pole tekstowe 39">
                    <a:extLst>
                      <a:ext uri="{FF2B5EF4-FFF2-40B4-BE49-F238E27FC236}">
                        <a16:creationId xmlns:a16="http://schemas.microsoft.com/office/drawing/2014/main" xmlns="" xmlns:a14="http://schemas.microsoft.com/office/drawing/2010/main" id="{E9F36A5D-9420-632E-3E7B-10C840C178AB}"/>
                      </a:ext>
                    </a:extLst>
                  </p:cNvPr>
                  <p:cNvSpPr txBox="1">
                    <a:spLocks noRot="1" noChangeAspect="1" noMove="1" noResize="1" noEditPoints="1" noAdjustHandles="1" noChangeArrowheads="1" noChangeShapeType="1" noTextEdit="1"/>
                  </p:cNvSpPr>
                  <p:nvPr/>
                </p:nvSpPr>
                <p:spPr>
                  <a:xfrm>
                    <a:off x="2884664" y="3405532"/>
                    <a:ext cx="2236716" cy="298875"/>
                  </a:xfrm>
                  <a:prstGeom prst="rect">
                    <a:avLst/>
                  </a:prstGeom>
                  <a:blipFill rotWithShape="0">
                    <a:blip r:embed="rId16"/>
                    <a:stretch>
                      <a:fillRect b="-62069"/>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 xmlns:a16="http://schemas.microsoft.com/office/drawing/2014/main" id="{0B9E44CE-B745-7D6E-90BA-E47F60444D60}"/>
                      </a:ext>
                    </a:extLst>
                  </p:cNvPr>
                  <p:cNvSpPr txBox="1"/>
                  <p:nvPr/>
                </p:nvSpPr>
                <p:spPr>
                  <a:xfrm>
                    <a:off x="313421" y="5850928"/>
                    <a:ext cx="1960695" cy="3643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pl-PL" sz="1400" b="0" i="1" smtClean="0">
                                  <a:latin typeface="Cambria Math" panose="02040503050406030204" pitchFamily="18" charset="0"/>
                                </a:rPr>
                                <m:t>𝑔</m:t>
                              </m:r>
                            </m:e>
                            <m:sub>
                              <m:r>
                                <a:rPr lang="pl-PL" sz="1400" b="0" i="1" smtClean="0">
                                  <a:latin typeface="Cambria Math" panose="02040503050406030204" pitchFamily="18" charset="0"/>
                                </a:rPr>
                                <m:t>𝑥</m:t>
                              </m:r>
                            </m:sub>
                          </m:sSub>
                          <m:r>
                            <a:rPr lang="pl-PL" sz="1400" b="0" i="1" smtClean="0">
                              <a:latin typeface="Cambria Math" panose="02040503050406030204" pitchFamily="18" charset="0"/>
                            </a:rPr>
                            <m:t>,</m:t>
                          </m:r>
                          <m:sSub>
                            <m:sSubPr>
                              <m:ctrlPr>
                                <a:rPr lang="en-GB" sz="1400" i="1">
                                  <a:latin typeface="Cambria Math" panose="02040503050406030204" pitchFamily="18" charset="0"/>
                                </a:rPr>
                              </m:ctrlPr>
                            </m:sSubPr>
                            <m:e>
                              <m:r>
                                <a:rPr lang="pl-PL" sz="1400" i="1">
                                  <a:latin typeface="Cambria Math" panose="02040503050406030204" pitchFamily="18" charset="0"/>
                                </a:rPr>
                                <m:t>𝑔</m:t>
                              </m:r>
                            </m:e>
                            <m:sub>
                              <m:sSup>
                                <m:sSupPr>
                                  <m:ctrlPr>
                                    <a:rPr lang="pl-PL" sz="1400" b="0" i="1" smtClean="0">
                                      <a:latin typeface="Cambria Math" panose="02040503050406030204" pitchFamily="18" charset="0"/>
                                    </a:rPr>
                                  </m:ctrlPr>
                                </m:sSupPr>
                                <m:e>
                                  <m:r>
                                    <a:rPr lang="pl-PL" sz="1400" b="0" i="1" smtClean="0">
                                      <a:latin typeface="Cambria Math" panose="02040503050406030204" pitchFamily="18" charset="0"/>
                                    </a:rPr>
                                    <m:t>𝑥</m:t>
                                  </m:r>
                                </m:e>
                                <m:sup>
                                  <m:r>
                                    <a:rPr lang="pl-PL" sz="1400" b="0" i="1" smtClean="0">
                                      <a:latin typeface="Cambria Math" panose="02040503050406030204" pitchFamily="18" charset="0"/>
                                    </a:rPr>
                                    <m:t>′</m:t>
                                  </m:r>
                                </m:sup>
                              </m:sSup>
                            </m:sub>
                          </m:sSub>
                          <m:r>
                            <a:rPr lang="pl-PL" sz="1400" b="0" i="1" smtClean="0">
                              <a:latin typeface="Cambria Math" panose="02040503050406030204" pitchFamily="18" charset="0"/>
                            </a:rPr>
                            <m:t>,…∈</m:t>
                          </m:r>
                          <m:sSub>
                            <m:sSubPr>
                              <m:ctrlPr>
                                <a:rPr lang="en-GB" sz="1400" i="1">
                                  <a:latin typeface="Cambria Math" panose="02040503050406030204" pitchFamily="18" charset="0"/>
                                </a:rPr>
                              </m:ctrlPr>
                            </m:sSubPr>
                            <m:e>
                              <m:r>
                                <a:rPr lang="pl-PL" sz="1400" i="1">
                                  <a:latin typeface="Cambria Math" panose="02040503050406030204" pitchFamily="18" charset="0"/>
                                </a:rPr>
                                <m:t> </m:t>
                              </m:r>
                              <m:r>
                                <a:rPr lang="pl-PL" sz="1400" i="1">
                                  <a:latin typeface="Cambria Math" panose="02040503050406030204" pitchFamily="18" charset="0"/>
                                </a:rPr>
                                <m:t>𝐺</m:t>
                              </m:r>
                            </m:e>
                            <m:sub>
                              <m:r>
                                <a:rPr lang="pl-PL" sz="1400" i="1">
                                  <a:latin typeface="Cambria Math" panose="02040503050406030204" pitchFamily="18" charset="0"/>
                                </a:rPr>
                                <m:t>𝑅</m:t>
                              </m:r>
                            </m:sub>
                          </m:sSub>
                        </m:oMath>
                      </m:oMathPara>
                    </a14:m>
                    <a:endParaRPr lang="en-GB" sz="1400"/>
                  </a:p>
                </p:txBody>
              </p:sp>
            </mc:Choice>
            <mc:Fallback xmlns="">
              <p:sp>
                <p:nvSpPr>
                  <p:cNvPr id="15" name="pole tekstowe 14">
                    <a:extLst>
                      <a:ext uri="{FF2B5EF4-FFF2-40B4-BE49-F238E27FC236}">
                        <a16:creationId xmlns:a16="http://schemas.microsoft.com/office/drawing/2014/main" xmlns="" xmlns:a14="http://schemas.microsoft.com/office/drawing/2010/main" id="{EF3C9F9E-A7D2-437B-27AF-631CC194CE6B}"/>
                      </a:ext>
                    </a:extLst>
                  </p:cNvPr>
                  <p:cNvSpPr txBox="1">
                    <a:spLocks noRot="1" noChangeAspect="1" noMove="1" noResize="1" noEditPoints="1" noAdjustHandles="1" noChangeArrowheads="1" noChangeShapeType="1" noTextEdit="1"/>
                  </p:cNvSpPr>
                  <p:nvPr/>
                </p:nvSpPr>
                <p:spPr>
                  <a:xfrm>
                    <a:off x="313421" y="5850928"/>
                    <a:ext cx="1960695" cy="364306"/>
                  </a:xfrm>
                  <a:prstGeom prst="rect">
                    <a:avLst/>
                  </a:prstGeom>
                  <a:blipFill rotWithShape="0">
                    <a:blip r:embed="rId17"/>
                    <a:stretch>
                      <a:fillRect l="-3141" b="-2500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 xmlns:a16="http://schemas.microsoft.com/office/drawing/2014/main" id="{9AF8D83D-6293-320B-C0E3-24356F89B834}"/>
                      </a:ext>
                    </a:extLst>
                  </p:cNvPr>
                  <p:cNvSpPr txBox="1"/>
                  <p:nvPr/>
                </p:nvSpPr>
                <p:spPr>
                  <a:xfrm>
                    <a:off x="6061327" y="6122710"/>
                    <a:ext cx="2154520" cy="2988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a:rPr lang="pl-PL" sz="1400" i="1">
                                  <a:latin typeface="Cambria Math" panose="02040503050406030204" pitchFamily="18" charset="0"/>
                                </a:rPr>
                                <m:t>𝑔</m:t>
                              </m:r>
                            </m:e>
                            <m:sub>
                              <m:r>
                                <a:rPr lang="pl-PL" sz="1400" b="0" i="1" smtClean="0">
                                  <a:latin typeface="Cambria Math" panose="02040503050406030204" pitchFamily="18" charset="0"/>
                                </a:rPr>
                                <m:t>𝑦</m:t>
                              </m:r>
                            </m:sub>
                            <m:sup>
                              <m:r>
                                <a:rPr lang="pl-PL" sz="1400" i="1">
                                  <a:latin typeface="Cambria Math" panose="02040503050406030204" pitchFamily="18" charset="0"/>
                                </a:rPr>
                                <m:t>′</m:t>
                              </m:r>
                            </m:sup>
                          </m:sSubSup>
                          <m:r>
                            <a:rPr lang="pl-PL" sz="1400" b="0" i="1" smtClean="0">
                              <a:latin typeface="Cambria Math" panose="02040503050406030204" pitchFamily="18" charset="0"/>
                            </a:rPr>
                            <m:t>,</m:t>
                          </m:r>
                          <m:sSubSup>
                            <m:sSubSupPr>
                              <m:ctrlPr>
                                <a:rPr lang="en-GB" sz="1400" i="1">
                                  <a:latin typeface="Cambria Math" panose="02040503050406030204" pitchFamily="18" charset="0"/>
                                </a:rPr>
                              </m:ctrlPr>
                            </m:sSubSupPr>
                            <m:e>
                              <m:r>
                                <a:rPr lang="pl-PL" sz="1400" i="1">
                                  <a:latin typeface="Cambria Math" panose="02040503050406030204" pitchFamily="18" charset="0"/>
                                </a:rPr>
                                <m:t>𝑔</m:t>
                              </m:r>
                            </m:e>
                            <m:sub>
                              <m:sSup>
                                <m:sSupPr>
                                  <m:ctrlPr>
                                    <a:rPr lang="pl-PL" sz="1400" i="1">
                                      <a:latin typeface="Cambria Math" panose="02040503050406030204" pitchFamily="18" charset="0"/>
                                    </a:rPr>
                                  </m:ctrlPr>
                                </m:sSupPr>
                                <m:e>
                                  <m:r>
                                    <a:rPr lang="pl-PL" sz="1400" b="0" i="1" smtClean="0">
                                      <a:latin typeface="Cambria Math" panose="02040503050406030204" pitchFamily="18" charset="0"/>
                                    </a:rPr>
                                    <m:t>𝑦</m:t>
                                  </m:r>
                                </m:e>
                                <m:sup>
                                  <m:r>
                                    <a:rPr lang="pl-PL" sz="1400" i="1">
                                      <a:latin typeface="Cambria Math" panose="02040503050406030204" pitchFamily="18" charset="0"/>
                                    </a:rPr>
                                    <m:t>,</m:t>
                                  </m:r>
                                </m:sup>
                              </m:sSup>
                            </m:sub>
                            <m:sup>
                              <m:r>
                                <a:rPr lang="pl-PL" sz="1400" i="1">
                                  <a:latin typeface="Cambria Math" panose="02040503050406030204" pitchFamily="18" charset="0"/>
                                </a:rPr>
                                <m:t>′</m:t>
                              </m:r>
                            </m:sup>
                          </m:sSubSup>
                          <m:r>
                            <a:rPr lang="pl-PL" sz="1400" b="0" i="1" smtClean="0">
                              <a:latin typeface="Cambria Math" panose="02040503050406030204" pitchFamily="18" charset="0"/>
                            </a:rPr>
                            <m:t>,…∈</m:t>
                          </m:r>
                          <m:sSub>
                            <m:sSubPr>
                              <m:ctrlPr>
                                <a:rPr lang="en-GB" sz="1400" i="1">
                                  <a:latin typeface="Cambria Math" panose="02040503050406030204" pitchFamily="18" charset="0"/>
                                </a:rPr>
                              </m:ctrlPr>
                            </m:sSubPr>
                            <m:e>
                              <m:r>
                                <a:rPr lang="pl-PL" sz="1400" i="1">
                                  <a:latin typeface="Cambria Math" panose="02040503050406030204" pitchFamily="18" charset="0"/>
                                </a:rPr>
                                <m:t>𝐺</m:t>
                              </m:r>
                            </m:e>
                            <m:sub>
                              <m:sSub>
                                <m:sSubPr>
                                  <m:ctrlPr>
                                    <a:rPr lang="en-GB" sz="1400" i="1">
                                      <a:latin typeface="Cambria Math" panose="02040503050406030204" pitchFamily="18" charset="0"/>
                                    </a:rPr>
                                  </m:ctrlPr>
                                </m:sSubPr>
                                <m:e>
                                  <m:r>
                                    <a:rPr lang="pl-PL" sz="1400" i="1">
                                      <a:latin typeface="Cambria Math" panose="02040503050406030204" pitchFamily="18" charset="0"/>
                                    </a:rPr>
                                    <m:t>𝑅</m:t>
                                  </m:r>
                                </m:e>
                                <m:sub>
                                  <m:r>
                                    <a:rPr lang="pl-PL" sz="1400" i="1">
                                      <a:latin typeface="Cambria Math" panose="02040503050406030204" pitchFamily="18" charset="0"/>
                                    </a:rPr>
                                    <m:t>𝑑</m:t>
                                  </m:r>
                                </m:sub>
                              </m:sSub>
                            </m:sub>
                          </m:sSub>
                        </m:oMath>
                      </m:oMathPara>
                    </a14:m>
                    <a:endParaRPr lang="en-GB" sz="1400"/>
                  </a:p>
                </p:txBody>
              </p:sp>
            </mc:Choice>
            <mc:Fallback xmlns="">
              <p:sp>
                <p:nvSpPr>
                  <p:cNvPr id="17" name="pole tekstowe 16">
                    <a:extLst>
                      <a:ext uri="{FF2B5EF4-FFF2-40B4-BE49-F238E27FC236}">
                        <a16:creationId xmlns:a16="http://schemas.microsoft.com/office/drawing/2014/main" xmlns="" xmlns:a14="http://schemas.microsoft.com/office/drawing/2010/main" id="{9B39F21E-8297-C207-281D-E67162C1121D}"/>
                      </a:ext>
                    </a:extLst>
                  </p:cNvPr>
                  <p:cNvSpPr txBox="1">
                    <a:spLocks noRot="1" noChangeAspect="1" noMove="1" noResize="1" noEditPoints="1" noAdjustHandles="1" noChangeArrowheads="1" noChangeShapeType="1" noTextEdit="1"/>
                  </p:cNvSpPr>
                  <p:nvPr/>
                </p:nvSpPr>
                <p:spPr>
                  <a:xfrm>
                    <a:off x="6061327" y="6122710"/>
                    <a:ext cx="2154520" cy="298875"/>
                  </a:xfrm>
                  <a:prstGeom prst="rect">
                    <a:avLst/>
                  </a:prstGeom>
                  <a:blipFill rotWithShape="0">
                    <a:blip r:embed="rId18"/>
                    <a:stretch>
                      <a:fillRect l="-952" b="-53333"/>
                    </a:stretch>
                  </a:blipFill>
                </p:spPr>
                <p:txBody>
                  <a:bodyPr/>
                  <a:lstStyle/>
                  <a:p>
                    <a:r>
                      <a:rPr lang="pl-PL">
                        <a:noFill/>
                      </a:rPr>
                      <a:t> </a:t>
                    </a:r>
                  </a:p>
                </p:txBody>
              </p:sp>
            </mc:Fallback>
          </mc:AlternateContent>
        </p:grpSp>
        <mc:AlternateContent xmlns:mc="http://schemas.openxmlformats.org/markup-compatibility/2006" xmlns:a14="http://schemas.microsoft.com/office/drawing/2010/main">
          <mc:Choice Requires="a14">
            <p:sp>
              <p:nvSpPr>
                <p:cNvPr id="28" name="pole tekstowe 27">
                  <a:extLst>
                    <a:ext uri="{FF2B5EF4-FFF2-40B4-BE49-F238E27FC236}">
                      <a16:creationId xmlns="" xmlns:a16="http://schemas.microsoft.com/office/drawing/2014/main" id="{E285296F-32A9-922A-180B-82E6A4D4A2C2}"/>
                    </a:ext>
                  </a:extLst>
                </p:cNvPr>
                <p:cNvSpPr txBox="1"/>
                <p:nvPr/>
              </p:nvSpPr>
              <p:spPr>
                <a:xfrm>
                  <a:off x="219978" y="4642504"/>
                  <a:ext cx="2615747" cy="246952"/>
                </a:xfrm>
                <a:prstGeom prst="rect">
                  <a:avLst/>
                </a:prstGeom>
                <a:noFill/>
              </p:spPr>
              <p:txBody>
                <a:bodyPr wrap="square" lIns="0" tIns="0" rIns="0" bIns="0" rtlCol="0">
                  <a:spAutoFit/>
                </a:bodyPr>
                <a:lstStyle/>
                <a:p>
                  <a14:m>
                    <m:oMath xmlns:m="http://schemas.openxmlformats.org/officeDocument/2006/math">
                      <m:sSub>
                        <m:sSubPr>
                          <m:ctrlPr>
                            <a:rPr lang="en-GB" sz="1600" i="1" smtClean="0">
                              <a:latin typeface="Cambria Math" panose="02040503050406030204" pitchFamily="18" charset="0"/>
                            </a:rPr>
                          </m:ctrlPr>
                        </m:sSubPr>
                        <m:e>
                          <m:r>
                            <a:rPr lang="pl-PL" sz="1600" i="1">
                              <a:latin typeface="Cambria Math" panose="02040503050406030204" pitchFamily="18" charset="0"/>
                              <a:ea typeface="Cambria Math" panose="02040503050406030204" pitchFamily="18" charset="0"/>
                            </a:rPr>
                            <m:t>𝑅</m:t>
                          </m:r>
                          <m:r>
                            <a:rPr lang="en-GB"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r>
                            <m:rPr>
                              <m:nor/>
                            </m:rPr>
                            <a:rPr lang="pl-PL" sz="1600" b="0" i="1" smtClean="0">
                              <a:latin typeface="Cambria Math" panose="02040503050406030204" pitchFamily="18" charset="0"/>
                              <a:ea typeface="Cambria Math" panose="02040503050406030204" pitchFamily="18" charset="0"/>
                            </a:rPr>
                            <m:t>,  </m:t>
                          </m:r>
                          <m:r>
                            <a:rPr lang="pl-PL" sz="1600" b="0" i="1" smtClean="0">
                              <a:latin typeface="Cambria Math" panose="02040503050406030204" pitchFamily="18" charset="0"/>
                            </a:rPr>
                            <m:t>𝐺</m:t>
                          </m:r>
                        </m:e>
                        <m:sub>
                          <m:r>
                            <a:rPr lang="pl-PL" sz="1600" b="0" i="1" smtClean="0">
                              <a:latin typeface="Cambria Math" panose="02040503050406030204" pitchFamily="18" charset="0"/>
                            </a:rPr>
                            <m:t>𝑅</m:t>
                          </m:r>
                        </m:sub>
                      </m:sSub>
                      <m:r>
                        <a:rPr lang="pl-PL" sz="1600" i="1" smtClean="0">
                          <a:latin typeface="Cambria Math" panose="02040503050406030204" pitchFamily="18" charset="0"/>
                        </a:rPr>
                        <m:t>=</m:t>
                      </m:r>
                      <m:r>
                        <a:rPr lang="pl-PL" sz="1600" b="0" i="1" smtClean="0">
                          <a:latin typeface="Cambria Math" panose="02040503050406030204" pitchFamily="18" charset="0"/>
                        </a:rPr>
                        <m:t>{</m:t>
                      </m:r>
                      <m:sSub>
                        <m:sSubPr>
                          <m:ctrlPr>
                            <a:rPr lang="pl-PL" sz="1600" b="0" i="1" smtClean="0">
                              <a:latin typeface="Cambria Math" panose="02040503050406030204" pitchFamily="18" charset="0"/>
                            </a:rPr>
                          </m:ctrlPr>
                        </m:sSubPr>
                        <m:e>
                          <m:r>
                            <a:rPr lang="pl-PL" sz="1600" b="0" i="1" smtClean="0">
                              <a:latin typeface="Cambria Math" panose="02040503050406030204" pitchFamily="18" charset="0"/>
                            </a:rPr>
                            <m:t>𝑔</m:t>
                          </m:r>
                        </m:e>
                        <m:sub>
                          <m:r>
                            <a:rPr lang="pl-PL" sz="1600" b="0" i="1" smtClean="0">
                              <a:latin typeface="Cambria Math" panose="02040503050406030204" pitchFamily="18" charset="0"/>
                            </a:rPr>
                            <m:t>𝑥</m:t>
                          </m:r>
                        </m:sub>
                      </m:sSub>
                      <m:r>
                        <a:rPr lang="pl-PL" sz="1600" b="0" i="1" smtClean="0">
                          <a:latin typeface="Cambria Math" panose="02040503050406030204" pitchFamily="18" charset="0"/>
                        </a:rPr>
                        <m:t>:</m:t>
                      </m:r>
                      <m:r>
                        <a:rPr lang="pl-PL" sz="1600" b="0" i="1" smtClean="0">
                          <a:latin typeface="Cambria Math" panose="02040503050406030204" pitchFamily="18" charset="0"/>
                        </a:rPr>
                        <m:t>𝑥</m:t>
                      </m:r>
                      <m:r>
                        <a:rPr lang="pl-PL" sz="1600" b="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𝑈</m:t>
                      </m:r>
                    </m:oMath>
                  </a14:m>
                  <a:r>
                    <a:rPr lang="pl-PL" sz="1600"/>
                    <a:t>} </a:t>
                  </a:r>
                  <a:endParaRPr lang="en-GB" sz="1600"/>
                </a:p>
              </p:txBody>
            </p:sp>
          </mc:Choice>
          <mc:Fallback xmlns="">
            <p:sp>
              <p:nvSpPr>
                <p:cNvPr id="28" name="pole tekstowe 27"/>
                <p:cNvSpPr txBox="1">
                  <a:spLocks noRot="1" noChangeAspect="1" noMove="1" noResize="1" noEditPoints="1" noAdjustHandles="1" noChangeArrowheads="1" noChangeShapeType="1" noTextEdit="1"/>
                </p:cNvSpPr>
                <p:nvPr/>
              </p:nvSpPr>
              <p:spPr>
                <a:xfrm>
                  <a:off x="219978" y="4642504"/>
                  <a:ext cx="2615747" cy="246952"/>
                </a:xfrm>
                <a:prstGeom prst="rect">
                  <a:avLst/>
                </a:prstGeom>
                <a:blipFill rotWithShape="0">
                  <a:blip r:embed="rId19"/>
                  <a:stretch>
                    <a:fillRect l="-2564" t="-27500" r="-2564" b="-50000"/>
                  </a:stretch>
                </a:blipFill>
              </p:spPr>
              <p:txBody>
                <a:bodyPr/>
                <a:lstStyle/>
                <a:p>
                  <a:r>
                    <a:rPr lang="pl-PL">
                      <a:noFill/>
                    </a:rPr>
                    <a:t> </a:t>
                  </a:r>
                </a:p>
              </p:txBody>
            </p:sp>
          </mc:Fallback>
        </mc:AlternateContent>
        <p:sp>
          <p:nvSpPr>
            <p:cNvPr id="36" name="Tytuł 1">
              <a:extLst>
                <a:ext uri="{FF2B5EF4-FFF2-40B4-BE49-F238E27FC236}">
                  <a16:creationId xmlns="" xmlns:a16="http://schemas.microsoft.com/office/drawing/2014/main" id="{078B8911-F3CE-C374-47C9-00331654E151}"/>
                </a:ext>
              </a:extLst>
            </p:cNvPr>
            <p:cNvSpPr txBox="1">
              <a:spLocks/>
            </p:cNvSpPr>
            <p:nvPr/>
          </p:nvSpPr>
          <p:spPr bwMode="auto">
            <a:xfrm>
              <a:off x="71790" y="6390896"/>
              <a:ext cx="8767071" cy="4010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1400" b="1"/>
                <a:t>SIMPLIFIED NETWORK OF APPROXIMATION SPACES FOR PAWLAK’S ROUGH SET MODEL</a:t>
              </a:r>
            </a:p>
          </p:txBody>
        </p:sp>
      </p:grpSp>
      <p:grpSp>
        <p:nvGrpSpPr>
          <p:cNvPr id="42" name="Grupa 41">
            <a:extLst>
              <a:ext uri="{FF2B5EF4-FFF2-40B4-BE49-F238E27FC236}">
                <a16:creationId xmlns="" xmlns:a16="http://schemas.microsoft.com/office/drawing/2014/main" id="{DC6D6BF5-BBCC-FF46-6EBB-EB19294B214C}"/>
              </a:ext>
            </a:extLst>
          </p:cNvPr>
          <p:cNvGrpSpPr/>
          <p:nvPr/>
        </p:nvGrpSpPr>
        <p:grpSpPr>
          <a:xfrm>
            <a:off x="321288" y="1921220"/>
            <a:ext cx="8573604" cy="2095832"/>
            <a:chOff x="258889" y="3399000"/>
            <a:chExt cx="8559501" cy="3225716"/>
          </a:xfrm>
        </p:grpSpPr>
        <p:sp>
          <p:nvSpPr>
            <p:cNvPr id="45" name="Prostokąt zaokrąglony 44">
              <a:extLst>
                <a:ext uri="{FF2B5EF4-FFF2-40B4-BE49-F238E27FC236}">
                  <a16:creationId xmlns="" xmlns:a16="http://schemas.microsoft.com/office/drawing/2014/main" id="{66948D92-F2C9-A7C6-736F-A7E06B0A3CC0}"/>
                </a:ext>
              </a:extLst>
            </p:cNvPr>
            <p:cNvSpPr/>
            <p:nvPr/>
          </p:nvSpPr>
          <p:spPr>
            <a:xfrm>
              <a:off x="258889" y="3901498"/>
              <a:ext cx="2115506" cy="262454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Prostokąt 45">
              <a:extLst>
                <a:ext uri="{FF2B5EF4-FFF2-40B4-BE49-F238E27FC236}">
                  <a16:creationId xmlns="" xmlns:a16="http://schemas.microsoft.com/office/drawing/2014/main" id="{16C50DD4-EE4F-2CD7-106F-1B67127C6232}"/>
                </a:ext>
              </a:extLst>
            </p:cNvPr>
            <p:cNvSpPr/>
            <p:nvPr/>
          </p:nvSpPr>
          <p:spPr>
            <a:xfrm>
              <a:off x="1694243" y="4125483"/>
              <a:ext cx="244555" cy="339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pole tekstowe 46">
                  <a:extLst>
                    <a:ext uri="{FF2B5EF4-FFF2-40B4-BE49-F238E27FC236}">
                      <a16:creationId xmlns="" xmlns:a16="http://schemas.microsoft.com/office/drawing/2014/main" id="{3D8625F0-E7BA-9A0F-1DEC-A1CDB6667F56}"/>
                    </a:ext>
                  </a:extLst>
                </p:cNvPr>
                <p:cNvSpPr txBox="1"/>
                <p:nvPr/>
              </p:nvSpPr>
              <p:spPr>
                <a:xfrm>
                  <a:off x="1240758" y="4079712"/>
                  <a:ext cx="485915" cy="4114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600" i="1">
                                <a:latin typeface="Cambria Math" panose="02040503050406030204" pitchFamily="18" charset="0"/>
                              </a:rPr>
                            </m:ctrlPr>
                          </m:sSubSupPr>
                          <m:e>
                            <m:r>
                              <a:rPr lang="pl-PL" sz="1600" i="1">
                                <a:latin typeface="Cambria Math" panose="02040503050406030204" pitchFamily="18" charset="0"/>
                              </a:rPr>
                              <m:t>𝑔</m:t>
                            </m:r>
                          </m:e>
                          <m:sub>
                            <m:r>
                              <a:rPr lang="pl-PL" sz="1600" i="1">
                                <a:latin typeface="Cambria Math" panose="02040503050406030204" pitchFamily="18" charset="0"/>
                              </a:rPr>
                              <m:t>𝑥</m:t>
                            </m:r>
                          </m:sub>
                          <m:sup>
                            <m:r>
                              <a:rPr lang="pl-PL" sz="1600" i="1">
                                <a:latin typeface="Cambria Math" panose="02040503050406030204" pitchFamily="18" charset="0"/>
                              </a:rPr>
                              <m:t>∗</m:t>
                            </m:r>
                          </m:sup>
                        </m:sSubSup>
                      </m:oMath>
                    </m:oMathPara>
                  </a14:m>
                  <a:endParaRPr lang="en-GB" sz="1600"/>
                </a:p>
              </p:txBody>
            </p:sp>
          </mc:Choice>
          <mc:Fallback xmlns="">
            <p:sp>
              <p:nvSpPr>
                <p:cNvPr id="47" name="pole tekstowe 46"/>
                <p:cNvSpPr txBox="1">
                  <a:spLocks noRot="1" noChangeAspect="1" noMove="1" noResize="1" noEditPoints="1" noAdjustHandles="1" noChangeArrowheads="1" noChangeShapeType="1" noTextEdit="1"/>
                </p:cNvSpPr>
                <p:nvPr/>
              </p:nvSpPr>
              <p:spPr>
                <a:xfrm>
                  <a:off x="1240758" y="4079712"/>
                  <a:ext cx="485915" cy="411452"/>
                </a:xfrm>
                <a:prstGeom prst="rect">
                  <a:avLst/>
                </a:prstGeom>
                <a:blipFill rotWithShape="0">
                  <a:blip r:embed="rId20"/>
                  <a:stretch>
                    <a:fillRect b="-15909"/>
                  </a:stretch>
                </a:blipFill>
              </p:spPr>
              <p:txBody>
                <a:bodyPr/>
                <a:lstStyle/>
                <a:p>
                  <a:r>
                    <a:rPr lang="pl-PL">
                      <a:noFill/>
                    </a:rPr>
                    <a:t> </a:t>
                  </a:r>
                </a:p>
              </p:txBody>
            </p:sp>
          </mc:Fallback>
        </mc:AlternateContent>
        <p:sp>
          <p:nvSpPr>
            <p:cNvPr id="48" name="pole tekstowe 47">
              <a:extLst>
                <a:ext uri="{FF2B5EF4-FFF2-40B4-BE49-F238E27FC236}">
                  <a16:creationId xmlns="" xmlns:a16="http://schemas.microsoft.com/office/drawing/2014/main" id="{8A31F9B1-446E-136D-3674-E5150B8753D1}"/>
                </a:ext>
              </a:extLst>
            </p:cNvPr>
            <p:cNvSpPr txBox="1"/>
            <p:nvPr/>
          </p:nvSpPr>
          <p:spPr>
            <a:xfrm>
              <a:off x="754452" y="5164406"/>
              <a:ext cx="645756" cy="436152"/>
            </a:xfrm>
            <a:prstGeom prst="rect">
              <a:avLst/>
            </a:prstGeom>
            <a:noFill/>
          </p:spPr>
          <p:txBody>
            <a:bodyPr wrap="square" lIns="0" tIns="0" rIns="0" bIns="0" rtlCol="0">
              <a:spAutoFit/>
            </a:bodyPr>
            <a:lstStyle/>
            <a:p>
              <a:endParaRPr lang="en-GB"/>
            </a:p>
          </p:txBody>
        </p:sp>
        <p:sp>
          <p:nvSpPr>
            <p:cNvPr id="49" name="Prostokąt 48">
              <a:extLst>
                <a:ext uri="{FF2B5EF4-FFF2-40B4-BE49-F238E27FC236}">
                  <a16:creationId xmlns="" xmlns:a16="http://schemas.microsoft.com/office/drawing/2014/main" id="{CDA0704B-5170-E545-99B6-A724DEA817A3}"/>
                </a:ext>
              </a:extLst>
            </p:cNvPr>
            <p:cNvSpPr/>
            <p:nvPr/>
          </p:nvSpPr>
          <p:spPr>
            <a:xfrm>
              <a:off x="1689600" y="5086612"/>
              <a:ext cx="299752" cy="4632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Prostokąt zaokrąglony 49">
              <a:extLst>
                <a:ext uri="{FF2B5EF4-FFF2-40B4-BE49-F238E27FC236}">
                  <a16:creationId xmlns="" xmlns:a16="http://schemas.microsoft.com/office/drawing/2014/main" id="{2DE32DBE-03C7-C1CA-7875-D188089B8772}"/>
                </a:ext>
              </a:extLst>
            </p:cNvPr>
            <p:cNvSpPr/>
            <p:nvPr/>
          </p:nvSpPr>
          <p:spPr>
            <a:xfrm>
              <a:off x="5660580" y="3399000"/>
              <a:ext cx="3157810" cy="320493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Prostokąt 50">
              <a:extLst>
                <a:ext uri="{FF2B5EF4-FFF2-40B4-BE49-F238E27FC236}">
                  <a16:creationId xmlns="" xmlns:a16="http://schemas.microsoft.com/office/drawing/2014/main" id="{06317B50-7551-1AC1-6602-5D7734799406}"/>
                </a:ext>
              </a:extLst>
            </p:cNvPr>
            <p:cNvSpPr/>
            <p:nvPr/>
          </p:nvSpPr>
          <p:spPr>
            <a:xfrm>
              <a:off x="6154990" y="3661750"/>
              <a:ext cx="871609" cy="13147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Prostokąt 51">
              <a:extLst>
                <a:ext uri="{FF2B5EF4-FFF2-40B4-BE49-F238E27FC236}">
                  <a16:creationId xmlns="" xmlns:a16="http://schemas.microsoft.com/office/drawing/2014/main" id="{94C8380F-2C54-21FF-4BF8-914C40FCB356}"/>
                </a:ext>
              </a:extLst>
            </p:cNvPr>
            <p:cNvSpPr/>
            <p:nvPr/>
          </p:nvSpPr>
          <p:spPr>
            <a:xfrm>
              <a:off x="7016477" y="4186721"/>
              <a:ext cx="1692500" cy="18134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3" name="pole tekstowe 52">
                  <a:extLst>
                    <a:ext uri="{FF2B5EF4-FFF2-40B4-BE49-F238E27FC236}">
                      <a16:creationId xmlns="" xmlns:a16="http://schemas.microsoft.com/office/drawing/2014/main" id="{F7B6B10A-C321-3A16-B6E8-5A0EC8D7F624}"/>
                    </a:ext>
                  </a:extLst>
                </p:cNvPr>
                <p:cNvSpPr txBox="1"/>
                <p:nvPr/>
              </p:nvSpPr>
              <p:spPr>
                <a:xfrm>
                  <a:off x="7559795" y="3769354"/>
                  <a:ext cx="301509" cy="4272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400" i="1" smtClean="0">
                                <a:latin typeface="Cambria Math" panose="02040503050406030204" pitchFamily="18" charset="0"/>
                              </a:rPr>
                            </m:ctrlPr>
                          </m:sSubSupPr>
                          <m:e>
                            <m:r>
                              <a:rPr lang="pl-PL" sz="1400" i="1">
                                <a:latin typeface="Cambria Math" panose="02040503050406030204" pitchFamily="18" charset="0"/>
                              </a:rPr>
                              <m:t>𝑔</m:t>
                            </m:r>
                          </m:e>
                          <m:sub>
                            <m:sSup>
                              <m:sSupPr>
                                <m:ctrlPr>
                                  <a:rPr lang="pl-PL" sz="1400" i="1" smtClean="0">
                                    <a:latin typeface="Cambria Math" panose="02040503050406030204" pitchFamily="18" charset="0"/>
                                  </a:rPr>
                                </m:ctrlPr>
                              </m:sSupPr>
                              <m:e>
                                <m:r>
                                  <a:rPr lang="pl-PL" sz="1400" b="0" i="1" smtClean="0">
                                    <a:latin typeface="Cambria Math" panose="02040503050406030204" pitchFamily="18" charset="0"/>
                                  </a:rPr>
                                  <m:t>𝑦</m:t>
                                </m:r>
                              </m:e>
                              <m:sup>
                                <m:r>
                                  <a:rPr lang="pl-PL" sz="1400" b="0" i="1" smtClean="0">
                                    <a:latin typeface="Cambria Math" panose="02040503050406030204" pitchFamily="18" charset="0"/>
                                  </a:rPr>
                                  <m:t>′</m:t>
                                </m:r>
                              </m:sup>
                            </m:sSup>
                          </m:sub>
                          <m:sup>
                            <m:r>
                              <a:rPr lang="pl-PL" sz="1400" i="1">
                                <a:latin typeface="Cambria Math" panose="02040503050406030204" pitchFamily="18" charset="0"/>
                              </a:rPr>
                              <m:t>∗</m:t>
                            </m:r>
                          </m:sup>
                        </m:sSubSup>
                      </m:oMath>
                    </m:oMathPara>
                  </a14:m>
                  <a:endParaRPr lang="en-GB" sz="1400"/>
                </a:p>
              </p:txBody>
            </p:sp>
          </mc:Choice>
          <mc:Fallback xmlns="">
            <p:sp>
              <p:nvSpPr>
                <p:cNvPr id="53" name="pole tekstowe 52"/>
                <p:cNvSpPr txBox="1">
                  <a:spLocks noRot="1" noChangeAspect="1" noMove="1" noResize="1" noEditPoints="1" noAdjustHandles="1" noChangeArrowheads="1" noChangeShapeType="1" noTextEdit="1"/>
                </p:cNvSpPr>
                <p:nvPr/>
              </p:nvSpPr>
              <p:spPr>
                <a:xfrm>
                  <a:off x="7559795" y="3769354"/>
                  <a:ext cx="301509" cy="427203"/>
                </a:xfrm>
                <a:prstGeom prst="rect">
                  <a:avLst/>
                </a:prstGeom>
                <a:blipFill rotWithShape="0">
                  <a:blip r:embed="rId21"/>
                  <a:stretch>
                    <a:fillRect l="-12000" b="-8889"/>
                  </a:stretch>
                </a:blipFill>
              </p:spPr>
              <p:txBody>
                <a:bodyPr/>
                <a:lstStyle/>
                <a:p>
                  <a:r>
                    <a:rPr lang="pl-PL">
                      <a:noFill/>
                    </a:rPr>
                    <a:t> </a:t>
                  </a:r>
                </a:p>
              </p:txBody>
            </p:sp>
          </mc:Fallback>
        </mc:AlternateContent>
        <p:sp>
          <p:nvSpPr>
            <p:cNvPr id="54" name="Sześciokąt 53">
              <a:extLst>
                <a:ext uri="{FF2B5EF4-FFF2-40B4-BE49-F238E27FC236}">
                  <a16:creationId xmlns="" xmlns:a16="http://schemas.microsoft.com/office/drawing/2014/main" id="{292FE198-0B2F-828D-B655-C9E0051FE122}"/>
                </a:ext>
              </a:extLst>
            </p:cNvPr>
            <p:cNvSpPr/>
            <p:nvPr/>
          </p:nvSpPr>
          <p:spPr>
            <a:xfrm>
              <a:off x="2048995" y="3825778"/>
              <a:ext cx="3996582" cy="2778154"/>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7" name="pole tekstowe 56">
              <a:extLst>
                <a:ext uri="{FF2B5EF4-FFF2-40B4-BE49-F238E27FC236}">
                  <a16:creationId xmlns="" xmlns:a16="http://schemas.microsoft.com/office/drawing/2014/main" id="{B718049D-28E8-4483-6090-22C819AA5C8B}"/>
                </a:ext>
              </a:extLst>
            </p:cNvPr>
            <p:cNvSpPr txBox="1"/>
            <p:nvPr/>
          </p:nvSpPr>
          <p:spPr>
            <a:xfrm>
              <a:off x="842619" y="4570063"/>
              <a:ext cx="505725" cy="390368"/>
            </a:xfrm>
            <a:prstGeom prst="rect">
              <a:avLst/>
            </a:prstGeom>
            <a:noFill/>
          </p:spPr>
          <p:txBody>
            <a:bodyPr wrap="square" rtlCol="0">
              <a:spAutoFit/>
            </a:bodyPr>
            <a:lstStyle/>
            <a:p>
              <a:r>
                <a:rPr lang="pl-PL" sz="1400" b="1"/>
                <a:t>…</a:t>
              </a:r>
            </a:p>
          </p:txBody>
        </p:sp>
        <mc:AlternateContent xmlns:mc="http://schemas.openxmlformats.org/markup-compatibility/2006" xmlns:a14="http://schemas.microsoft.com/office/drawing/2010/main">
          <mc:Choice Requires="a14">
            <p:sp>
              <p:nvSpPr>
                <p:cNvPr id="59" name="pole tekstowe 58">
                  <a:extLst>
                    <a:ext uri="{FF2B5EF4-FFF2-40B4-BE49-F238E27FC236}">
                      <a16:creationId xmlns="" xmlns:a16="http://schemas.microsoft.com/office/drawing/2014/main" id="{90541B8C-4809-AF61-8F1F-DBCA001F1FD2}"/>
                    </a:ext>
                  </a:extLst>
                </p:cNvPr>
                <p:cNvSpPr txBox="1"/>
                <p:nvPr/>
              </p:nvSpPr>
              <p:spPr>
                <a:xfrm>
                  <a:off x="5749391" y="3678250"/>
                  <a:ext cx="485915" cy="3884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oMath>
                    </m:oMathPara>
                  </a14:m>
                  <a:endParaRPr lang="en-GB" sz="1400"/>
                </a:p>
              </p:txBody>
            </p:sp>
          </mc:Choice>
          <mc:Fallback xmlns="">
            <p:sp>
              <p:nvSpPr>
                <p:cNvPr id="59" name="pole tekstowe 58">
                  <a:extLst>
                    <a:ext uri="{FF2B5EF4-FFF2-40B4-BE49-F238E27FC236}">
                      <a16:creationId xmlns:a16="http://schemas.microsoft.com/office/drawing/2014/main" xmlns="" xmlns:a14="http://schemas.microsoft.com/office/drawing/2010/main" id="{E8D2F1E1-107A-6606-E49E-B559D676E46D}"/>
                    </a:ext>
                  </a:extLst>
                </p:cNvPr>
                <p:cNvSpPr txBox="1">
                  <a:spLocks noRot="1" noChangeAspect="1" noMove="1" noResize="1" noEditPoints="1" noAdjustHandles="1" noChangeArrowheads="1" noChangeShapeType="1" noTextEdit="1"/>
                </p:cNvSpPr>
                <p:nvPr/>
              </p:nvSpPr>
              <p:spPr>
                <a:xfrm>
                  <a:off x="5749391" y="3678250"/>
                  <a:ext cx="485915" cy="388416"/>
                </a:xfrm>
                <a:prstGeom prst="rect">
                  <a:avLst/>
                </a:prstGeom>
                <a:blipFill rotWithShape="0">
                  <a:blip r:embed="rId22"/>
                  <a:stretch>
                    <a:fillRect b="-9756"/>
                  </a:stretch>
                </a:blipFill>
              </p:spPr>
              <p:txBody>
                <a:bodyPr/>
                <a:lstStyle/>
                <a:p>
                  <a:r>
                    <a:rPr lang="pl-PL">
                      <a:noFill/>
                    </a:rPr>
                    <a:t> </a:t>
                  </a:r>
                </a:p>
              </p:txBody>
            </p:sp>
          </mc:Fallback>
        </mc:AlternateContent>
        <p:sp>
          <p:nvSpPr>
            <p:cNvPr id="60" name="pole tekstowe 59">
              <a:extLst>
                <a:ext uri="{FF2B5EF4-FFF2-40B4-BE49-F238E27FC236}">
                  <a16:creationId xmlns="" xmlns:a16="http://schemas.microsoft.com/office/drawing/2014/main" id="{28DA80FD-F8CC-A60D-8B2C-7AE6FF5CBB11}"/>
                </a:ext>
              </a:extLst>
            </p:cNvPr>
            <p:cNvSpPr txBox="1"/>
            <p:nvPr/>
          </p:nvSpPr>
          <p:spPr>
            <a:xfrm>
              <a:off x="6061327" y="5225935"/>
              <a:ext cx="505725" cy="390368"/>
            </a:xfrm>
            <a:prstGeom prst="rect">
              <a:avLst/>
            </a:prstGeom>
            <a:noFill/>
          </p:spPr>
          <p:txBody>
            <a:bodyPr wrap="square" rtlCol="0">
              <a:spAutoFit/>
            </a:bodyPr>
            <a:lstStyle/>
            <a:p>
              <a:r>
                <a:rPr lang="pl-PL" sz="1400" b="1"/>
                <a:t>…</a:t>
              </a:r>
            </a:p>
          </p:txBody>
        </p:sp>
        <p:sp>
          <p:nvSpPr>
            <p:cNvPr id="61" name="pole tekstowe 60">
              <a:extLst>
                <a:ext uri="{FF2B5EF4-FFF2-40B4-BE49-F238E27FC236}">
                  <a16:creationId xmlns="" xmlns:a16="http://schemas.microsoft.com/office/drawing/2014/main" id="{722B86EC-B55F-B13C-909B-60ECA3D43822}"/>
                </a:ext>
              </a:extLst>
            </p:cNvPr>
            <p:cNvSpPr txBox="1"/>
            <p:nvPr/>
          </p:nvSpPr>
          <p:spPr>
            <a:xfrm>
              <a:off x="4022257" y="6245755"/>
              <a:ext cx="635711" cy="378961"/>
            </a:xfrm>
            <a:prstGeom prst="rect">
              <a:avLst/>
            </a:prstGeom>
            <a:noFill/>
          </p:spPr>
          <p:txBody>
            <a:bodyPr wrap="square" lIns="0" tIns="0" rIns="0" bIns="0" rtlCol="0">
              <a:spAutoFit/>
            </a:bodyPr>
            <a:lstStyle/>
            <a:p>
              <a:r>
                <a:rPr lang="pl-PL" sz="1600" b="0" i="1">
                  <a:latin typeface="+mj-lt"/>
                </a:rPr>
                <a:t>Res*</a:t>
              </a:r>
              <a:endParaRPr lang="pl-PL" sz="1600" i="1"/>
            </a:p>
          </p:txBody>
        </p:sp>
        <mc:AlternateContent xmlns:mc="http://schemas.openxmlformats.org/markup-compatibility/2006" xmlns:a14="http://schemas.microsoft.com/office/drawing/2010/main">
          <mc:Choice Requires="a14">
            <p:sp>
              <p:nvSpPr>
                <p:cNvPr id="62" name="pole tekstowe 61">
                  <a:extLst>
                    <a:ext uri="{FF2B5EF4-FFF2-40B4-BE49-F238E27FC236}">
                      <a16:creationId xmlns="" xmlns:a16="http://schemas.microsoft.com/office/drawing/2014/main" id="{D7D62173-7AC3-76ED-789A-59F7EDE1DDBE}"/>
                    </a:ext>
                  </a:extLst>
                </p:cNvPr>
                <p:cNvSpPr txBox="1"/>
                <p:nvPr/>
              </p:nvSpPr>
              <p:spPr>
                <a:xfrm>
                  <a:off x="2884664" y="3405532"/>
                  <a:ext cx="2236716" cy="4788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600" b="0" i="1" smtClean="0">
                            <a:latin typeface="Cambria Math" panose="02040503050406030204" pitchFamily="18" charset="0"/>
                          </a:rPr>
                          <m:t>𝐼𝑛𝑡𝑒𝑟</m:t>
                        </m:r>
                        <m:r>
                          <a:rPr lang="pl-PL" sz="1600" b="0" i="1" smtClean="0">
                            <a:latin typeface="Cambria Math" panose="02040503050406030204" pitchFamily="18" charset="0"/>
                          </a:rPr>
                          <m:t>(</m:t>
                        </m:r>
                        <m:sSub>
                          <m:sSubPr>
                            <m:ctrlPr>
                              <a:rPr lang="pl-PL" sz="1600" i="1">
                                <a:latin typeface="Cambria Math" panose="02040503050406030204" pitchFamily="18" charset="0"/>
                              </a:rPr>
                            </m:ctrlPr>
                          </m:sSubPr>
                          <m:e>
                            <m:r>
                              <a:rPr lang="pl-PL" sz="1600" i="1">
                                <a:latin typeface="Cambria Math" panose="02040503050406030204" pitchFamily="18" charset="0"/>
                              </a:rPr>
                              <m:t>𝐺</m:t>
                            </m:r>
                          </m:e>
                          <m:sub>
                            <m:sSup>
                              <m:sSupPr>
                                <m:ctrlPr>
                                  <a:rPr lang="pl-PL" sz="1600" i="1">
                                    <a:latin typeface="Cambria Math" panose="02040503050406030204" pitchFamily="18" charset="0"/>
                                  </a:rPr>
                                </m:ctrlPr>
                              </m:sSupPr>
                              <m:e>
                                <m:r>
                                  <a:rPr lang="pl-PL" sz="1600" i="1">
                                    <a:latin typeface="Cambria Math" panose="02040503050406030204" pitchFamily="18" charset="0"/>
                                  </a:rPr>
                                  <m:t>𝑅</m:t>
                                </m:r>
                              </m:e>
                              <m:sup>
                                <m:r>
                                  <a:rPr lang="pl-PL" sz="1600" i="1">
                                    <a:latin typeface="Cambria Math" panose="02040503050406030204" pitchFamily="18" charset="0"/>
                                  </a:rPr>
                                  <m:t>∗</m:t>
                                </m:r>
                              </m:sup>
                            </m:sSup>
                          </m:sub>
                        </m:sSub>
                        <m:r>
                          <a:rPr lang="pl-PL" sz="1600" b="0" i="1" smtClean="0">
                            <a:latin typeface="Cambria Math" panose="02040503050406030204" pitchFamily="18" charset="0"/>
                          </a:rPr>
                          <m:t>,</m:t>
                        </m:r>
                        <m:sSub>
                          <m:sSubPr>
                            <m:ctrlPr>
                              <a:rPr lang="en-GB" sz="1600" i="1">
                                <a:latin typeface="Cambria Math" panose="02040503050406030204" pitchFamily="18" charset="0"/>
                                <a:ea typeface="Cambria Math" panose="02040503050406030204" pitchFamily="18" charset="0"/>
                              </a:rPr>
                            </m:ctrlPr>
                          </m:sSubPr>
                          <m:e>
                            <m:r>
                              <a:rPr lang="pl-PL" sz="1600" i="1">
                                <a:latin typeface="Cambria Math" panose="02040503050406030204" pitchFamily="18" charset="0"/>
                                <a:ea typeface="Cambria Math" panose="02040503050406030204" pitchFamily="18" charset="0"/>
                              </a:rPr>
                              <m:t>𝐺</m:t>
                            </m:r>
                          </m:e>
                          <m:sub>
                            <m:sSubSup>
                              <m:sSubSupPr>
                                <m:ctrlPr>
                                  <a:rPr lang="en-GB" sz="1600" i="1">
                                    <a:latin typeface="Cambria Math" panose="02040503050406030204" pitchFamily="18" charset="0"/>
                                    <a:ea typeface="Cambria Math" panose="02040503050406030204" pitchFamily="18" charset="0"/>
                                  </a:rPr>
                                </m:ctrlPr>
                              </m:sSubSupPr>
                              <m:e>
                                <m:r>
                                  <a:rPr lang="pl-PL" sz="1600" i="1">
                                    <a:latin typeface="Cambria Math" panose="02040503050406030204" pitchFamily="18" charset="0"/>
                                    <a:ea typeface="Cambria Math" panose="02040503050406030204" pitchFamily="18" charset="0"/>
                                  </a:rPr>
                                  <m:t>𝑅</m:t>
                                </m:r>
                              </m:e>
                              <m:sub>
                                <m:r>
                                  <a:rPr lang="pl-PL" sz="1600" i="1">
                                    <a:latin typeface="Cambria Math" panose="02040503050406030204" pitchFamily="18" charset="0"/>
                                    <a:ea typeface="Cambria Math" panose="02040503050406030204" pitchFamily="18" charset="0"/>
                                  </a:rPr>
                                  <m:t>𝑑</m:t>
                                </m:r>
                              </m:sub>
                              <m:sup>
                                <m:r>
                                  <a:rPr lang="pl-PL" sz="1600" i="1">
                                    <a:latin typeface="Cambria Math" panose="02040503050406030204" pitchFamily="18" charset="0"/>
                                    <a:ea typeface="Cambria Math" panose="02040503050406030204" pitchFamily="18" charset="0"/>
                                  </a:rPr>
                                  <m:t>∗</m:t>
                                </m:r>
                              </m:sup>
                            </m:sSubSup>
                          </m:sub>
                        </m:sSub>
                        <m:r>
                          <a:rPr lang="pl-PL" sz="1600" b="0" i="1" smtClean="0">
                            <a:latin typeface="Cambria Math" panose="02040503050406030204" pitchFamily="18" charset="0"/>
                          </a:rPr>
                          <m:t>)</m:t>
                        </m:r>
                      </m:oMath>
                    </m:oMathPara>
                  </a14:m>
                  <a:endParaRPr lang="pl-PL" sz="1600"/>
                </a:p>
              </p:txBody>
            </p:sp>
          </mc:Choice>
          <mc:Fallback xmlns="">
            <p:sp>
              <p:nvSpPr>
                <p:cNvPr id="62" name="pole tekstowe 61">
                  <a:extLst>
                    <a:ext uri="{FF2B5EF4-FFF2-40B4-BE49-F238E27FC236}">
                      <a16:creationId xmlns:a16="http://schemas.microsoft.com/office/drawing/2014/main" xmlns="" xmlns:a14="http://schemas.microsoft.com/office/drawing/2010/main" id="{E9F36A5D-9420-632E-3E7B-10C840C178AB}"/>
                    </a:ext>
                  </a:extLst>
                </p:cNvPr>
                <p:cNvSpPr txBox="1">
                  <a:spLocks noRot="1" noChangeAspect="1" noMove="1" noResize="1" noEditPoints="1" noAdjustHandles="1" noChangeArrowheads="1" noChangeShapeType="1" noTextEdit="1"/>
                </p:cNvSpPr>
                <p:nvPr/>
              </p:nvSpPr>
              <p:spPr>
                <a:xfrm>
                  <a:off x="2884664" y="3405532"/>
                  <a:ext cx="2236716" cy="478849"/>
                </a:xfrm>
                <a:prstGeom prst="rect">
                  <a:avLst/>
                </a:prstGeom>
                <a:blipFill rotWithShape="0">
                  <a:blip r:embed="rId23"/>
                  <a:stretch>
                    <a:fillRect b="-5882"/>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3" name="pole tekstowe 62">
                  <a:extLst>
                    <a:ext uri="{FF2B5EF4-FFF2-40B4-BE49-F238E27FC236}">
                      <a16:creationId xmlns="" xmlns:a16="http://schemas.microsoft.com/office/drawing/2014/main" id="{4221A97D-AA18-B342-8F13-9FE39D38C16E}"/>
                    </a:ext>
                  </a:extLst>
                </p:cNvPr>
                <p:cNvSpPr txBox="1"/>
                <p:nvPr/>
              </p:nvSpPr>
              <p:spPr>
                <a:xfrm>
                  <a:off x="313421" y="5850928"/>
                  <a:ext cx="1960695" cy="4422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600" i="1" smtClean="0">
                                <a:latin typeface="Cambria Math" panose="02040503050406030204" pitchFamily="18" charset="0"/>
                              </a:rPr>
                            </m:ctrlPr>
                          </m:sSubSupPr>
                          <m:e>
                            <m:r>
                              <a:rPr lang="pl-PL" sz="1600" i="1">
                                <a:latin typeface="Cambria Math" panose="02040503050406030204" pitchFamily="18" charset="0"/>
                              </a:rPr>
                              <m:t>𝑔</m:t>
                            </m:r>
                          </m:e>
                          <m:sub>
                            <m:r>
                              <a:rPr lang="pl-PL" sz="1600" i="1">
                                <a:latin typeface="Cambria Math" panose="02040503050406030204" pitchFamily="18" charset="0"/>
                              </a:rPr>
                              <m:t>𝑥</m:t>
                            </m:r>
                          </m:sub>
                          <m:sup>
                            <m:r>
                              <a:rPr lang="pl-PL" sz="1600" i="1">
                                <a:latin typeface="Cambria Math" panose="02040503050406030204" pitchFamily="18" charset="0"/>
                              </a:rPr>
                              <m:t>∗</m:t>
                            </m:r>
                          </m:sup>
                        </m:sSubSup>
                        <m:r>
                          <a:rPr lang="pl-PL" sz="1600" b="0" i="1" smtClean="0">
                            <a:latin typeface="Cambria Math" panose="02040503050406030204" pitchFamily="18" charset="0"/>
                          </a:rPr>
                          <m:t>,</m:t>
                        </m:r>
                        <m:sSubSup>
                          <m:sSubSupPr>
                            <m:ctrlPr>
                              <a:rPr lang="pl-PL" sz="1600" i="1">
                                <a:latin typeface="Cambria Math" panose="02040503050406030204" pitchFamily="18" charset="0"/>
                              </a:rPr>
                            </m:ctrlPr>
                          </m:sSubSupPr>
                          <m:e>
                            <m:r>
                              <a:rPr lang="pl-PL" sz="1600" i="1">
                                <a:latin typeface="Cambria Math" panose="02040503050406030204" pitchFamily="18" charset="0"/>
                              </a:rPr>
                              <m:t>𝑔</m:t>
                            </m:r>
                          </m:e>
                          <m:sub>
                            <m:sSup>
                              <m:sSupPr>
                                <m:ctrlPr>
                                  <a:rPr lang="pl-PL" sz="1600" i="1" smtClean="0">
                                    <a:latin typeface="Cambria Math" panose="02040503050406030204" pitchFamily="18" charset="0"/>
                                  </a:rPr>
                                </m:ctrlPr>
                              </m:sSupPr>
                              <m:e>
                                <m:r>
                                  <a:rPr lang="pl-PL" sz="1600" b="0" i="1" smtClean="0">
                                    <a:latin typeface="Cambria Math" panose="02040503050406030204" pitchFamily="18" charset="0"/>
                                  </a:rPr>
                                  <m:t>𝑥</m:t>
                                </m:r>
                              </m:e>
                              <m:sup>
                                <m:r>
                                  <a:rPr lang="pl-PL" sz="1600" b="0" i="1" smtClean="0">
                                    <a:latin typeface="Cambria Math" panose="02040503050406030204" pitchFamily="18" charset="0"/>
                                  </a:rPr>
                                  <m:t>′</m:t>
                                </m:r>
                              </m:sup>
                            </m:sSup>
                          </m:sub>
                          <m:sup>
                            <m:r>
                              <a:rPr lang="pl-PL" sz="1600" i="1">
                                <a:latin typeface="Cambria Math" panose="02040503050406030204" pitchFamily="18" charset="0"/>
                              </a:rPr>
                              <m:t>∗</m:t>
                            </m:r>
                          </m:sup>
                        </m:sSubSup>
                        <m:r>
                          <a:rPr lang="pl-PL" sz="1600" b="0" i="1" smtClean="0">
                            <a:latin typeface="Cambria Math" panose="02040503050406030204" pitchFamily="18" charset="0"/>
                          </a:rPr>
                          <m:t>,…∈</m:t>
                        </m:r>
                        <m:sSub>
                          <m:sSubPr>
                            <m:ctrlPr>
                              <a:rPr lang="pl-PL" sz="1600" i="1">
                                <a:latin typeface="Cambria Math" panose="02040503050406030204" pitchFamily="18" charset="0"/>
                              </a:rPr>
                            </m:ctrlPr>
                          </m:sSubPr>
                          <m:e>
                            <m:r>
                              <a:rPr lang="pl-PL" sz="1600" i="1">
                                <a:latin typeface="Cambria Math" panose="02040503050406030204" pitchFamily="18" charset="0"/>
                              </a:rPr>
                              <m:t>𝐺</m:t>
                            </m:r>
                          </m:e>
                          <m:sub>
                            <m:sSup>
                              <m:sSupPr>
                                <m:ctrlPr>
                                  <a:rPr lang="pl-PL" sz="1600" i="1">
                                    <a:latin typeface="Cambria Math" panose="02040503050406030204" pitchFamily="18" charset="0"/>
                                  </a:rPr>
                                </m:ctrlPr>
                              </m:sSupPr>
                              <m:e>
                                <m:r>
                                  <a:rPr lang="pl-PL" sz="1600" i="1">
                                    <a:latin typeface="Cambria Math" panose="02040503050406030204" pitchFamily="18" charset="0"/>
                                  </a:rPr>
                                  <m:t>𝑅</m:t>
                                </m:r>
                              </m:e>
                              <m:sup>
                                <m:r>
                                  <a:rPr lang="pl-PL" sz="1600" i="1">
                                    <a:latin typeface="Cambria Math" panose="02040503050406030204" pitchFamily="18" charset="0"/>
                                  </a:rPr>
                                  <m:t>∗</m:t>
                                </m:r>
                              </m:sup>
                            </m:sSup>
                          </m:sub>
                        </m:sSub>
                      </m:oMath>
                    </m:oMathPara>
                  </a14:m>
                  <a:endParaRPr lang="en-GB" sz="1600"/>
                </a:p>
              </p:txBody>
            </p:sp>
          </mc:Choice>
          <mc:Fallback xmlns="">
            <p:sp>
              <p:nvSpPr>
                <p:cNvPr id="63" name="pole tekstowe 62">
                  <a:extLst>
                    <a:ext uri="{FF2B5EF4-FFF2-40B4-BE49-F238E27FC236}">
                      <a16:creationId xmlns:a16="http://schemas.microsoft.com/office/drawing/2014/main" xmlns="" xmlns:a14="http://schemas.microsoft.com/office/drawing/2010/main" id="{EF3C9F9E-A7D2-437B-27AF-631CC194CE6B}"/>
                    </a:ext>
                  </a:extLst>
                </p:cNvPr>
                <p:cNvSpPr txBox="1">
                  <a:spLocks noRot="1" noChangeAspect="1" noMove="1" noResize="1" noEditPoints="1" noAdjustHandles="1" noChangeArrowheads="1" noChangeShapeType="1" noTextEdit="1"/>
                </p:cNvSpPr>
                <p:nvPr/>
              </p:nvSpPr>
              <p:spPr>
                <a:xfrm>
                  <a:off x="313421" y="5850928"/>
                  <a:ext cx="1960695" cy="442204"/>
                </a:xfrm>
                <a:prstGeom prst="rect">
                  <a:avLst/>
                </a:prstGeom>
                <a:blipFill rotWithShape="0">
                  <a:blip r:embed="rId24"/>
                  <a:stretch>
                    <a:fillRect b="-625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4" name="pole tekstowe 63">
                  <a:extLst>
                    <a:ext uri="{FF2B5EF4-FFF2-40B4-BE49-F238E27FC236}">
                      <a16:creationId xmlns="" xmlns:a16="http://schemas.microsoft.com/office/drawing/2014/main" id="{4E42D370-13FF-D11E-5C23-57D38DD6D83B}"/>
                    </a:ext>
                  </a:extLst>
                </p:cNvPr>
                <p:cNvSpPr txBox="1"/>
                <p:nvPr/>
              </p:nvSpPr>
              <p:spPr>
                <a:xfrm>
                  <a:off x="6061327" y="6122710"/>
                  <a:ext cx="2154520" cy="389594"/>
                </a:xfrm>
                <a:prstGeom prst="rect">
                  <a:avLst/>
                </a:prstGeom>
                <a:noFill/>
              </p:spPr>
              <p:txBody>
                <a:bodyPr wrap="square" lIns="0" tIns="0" rIns="0" bIns="0" rtlCol="0">
                  <a:spAutoFit/>
                </a:bodyPr>
                <a:lstStyle/>
                <a:p>
                  <a14:m>
                    <m:oMath xmlns:m="http://schemas.openxmlformats.org/officeDocument/2006/math">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oMath>
                  </a14:m>
                  <a:r>
                    <a:rPr lang="pl-PL" sz="1400"/>
                    <a:t>,</a:t>
                  </a:r>
                  <a14:m>
                    <m:oMath xmlns:m="http://schemas.openxmlformats.org/officeDocument/2006/math">
                      <m:sSubSup>
                        <m:sSubSupPr>
                          <m:ctrlPr>
                            <a:rPr lang="pl-PL" sz="1200" i="1">
                              <a:latin typeface="Cambria Math" panose="02040503050406030204" pitchFamily="18" charset="0"/>
                            </a:rPr>
                          </m:ctrlPr>
                        </m:sSubSupPr>
                        <m:e>
                          <m:r>
                            <a:rPr lang="pl-PL" sz="1200" i="1">
                              <a:latin typeface="Cambria Math" panose="02040503050406030204" pitchFamily="18" charset="0"/>
                            </a:rPr>
                            <m:t>𝑔</m:t>
                          </m:r>
                        </m:e>
                        <m:sub>
                          <m:sSup>
                            <m:sSupPr>
                              <m:ctrlPr>
                                <a:rPr lang="pl-PL" sz="1200" i="1">
                                  <a:latin typeface="Cambria Math" panose="02040503050406030204" pitchFamily="18" charset="0"/>
                                </a:rPr>
                              </m:ctrlPr>
                            </m:sSupPr>
                            <m:e>
                              <m:r>
                                <a:rPr lang="pl-PL" sz="1200" i="1">
                                  <a:latin typeface="Cambria Math" panose="02040503050406030204" pitchFamily="18" charset="0"/>
                                </a:rPr>
                                <m:t>𝑦</m:t>
                              </m:r>
                            </m:e>
                            <m:sup>
                              <m:r>
                                <a:rPr lang="pl-PL" sz="1200" i="1">
                                  <a:latin typeface="Cambria Math" panose="02040503050406030204" pitchFamily="18" charset="0"/>
                                </a:rPr>
                                <m:t>′</m:t>
                              </m:r>
                            </m:sup>
                          </m:sSup>
                        </m:sub>
                        <m:sup>
                          <m:r>
                            <a:rPr lang="pl-PL" sz="1200" i="1">
                              <a:latin typeface="Cambria Math" panose="02040503050406030204" pitchFamily="18" charset="0"/>
                            </a:rPr>
                            <m:t>∗</m:t>
                          </m:r>
                        </m:sup>
                      </m:sSubSup>
                      <m:r>
                        <a:rPr lang="pl-PL" sz="1200" b="0" i="1" smtClean="0">
                          <a:latin typeface="Cambria Math" panose="02040503050406030204" pitchFamily="18" charset="0"/>
                        </a:rPr>
                        <m:t>,…∈</m:t>
                      </m:r>
                      <m:sSub>
                        <m:sSubPr>
                          <m:ctrlPr>
                            <a:rPr lang="en-GB" sz="1400" i="1">
                              <a:latin typeface="Cambria Math" panose="02040503050406030204" pitchFamily="18" charset="0"/>
                              <a:ea typeface="Cambria Math" panose="02040503050406030204" pitchFamily="18" charset="0"/>
                            </a:rPr>
                          </m:ctrlPr>
                        </m:sSubPr>
                        <m:e>
                          <m:r>
                            <a:rPr lang="pl-PL" sz="1400" i="1">
                              <a:latin typeface="Cambria Math" panose="02040503050406030204" pitchFamily="18" charset="0"/>
                              <a:ea typeface="Cambria Math" panose="02040503050406030204" pitchFamily="18" charset="0"/>
                            </a:rPr>
                            <m:t>𝐺</m:t>
                          </m:r>
                        </m:e>
                        <m:sub>
                          <m:sSubSup>
                            <m:sSubSupPr>
                              <m:ctrlPr>
                                <a:rPr lang="en-GB" sz="1400" i="1">
                                  <a:latin typeface="Cambria Math" panose="02040503050406030204" pitchFamily="18" charset="0"/>
                                  <a:ea typeface="Cambria Math" panose="02040503050406030204" pitchFamily="18" charset="0"/>
                                </a:rPr>
                              </m:ctrlPr>
                            </m:sSubSupPr>
                            <m:e>
                              <m:r>
                                <a:rPr lang="pl-PL" sz="1400" i="1">
                                  <a:latin typeface="Cambria Math" panose="02040503050406030204" pitchFamily="18" charset="0"/>
                                  <a:ea typeface="Cambria Math" panose="02040503050406030204" pitchFamily="18" charset="0"/>
                                </a:rPr>
                                <m:t>𝑅</m:t>
                              </m:r>
                            </m:e>
                            <m:sub>
                              <m:r>
                                <a:rPr lang="pl-PL" sz="1400" i="1">
                                  <a:latin typeface="Cambria Math" panose="02040503050406030204" pitchFamily="18" charset="0"/>
                                  <a:ea typeface="Cambria Math" panose="02040503050406030204" pitchFamily="18" charset="0"/>
                                </a:rPr>
                                <m:t>𝑑</m:t>
                              </m:r>
                            </m:sub>
                            <m:sup>
                              <m:r>
                                <a:rPr lang="pl-PL" sz="1400" i="1">
                                  <a:latin typeface="Cambria Math" panose="02040503050406030204" pitchFamily="18" charset="0"/>
                                  <a:ea typeface="Cambria Math" panose="02040503050406030204" pitchFamily="18" charset="0"/>
                                </a:rPr>
                                <m:t>∗</m:t>
                              </m:r>
                            </m:sup>
                          </m:sSubSup>
                        </m:sub>
                      </m:sSub>
                    </m:oMath>
                  </a14:m>
                  <a:endParaRPr lang="en-GB" sz="1400"/>
                </a:p>
              </p:txBody>
            </p:sp>
          </mc:Choice>
          <mc:Fallback xmlns="">
            <p:sp>
              <p:nvSpPr>
                <p:cNvPr id="64" name="pole tekstowe 63">
                  <a:extLst>
                    <a:ext uri="{FF2B5EF4-FFF2-40B4-BE49-F238E27FC236}">
                      <a16:creationId xmlns:a16="http://schemas.microsoft.com/office/drawing/2014/main" xmlns="" xmlns:a14="http://schemas.microsoft.com/office/drawing/2010/main" id="{9B39F21E-8297-C207-281D-E67162C1121D}"/>
                    </a:ext>
                  </a:extLst>
                </p:cNvPr>
                <p:cNvSpPr txBox="1">
                  <a:spLocks noRot="1" noChangeAspect="1" noMove="1" noResize="1" noEditPoints="1" noAdjustHandles="1" noChangeArrowheads="1" noChangeShapeType="1" noTextEdit="1"/>
                </p:cNvSpPr>
                <p:nvPr/>
              </p:nvSpPr>
              <p:spPr>
                <a:xfrm>
                  <a:off x="6061327" y="6122710"/>
                  <a:ext cx="2154520" cy="389594"/>
                </a:xfrm>
                <a:prstGeom prst="rect">
                  <a:avLst/>
                </a:prstGeom>
                <a:blipFill rotWithShape="0">
                  <a:blip r:embed="rId25"/>
                  <a:stretch>
                    <a:fillRect l="-2825" t="-28571" b="-19048"/>
                  </a:stretch>
                </a:blipFill>
              </p:spPr>
              <p:txBody>
                <a:bodyPr/>
                <a:lstStyle/>
                <a:p>
                  <a:r>
                    <a:rPr lang="pl-PL">
                      <a:noFill/>
                    </a:rPr>
                    <a:t> </a:t>
                  </a:r>
                </a:p>
              </p:txBody>
            </p:sp>
          </mc:Fallback>
        </mc:AlternateContent>
      </p:grpSp>
      <mc:AlternateContent xmlns:mc="http://schemas.openxmlformats.org/markup-compatibility/2006" xmlns:a14="http://schemas.microsoft.com/office/drawing/2010/main">
        <mc:Choice Requires="a14">
          <p:sp>
            <p:nvSpPr>
              <p:cNvPr id="27" name="Prostokąt 26">
                <a:extLst>
                  <a:ext uri="{FF2B5EF4-FFF2-40B4-BE49-F238E27FC236}">
                    <a16:creationId xmlns="" xmlns:a16="http://schemas.microsoft.com/office/drawing/2014/main" id="{721D346E-30E9-6094-5F52-16EE351B0E13}"/>
                  </a:ext>
                </a:extLst>
              </p:cNvPr>
              <p:cNvSpPr/>
              <p:nvPr/>
            </p:nvSpPr>
            <p:spPr>
              <a:xfrm>
                <a:off x="1312476" y="2996952"/>
                <a:ext cx="523220" cy="3569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pl-PL" sz="1600" i="1" smtClean="0">
                              <a:latin typeface="Cambria Math" panose="02040503050406030204" pitchFamily="18" charset="0"/>
                            </a:rPr>
                          </m:ctrlPr>
                        </m:sSubSupPr>
                        <m:e>
                          <m:r>
                            <a:rPr lang="pl-PL" sz="1600" i="1">
                              <a:latin typeface="Cambria Math" panose="02040503050406030204" pitchFamily="18" charset="0"/>
                            </a:rPr>
                            <m:t>𝑔</m:t>
                          </m:r>
                        </m:e>
                        <m:sub>
                          <m:sSup>
                            <m:sSupPr>
                              <m:ctrlPr>
                                <a:rPr lang="pl-PL" sz="1600" i="1" smtClean="0">
                                  <a:latin typeface="Cambria Math" panose="02040503050406030204" pitchFamily="18" charset="0"/>
                                </a:rPr>
                              </m:ctrlPr>
                            </m:sSupPr>
                            <m:e>
                              <m:r>
                                <a:rPr lang="pl-PL" sz="1600" b="0" i="1" smtClean="0">
                                  <a:latin typeface="Cambria Math" panose="02040503050406030204" pitchFamily="18" charset="0"/>
                                </a:rPr>
                                <m:t>𝑥</m:t>
                              </m:r>
                            </m:e>
                            <m:sup>
                              <m:r>
                                <a:rPr lang="pl-PL" sz="1600" b="0" i="1" smtClean="0">
                                  <a:latin typeface="Cambria Math" panose="02040503050406030204" pitchFamily="18" charset="0"/>
                                </a:rPr>
                                <m:t>′</m:t>
                              </m:r>
                            </m:sup>
                          </m:sSup>
                        </m:sub>
                        <m:sup>
                          <m:r>
                            <a:rPr lang="pl-PL" sz="1600" i="1">
                              <a:latin typeface="Cambria Math" panose="02040503050406030204" pitchFamily="18" charset="0"/>
                            </a:rPr>
                            <m:t>∗</m:t>
                          </m:r>
                        </m:sup>
                      </m:sSubSup>
                    </m:oMath>
                  </m:oMathPara>
                </a14:m>
                <a:endParaRPr lang="pl-PL" sz="1600"/>
              </a:p>
            </p:txBody>
          </p:sp>
        </mc:Choice>
        <mc:Fallback xmlns="">
          <p:sp>
            <p:nvSpPr>
              <p:cNvPr id="27" name="Prostokąt 26"/>
              <p:cNvSpPr>
                <a:spLocks noRot="1" noChangeAspect="1" noMove="1" noResize="1" noEditPoints="1" noAdjustHandles="1" noChangeArrowheads="1" noChangeShapeType="1" noTextEdit="1"/>
              </p:cNvSpPr>
              <p:nvPr/>
            </p:nvSpPr>
            <p:spPr>
              <a:xfrm>
                <a:off x="1312476" y="2996952"/>
                <a:ext cx="523220" cy="356957"/>
              </a:xfrm>
              <a:prstGeom prst="rect">
                <a:avLst/>
              </a:prstGeom>
              <a:blipFill rotWithShape="0">
                <a:blip r:embed="rId26"/>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6" name="Prostokąt 65">
                <a:extLst>
                  <a:ext uri="{FF2B5EF4-FFF2-40B4-BE49-F238E27FC236}">
                    <a16:creationId xmlns="" xmlns:a16="http://schemas.microsoft.com/office/drawing/2014/main" id="{1C335741-5778-2CFE-3CAD-AC6B7ADE3A65}"/>
                  </a:ext>
                </a:extLst>
              </p:cNvPr>
              <p:cNvSpPr/>
              <p:nvPr/>
            </p:nvSpPr>
            <p:spPr>
              <a:xfrm>
                <a:off x="2520588" y="2315232"/>
                <a:ext cx="3270378" cy="1452705"/>
              </a:xfrm>
              <a:prstGeom prst="rect">
                <a:avLst/>
              </a:prstGeom>
            </p:spPr>
            <p:txBody>
              <a:bodyPr wrap="square">
                <a:spAutoFit/>
              </a:bodyPr>
              <a:lstStyle/>
              <a:p>
                <a:r>
                  <a:rPr lang="pl-PL" sz="1400" i="1">
                    <a:latin typeface="+mj-lt"/>
                  </a:rPr>
                  <a:t>If  </a:t>
                </a:r>
                <a14:m>
                  <m:oMath xmlns:m="http://schemas.openxmlformats.org/officeDocument/2006/math">
                    <m:sSub>
                      <m:sSubPr>
                        <m:ctrlPr>
                          <a:rPr lang="pl-PL" sz="1400" i="1">
                            <a:latin typeface="Cambria Math" panose="02040503050406030204" pitchFamily="18" charset="0"/>
                          </a:rPr>
                        </m:ctrlPr>
                      </m:sSubPr>
                      <m:e>
                        <m:d>
                          <m:dPr>
                            <m:begChr m:val="["/>
                            <m:endChr m:val="]"/>
                            <m:ctrlPr>
                              <a:rPr lang="pl-PL" sz="1400" i="1">
                                <a:latin typeface="Cambria Math" panose="02040503050406030204" pitchFamily="18" charset="0"/>
                              </a:rPr>
                            </m:ctrlPr>
                          </m:dPr>
                          <m:e>
                            <m:r>
                              <a:rPr lang="pl-PL" sz="1400" b="0" i="1" smtClean="0">
                                <a:latin typeface="Cambria Math" panose="02040503050406030204" pitchFamily="18" charset="0"/>
                              </a:rPr>
                              <m:t>𝑥</m:t>
                            </m:r>
                          </m:e>
                        </m:d>
                      </m:e>
                      <m:sub>
                        <m:sSup>
                          <m:sSupPr>
                            <m:ctrlPr>
                              <a:rPr lang="pl-PL" sz="1400" i="1" smtClean="0">
                                <a:latin typeface="Cambria Math" panose="02040503050406030204" pitchFamily="18" charset="0"/>
                              </a:rPr>
                            </m:ctrlPr>
                          </m:sSupPr>
                          <m:e>
                            <m:r>
                              <a:rPr lang="pl-PL" sz="1400" b="0" i="1" smtClean="0">
                                <a:latin typeface="Cambria Math" panose="02040503050406030204" pitchFamily="18" charset="0"/>
                              </a:rPr>
                              <m:t>𝑅</m:t>
                            </m:r>
                          </m:e>
                          <m:sup>
                            <m:r>
                              <a:rPr lang="pl-PL" sz="1400" b="0" i="1" smtClean="0">
                                <a:latin typeface="Cambria Math" panose="02040503050406030204" pitchFamily="18" charset="0"/>
                              </a:rPr>
                              <m:t>∗</m:t>
                            </m:r>
                          </m:sup>
                        </m:sSup>
                      </m:sub>
                    </m:sSub>
                  </m:oMath>
                </a14:m>
                <a:r>
                  <a:rPr lang="pl-PL" sz="1400">
                    <a:latin typeface="+mj-lt"/>
                    <a:ea typeface="Cambria Math" panose="02040503050406030204" pitchFamily="18" charset="0"/>
                  </a:rPr>
                  <a:t> </a:t>
                </a:r>
                <a14:m>
                  <m:oMath xmlns:m="http://schemas.openxmlformats.org/officeDocument/2006/math">
                    <m:r>
                      <a:rPr lang="pl-PL" sz="1400" i="1">
                        <a:latin typeface="Cambria Math" panose="02040503050406030204" pitchFamily="18" charset="0"/>
                        <a:ea typeface="Cambria Math" panose="02040503050406030204" pitchFamily="18" charset="0"/>
                      </a:rPr>
                      <m:t>∩</m:t>
                    </m:r>
                    <m:r>
                      <a:rPr lang="pl-PL" sz="1400" i="1">
                        <a:latin typeface="Cambria Math" panose="02040503050406030204" pitchFamily="18" charset="0"/>
                        <a:ea typeface="Cambria Math" panose="02040503050406030204" pitchFamily="18" charset="0"/>
                      </a:rPr>
                      <m:t>𝑈</m:t>
                    </m:r>
                    <m:r>
                      <a:rPr lang="pl-PL" sz="1400" i="1" smtClean="0">
                        <a:latin typeface="Cambria Math" panose="02040503050406030204" pitchFamily="18" charset="0"/>
                        <a:ea typeface="Cambria Math" panose="02040503050406030204" pitchFamily="18" charset="0"/>
                      </a:rPr>
                      <m:t>≠∅</m:t>
                    </m:r>
                  </m:oMath>
                </a14:m>
                <a:r>
                  <a:rPr lang="pl-PL" sz="1400" i="1">
                    <a:latin typeface="+mj-lt"/>
                  </a:rPr>
                  <a:t> then</a:t>
                </a:r>
              </a:p>
              <a:p>
                <a14:m>
                  <m:oMath xmlns:m="http://schemas.openxmlformats.org/officeDocument/2006/math">
                    <m:sSub>
                      <m:sSubPr>
                        <m:ctrlPr>
                          <a:rPr lang="pl-PL" sz="1400" i="1" smtClean="0">
                            <a:latin typeface="Cambria Math" panose="02040503050406030204" pitchFamily="18" charset="0"/>
                          </a:rPr>
                        </m:ctrlPr>
                      </m:sSubPr>
                      <m:e>
                        <m:sSup>
                          <m:sSupPr>
                            <m:ctrlPr>
                              <a:rPr lang="pl-PL" sz="1400" i="1" smtClean="0">
                                <a:latin typeface="Cambria Math" panose="02040503050406030204" pitchFamily="18" charset="0"/>
                              </a:rPr>
                            </m:ctrlPr>
                          </m:sSupPr>
                          <m:e>
                            <m:r>
                              <a:rPr lang="pl-PL" sz="1400" b="0" i="1" smtClean="0">
                                <a:latin typeface="Cambria Math" panose="02040503050406030204" pitchFamily="18" charset="0"/>
                              </a:rPr>
                              <m:t>𝑟</m:t>
                            </m:r>
                          </m:e>
                          <m:sup>
                            <m:r>
                              <a:rPr lang="pl-PL" sz="1400" b="0" i="1" smtClean="0">
                                <a:latin typeface="Cambria Math" panose="02040503050406030204" pitchFamily="18" charset="0"/>
                              </a:rPr>
                              <m:t>∗</m:t>
                            </m:r>
                          </m:sup>
                        </m:sSup>
                        <m:d>
                          <m:dPr>
                            <m:ctrlPr>
                              <a:rPr lang="pl-PL" sz="1400" i="1">
                                <a:latin typeface="Cambria Math" panose="02040503050406030204" pitchFamily="18" charset="0"/>
                              </a:rPr>
                            </m:ctrlPr>
                          </m:dPr>
                          <m:e>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𝑥</m:t>
                                </m:r>
                              </m:sub>
                              <m:sup>
                                <m:r>
                                  <a:rPr lang="pl-PL" sz="1400" i="1">
                                    <a:latin typeface="Cambria Math" panose="02040503050406030204" pitchFamily="18" charset="0"/>
                                  </a:rPr>
                                  <m:t>∗</m:t>
                                </m:r>
                              </m:sup>
                            </m:sSubSup>
                            <m:r>
                              <a:rPr lang="pl-PL" sz="1400" i="1">
                                <a:latin typeface="Cambria Math" panose="02040503050406030204" pitchFamily="18" charset="0"/>
                              </a:rPr>
                              <m:t>,</m:t>
                            </m:r>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e>
                        </m:d>
                        <m:r>
                          <m:rPr>
                            <m:nor/>
                          </m:rPr>
                          <a:rPr lang="pl-PL" sz="1400" i="1">
                            <a:latin typeface="+mj-lt"/>
                          </a:rPr>
                          <m:t> </m:t>
                        </m:r>
                        <m:r>
                          <m:rPr>
                            <m:nor/>
                          </m:rPr>
                          <a:rPr lang="pl-PL" sz="1400" i="1" err="1">
                            <a:latin typeface="+mj-lt"/>
                          </a:rPr>
                          <m:t>iff</m:t>
                        </m:r>
                        <m:r>
                          <m:rPr>
                            <m:nor/>
                          </m:rPr>
                          <a:rPr lang="pl-PL" sz="1400" i="1">
                            <a:latin typeface="+mj-lt"/>
                          </a:rPr>
                          <m:t>  </m:t>
                        </m:r>
                        <m:d>
                          <m:dPr>
                            <m:begChr m:val="["/>
                            <m:endChr m:val="]"/>
                            <m:ctrlPr>
                              <a:rPr lang="pl-PL" sz="1400" i="1">
                                <a:latin typeface="Cambria Math" panose="02040503050406030204" pitchFamily="18" charset="0"/>
                              </a:rPr>
                            </m:ctrlPr>
                          </m:dPr>
                          <m:e>
                            <m:r>
                              <a:rPr lang="pl-PL" sz="1400" i="1">
                                <a:latin typeface="Cambria Math" panose="02040503050406030204" pitchFamily="18" charset="0"/>
                              </a:rPr>
                              <m:t>𝑥</m:t>
                            </m:r>
                          </m:e>
                        </m:d>
                      </m:e>
                      <m:sub>
                        <m:sSup>
                          <m:sSupPr>
                            <m:ctrlPr>
                              <a:rPr lang="pl-PL" sz="1400" i="1">
                                <a:latin typeface="Cambria Math" panose="02040503050406030204" pitchFamily="18" charset="0"/>
                                <a:ea typeface="Cambria Math" panose="02040503050406030204" pitchFamily="18" charset="0"/>
                              </a:rPr>
                            </m:ctrlPr>
                          </m:sSupPr>
                          <m:e>
                            <m:r>
                              <a:rPr lang="pl-PL" sz="1400" i="1">
                                <a:latin typeface="Cambria Math" panose="02040503050406030204" pitchFamily="18" charset="0"/>
                                <a:ea typeface="Cambria Math" panose="02040503050406030204" pitchFamily="18" charset="0"/>
                              </a:rPr>
                              <m:t>  </m:t>
                            </m:r>
                            <m:r>
                              <a:rPr lang="pl-PL" sz="1400" i="1">
                                <a:latin typeface="Cambria Math" panose="02040503050406030204" pitchFamily="18" charset="0"/>
                                <a:ea typeface="Cambria Math" panose="02040503050406030204" pitchFamily="18" charset="0"/>
                              </a:rPr>
                              <m:t>𝑅</m:t>
                            </m:r>
                          </m:e>
                          <m:sup>
                            <m:r>
                              <a:rPr lang="pl-PL" sz="1400" i="1">
                                <a:latin typeface="Cambria Math" panose="02040503050406030204" pitchFamily="18" charset="0"/>
                                <a:ea typeface="Cambria Math" panose="02040503050406030204" pitchFamily="18" charset="0"/>
                              </a:rPr>
                              <m:t>∗</m:t>
                            </m:r>
                          </m:sup>
                        </m:sSup>
                      </m:sub>
                    </m:sSub>
                    <m:r>
                      <a:rPr lang="pl-PL" sz="1400" i="1">
                        <a:latin typeface="Cambria Math" panose="02040503050406030204" pitchFamily="18" charset="0"/>
                        <a:ea typeface="Cambria Math" panose="02040503050406030204" pitchFamily="18" charset="0"/>
                      </a:rPr>
                      <m:t>∩</m:t>
                    </m:r>
                    <m:r>
                      <a:rPr lang="pl-PL" sz="1400" i="1">
                        <a:latin typeface="Cambria Math" panose="02040503050406030204" pitchFamily="18" charset="0"/>
                        <a:ea typeface="Cambria Math" panose="02040503050406030204" pitchFamily="18" charset="0"/>
                      </a:rPr>
                      <m:t>𝑈</m:t>
                    </m:r>
                    <m:r>
                      <a:rPr lang="en-GB" sz="1400" i="1">
                        <a:latin typeface="Cambria Math" panose="02040503050406030204" pitchFamily="18" charset="0"/>
                        <a:ea typeface="Cambria Math" panose="02040503050406030204" pitchFamily="18" charset="0"/>
                      </a:rPr>
                      <m:t>⊆</m:t>
                    </m:r>
                  </m:oMath>
                </a14:m>
                <a:r>
                  <a:rPr lang="pl-PL" sz="1400">
                    <a:latin typeface="+mj-lt"/>
                  </a:rPr>
                  <a:t> </a:t>
                </a:r>
                <a14:m>
                  <m:oMath xmlns:m="http://schemas.openxmlformats.org/officeDocument/2006/math">
                    <m:sSub>
                      <m:sSubPr>
                        <m:ctrlPr>
                          <a:rPr lang="pl-PL" sz="1400" i="1">
                            <a:latin typeface="Cambria Math" panose="02040503050406030204" pitchFamily="18" charset="0"/>
                          </a:rPr>
                        </m:ctrlPr>
                      </m:sSubPr>
                      <m:e>
                        <m:d>
                          <m:dPr>
                            <m:begChr m:val="["/>
                            <m:endChr m:val="]"/>
                            <m:ctrlPr>
                              <a:rPr lang="pl-PL" sz="1400" i="1">
                                <a:latin typeface="Cambria Math" panose="02040503050406030204" pitchFamily="18" charset="0"/>
                              </a:rPr>
                            </m:ctrlPr>
                          </m:dPr>
                          <m:e>
                            <m:r>
                              <a:rPr lang="pl-PL" sz="1400" i="1">
                                <a:latin typeface="Cambria Math" panose="02040503050406030204" pitchFamily="18" charset="0"/>
                              </a:rPr>
                              <m:t>𝑦</m:t>
                            </m:r>
                          </m:e>
                        </m:d>
                      </m:e>
                      <m:sub>
                        <m:sSubSup>
                          <m:sSubSupPr>
                            <m:ctrlPr>
                              <a:rPr lang="pl-PL" sz="1400" i="1">
                                <a:latin typeface="Cambria Math" panose="02040503050406030204" pitchFamily="18" charset="0"/>
                              </a:rPr>
                            </m:ctrlPr>
                          </m:sSubSupPr>
                          <m:e>
                            <m:r>
                              <a:rPr lang="pl-PL" sz="1400" i="1">
                                <a:latin typeface="Cambria Math" panose="02040503050406030204" pitchFamily="18" charset="0"/>
                              </a:rPr>
                              <m:t>𝑅</m:t>
                            </m:r>
                          </m:e>
                          <m:sub>
                            <m:r>
                              <a:rPr lang="pl-PL" sz="1400" i="1">
                                <a:latin typeface="Cambria Math" panose="02040503050406030204" pitchFamily="18" charset="0"/>
                              </a:rPr>
                              <m:t>𝑑</m:t>
                            </m:r>
                          </m:sub>
                          <m:sup>
                            <m:r>
                              <a:rPr lang="pl-PL" sz="1400" i="1">
                                <a:latin typeface="Cambria Math" panose="02040503050406030204" pitchFamily="18" charset="0"/>
                              </a:rPr>
                              <m:t>∗</m:t>
                            </m:r>
                          </m:sup>
                        </m:sSubSup>
                      </m:sub>
                    </m:sSub>
                  </m:oMath>
                </a14:m>
                <a:r>
                  <a:rPr lang="pl-PL" sz="1400">
                    <a:latin typeface="+mj-lt"/>
                    <a:ea typeface="Cambria Math" panose="02040503050406030204" pitchFamily="18" charset="0"/>
                  </a:rPr>
                  <a:t> </a:t>
                </a:r>
                <a14:m>
                  <m:oMath xmlns:m="http://schemas.openxmlformats.org/officeDocument/2006/math">
                    <m:r>
                      <a:rPr lang="pl-PL" sz="1400" i="1">
                        <a:latin typeface="Cambria Math" panose="02040503050406030204" pitchFamily="18" charset="0"/>
                        <a:ea typeface="Cambria Math" panose="02040503050406030204" pitchFamily="18" charset="0"/>
                      </a:rPr>
                      <m:t>∩</m:t>
                    </m:r>
                    <m:r>
                      <a:rPr lang="pl-PL" sz="1400" i="1">
                        <a:latin typeface="Cambria Math" panose="02040503050406030204" pitchFamily="18" charset="0"/>
                        <a:ea typeface="Cambria Math" panose="02040503050406030204" pitchFamily="18" charset="0"/>
                      </a:rPr>
                      <m:t>𝑈</m:t>
                    </m:r>
                  </m:oMath>
                </a14:m>
                <a:endParaRPr lang="pl-PL" sz="1400">
                  <a:latin typeface="+mj-lt"/>
                  <a:ea typeface="Cambria Math" panose="02040503050406030204" pitchFamily="18" charset="0"/>
                </a:endParaRPr>
              </a:p>
              <a:p>
                <a:r>
                  <a:rPr lang="pl-PL" sz="1400" i="1" err="1">
                    <a:latin typeface="+mj-lt"/>
                  </a:rPr>
                  <a:t>else</a:t>
                </a:r>
                <a:r>
                  <a:rPr lang="pl-PL" sz="1400" i="1">
                    <a:latin typeface="+mj-lt"/>
                  </a:rPr>
                  <a:t>  </a:t>
                </a:r>
              </a:p>
              <a:p>
                <a14:m>
                  <m:oMath xmlns:m="http://schemas.openxmlformats.org/officeDocument/2006/math">
                    <m:sSup>
                      <m:sSupPr>
                        <m:ctrlPr>
                          <a:rPr lang="pl-PL" sz="1400" i="1" smtClean="0">
                            <a:latin typeface="Cambria Math" panose="02040503050406030204" pitchFamily="18" charset="0"/>
                          </a:rPr>
                        </m:ctrlPr>
                      </m:sSupPr>
                      <m:e>
                        <m:r>
                          <a:rPr lang="pl-PL" sz="1400" b="0" i="1" smtClean="0">
                            <a:latin typeface="Cambria Math" panose="02040503050406030204" pitchFamily="18" charset="0"/>
                          </a:rPr>
                          <m:t> </m:t>
                        </m:r>
                        <m:r>
                          <a:rPr lang="pl-PL" sz="1400" i="1">
                            <a:latin typeface="Cambria Math" panose="02040503050406030204" pitchFamily="18" charset="0"/>
                          </a:rPr>
                          <m:t>𝑟</m:t>
                        </m:r>
                      </m:e>
                      <m:sup>
                        <m:r>
                          <a:rPr lang="pl-PL" sz="1400" i="1">
                            <a:latin typeface="Cambria Math" panose="02040503050406030204" pitchFamily="18" charset="0"/>
                          </a:rPr>
                          <m:t>∗</m:t>
                        </m:r>
                      </m:sup>
                    </m:sSup>
                    <m:d>
                      <m:dPr>
                        <m:ctrlPr>
                          <a:rPr lang="pl-PL" sz="1400" i="1">
                            <a:latin typeface="Cambria Math" panose="02040503050406030204" pitchFamily="18" charset="0"/>
                          </a:rPr>
                        </m:ctrlPr>
                      </m:dPr>
                      <m:e>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𝑥</m:t>
                            </m:r>
                          </m:sub>
                          <m:sup>
                            <m:r>
                              <a:rPr lang="pl-PL" sz="1400" i="1">
                                <a:latin typeface="Cambria Math" panose="02040503050406030204" pitchFamily="18" charset="0"/>
                              </a:rPr>
                              <m:t>∗</m:t>
                            </m:r>
                          </m:sup>
                        </m:sSubSup>
                        <m:r>
                          <a:rPr lang="pl-PL" sz="1400" i="1">
                            <a:latin typeface="Cambria Math" panose="02040503050406030204" pitchFamily="18" charset="0"/>
                          </a:rPr>
                          <m:t>,</m:t>
                        </m:r>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e>
                    </m:d>
                    <m:r>
                      <m:rPr>
                        <m:nor/>
                      </m:rPr>
                      <a:rPr lang="pl-PL" sz="1400" b="0" i="1" smtClean="0">
                        <a:latin typeface="Cambria Math" panose="02040503050406030204" pitchFamily="18" charset="0"/>
                      </a:rPr>
                      <m:t> </m:t>
                    </m:r>
                    <m:r>
                      <m:rPr>
                        <m:nor/>
                      </m:rPr>
                      <a:rPr lang="pl-PL" sz="1400" i="1"/>
                      <m:t>iff</m:t>
                    </m:r>
                    <m:sSup>
                      <m:sSupPr>
                        <m:ctrlPr>
                          <a:rPr lang="pl-PL" sz="1400" i="1">
                            <a:latin typeface="Cambria Math" panose="02040503050406030204" pitchFamily="18" charset="0"/>
                          </a:rPr>
                        </m:ctrlPr>
                      </m:sSupPr>
                      <m:e>
                        <m:r>
                          <a:rPr lang="pl-PL" sz="1400" i="1">
                            <a:latin typeface="Cambria Math" panose="02040503050406030204" pitchFamily="18" charset="0"/>
                          </a:rPr>
                          <m:t> </m:t>
                        </m:r>
                        <m:r>
                          <a:rPr lang="pl-PL" sz="1400" i="1">
                            <a:latin typeface="Cambria Math" panose="02040503050406030204" pitchFamily="18" charset="0"/>
                          </a:rPr>
                          <m:t>𝑟</m:t>
                        </m:r>
                      </m:e>
                      <m:sup>
                        <m:r>
                          <a:rPr lang="pl-PL" sz="1400" i="1">
                            <a:latin typeface="Cambria Math" panose="02040503050406030204" pitchFamily="18" charset="0"/>
                          </a:rPr>
                          <m:t>∗</m:t>
                        </m:r>
                      </m:sup>
                    </m:sSup>
                    <m:d>
                      <m:dPr>
                        <m:ctrlPr>
                          <a:rPr lang="pl-PL" sz="1400" i="1">
                            <a:latin typeface="Cambria Math" panose="02040503050406030204" pitchFamily="18" charset="0"/>
                          </a:rPr>
                        </m:ctrlPr>
                      </m:dPr>
                      <m:e>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𝑧</m:t>
                            </m:r>
                          </m:sub>
                          <m:sup>
                            <m:r>
                              <a:rPr lang="pl-PL" sz="1400" i="1">
                                <a:latin typeface="Cambria Math" panose="02040503050406030204" pitchFamily="18" charset="0"/>
                              </a:rPr>
                              <m:t>∗</m:t>
                            </m:r>
                          </m:sup>
                        </m:sSubSup>
                        <m:r>
                          <a:rPr lang="pl-PL" sz="1400" i="1">
                            <a:latin typeface="Cambria Math" panose="02040503050406030204" pitchFamily="18" charset="0"/>
                          </a:rPr>
                          <m:t>,</m:t>
                        </m:r>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e>
                    </m:d>
                    <m:r>
                      <a:rPr lang="pl-PL" sz="1400" b="0" i="1" smtClean="0">
                        <a:latin typeface="Cambria Math" panose="02040503050406030204" pitchFamily="18" charset="0"/>
                      </a:rPr>
                      <m:t> </m:t>
                    </m:r>
                    <m:r>
                      <a:rPr lang="pl-PL" sz="1400" b="0" i="1" smtClean="0">
                        <a:latin typeface="Cambria Math" panose="02040503050406030204" pitchFamily="18" charset="0"/>
                      </a:rPr>
                      <m:t>𝑤h𝑒𝑟𝑒</m:t>
                    </m:r>
                    <m:r>
                      <a:rPr lang="pl-PL" sz="1400" b="0" i="1" smtClean="0">
                        <a:latin typeface="Cambria Math" panose="02040503050406030204" pitchFamily="18" charset="0"/>
                      </a:rPr>
                      <m:t> </m:t>
                    </m:r>
                    <m:sSup>
                      <m:sSupPr>
                        <m:ctrlPr>
                          <a:rPr lang="pl-PL" sz="1400" b="0" i="1" smtClean="0">
                            <a:latin typeface="Cambria Math" panose="02040503050406030204" pitchFamily="18" charset="0"/>
                          </a:rPr>
                        </m:ctrlPr>
                      </m:sSupPr>
                      <m:e>
                        <m:r>
                          <a:rPr lang="pl-PL" sz="1400" b="0" i="1" smtClean="0">
                            <a:latin typeface="Cambria Math" panose="02040503050406030204" pitchFamily="18" charset="0"/>
                          </a:rPr>
                          <m:t>𝑓</m:t>
                        </m:r>
                      </m:e>
                      <m:sup>
                        <m:r>
                          <a:rPr lang="pl-PL" sz="1400" b="0" i="1" smtClean="0">
                            <a:latin typeface="Cambria Math" panose="02040503050406030204" pitchFamily="18" charset="0"/>
                          </a:rPr>
                          <m:t>∗</m:t>
                        </m:r>
                      </m:sup>
                    </m:sSup>
                    <m:r>
                      <a:rPr lang="pl-PL" sz="1400" b="0" i="1" smtClean="0">
                        <a:latin typeface="Cambria Math" panose="02040503050406030204" pitchFamily="18" charset="0"/>
                      </a:rPr>
                      <m:t>(</m:t>
                    </m:r>
                    <m:sSub>
                      <m:sSubPr>
                        <m:ctrlPr>
                          <a:rPr lang="pl-PL" sz="1400" b="0" i="1" smtClean="0">
                            <a:latin typeface="Cambria Math" panose="02040503050406030204" pitchFamily="18" charset="0"/>
                          </a:rPr>
                        </m:ctrlPr>
                      </m:sSubPr>
                      <m:e>
                        <m:r>
                          <a:rPr lang="pl-PL" sz="1400" b="0" i="1" smtClean="0">
                            <a:latin typeface="Cambria Math" panose="02040503050406030204" pitchFamily="18" charset="0"/>
                          </a:rPr>
                          <m:t>[</m:t>
                        </m:r>
                        <m:r>
                          <a:rPr lang="pl-PL" sz="1400" b="0" i="1" smtClean="0">
                            <a:latin typeface="Cambria Math" panose="02040503050406030204" pitchFamily="18" charset="0"/>
                          </a:rPr>
                          <m:t>𝑧</m:t>
                        </m:r>
                        <m:r>
                          <a:rPr lang="pl-PL" sz="1400" b="0" i="1" smtClean="0">
                            <a:latin typeface="Cambria Math" panose="02040503050406030204" pitchFamily="18" charset="0"/>
                          </a:rPr>
                          <m:t>]</m:t>
                        </m:r>
                      </m:e>
                      <m:sub>
                        <m:sSup>
                          <m:sSupPr>
                            <m:ctrlPr>
                              <a:rPr lang="pl-PL" sz="1400" b="0" i="1" smtClean="0">
                                <a:latin typeface="Cambria Math" panose="02040503050406030204" pitchFamily="18" charset="0"/>
                              </a:rPr>
                            </m:ctrlPr>
                          </m:sSupPr>
                          <m:e>
                            <m:r>
                              <a:rPr lang="pl-PL" sz="1400" b="0" i="1" smtClean="0">
                                <a:latin typeface="Cambria Math" panose="02040503050406030204" pitchFamily="18" charset="0"/>
                              </a:rPr>
                              <m:t>𝑅</m:t>
                            </m:r>
                          </m:e>
                          <m:sup>
                            <m:r>
                              <a:rPr lang="pl-PL" sz="1400" b="0" i="1" smtClean="0">
                                <a:latin typeface="Cambria Math" panose="02040503050406030204" pitchFamily="18" charset="0"/>
                              </a:rPr>
                              <m:t>∗</m:t>
                            </m:r>
                          </m:sup>
                        </m:sSup>
                      </m:sub>
                    </m:sSub>
                  </m:oMath>
                </a14:m>
                <a:r>
                  <a:rPr lang="pl-PL" sz="1400" i="1">
                    <a:latin typeface="+mj-lt"/>
                  </a:rPr>
                  <a:t>) </a:t>
                </a:r>
              </a:p>
              <a:p>
                <a:r>
                  <a:rPr lang="pl-PL" sz="1400" i="1" err="1">
                    <a:latin typeface="+mj-lt"/>
                  </a:rPr>
                  <a:t>is</a:t>
                </a:r>
                <a:r>
                  <a:rPr lang="pl-PL" sz="1400" i="1">
                    <a:latin typeface="+mj-lt"/>
                  </a:rPr>
                  <a:t> </a:t>
                </a:r>
                <a:r>
                  <a:rPr lang="pl-PL" sz="1400" i="1" err="1">
                    <a:latin typeface="+mj-lt"/>
                  </a:rPr>
                  <a:t>closest</a:t>
                </a:r>
                <a:r>
                  <a:rPr lang="pl-PL" sz="1400" i="1">
                    <a:latin typeface="+mj-lt"/>
                  </a:rPr>
                  <a:t> (</a:t>
                </a:r>
                <a:r>
                  <a:rPr lang="pl-PL" sz="1400" i="1" err="1">
                    <a:latin typeface="+mj-lt"/>
                  </a:rPr>
                  <a:t>relative</a:t>
                </a:r>
                <a:r>
                  <a:rPr lang="pl-PL" sz="1400" i="1">
                    <a:latin typeface="+mj-lt"/>
                  </a:rPr>
                  <a:t> to </a:t>
                </a:r>
                <a:r>
                  <a:rPr lang="pl-PL" sz="1400" i="1" err="1">
                    <a:latin typeface="+mj-lt"/>
                  </a:rPr>
                  <a:t>dist</a:t>
                </a:r>
                <a:r>
                  <a:rPr lang="pl-PL" sz="1400" i="1">
                    <a:latin typeface="+mj-lt"/>
                  </a:rPr>
                  <a:t>) to </a:t>
                </a:r>
                <a14:m>
                  <m:oMath xmlns:m="http://schemas.openxmlformats.org/officeDocument/2006/math">
                    <m:sSup>
                      <m:sSupPr>
                        <m:ctrlPr>
                          <a:rPr lang="pl-PL" sz="1400" i="1">
                            <a:latin typeface="Cambria Math" panose="02040503050406030204" pitchFamily="18" charset="0"/>
                          </a:rPr>
                        </m:ctrlPr>
                      </m:sSupPr>
                      <m:e>
                        <m:r>
                          <a:rPr lang="pl-PL" sz="1400" b="0" i="1" smtClean="0">
                            <a:latin typeface="Cambria Math" panose="02040503050406030204" pitchFamily="18" charset="0"/>
                          </a:rPr>
                          <m:t>𝑓</m:t>
                        </m:r>
                      </m:e>
                      <m:sup>
                        <m:r>
                          <a:rPr lang="pl-PL" sz="1400" i="1">
                            <a:latin typeface="Cambria Math" panose="02040503050406030204" pitchFamily="18" charset="0"/>
                          </a:rPr>
                          <m:t>∗</m:t>
                        </m:r>
                      </m:sup>
                    </m:sSup>
                  </m:oMath>
                </a14:m>
                <a:r>
                  <a:rPr lang="pl-PL" sz="1400" i="1">
                    <a:latin typeface="+mj-lt"/>
                  </a:rPr>
                  <a:t>(</a:t>
                </a:r>
                <a14:m>
                  <m:oMath xmlns:m="http://schemas.openxmlformats.org/officeDocument/2006/math">
                    <m:sSub>
                      <m:sSubPr>
                        <m:ctrlPr>
                          <a:rPr lang="pl-PL" sz="1400" i="1">
                            <a:latin typeface="Cambria Math" panose="02040503050406030204" pitchFamily="18" charset="0"/>
                          </a:rPr>
                        </m:ctrlPr>
                      </m:sSubPr>
                      <m:e>
                        <m:r>
                          <a:rPr lang="pl-PL" sz="1400" i="1">
                            <a:latin typeface="Cambria Math" panose="02040503050406030204" pitchFamily="18" charset="0"/>
                          </a:rPr>
                          <m:t>[</m:t>
                        </m:r>
                        <m:r>
                          <a:rPr lang="pl-PL" sz="1400" b="0" i="1" smtClean="0">
                            <a:latin typeface="Cambria Math" panose="02040503050406030204" pitchFamily="18" charset="0"/>
                          </a:rPr>
                          <m:t>𝑥</m:t>
                        </m:r>
                        <m:r>
                          <a:rPr lang="pl-PL" sz="1400" i="1">
                            <a:latin typeface="Cambria Math" panose="02040503050406030204" pitchFamily="18" charset="0"/>
                          </a:rPr>
                          <m:t>]</m:t>
                        </m:r>
                      </m:e>
                      <m:sub>
                        <m:sSup>
                          <m:sSupPr>
                            <m:ctrlPr>
                              <a:rPr lang="pl-PL" sz="1400" i="1">
                                <a:latin typeface="Cambria Math" panose="02040503050406030204" pitchFamily="18" charset="0"/>
                              </a:rPr>
                            </m:ctrlPr>
                          </m:sSupPr>
                          <m:e>
                            <m:r>
                              <a:rPr lang="pl-PL" sz="1400" i="1">
                                <a:latin typeface="Cambria Math" panose="02040503050406030204" pitchFamily="18" charset="0"/>
                              </a:rPr>
                              <m:t>𝑅</m:t>
                            </m:r>
                          </m:e>
                          <m:sup>
                            <m:r>
                              <a:rPr lang="pl-PL" sz="1400" i="1">
                                <a:latin typeface="Cambria Math" panose="02040503050406030204" pitchFamily="18" charset="0"/>
                              </a:rPr>
                              <m:t>∗</m:t>
                            </m:r>
                          </m:sup>
                        </m:sSup>
                      </m:sub>
                    </m:sSub>
                  </m:oMath>
                </a14:m>
                <a:r>
                  <a:rPr lang="pl-PL" sz="1400" i="1">
                    <a:latin typeface="+mj-lt"/>
                  </a:rPr>
                  <a:t>) </a:t>
                </a:r>
                <a:r>
                  <a:rPr lang="pl-PL" sz="1400" i="1" err="1">
                    <a:latin typeface="+mj-lt"/>
                  </a:rPr>
                  <a:t>among</a:t>
                </a:r>
                <a:r>
                  <a:rPr lang="pl-PL" sz="1400" i="1">
                    <a:latin typeface="+mj-lt"/>
                  </a:rPr>
                  <a:t> </a:t>
                </a:r>
                <a:r>
                  <a:rPr lang="pl-PL" sz="1400" i="1" err="1">
                    <a:latin typeface="+mj-lt"/>
                  </a:rPr>
                  <a:t>objects</a:t>
                </a:r>
                <a:r>
                  <a:rPr lang="pl-PL" sz="1400" i="1">
                    <a:latin typeface="+mj-lt"/>
                  </a:rPr>
                  <a:t> from U</a:t>
                </a:r>
              </a:p>
            </p:txBody>
          </p:sp>
        </mc:Choice>
        <mc:Fallback xmlns="">
          <p:sp>
            <p:nvSpPr>
              <p:cNvPr id="66" name="Prostokąt 65"/>
              <p:cNvSpPr>
                <a:spLocks noRot="1" noChangeAspect="1" noMove="1" noResize="1" noEditPoints="1" noAdjustHandles="1" noChangeArrowheads="1" noChangeShapeType="1" noTextEdit="1"/>
              </p:cNvSpPr>
              <p:nvPr/>
            </p:nvSpPr>
            <p:spPr>
              <a:xfrm>
                <a:off x="2520588" y="2315232"/>
                <a:ext cx="3270378" cy="1452705"/>
              </a:xfrm>
              <a:prstGeom prst="rect">
                <a:avLst/>
              </a:prstGeom>
              <a:blipFill rotWithShape="0">
                <a:blip r:embed="rId27"/>
                <a:stretch>
                  <a:fillRect l="-559" t="-840" r="-931" b="-3361"/>
                </a:stretch>
              </a:blipFill>
            </p:spPr>
            <p:txBody>
              <a:bodyPr/>
              <a:lstStyle/>
              <a:p>
                <a:r>
                  <a:rPr lang="en-US">
                    <a:noFill/>
                  </a:rPr>
                  <a:t> </a:t>
                </a:r>
              </a:p>
            </p:txBody>
          </p:sp>
        </mc:Fallback>
      </mc:AlternateContent>
      <p:sp>
        <p:nvSpPr>
          <p:cNvPr id="67" name="Strzałka w górę 66">
            <a:extLst>
              <a:ext uri="{FF2B5EF4-FFF2-40B4-BE49-F238E27FC236}">
                <a16:creationId xmlns="" xmlns:a16="http://schemas.microsoft.com/office/drawing/2014/main" id="{F4AD82B8-03AE-A375-1207-F37F33FA0E85}"/>
              </a:ext>
            </a:extLst>
          </p:cNvPr>
          <p:cNvSpPr/>
          <p:nvPr/>
        </p:nvSpPr>
        <p:spPr>
          <a:xfrm>
            <a:off x="4181323" y="4030788"/>
            <a:ext cx="675618" cy="7417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ole tekstowe 68">
            <a:extLst>
              <a:ext uri="{FF2B5EF4-FFF2-40B4-BE49-F238E27FC236}">
                <a16:creationId xmlns="" xmlns:a16="http://schemas.microsoft.com/office/drawing/2014/main" id="{4A1AB4FD-2035-6C45-5A54-5B2985E28396}"/>
              </a:ext>
            </a:extLst>
          </p:cNvPr>
          <p:cNvSpPr txBox="1"/>
          <p:nvPr/>
        </p:nvSpPr>
        <p:spPr>
          <a:xfrm>
            <a:off x="2096494" y="4233270"/>
            <a:ext cx="2052165" cy="338554"/>
          </a:xfrm>
          <a:prstGeom prst="rect">
            <a:avLst/>
          </a:prstGeom>
          <a:noFill/>
        </p:spPr>
        <p:txBody>
          <a:bodyPr wrap="square" rtlCol="0">
            <a:spAutoFit/>
          </a:bodyPr>
          <a:lstStyle/>
          <a:p>
            <a:r>
              <a:rPr lang="pl-PL" sz="1600" b="1" err="1"/>
              <a:t>inductve</a:t>
            </a:r>
            <a:r>
              <a:rPr lang="pl-PL" sz="1600" b="1"/>
              <a:t> </a:t>
            </a:r>
            <a:r>
              <a:rPr lang="pl-PL" sz="1600" b="1" err="1"/>
              <a:t>extension</a:t>
            </a:r>
            <a:endParaRPr lang="pl-PL" sz="1600" b="1"/>
          </a:p>
        </p:txBody>
      </p:sp>
      <p:sp>
        <p:nvSpPr>
          <p:cNvPr id="20" name="Symbol zastępczy numeru slajdu 19">
            <a:extLst>
              <a:ext uri="{FF2B5EF4-FFF2-40B4-BE49-F238E27FC236}">
                <a16:creationId xmlns="" xmlns:a16="http://schemas.microsoft.com/office/drawing/2014/main" id="{58096C15-AFEF-0E8C-6B77-7394D8C601C5}"/>
              </a:ext>
            </a:extLst>
          </p:cNvPr>
          <p:cNvSpPr>
            <a:spLocks noGrp="1"/>
          </p:cNvSpPr>
          <p:nvPr>
            <p:ph type="sldNum" sz="quarter" idx="12"/>
          </p:nvPr>
        </p:nvSpPr>
        <p:spPr/>
        <p:txBody>
          <a:bodyPr/>
          <a:lstStyle/>
          <a:p>
            <a:pPr>
              <a:defRPr/>
            </a:pPr>
            <a:fld id="{D02E777F-298D-4C96-825C-3DC57E52C55E}" type="slidenum">
              <a:rPr lang="pl-PL" smtClean="0"/>
              <a:pPr>
                <a:defRPr/>
              </a:pPr>
              <a:t>117</a:t>
            </a:fld>
            <a:endParaRPr lang="pl-PL"/>
          </a:p>
        </p:txBody>
      </p:sp>
    </p:spTree>
    <p:extLst>
      <p:ext uri="{BB962C8B-B14F-4D97-AF65-F5344CB8AC3E}">
        <p14:creationId xmlns:p14="http://schemas.microsoft.com/office/powerpoint/2010/main" val="34674445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35496" y="95640"/>
            <a:ext cx="9080902" cy="813080"/>
          </a:xfrm>
        </p:spPr>
        <p:txBody>
          <a:bodyPr/>
          <a:lstStyle/>
          <a:p>
            <a:r>
              <a:rPr lang="en-US" sz="3200" b="1" dirty="0"/>
              <a:t>INTERFACES BETWEEN </a:t>
            </a:r>
            <a:r>
              <a:rPr lang="en-US" sz="3200" b="1" dirty="0" err="1"/>
              <a:t>GRA</a:t>
            </a:r>
            <a:r>
              <a:rPr lang="pl-PL" sz="3200" b="1" dirty="0"/>
              <a:t>N</a:t>
            </a:r>
            <a:r>
              <a:rPr lang="en-US" sz="3200" b="1" dirty="0" err="1"/>
              <a:t>ULAR</a:t>
            </a:r>
            <a:r>
              <a:rPr lang="en-US" sz="3200" b="1" dirty="0"/>
              <a:t> NETWORKS</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118</a:t>
            </a:fld>
            <a:endParaRPr lang="pl-PL"/>
          </a:p>
        </p:txBody>
      </p:sp>
      <p:grpSp>
        <p:nvGrpSpPr>
          <p:cNvPr id="30" name="Grupa 29"/>
          <p:cNvGrpSpPr/>
          <p:nvPr/>
        </p:nvGrpSpPr>
        <p:grpSpPr>
          <a:xfrm>
            <a:off x="129766" y="1548879"/>
            <a:ext cx="8784977" cy="4904457"/>
            <a:chOff x="35496" y="1548879"/>
            <a:chExt cx="8784977" cy="4904457"/>
          </a:xfrm>
        </p:grpSpPr>
        <p:grpSp>
          <p:nvGrpSpPr>
            <p:cNvPr id="24" name="Grupa 23"/>
            <p:cNvGrpSpPr/>
            <p:nvPr/>
          </p:nvGrpSpPr>
          <p:grpSpPr>
            <a:xfrm>
              <a:off x="35496" y="1548879"/>
              <a:ext cx="8784977" cy="4904457"/>
              <a:chOff x="58062" y="1565288"/>
              <a:chExt cx="7826774" cy="4904457"/>
            </a:xfrm>
          </p:grpSpPr>
          <p:grpSp>
            <p:nvGrpSpPr>
              <p:cNvPr id="17" name="Grupa 16"/>
              <p:cNvGrpSpPr/>
              <p:nvPr/>
            </p:nvGrpSpPr>
            <p:grpSpPr>
              <a:xfrm>
                <a:off x="250525" y="1565288"/>
                <a:ext cx="7634311" cy="4904457"/>
                <a:chOff x="1258637" y="1764902"/>
                <a:chExt cx="7634311" cy="4904457"/>
              </a:xfrm>
            </p:grpSpPr>
            <p:sp>
              <p:nvSpPr>
                <p:cNvPr id="18" name="Schemat blokowy: dane 17">
                  <a:extLst>
                    <a:ext uri="{FF2B5EF4-FFF2-40B4-BE49-F238E27FC236}">
                      <a16:creationId xmlns="" xmlns:a16="http://schemas.microsoft.com/office/drawing/2014/main" id="{2E2FA4B2-8229-D7E8-56B1-20D03A95AAEA}"/>
                    </a:ext>
                  </a:extLst>
                </p:cNvPr>
                <p:cNvSpPr/>
                <p:nvPr/>
              </p:nvSpPr>
              <p:spPr>
                <a:xfrm>
                  <a:off x="1605586" y="5320516"/>
                  <a:ext cx="7014398" cy="1348843"/>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 xmlns:a16="http://schemas.microsoft.com/office/drawing/2014/main" id="{9D9A7932-40AC-DD03-8762-8B0600495928}"/>
                    </a:ext>
                  </a:extLst>
                </p:cNvPr>
                <p:cNvSpPr/>
                <p:nvPr/>
              </p:nvSpPr>
              <p:spPr>
                <a:xfrm>
                  <a:off x="2260378" y="3428999"/>
                  <a:ext cx="5749465" cy="2757010"/>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chemat blokowy: dane 18">
                  <a:extLst>
                    <a:ext uri="{FF2B5EF4-FFF2-40B4-BE49-F238E27FC236}">
                      <a16:creationId xmlns="" xmlns:a16="http://schemas.microsoft.com/office/drawing/2014/main" id="{35648293-1258-EB57-D3B9-B76DC9D26543}"/>
                    </a:ext>
                  </a:extLst>
                </p:cNvPr>
                <p:cNvSpPr/>
                <p:nvPr/>
              </p:nvSpPr>
              <p:spPr>
                <a:xfrm>
                  <a:off x="1258637" y="1764902"/>
                  <a:ext cx="7634311" cy="1866743"/>
                </a:xfrm>
                <a:prstGeom prst="flowChartInputOutput">
                  <a:avLst/>
                </a:prstGeom>
                <a:solidFill>
                  <a:schemeClr val="accent1">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4" name="Strzałka w dół 3"/>
              <p:cNvSpPr/>
              <p:nvPr/>
            </p:nvSpPr>
            <p:spPr>
              <a:xfrm rot="10800000">
                <a:off x="1719563" y="3298077"/>
                <a:ext cx="864096" cy="2232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ole tekstowe 4"/>
              <p:cNvSpPr txBox="1"/>
              <p:nvPr/>
            </p:nvSpPr>
            <p:spPr>
              <a:xfrm>
                <a:off x="2602667" y="3410470"/>
                <a:ext cx="4319859" cy="2031325"/>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0000CC"/>
                    </a:solidFill>
                  </a:rPr>
                  <a:t>rules</a:t>
                </a:r>
                <a:r>
                  <a:rPr lang="pl-PL" sz="1800" dirty="0">
                    <a:solidFill>
                      <a:srgbClr val="0000CC"/>
                    </a:solidFill>
                  </a:rPr>
                  <a:t> for</a:t>
                </a:r>
                <a:r>
                  <a:rPr lang="en-US" sz="1800" dirty="0">
                    <a:solidFill>
                      <a:srgbClr val="0000CC"/>
                    </a:solidFill>
                  </a:rPr>
                  <a:t> generating </a:t>
                </a:r>
                <a:r>
                  <a:rPr lang="pl-PL" sz="1800" dirty="0" err="1">
                    <a:solidFill>
                      <a:srgbClr val="0000CC"/>
                    </a:solidFill>
                  </a:rPr>
                  <a:t>atomic</a:t>
                </a:r>
                <a:r>
                  <a:rPr lang="pl-PL" sz="1800" dirty="0">
                    <a:solidFill>
                      <a:srgbClr val="0000CC"/>
                    </a:solidFill>
                  </a:rPr>
                  <a:t>/</a:t>
                </a:r>
                <a:r>
                  <a:rPr lang="en-US" sz="1800" dirty="0">
                    <a:solidFill>
                      <a:srgbClr val="0000CC"/>
                    </a:solidFill>
                  </a:rPr>
                  <a:t>elementary granules from the higher level from granules </a:t>
                </a:r>
                <a:r>
                  <a:rPr lang="pl-PL" sz="1800" dirty="0">
                    <a:solidFill>
                      <a:srgbClr val="0000CC"/>
                    </a:solidFill>
                  </a:rPr>
                  <a:t>of</a:t>
                </a:r>
                <a:r>
                  <a:rPr lang="en-US" sz="1800" dirty="0">
                    <a:solidFill>
                      <a:srgbClr val="0000CC"/>
                    </a:solidFill>
                  </a:rPr>
                  <a:t> the lower level</a:t>
                </a:r>
                <a:endParaRPr lang="pl-PL" sz="1800" dirty="0">
                  <a:solidFill>
                    <a:srgbClr val="0000CC"/>
                  </a:solidFill>
                </a:endParaRPr>
              </a:p>
              <a:p>
                <a:pPr marL="342900" indent="-342900">
                  <a:buFont typeface="Arial" panose="020B0604020202020204" pitchFamily="34" charset="0"/>
                  <a:buChar char="•"/>
                </a:pPr>
                <a:r>
                  <a:rPr lang="en-US" sz="1800" dirty="0">
                    <a:solidFill>
                      <a:srgbClr val="0000CC"/>
                    </a:solidFill>
                  </a:rPr>
                  <a:t>rules for establishing relations between granules from different levels</a:t>
                </a:r>
              </a:p>
              <a:p>
                <a:pPr marL="342900" indent="-342900">
                  <a:buFont typeface="Arial" panose="020B0604020202020204" pitchFamily="34" charset="0"/>
                  <a:buChar char="•"/>
                </a:pPr>
                <a:r>
                  <a:rPr lang="en-US" sz="1800" dirty="0">
                    <a:solidFill>
                      <a:srgbClr val="0000CC"/>
                    </a:solidFill>
                  </a:rPr>
                  <a:t>language for expressing properties of granules (e.g., from different levels)</a:t>
                </a:r>
              </a:p>
            </p:txBody>
          </p:sp>
          <p:sp>
            <p:nvSpPr>
              <p:cNvPr id="9" name="pole tekstowe 8"/>
              <p:cNvSpPr txBox="1"/>
              <p:nvPr/>
            </p:nvSpPr>
            <p:spPr>
              <a:xfrm>
                <a:off x="58062" y="4444229"/>
                <a:ext cx="962308" cy="369332"/>
              </a:xfrm>
              <a:prstGeom prst="rect">
                <a:avLst/>
              </a:prstGeom>
              <a:noFill/>
            </p:spPr>
            <p:txBody>
              <a:bodyPr wrap="square" rtlCol="0">
                <a:spAutoFit/>
              </a:bodyPr>
              <a:lstStyle/>
              <a:p>
                <a:r>
                  <a:rPr lang="en-US" sz="1800" dirty="0">
                    <a:solidFill>
                      <a:srgbClr val="0000CC"/>
                    </a:solidFill>
                  </a:rPr>
                  <a:t>interface</a:t>
                </a:r>
              </a:p>
            </p:txBody>
          </p:sp>
          <p:cxnSp>
            <p:nvCxnSpPr>
              <p:cNvPr id="16" name="Łącznik prosty ze strzałką 15"/>
              <p:cNvCxnSpPr>
                <a:endCxn id="60" idx="1"/>
              </p:cNvCxnSpPr>
              <p:nvPr/>
            </p:nvCxnSpPr>
            <p:spPr>
              <a:xfrm>
                <a:off x="956216" y="4607890"/>
                <a:ext cx="296050"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162767" y="1567201"/>
                <a:ext cx="1500000" cy="369332"/>
              </a:xfrm>
              <a:prstGeom prst="rect">
                <a:avLst/>
              </a:prstGeom>
              <a:noFill/>
            </p:spPr>
            <p:txBody>
              <a:bodyPr wrap="square" rtlCol="0">
                <a:spAutoFit/>
              </a:bodyPr>
              <a:lstStyle/>
              <a:p>
                <a:r>
                  <a:rPr lang="en-US" sz="1800" dirty="0"/>
                  <a:t>higher level</a:t>
                </a:r>
              </a:p>
            </p:txBody>
          </p:sp>
          <p:sp>
            <p:nvSpPr>
              <p:cNvPr id="41" name="pole tekstowe 40"/>
              <p:cNvSpPr txBox="1"/>
              <p:nvPr/>
            </p:nvSpPr>
            <p:spPr>
              <a:xfrm>
                <a:off x="1105311" y="6056562"/>
                <a:ext cx="1500000" cy="369332"/>
              </a:xfrm>
              <a:prstGeom prst="rect">
                <a:avLst/>
              </a:prstGeom>
              <a:noFill/>
            </p:spPr>
            <p:txBody>
              <a:bodyPr wrap="square" rtlCol="0">
                <a:spAutoFit/>
              </a:bodyPr>
              <a:lstStyle/>
              <a:p>
                <a:r>
                  <a:rPr lang="en-US" sz="1800" dirty="0"/>
                  <a:t>lower level</a:t>
                </a:r>
              </a:p>
            </p:txBody>
          </p:sp>
        </p:grpSp>
        <p:sp>
          <p:nvSpPr>
            <p:cNvPr id="43" name="pole tekstowe 42"/>
            <p:cNvSpPr txBox="1"/>
            <p:nvPr/>
          </p:nvSpPr>
          <p:spPr>
            <a:xfrm>
              <a:off x="1835696" y="1601505"/>
              <a:ext cx="5832648" cy="1569660"/>
            </a:xfrm>
            <a:prstGeom prst="rect">
              <a:avLst/>
            </a:prstGeom>
            <a:noFill/>
          </p:spPr>
          <p:txBody>
            <a:bodyPr wrap="square" rtlCol="0">
              <a:spAutoFit/>
            </a:bodyPr>
            <a:lstStyle/>
            <a:p>
              <a:r>
                <a:rPr lang="en-US" sz="1600" dirty="0">
                  <a:solidFill>
                    <a:srgbClr val="0000CC"/>
                  </a:solidFill>
                </a:rPr>
                <a:t>Calculus of granules:</a:t>
              </a:r>
            </a:p>
            <a:p>
              <a:pPr marL="285750" indent="-285750">
                <a:buFont typeface="Arial" panose="020B0604020202020204" pitchFamily="34" charset="0"/>
                <a:buChar char="•"/>
              </a:pPr>
              <a:r>
                <a:rPr lang="en-US" sz="1600" dirty="0">
                  <a:solidFill>
                    <a:srgbClr val="0000CC"/>
                  </a:solidFill>
                </a:rPr>
                <a:t>elementary granules (may also contain sensory granules)</a:t>
              </a:r>
            </a:p>
            <a:p>
              <a:pPr marL="285750" indent="-285750">
                <a:buFont typeface="Arial" panose="020B0604020202020204" pitchFamily="34" charset="0"/>
                <a:buChar char="•"/>
              </a:pPr>
              <a:r>
                <a:rPr lang="en-US" sz="1600" dirty="0">
                  <a:solidFill>
                    <a:srgbClr val="0000CC"/>
                  </a:solidFill>
                </a:rPr>
                <a:t>aggregation operations of granules on the higher level</a:t>
              </a:r>
            </a:p>
            <a:p>
              <a:pPr marL="285750" indent="-285750">
                <a:buFont typeface="Arial" panose="020B0604020202020204" pitchFamily="34" charset="0"/>
                <a:buChar char="•"/>
              </a:pPr>
              <a:r>
                <a:rPr lang="en-US" sz="1600" dirty="0">
                  <a:solidFill>
                    <a:srgbClr val="0000CC"/>
                  </a:solidFill>
                </a:rPr>
                <a:t>language for expressing properties of granules (e.g., algebraic structure of granules from the level, relations between granules</a:t>
              </a:r>
              <a:r>
                <a:rPr lang="pl-PL" sz="1600" dirty="0">
                  <a:solidFill>
                    <a:srgbClr val="0000CC"/>
                  </a:solidFill>
                </a:rPr>
                <a:t>)</a:t>
              </a:r>
              <a:endParaRPr lang="en-US" sz="1600" dirty="0">
                <a:solidFill>
                  <a:srgbClr val="0000CC"/>
                </a:solidFill>
              </a:endParaRPr>
            </a:p>
          </p:txBody>
        </p:sp>
      </p:grpSp>
    </p:spTree>
    <p:extLst>
      <p:ext uri="{BB962C8B-B14F-4D97-AF65-F5344CB8AC3E}">
        <p14:creationId xmlns:p14="http://schemas.microsoft.com/office/powerpoint/2010/main" val="42433838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35496" y="95640"/>
            <a:ext cx="9080902" cy="813080"/>
          </a:xfrm>
        </p:spPr>
        <p:txBody>
          <a:bodyPr/>
          <a:lstStyle/>
          <a:p>
            <a:r>
              <a:rPr lang="en-US" sz="2800" b="1" dirty="0"/>
              <a:t>INTERFACES BETWEEN GRANULAR NETWORKS</a:t>
            </a:r>
            <a:r>
              <a:rPr lang="pl-PL" sz="2800" b="1" dirty="0"/>
              <a:t>: </a:t>
            </a:r>
            <a:r>
              <a:rPr lang="en-US" sz="2800" b="1" dirty="0"/>
              <a:t>ALGORITHM</a:t>
            </a:r>
            <a:r>
              <a:rPr lang="pl-PL" sz="2800" b="1" dirty="0" err="1"/>
              <a:t>IC</a:t>
            </a:r>
            <a:r>
              <a:rPr lang="pl-PL" sz="2800" b="1" dirty="0"/>
              <a:t> </a:t>
            </a:r>
            <a:r>
              <a:rPr lang="pl-PL" sz="2800" b="1" dirty="0" err="1"/>
              <a:t>SEMANTICS</a:t>
            </a:r>
            <a:r>
              <a:rPr lang="pl-PL" sz="2800" b="1" dirty="0"/>
              <a:t> OF</a:t>
            </a:r>
            <a:r>
              <a:rPr lang="en-US" sz="2800" b="1" dirty="0"/>
              <a:t> GRANULES</a:t>
            </a:r>
          </a:p>
        </p:txBody>
      </p:sp>
      <p:grpSp>
        <p:nvGrpSpPr>
          <p:cNvPr id="42" name="Grupa 41"/>
          <p:cNvGrpSpPr/>
          <p:nvPr/>
        </p:nvGrpSpPr>
        <p:grpSpPr>
          <a:xfrm>
            <a:off x="95900" y="908720"/>
            <a:ext cx="8917365" cy="4993549"/>
            <a:chOff x="-28293" y="1311119"/>
            <a:chExt cx="8917365" cy="4993549"/>
          </a:xfrm>
        </p:grpSpPr>
        <p:sp>
          <p:nvSpPr>
            <p:cNvPr id="9" name="pole tekstowe 8"/>
            <p:cNvSpPr txBox="1"/>
            <p:nvPr/>
          </p:nvSpPr>
          <p:spPr>
            <a:xfrm>
              <a:off x="-28293" y="3662510"/>
              <a:ext cx="971159" cy="338554"/>
            </a:xfrm>
            <a:prstGeom prst="rect">
              <a:avLst/>
            </a:prstGeom>
            <a:noFill/>
          </p:spPr>
          <p:txBody>
            <a:bodyPr wrap="square" rtlCol="0">
              <a:spAutoFit/>
            </a:bodyPr>
            <a:lstStyle/>
            <a:p>
              <a:r>
                <a:rPr lang="en-US" sz="1600" dirty="0">
                  <a:solidFill>
                    <a:srgbClr val="0000CC"/>
                  </a:solidFill>
                </a:rPr>
                <a:t>interface</a:t>
              </a:r>
            </a:p>
          </p:txBody>
        </p:sp>
        <p:grpSp>
          <p:nvGrpSpPr>
            <p:cNvPr id="38" name="Grupa 37"/>
            <p:cNvGrpSpPr/>
            <p:nvPr/>
          </p:nvGrpSpPr>
          <p:grpSpPr>
            <a:xfrm>
              <a:off x="-28293" y="1311119"/>
              <a:ext cx="8917365" cy="4993549"/>
              <a:chOff x="-28293" y="1539004"/>
              <a:chExt cx="8917365" cy="4993549"/>
            </a:xfrm>
          </p:grpSpPr>
          <p:sp>
            <p:nvSpPr>
              <p:cNvPr id="19" name="Schemat blokowy: dane 18">
                <a:extLst>
                  <a:ext uri="{FF2B5EF4-FFF2-40B4-BE49-F238E27FC236}">
                    <a16:creationId xmlns="" xmlns:a16="http://schemas.microsoft.com/office/drawing/2014/main" id="{35648293-1258-EB57-D3B9-B76DC9D26543}"/>
                  </a:ext>
                </a:extLst>
              </p:cNvPr>
              <p:cNvSpPr/>
              <p:nvPr/>
            </p:nvSpPr>
            <p:spPr>
              <a:xfrm>
                <a:off x="-28293" y="1539004"/>
                <a:ext cx="8917365" cy="1276696"/>
              </a:xfrm>
              <a:prstGeom prst="flowChartInputOutpu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 xmlns:a16="http://schemas.microsoft.com/office/drawing/2014/main" id="{2E2FA4B2-8229-D7E8-56B1-20D03A95AAEA}"/>
                  </a:ext>
                </a:extLst>
              </p:cNvPr>
              <p:cNvSpPr/>
              <p:nvPr/>
            </p:nvSpPr>
            <p:spPr>
              <a:xfrm>
                <a:off x="-28292" y="5141226"/>
                <a:ext cx="8637318" cy="1391327"/>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 xmlns:a16="http://schemas.microsoft.com/office/drawing/2014/main" id="{9D9A7932-40AC-DD03-8762-8B0600495928}"/>
                  </a:ext>
                </a:extLst>
              </p:cNvPr>
              <p:cNvSpPr/>
              <p:nvPr/>
            </p:nvSpPr>
            <p:spPr>
              <a:xfrm>
                <a:off x="1259633" y="2576766"/>
                <a:ext cx="5829239" cy="2957034"/>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7" name="pole tekstowe 26"/>
                  <p:cNvSpPr txBox="1"/>
                  <p:nvPr/>
                </p:nvSpPr>
                <p:spPr>
                  <a:xfrm>
                    <a:off x="5013743" y="6049541"/>
                    <a:ext cx="352420" cy="415498"/>
                  </a:xfrm>
                  <a:prstGeom prst="rect">
                    <a:avLst/>
                  </a:prstGeom>
                  <a:noFill/>
                </p:spPr>
                <p:txBody>
                  <a:bodyPr wrap="square" lIns="0" tIns="0" rIns="0" bIns="0" rtlCol="0">
                    <a:spAutoFit/>
                  </a:bodyPr>
                  <a:lstStyle/>
                  <a:p>
                    <a:r>
                      <a:rPr lang="pl-PL" b="0" dirty="0"/>
                      <a:t> </a:t>
                    </a:r>
                    <a14:m>
                      <m:oMath xmlns:m="http://schemas.openxmlformats.org/officeDocument/2006/math">
                        <m:r>
                          <a:rPr lang="pl-PL" sz="2000" b="1" i="1" smtClean="0">
                            <a:solidFill>
                              <a:schemeClr val="tx1"/>
                            </a:solidFill>
                            <a:latin typeface="Cambria Math" panose="02040503050406030204" pitchFamily="18" charset="0"/>
                          </a:rPr>
                          <m:t>𝒙</m:t>
                        </m:r>
                      </m:oMath>
                    </a14:m>
                    <a:endParaRPr lang="en-US" sz="2000" b="1" i="1" dirty="0">
                      <a:solidFill>
                        <a:schemeClr val="tx1"/>
                      </a:solidFill>
                    </a:endParaRPr>
                  </a:p>
                </p:txBody>
              </p:sp>
            </mc:Choice>
            <mc:Fallback xmlns="">
              <p:sp>
                <p:nvSpPr>
                  <p:cNvPr id="27" name="pole tekstowe 26"/>
                  <p:cNvSpPr txBox="1">
                    <a:spLocks noRot="1" noChangeAspect="1" noMove="1" noResize="1" noEditPoints="1" noAdjustHandles="1" noChangeArrowheads="1" noChangeShapeType="1" noTextEdit="1"/>
                  </p:cNvSpPr>
                  <p:nvPr/>
                </p:nvSpPr>
                <p:spPr>
                  <a:xfrm>
                    <a:off x="5013743" y="6049541"/>
                    <a:ext cx="352420" cy="415498"/>
                  </a:xfrm>
                  <a:prstGeom prst="rect">
                    <a:avLst/>
                  </a:prstGeom>
                  <a:blipFill rotWithShape="0">
                    <a:blip r:embed="rId3"/>
                    <a:stretch>
                      <a:fillRect/>
                    </a:stretch>
                  </a:blipFill>
                </p:spPr>
                <p:txBody>
                  <a:bodyPr/>
                  <a:lstStyle/>
                  <a:p>
                    <a:r>
                      <a:rPr lang="en-US">
                        <a:noFill/>
                      </a:rPr>
                      <a:t> </a:t>
                    </a:r>
                  </a:p>
                </p:txBody>
              </p:sp>
            </mc:Fallback>
          </mc:AlternateContent>
          <p:cxnSp>
            <p:nvCxnSpPr>
              <p:cNvPr id="28" name="Łącznik prosty ze strzałką 27"/>
              <p:cNvCxnSpPr/>
              <p:nvPr/>
            </p:nvCxnSpPr>
            <p:spPr>
              <a:xfrm flipH="1" flipV="1">
                <a:off x="4566903" y="5937452"/>
                <a:ext cx="458074" cy="3198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a:stCxn id="9" idx="3"/>
                <a:endCxn id="60" idx="1"/>
              </p:cNvCxnSpPr>
              <p:nvPr/>
            </p:nvCxnSpPr>
            <p:spPr>
              <a:xfrm flipV="1">
                <a:off x="942866" y="4055283"/>
                <a:ext cx="316767" cy="438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925387" y="1546727"/>
                <a:ext cx="1683639" cy="338554"/>
              </a:xfrm>
              <a:prstGeom prst="rect">
                <a:avLst/>
              </a:prstGeom>
              <a:noFill/>
            </p:spPr>
            <p:txBody>
              <a:bodyPr wrap="square" rtlCol="0">
                <a:spAutoFit/>
              </a:bodyPr>
              <a:lstStyle/>
              <a:p>
                <a:r>
                  <a:rPr lang="en-US" sz="1600" dirty="0"/>
                  <a:t>higher level</a:t>
                </a:r>
              </a:p>
            </p:txBody>
          </p:sp>
          <p:sp>
            <p:nvSpPr>
              <p:cNvPr id="41" name="pole tekstowe 40"/>
              <p:cNvSpPr txBox="1"/>
              <p:nvPr/>
            </p:nvSpPr>
            <p:spPr>
              <a:xfrm>
                <a:off x="1658661" y="5658530"/>
                <a:ext cx="2631706" cy="338554"/>
              </a:xfrm>
              <a:prstGeom prst="rect">
                <a:avLst/>
              </a:prstGeom>
              <a:noFill/>
            </p:spPr>
            <p:txBody>
              <a:bodyPr wrap="square" rtlCol="0">
                <a:spAutoFit/>
              </a:bodyPr>
              <a:lstStyle/>
              <a:p>
                <a:r>
                  <a:rPr lang="en-US" sz="1600" dirty="0"/>
                  <a:t>granules to be aggregated</a:t>
                </a:r>
              </a:p>
            </p:txBody>
          </p:sp>
          <mc:AlternateContent xmlns:mc="http://schemas.openxmlformats.org/markup-compatibility/2006" xmlns:a14="http://schemas.microsoft.com/office/drawing/2010/main">
            <mc:Choice Requires="a14">
              <p:sp>
                <p:nvSpPr>
                  <p:cNvPr id="2" name="pole tekstowe 1"/>
                  <p:cNvSpPr txBox="1"/>
                  <p:nvPr/>
                </p:nvSpPr>
                <p:spPr>
                  <a:xfrm>
                    <a:off x="4174252" y="2050231"/>
                    <a:ext cx="19550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𝑔</m:t>
                          </m:r>
                          <m:r>
                            <a:rPr lang="pl-PL" sz="2000" b="0" i="1" smtClean="0">
                              <a:latin typeface="Cambria Math" panose="02040503050406030204" pitchFamily="18" charset="0"/>
                            </a:rPr>
                            <m:t>=</m:t>
                          </m:r>
                          <m:r>
                            <a:rPr lang="pl-PL" sz="2000" b="0" i="1" smtClean="0">
                              <a:latin typeface="Cambria Math" panose="02040503050406030204" pitchFamily="18" charset="0"/>
                            </a:rPr>
                            <m:t>𝐹</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b="0" i="1" smtClean="0">
                                  <a:latin typeface="Cambria Math" panose="02040503050406030204" pitchFamily="18" charset="0"/>
                                </a:rPr>
                                <m:t>𝑘</m:t>
                              </m:r>
                            </m:sub>
                          </m:sSub>
                          <m:r>
                            <a:rPr lang="pl-PL" sz="2000" b="0" i="1" smtClean="0">
                              <a:latin typeface="Cambria Math" panose="02040503050406030204" pitchFamily="18" charset="0"/>
                            </a:rPr>
                            <m:t>)</m:t>
                          </m:r>
                        </m:oMath>
                      </m:oMathPara>
                    </a14:m>
                    <a:endParaRPr lang="en-US" sz="2000" dirty="0"/>
                  </a:p>
                </p:txBody>
              </p:sp>
            </mc:Choice>
            <mc:Fallback xmlns="">
              <p:sp>
                <p:nvSpPr>
                  <p:cNvPr id="2" name="pole tekstowe 1"/>
                  <p:cNvSpPr txBox="1">
                    <a:spLocks noRot="1" noChangeAspect="1" noMove="1" noResize="1" noEditPoints="1" noAdjustHandles="1" noChangeArrowheads="1" noChangeShapeType="1" noTextEdit="1"/>
                  </p:cNvSpPr>
                  <p:nvPr/>
                </p:nvSpPr>
                <p:spPr>
                  <a:xfrm>
                    <a:off x="4174252" y="2050231"/>
                    <a:ext cx="1955022" cy="307777"/>
                  </a:xfrm>
                  <a:prstGeom prst="rect">
                    <a:avLst/>
                  </a:prstGeom>
                  <a:blipFill rotWithShape="0">
                    <a:blip r:embed="rId4"/>
                    <a:stretch>
                      <a:fillRect l="-2492" r="-3738"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pole tekstowe 19"/>
                  <p:cNvSpPr txBox="1"/>
                  <p:nvPr/>
                </p:nvSpPr>
                <p:spPr>
                  <a:xfrm>
                    <a:off x="4290367" y="5592780"/>
                    <a:ext cx="19547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         …          </m:t>
                          </m:r>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oMath>
                      </m:oMathPara>
                    </a14:m>
                    <a:endParaRPr lang="en-US" sz="2000" dirty="0"/>
                  </a:p>
                </p:txBody>
              </p:sp>
            </mc:Choice>
            <mc:Fallback xmlns="">
              <p:sp>
                <p:nvSpPr>
                  <p:cNvPr id="20" name="pole tekstowe 19"/>
                  <p:cNvSpPr txBox="1">
                    <a:spLocks noRot="1" noChangeAspect="1" noMove="1" noResize="1" noEditPoints="1" noAdjustHandles="1" noChangeArrowheads="1" noChangeShapeType="1" noTextEdit="1"/>
                  </p:cNvSpPr>
                  <p:nvPr/>
                </p:nvSpPr>
                <p:spPr>
                  <a:xfrm>
                    <a:off x="4290367" y="5592780"/>
                    <a:ext cx="1954701" cy="307777"/>
                  </a:xfrm>
                  <a:prstGeom prst="rect">
                    <a:avLst/>
                  </a:prstGeom>
                  <a:blipFill rotWithShape="0">
                    <a:blip r:embed="rId5"/>
                    <a:stretch>
                      <a:fillRect l="-2492" r="-623" b="-27451"/>
                    </a:stretch>
                  </a:blipFill>
                </p:spPr>
                <p:txBody>
                  <a:bodyPr/>
                  <a:lstStyle/>
                  <a:p>
                    <a:r>
                      <a:rPr lang="en-US">
                        <a:noFill/>
                      </a:rPr>
                      <a:t> </a:t>
                    </a:r>
                  </a:p>
                </p:txBody>
              </p:sp>
            </mc:Fallback>
          </mc:AlternateContent>
          <p:cxnSp>
            <p:nvCxnSpPr>
              <p:cNvPr id="7" name="Łącznik prosty ze strzałką 6"/>
              <p:cNvCxnSpPr/>
              <p:nvPr/>
            </p:nvCxnSpPr>
            <p:spPr>
              <a:xfrm flipV="1">
                <a:off x="4547260" y="2416392"/>
                <a:ext cx="481919" cy="32012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H="1" flipV="1">
                <a:off x="5728652" y="2435586"/>
                <a:ext cx="286354" cy="31571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pole tekstowe 22"/>
                  <p:cNvSpPr txBox="1"/>
                  <p:nvPr/>
                </p:nvSpPr>
                <p:spPr>
                  <a:xfrm>
                    <a:off x="1319391" y="3680970"/>
                    <a:ext cx="2676310" cy="669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𝐴𝑙</m:t>
                              </m:r>
                            </m:e>
                            <m:sub>
                              <m:r>
                                <a:rPr lang="pl-PL" sz="2000" b="0" i="1" smtClean="0">
                                  <a:latin typeface="Cambria Math" panose="02040503050406030204" pitchFamily="18" charset="0"/>
                                </a:rPr>
                                <m:t>𝑔</m:t>
                              </m:r>
                            </m:sub>
                          </m:sSub>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r>
                            <a:rPr lang="pl-PL" sz="2000" b="0" i="1" smtClean="0">
                              <a:latin typeface="Cambria Math" panose="02040503050406030204" pitchFamily="18" charset="0"/>
                            </a:rPr>
                            <m:t>=</m:t>
                          </m:r>
                        </m:oMath>
                      </m:oMathPara>
                    </a14:m>
                    <a:endParaRPr lang="pl-PL" sz="2000" b="0" i="1" dirty="0">
                      <a:latin typeface="Cambria Math" panose="02040503050406030204" pitchFamily="18" charset="0"/>
                    </a:endParaRPr>
                  </a:p>
                  <a:p>
                    <a:r>
                      <a:rPr lang="pl-PL" sz="2000" b="0" dirty="0"/>
                      <a:t>  </a:t>
                    </a:r>
                    <a14:m>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h</m:t>
                            </m:r>
                          </m:e>
                          <m:sub>
                            <m:r>
                              <a:rPr lang="pl-PL" sz="2000" b="0" i="1" smtClean="0">
                                <a:latin typeface="Cambria Math" panose="02040503050406030204" pitchFamily="18" charset="0"/>
                              </a:rPr>
                              <m:t>𝑔</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𝐴𝑙</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sub>
                        </m:sSub>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𝐴</m:t>
                            </m:r>
                            <m:r>
                              <a:rPr lang="pl-PL" sz="2000" i="1">
                                <a:latin typeface="Cambria Math" panose="02040503050406030204" pitchFamily="18" charset="0"/>
                              </a:rPr>
                              <m:t>𝑙</m:t>
                            </m:r>
                          </m:e>
                          <m:sub>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sub>
                        </m:sSub>
                        <m:d>
                          <m:dPr>
                            <m:ctrlPr>
                              <a:rPr lang="pl-PL" sz="2000" i="1">
                                <a:latin typeface="Cambria Math" panose="02040503050406030204" pitchFamily="18" charset="0"/>
                              </a:rPr>
                            </m:ctrlPr>
                          </m:dPr>
                          <m:e>
                            <m:r>
                              <a:rPr lang="pl-PL" sz="2000" i="1">
                                <a:latin typeface="Cambria Math" panose="02040503050406030204" pitchFamily="18" charset="0"/>
                              </a:rPr>
                              <m:t>𝑥</m:t>
                            </m:r>
                          </m:e>
                        </m:d>
                      </m:oMath>
                    </a14:m>
                    <a:r>
                      <a:rPr lang="pl-PL" sz="2000" dirty="0"/>
                      <a:t>)</a:t>
                    </a:r>
                    <a:endParaRPr lang="en-US" sz="2000" dirty="0"/>
                  </a:p>
                </p:txBody>
              </p:sp>
            </mc:Choice>
            <mc:Fallback xmlns="">
              <p:sp>
                <p:nvSpPr>
                  <p:cNvPr id="23" name="pole tekstowe 22"/>
                  <p:cNvSpPr txBox="1">
                    <a:spLocks noRot="1" noChangeAspect="1" noMove="1" noResize="1" noEditPoints="1" noAdjustHandles="1" noChangeArrowheads="1" noChangeShapeType="1" noTextEdit="1"/>
                  </p:cNvSpPr>
                  <p:nvPr/>
                </p:nvSpPr>
                <p:spPr>
                  <a:xfrm>
                    <a:off x="1319391" y="3680970"/>
                    <a:ext cx="2676310" cy="669094"/>
                  </a:xfrm>
                  <a:prstGeom prst="rect">
                    <a:avLst/>
                  </a:prstGeom>
                  <a:blipFill rotWithShape="0">
                    <a:blip r:embed="rId6"/>
                    <a:stretch>
                      <a:fillRect r="-4784" b="-18182"/>
                    </a:stretch>
                  </a:blipFill>
                </p:spPr>
                <p:txBody>
                  <a:bodyPr/>
                  <a:lstStyle/>
                  <a:p>
                    <a:r>
                      <a:rPr lang="en-US">
                        <a:noFill/>
                      </a:rPr>
                      <a:t> </a:t>
                    </a:r>
                  </a:p>
                </p:txBody>
              </p:sp>
            </mc:Fallback>
          </mc:AlternateContent>
          <p:cxnSp>
            <p:nvCxnSpPr>
              <p:cNvPr id="32" name="Łącznik prosty ze strzałką 31"/>
              <p:cNvCxnSpPr/>
              <p:nvPr/>
            </p:nvCxnSpPr>
            <p:spPr>
              <a:xfrm flipV="1">
                <a:off x="5290279" y="5881990"/>
                <a:ext cx="684853" cy="3411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pole tekstowe 24"/>
              <p:cNvSpPr txBox="1"/>
              <p:nvPr/>
            </p:nvSpPr>
            <p:spPr>
              <a:xfrm>
                <a:off x="1512682" y="4549172"/>
                <a:ext cx="2461921" cy="584775"/>
              </a:xfrm>
              <a:prstGeom prst="rect">
                <a:avLst/>
              </a:prstGeom>
              <a:noFill/>
            </p:spPr>
            <p:txBody>
              <a:bodyPr wrap="square" rtlCol="0">
                <a:spAutoFit/>
              </a:bodyPr>
              <a:lstStyle/>
              <a:p>
                <a:pPr algn="ctr"/>
                <a:r>
                  <a:rPr lang="en-US" sz="1600" dirty="0">
                    <a:solidFill>
                      <a:srgbClr val="003399"/>
                    </a:solidFill>
                  </a:rPr>
                  <a:t>algorithms associated with granules</a:t>
                </a:r>
              </a:p>
            </p:txBody>
          </p:sp>
          <p:cxnSp>
            <p:nvCxnSpPr>
              <p:cNvPr id="29" name="Łącznik prosty ze strzałką 28"/>
              <p:cNvCxnSpPr/>
              <p:nvPr/>
            </p:nvCxnSpPr>
            <p:spPr>
              <a:xfrm flipH="1" flipV="1">
                <a:off x="2117331" y="4363954"/>
                <a:ext cx="556920" cy="27658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Łącznik prosty ze strzałką 39"/>
              <p:cNvCxnSpPr/>
              <p:nvPr/>
            </p:nvCxnSpPr>
            <p:spPr>
              <a:xfrm flipV="1">
                <a:off x="2743642" y="4377168"/>
                <a:ext cx="416257" cy="28963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p:sp>
        <p:nvSpPr>
          <p:cNvPr id="45" name="pole tekstowe 44"/>
          <p:cNvSpPr txBox="1"/>
          <p:nvPr/>
        </p:nvSpPr>
        <p:spPr>
          <a:xfrm>
            <a:off x="35496" y="5948830"/>
            <a:ext cx="9039922" cy="830997"/>
          </a:xfrm>
          <a:prstGeom prst="rect">
            <a:avLst/>
          </a:prstGeom>
          <a:noFill/>
        </p:spPr>
        <p:txBody>
          <a:bodyPr wrap="square" rtlCol="0">
            <a:spAutoFit/>
          </a:bodyPr>
          <a:lstStyle/>
          <a:p>
            <a:r>
              <a:rPr lang="en-US" sz="1600" u="sng" dirty="0">
                <a:solidFill>
                  <a:srgbClr val="003399"/>
                </a:solidFill>
              </a:rPr>
              <a:t>Remarks</a:t>
            </a:r>
            <a:r>
              <a:rPr lang="en-US" sz="1600" dirty="0">
                <a:solidFill>
                  <a:srgbClr val="003399"/>
                </a:solidFill>
              </a:rPr>
              <a:t>. This formula is important for hierarchical reasoning about the perceived situation. Note that computations of algorithms </a:t>
            </a:r>
            <a:r>
              <a:rPr lang="pl-PL" sz="1600" dirty="0">
                <a:solidFill>
                  <a:srgbClr val="003399"/>
                </a:solidFill>
              </a:rPr>
              <a:t>(</a:t>
            </a:r>
            <a:r>
              <a:rPr lang="pl-PL" sz="1600" dirty="0" err="1">
                <a:solidFill>
                  <a:srgbClr val="003399"/>
                </a:solidFill>
              </a:rPr>
              <a:t>that</a:t>
            </a:r>
            <a:r>
              <a:rPr lang="pl-PL" sz="1600" dirty="0">
                <a:solidFill>
                  <a:srgbClr val="003399"/>
                </a:solidFill>
              </a:rPr>
              <a:t> </a:t>
            </a:r>
            <a:r>
              <a:rPr lang="pl-PL" sz="1600" dirty="0" err="1">
                <a:solidFill>
                  <a:srgbClr val="003399"/>
                </a:solidFill>
              </a:rPr>
              <a:t>can</a:t>
            </a:r>
            <a:r>
              <a:rPr lang="pl-PL" sz="1600" dirty="0">
                <a:solidFill>
                  <a:srgbClr val="003399"/>
                </a:solidFill>
              </a:rPr>
              <a:t> be </a:t>
            </a:r>
            <a:r>
              <a:rPr lang="pl-PL" sz="1600" dirty="0" err="1">
                <a:solidFill>
                  <a:srgbClr val="003399"/>
                </a:solidFill>
              </a:rPr>
              <a:t>unconventional</a:t>
            </a:r>
            <a:r>
              <a:rPr lang="pl-PL" sz="1600" dirty="0">
                <a:solidFill>
                  <a:srgbClr val="003399"/>
                </a:solidFill>
              </a:rPr>
              <a:t>) </a:t>
            </a:r>
            <a:r>
              <a:rPr lang="en-US" sz="1600" dirty="0">
                <a:solidFill>
                  <a:srgbClr val="003399"/>
                </a:solidFill>
              </a:rPr>
              <a:t>may be disturbed by interactions with the environment – the </a:t>
            </a:r>
            <a:r>
              <a:rPr lang="en-US" sz="1600" i="1" dirty="0">
                <a:solidFill>
                  <a:srgbClr val="003399"/>
                </a:solidFill>
              </a:rPr>
              <a:t>real</a:t>
            </a:r>
            <a:r>
              <a:rPr lang="en-US" sz="1600" dirty="0">
                <a:solidFill>
                  <a:srgbClr val="003399"/>
                </a:solidFill>
              </a:rPr>
              <a:t> returned results may be different from the </a:t>
            </a:r>
            <a:r>
              <a:rPr lang="en-US" sz="1600" i="1" dirty="0">
                <a:solidFill>
                  <a:srgbClr val="003399"/>
                </a:solidFill>
              </a:rPr>
              <a:t>expected</a:t>
            </a:r>
            <a:r>
              <a:rPr lang="pl-PL" sz="1600" i="1" dirty="0">
                <a:solidFill>
                  <a:srgbClr val="003399"/>
                </a:solidFill>
              </a:rPr>
              <a:t>,</a:t>
            </a:r>
            <a:r>
              <a:rPr lang="en-US" sz="1600" dirty="0">
                <a:solidFill>
                  <a:srgbClr val="003399"/>
                </a:solidFill>
              </a:rPr>
              <a:t> given by formulas.</a:t>
            </a:r>
          </a:p>
        </p:txBody>
      </p:sp>
      <p:sp>
        <p:nvSpPr>
          <p:cNvPr id="48" name="pole tekstowe 47"/>
          <p:cNvSpPr txBox="1"/>
          <p:nvPr/>
        </p:nvSpPr>
        <p:spPr>
          <a:xfrm>
            <a:off x="1352549" y="2254568"/>
            <a:ext cx="3179828" cy="830997"/>
          </a:xfrm>
          <a:prstGeom prst="rect">
            <a:avLst/>
          </a:prstGeom>
          <a:noFill/>
        </p:spPr>
        <p:txBody>
          <a:bodyPr wrap="square" rtlCol="0">
            <a:spAutoFit/>
          </a:bodyPr>
          <a:lstStyle/>
          <a:p>
            <a:pPr algn="ctr"/>
            <a:r>
              <a:rPr lang="en-US" sz="1600" dirty="0">
                <a:solidFill>
                  <a:srgbClr val="003399"/>
                </a:solidFill>
              </a:rPr>
              <a:t>aggregation of results returned by algorithms (e.g., learning algorithms, classifiers)</a:t>
            </a:r>
          </a:p>
        </p:txBody>
      </p:sp>
      <p:cxnSp>
        <p:nvCxnSpPr>
          <p:cNvPr id="49" name="Łącznik prosty ze strzałką 48"/>
          <p:cNvCxnSpPr/>
          <p:nvPr/>
        </p:nvCxnSpPr>
        <p:spPr>
          <a:xfrm>
            <a:off x="1605206" y="2572272"/>
            <a:ext cx="11188" cy="82965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Strzałka w lewo i prawo 61"/>
          <p:cNvSpPr/>
          <p:nvPr/>
        </p:nvSpPr>
        <p:spPr>
          <a:xfrm>
            <a:off x="7300982" y="3355789"/>
            <a:ext cx="975609" cy="4402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ole tekstowe 62"/>
          <p:cNvSpPr txBox="1"/>
          <p:nvPr/>
        </p:nvSpPr>
        <p:spPr>
          <a:xfrm>
            <a:off x="7179360" y="3005403"/>
            <a:ext cx="1309752" cy="338554"/>
          </a:xfrm>
          <a:prstGeom prst="rect">
            <a:avLst/>
          </a:prstGeom>
          <a:noFill/>
        </p:spPr>
        <p:txBody>
          <a:bodyPr wrap="square" rtlCol="0">
            <a:spAutoFit/>
          </a:bodyPr>
          <a:lstStyle/>
          <a:p>
            <a:pPr algn="ctr"/>
            <a:r>
              <a:rPr lang="en-US" sz="1600" dirty="0">
                <a:solidFill>
                  <a:srgbClr val="003399"/>
                </a:solidFill>
              </a:rPr>
              <a:t>interactions</a:t>
            </a:r>
          </a:p>
        </p:txBody>
      </p:sp>
      <p:sp>
        <p:nvSpPr>
          <p:cNvPr id="70" name="Strzałka w lewo i prawo 69"/>
          <p:cNvSpPr/>
          <p:nvPr/>
        </p:nvSpPr>
        <p:spPr>
          <a:xfrm>
            <a:off x="285208" y="3883395"/>
            <a:ext cx="975609" cy="4402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ole tekstowe 83"/>
          <p:cNvSpPr txBox="1"/>
          <p:nvPr/>
        </p:nvSpPr>
        <p:spPr>
          <a:xfrm>
            <a:off x="575187" y="5345651"/>
            <a:ext cx="4316471" cy="584775"/>
          </a:xfrm>
          <a:prstGeom prst="rect">
            <a:avLst/>
          </a:prstGeom>
          <a:noFill/>
        </p:spPr>
        <p:txBody>
          <a:bodyPr wrap="square" rtlCol="0">
            <a:spAutoFit/>
          </a:bodyPr>
          <a:lstStyle/>
          <a:p>
            <a:pPr algn="ctr"/>
            <a:r>
              <a:rPr lang="en-US" sz="1600" dirty="0"/>
              <a:t>granule </a:t>
            </a:r>
            <a:r>
              <a:rPr lang="pl-PL" sz="1600" dirty="0"/>
              <a:t>(</a:t>
            </a:r>
            <a:r>
              <a:rPr lang="en-US" sz="1600" dirty="0"/>
              <a:t>provided by sensory measurements</a:t>
            </a:r>
            <a:r>
              <a:rPr lang="pl-PL" sz="1600" dirty="0"/>
              <a:t>)</a:t>
            </a:r>
            <a:r>
              <a:rPr lang="en-US" sz="1600" dirty="0"/>
              <a:t> creating input for granules to be aggregated</a:t>
            </a:r>
          </a:p>
        </p:txBody>
      </p:sp>
      <mc:AlternateContent xmlns:mc="http://schemas.openxmlformats.org/markup-compatibility/2006" xmlns:a14="http://schemas.microsoft.com/office/drawing/2010/main">
        <mc:Choice Requires="a14">
          <p:sp>
            <p:nvSpPr>
              <p:cNvPr id="85" name="pole tekstowe 84"/>
              <p:cNvSpPr txBox="1"/>
              <p:nvPr/>
            </p:nvSpPr>
            <p:spPr>
              <a:xfrm>
                <a:off x="1493738" y="1391114"/>
                <a:ext cx="2574645" cy="400110"/>
              </a:xfrm>
              <a:prstGeom prst="rect">
                <a:avLst/>
              </a:prstGeom>
              <a:noFill/>
            </p:spPr>
            <p:txBody>
              <a:bodyPr wrap="square" rtlCol="0">
                <a:spAutoFit/>
              </a:bodyPr>
              <a:lstStyle/>
              <a:p>
                <a:pPr algn="ctr"/>
                <a:r>
                  <a:rPr lang="en-US" sz="1600" dirty="0"/>
                  <a:t>granule constructed by </a:t>
                </a:r>
                <a14:m>
                  <m:oMath xmlns:m="http://schemas.openxmlformats.org/officeDocument/2006/math">
                    <m:r>
                      <a:rPr lang="pl-PL" sz="2000" i="1">
                        <a:latin typeface="Cambria Math" panose="02040503050406030204" pitchFamily="18" charset="0"/>
                      </a:rPr>
                      <m:t>𝐹</m:t>
                    </m:r>
                  </m:oMath>
                </a14:m>
                <a:endParaRPr lang="en-US" sz="2000" i="1" dirty="0"/>
              </a:p>
            </p:txBody>
          </p:sp>
        </mc:Choice>
        <mc:Fallback xmlns="">
          <p:sp>
            <p:nvSpPr>
              <p:cNvPr id="85" name="pole tekstowe 84"/>
              <p:cNvSpPr txBox="1">
                <a:spLocks noRot="1" noChangeAspect="1" noMove="1" noResize="1" noEditPoints="1" noAdjustHandles="1" noChangeArrowheads="1" noChangeShapeType="1" noTextEdit="1"/>
              </p:cNvSpPr>
              <p:nvPr/>
            </p:nvSpPr>
            <p:spPr>
              <a:xfrm>
                <a:off x="1493738" y="1391114"/>
                <a:ext cx="2574645" cy="400110"/>
              </a:xfrm>
              <a:prstGeom prst="rect">
                <a:avLst/>
              </a:prstGeom>
              <a:blipFill rotWithShape="0">
                <a:blip r:embed="rId7"/>
                <a:stretch>
                  <a:fillRect b="-16667"/>
                </a:stretch>
              </a:blipFill>
            </p:spPr>
            <p:txBody>
              <a:bodyPr/>
              <a:lstStyle/>
              <a:p>
                <a:r>
                  <a:rPr lang="en-US">
                    <a:noFill/>
                  </a:rPr>
                  <a:t> </a:t>
                </a:r>
              </a:p>
            </p:txBody>
          </p:sp>
        </mc:Fallback>
      </mc:AlternateContent>
      <p:sp>
        <p:nvSpPr>
          <p:cNvPr id="86" name="pole tekstowe 85"/>
          <p:cNvSpPr txBox="1"/>
          <p:nvPr/>
        </p:nvSpPr>
        <p:spPr>
          <a:xfrm>
            <a:off x="7226063" y="4508706"/>
            <a:ext cx="1683639" cy="338554"/>
          </a:xfrm>
          <a:prstGeom prst="rect">
            <a:avLst/>
          </a:prstGeom>
          <a:noFill/>
        </p:spPr>
        <p:txBody>
          <a:bodyPr wrap="square" rtlCol="0">
            <a:spAutoFit/>
          </a:bodyPr>
          <a:lstStyle/>
          <a:p>
            <a:r>
              <a:rPr lang="en-US" sz="1600" dirty="0"/>
              <a:t>lower level</a:t>
            </a:r>
          </a:p>
        </p:txBody>
      </p:sp>
      <p:cxnSp>
        <p:nvCxnSpPr>
          <p:cNvPr id="89" name="Łącznik prosty ze strzałką 88"/>
          <p:cNvCxnSpPr/>
          <p:nvPr/>
        </p:nvCxnSpPr>
        <p:spPr>
          <a:xfrm>
            <a:off x="4748534" y="5695818"/>
            <a:ext cx="403732"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70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650E57C-BE22-B5C1-B9DF-66AF459A6376}"/>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23FAE40F-688A-767F-41D6-F285553BB079}"/>
              </a:ext>
            </a:extLst>
          </p:cNvPr>
          <p:cNvSpPr>
            <a:spLocks noGrp="1"/>
          </p:cNvSpPr>
          <p:nvPr>
            <p:ph type="title"/>
          </p:nvPr>
        </p:nvSpPr>
        <p:spPr>
          <a:xfrm>
            <a:off x="72008" y="0"/>
            <a:ext cx="9036496" cy="6858000"/>
          </a:xfrm>
        </p:spPr>
        <p:txBody>
          <a:bodyPr/>
          <a:lstStyle/>
          <a:p>
            <a:r>
              <a:rPr lang="pl-PL" b="1" dirty="0"/>
              <a:t/>
            </a:r>
            <a:br>
              <a:rPr lang="pl-PL" b="1" dirty="0"/>
            </a:br>
            <a:r>
              <a:rPr lang="pl-PL" b="1" dirty="0"/>
              <a:t/>
            </a:r>
            <a:br>
              <a:rPr lang="pl-PL" b="1" dirty="0"/>
            </a:br>
            <a:r>
              <a:rPr lang="pl-PL" b="1" dirty="0"/>
              <a:t/>
            </a:r>
            <a:br>
              <a:rPr lang="pl-PL" b="1" dirty="0"/>
            </a:br>
            <a:r>
              <a:rPr lang="en-GB" b="1" dirty="0"/>
              <a:t/>
            </a:r>
            <a:br>
              <a:rPr lang="en-GB" b="1" dirty="0"/>
            </a:br>
            <a:r>
              <a:rPr lang="pl-PL" b="1" dirty="0"/>
              <a:t/>
            </a:r>
            <a:br>
              <a:rPr lang="pl-PL" b="1" dirty="0"/>
            </a:br>
            <a:r>
              <a:rPr lang="en-GB" sz="4000" b="1" dirty="0"/>
              <a:t/>
            </a:r>
            <a:br>
              <a:rPr lang="en-GB" sz="4000" b="1" dirty="0"/>
            </a:br>
            <a:r>
              <a:rPr lang="pl-PL" b="1" dirty="0"/>
              <a:t/>
            </a:r>
            <a:br>
              <a:rPr lang="pl-PL" b="1" dirty="0"/>
            </a:br>
            <a:endParaRPr lang="en-US" b="1" dirty="0"/>
          </a:p>
        </p:txBody>
      </p:sp>
      <p:sp>
        <p:nvSpPr>
          <p:cNvPr id="32" name="pole tekstowe 31">
            <a:extLst>
              <a:ext uri="{FF2B5EF4-FFF2-40B4-BE49-F238E27FC236}">
                <a16:creationId xmlns="" xmlns:a16="http://schemas.microsoft.com/office/drawing/2014/main" id="{29ED1B8C-AE92-9B0E-D856-361376988C87}"/>
              </a:ext>
            </a:extLst>
          </p:cNvPr>
          <p:cNvSpPr txBox="1"/>
          <p:nvPr/>
        </p:nvSpPr>
        <p:spPr>
          <a:xfrm>
            <a:off x="214768" y="4803196"/>
            <a:ext cx="1456430" cy="598554"/>
          </a:xfrm>
          <a:prstGeom prst="rect">
            <a:avLst/>
          </a:prstGeom>
          <a:noFill/>
        </p:spPr>
        <p:txBody>
          <a:bodyPr wrap="square" rtlCol="0">
            <a:spAutoFit/>
          </a:bodyPr>
          <a:lstStyle/>
          <a:p>
            <a:r>
              <a:rPr lang="en-GB" sz="1400"/>
              <a:t>knowledge bases about particular units</a:t>
            </a:r>
          </a:p>
        </p:txBody>
      </p:sp>
      <p:sp>
        <p:nvSpPr>
          <p:cNvPr id="46" name="pole tekstowe 45">
            <a:extLst>
              <a:ext uri="{FF2B5EF4-FFF2-40B4-BE49-F238E27FC236}">
                <a16:creationId xmlns="" xmlns:a16="http://schemas.microsoft.com/office/drawing/2014/main" id="{CEDD2EEB-EDC9-7DE4-BE25-281F4FBA2D12}"/>
              </a:ext>
            </a:extLst>
          </p:cNvPr>
          <p:cNvSpPr txBox="1"/>
          <p:nvPr/>
        </p:nvSpPr>
        <p:spPr>
          <a:xfrm>
            <a:off x="7049408" y="2905780"/>
            <a:ext cx="1983187" cy="523220"/>
          </a:xfrm>
          <a:prstGeom prst="rect">
            <a:avLst/>
          </a:prstGeom>
          <a:noFill/>
        </p:spPr>
        <p:txBody>
          <a:bodyPr wrap="square" rtlCol="0">
            <a:spAutoFit/>
          </a:bodyPr>
          <a:lstStyle/>
          <a:p>
            <a:pPr algn="ctr"/>
            <a:r>
              <a:rPr lang="en-US" sz="1400" b="1"/>
              <a:t>Human-in-the loop, Human Centered AI</a:t>
            </a:r>
            <a:endParaRPr lang="en-US" sz="2000" b="1"/>
          </a:p>
        </p:txBody>
      </p:sp>
      <p:sp>
        <p:nvSpPr>
          <p:cNvPr id="51" name="Tytuł 1">
            <a:extLst>
              <a:ext uri="{FF2B5EF4-FFF2-40B4-BE49-F238E27FC236}">
                <a16:creationId xmlns="" xmlns:a16="http://schemas.microsoft.com/office/drawing/2014/main" id="{6F977126-A532-DDFD-D964-731FCF7A0277}"/>
              </a:ext>
            </a:extLst>
          </p:cNvPr>
          <p:cNvSpPr txBox="1">
            <a:spLocks/>
          </p:cNvSpPr>
          <p:nvPr/>
        </p:nvSpPr>
        <p:spPr bwMode="auto">
          <a:xfrm>
            <a:off x="-16740" y="55888"/>
            <a:ext cx="9129724" cy="12848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sz="2000" b="1" dirty="0"/>
          </a:p>
          <a:p>
            <a:r>
              <a:rPr lang="en-US" sz="2400" b="1" dirty="0"/>
              <a:t>COMPLEX INTELLIGENT SYSTEM (IS) i.e. INTELLIGENT SYSTEM DEALING WITH COMPLEX PHENOMENA IN THE REAL WORLD: EXEMPLARY PROJECT </a:t>
            </a:r>
            <a:r>
              <a:rPr lang="en-US" sz="2400" b="1" dirty="0" err="1"/>
              <a:t>OncoBot</a:t>
            </a:r>
            <a:endParaRPr lang="en-US" sz="2400" b="1" dirty="0"/>
          </a:p>
          <a:p>
            <a:endParaRPr lang="en-US" sz="2000" b="1" dirty="0"/>
          </a:p>
        </p:txBody>
      </p:sp>
      <p:grpSp>
        <p:nvGrpSpPr>
          <p:cNvPr id="3" name="Grupa 2"/>
          <p:cNvGrpSpPr/>
          <p:nvPr/>
        </p:nvGrpSpPr>
        <p:grpSpPr>
          <a:xfrm>
            <a:off x="310952" y="1484784"/>
            <a:ext cx="8558608" cy="5282117"/>
            <a:chOff x="407136" y="595155"/>
            <a:chExt cx="8558608" cy="5282117"/>
          </a:xfrm>
        </p:grpSpPr>
        <p:sp>
          <p:nvSpPr>
            <p:cNvPr id="27" name="pole tekstowe 26">
              <a:extLst>
                <a:ext uri="{FF2B5EF4-FFF2-40B4-BE49-F238E27FC236}">
                  <a16:creationId xmlns="" xmlns:a16="http://schemas.microsoft.com/office/drawing/2014/main" id="{D61648F0-E52B-731F-E082-B23104411684}"/>
                </a:ext>
              </a:extLst>
            </p:cNvPr>
            <p:cNvSpPr txBox="1"/>
            <p:nvPr/>
          </p:nvSpPr>
          <p:spPr>
            <a:xfrm>
              <a:off x="898168" y="1328583"/>
              <a:ext cx="1153552" cy="307777"/>
            </a:xfrm>
            <a:prstGeom prst="rect">
              <a:avLst/>
            </a:prstGeom>
            <a:noFill/>
          </p:spPr>
          <p:txBody>
            <a:bodyPr wrap="square" rtlCol="0">
              <a:spAutoFit/>
            </a:bodyPr>
            <a:lstStyle/>
            <a:p>
              <a:r>
                <a:rPr lang="en-US" sz="1400" b="1" err="1"/>
                <a:t>chatboots</a:t>
              </a:r>
              <a:endParaRPr lang="en-US" sz="1400" b="1"/>
            </a:p>
          </p:txBody>
        </p:sp>
        <p:sp>
          <p:nvSpPr>
            <p:cNvPr id="4" name="Prostokąt zaokrąglony 3">
              <a:extLst>
                <a:ext uri="{FF2B5EF4-FFF2-40B4-BE49-F238E27FC236}">
                  <a16:creationId xmlns="" xmlns:a16="http://schemas.microsoft.com/office/drawing/2014/main" id="{EFCADE53-90C4-5DC3-29A3-D3A770A999BE}"/>
                </a:ext>
              </a:extLst>
            </p:cNvPr>
            <p:cNvSpPr/>
            <p:nvPr/>
          </p:nvSpPr>
          <p:spPr>
            <a:xfrm>
              <a:off x="2635822" y="2214298"/>
              <a:ext cx="1680496" cy="86594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ole tekstowe 4">
              <a:extLst>
                <a:ext uri="{FF2B5EF4-FFF2-40B4-BE49-F238E27FC236}">
                  <a16:creationId xmlns="" xmlns:a16="http://schemas.microsoft.com/office/drawing/2014/main" id="{E1CC55A3-1C1B-3B44-2705-E92BCC8B8681}"/>
                </a:ext>
              </a:extLst>
            </p:cNvPr>
            <p:cNvSpPr txBox="1"/>
            <p:nvPr/>
          </p:nvSpPr>
          <p:spPr>
            <a:xfrm>
              <a:off x="2696548" y="2219254"/>
              <a:ext cx="1581017" cy="830997"/>
            </a:xfrm>
            <a:prstGeom prst="rect">
              <a:avLst/>
            </a:prstGeom>
            <a:noFill/>
          </p:spPr>
          <p:txBody>
            <a:bodyPr wrap="square" rtlCol="0">
              <a:spAutoFit/>
            </a:bodyPr>
            <a:lstStyle/>
            <a:p>
              <a:pPr algn="ctr"/>
              <a:r>
                <a:rPr lang="pl-PL" sz="2400" b="1" err="1">
                  <a:solidFill>
                    <a:srgbClr val="0000FF"/>
                  </a:solidFill>
                </a:rPr>
                <a:t>OncoBot</a:t>
              </a:r>
              <a:endParaRPr lang="pl-PL" sz="2400" b="1">
                <a:solidFill>
                  <a:srgbClr val="0000FF"/>
                </a:solidFill>
              </a:endParaRPr>
            </a:p>
            <a:p>
              <a:pPr algn="ctr"/>
              <a:r>
                <a:rPr lang="pl-PL" sz="2400" b="1">
                  <a:solidFill>
                    <a:srgbClr val="0000FF"/>
                  </a:solidFill>
                </a:rPr>
                <a:t>(IS) </a:t>
              </a:r>
            </a:p>
          </p:txBody>
        </p:sp>
        <p:sp>
          <p:nvSpPr>
            <p:cNvPr id="6" name="Strzałka w lewo i prawo 5">
              <a:extLst>
                <a:ext uri="{FF2B5EF4-FFF2-40B4-BE49-F238E27FC236}">
                  <a16:creationId xmlns="" xmlns:a16="http://schemas.microsoft.com/office/drawing/2014/main" id="{1A235C05-D3B2-B150-2516-663A5BC95DC0}"/>
                </a:ext>
              </a:extLst>
            </p:cNvPr>
            <p:cNvSpPr/>
            <p:nvPr/>
          </p:nvSpPr>
          <p:spPr>
            <a:xfrm>
              <a:off x="1976668" y="2474637"/>
              <a:ext cx="659154" cy="265855"/>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rzałka w lewo i prawo 6">
              <a:extLst>
                <a:ext uri="{FF2B5EF4-FFF2-40B4-BE49-F238E27FC236}">
                  <a16:creationId xmlns="" xmlns:a16="http://schemas.microsoft.com/office/drawing/2014/main" id="{1A0A55F4-CADE-169B-7C84-F9D6B39AA6A5}"/>
                </a:ext>
              </a:extLst>
            </p:cNvPr>
            <p:cNvSpPr/>
            <p:nvPr/>
          </p:nvSpPr>
          <p:spPr>
            <a:xfrm>
              <a:off x="4323528" y="2558152"/>
              <a:ext cx="1260178" cy="228597"/>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rzałka w lewo i prawo 7">
              <a:extLst>
                <a:ext uri="{FF2B5EF4-FFF2-40B4-BE49-F238E27FC236}">
                  <a16:creationId xmlns="" xmlns:a16="http://schemas.microsoft.com/office/drawing/2014/main" id="{D8A759C9-2004-419D-7557-14CB9456447C}"/>
                </a:ext>
              </a:extLst>
            </p:cNvPr>
            <p:cNvSpPr/>
            <p:nvPr/>
          </p:nvSpPr>
          <p:spPr>
            <a:xfrm rot="2880079">
              <a:off x="1808048" y="1564421"/>
              <a:ext cx="1418930" cy="268844"/>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chemat blokowy: dysk magnetyczny 9">
              <a:extLst>
                <a:ext uri="{FF2B5EF4-FFF2-40B4-BE49-F238E27FC236}">
                  <a16:creationId xmlns="" xmlns:a16="http://schemas.microsoft.com/office/drawing/2014/main" id="{128E4A74-A0F0-3C7F-B648-12C9B88E8FF3}"/>
                </a:ext>
              </a:extLst>
            </p:cNvPr>
            <p:cNvSpPr/>
            <p:nvPr/>
          </p:nvSpPr>
          <p:spPr>
            <a:xfrm>
              <a:off x="843293" y="2214298"/>
              <a:ext cx="896265" cy="8399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chemat blokowy: dysk magnetyczny 10">
              <a:extLst>
                <a:ext uri="{FF2B5EF4-FFF2-40B4-BE49-F238E27FC236}">
                  <a16:creationId xmlns="" xmlns:a16="http://schemas.microsoft.com/office/drawing/2014/main" id="{5F624194-4987-12A3-0D58-AF503D593DEC}"/>
                </a:ext>
              </a:extLst>
            </p:cNvPr>
            <p:cNvSpPr/>
            <p:nvPr/>
          </p:nvSpPr>
          <p:spPr>
            <a:xfrm>
              <a:off x="961848" y="2316116"/>
              <a:ext cx="896265" cy="8399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chemat blokowy: dysk magnetyczny 11">
              <a:extLst>
                <a:ext uri="{FF2B5EF4-FFF2-40B4-BE49-F238E27FC236}">
                  <a16:creationId xmlns="" xmlns:a16="http://schemas.microsoft.com/office/drawing/2014/main" id="{0186DDB5-FD11-AD28-4BBA-ED4F650B272B}"/>
                </a:ext>
              </a:extLst>
            </p:cNvPr>
            <p:cNvSpPr/>
            <p:nvPr/>
          </p:nvSpPr>
          <p:spPr>
            <a:xfrm>
              <a:off x="1080404" y="2417933"/>
              <a:ext cx="896265" cy="8399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ole tekstowe 12">
              <a:extLst>
                <a:ext uri="{FF2B5EF4-FFF2-40B4-BE49-F238E27FC236}">
                  <a16:creationId xmlns="" xmlns:a16="http://schemas.microsoft.com/office/drawing/2014/main" id="{85232D82-FF87-6D43-4B76-5707089AE72A}"/>
                </a:ext>
              </a:extLst>
            </p:cNvPr>
            <p:cNvSpPr txBox="1"/>
            <p:nvPr/>
          </p:nvSpPr>
          <p:spPr>
            <a:xfrm>
              <a:off x="407136" y="3227601"/>
              <a:ext cx="1759684" cy="512808"/>
            </a:xfrm>
            <a:prstGeom prst="rect">
              <a:avLst/>
            </a:prstGeom>
            <a:noFill/>
          </p:spPr>
          <p:txBody>
            <a:bodyPr wrap="square" rtlCol="0">
              <a:spAutoFit/>
            </a:bodyPr>
            <a:lstStyle/>
            <a:p>
              <a:r>
                <a:rPr lang="en-GB" sz="1400"/>
                <a:t>domain databases of cases</a:t>
              </a:r>
              <a:r>
                <a:rPr lang="pl-PL" sz="1400"/>
                <a:t> and </a:t>
              </a:r>
              <a:r>
                <a:rPr lang="pl-PL" sz="1400" b="1" err="1"/>
                <a:t>rules</a:t>
              </a:r>
              <a:r>
                <a:rPr lang="pl-PL" sz="1400" b="1"/>
                <a:t> </a:t>
              </a:r>
              <a:endParaRPr lang="en-GB" sz="1400" b="1"/>
            </a:p>
          </p:txBody>
        </p:sp>
        <p:sp>
          <p:nvSpPr>
            <p:cNvPr id="18" name="pole tekstowe 17">
              <a:extLst>
                <a:ext uri="{FF2B5EF4-FFF2-40B4-BE49-F238E27FC236}">
                  <a16:creationId xmlns="" xmlns:a16="http://schemas.microsoft.com/office/drawing/2014/main" id="{FB812896-02A2-2B89-DEFF-69896275DAF6}"/>
                </a:ext>
              </a:extLst>
            </p:cNvPr>
            <p:cNvSpPr txBox="1"/>
            <p:nvPr/>
          </p:nvSpPr>
          <p:spPr>
            <a:xfrm>
              <a:off x="7212978" y="2667837"/>
              <a:ext cx="1567083" cy="301652"/>
            </a:xfrm>
            <a:prstGeom prst="rect">
              <a:avLst/>
            </a:prstGeom>
            <a:noFill/>
          </p:spPr>
          <p:txBody>
            <a:bodyPr wrap="square" rtlCol="0">
              <a:spAutoFit/>
            </a:bodyPr>
            <a:lstStyle/>
            <a:p>
              <a:r>
                <a:rPr lang="pl-PL" sz="1400" b="1" err="1"/>
                <a:t>medical</a:t>
              </a:r>
              <a:r>
                <a:rPr lang="pl-PL" sz="1400" b="1"/>
                <a:t> </a:t>
              </a:r>
              <a:r>
                <a:rPr lang="pl-PL" sz="1400" b="1" err="1"/>
                <a:t>experts</a:t>
              </a:r>
              <a:endParaRPr lang="en-GB" altLang="pl-PL" sz="3200" b="1">
                <a:latin typeface="Arial" panose="020B0604020202020204" pitchFamily="34" charset="0"/>
              </a:endParaRPr>
            </a:p>
          </p:txBody>
        </p:sp>
        <p:sp>
          <p:nvSpPr>
            <p:cNvPr id="19" name="pole tekstowe 18">
              <a:extLst>
                <a:ext uri="{FF2B5EF4-FFF2-40B4-BE49-F238E27FC236}">
                  <a16:creationId xmlns="" xmlns:a16="http://schemas.microsoft.com/office/drawing/2014/main" id="{5A1D9F12-E7F8-E77D-21BD-6FD73C8B502D}"/>
                </a:ext>
              </a:extLst>
            </p:cNvPr>
            <p:cNvSpPr txBox="1"/>
            <p:nvPr/>
          </p:nvSpPr>
          <p:spPr>
            <a:xfrm>
              <a:off x="1311008" y="1556792"/>
              <a:ext cx="1297911" cy="723965"/>
            </a:xfrm>
            <a:prstGeom prst="rect">
              <a:avLst/>
            </a:prstGeom>
            <a:noFill/>
          </p:spPr>
          <p:txBody>
            <a:bodyPr wrap="square" rtlCol="0">
              <a:spAutoFit/>
            </a:bodyPr>
            <a:lstStyle/>
            <a:p>
              <a:r>
                <a:rPr lang="en-GB" sz="1400"/>
                <a:t>interactions: dialogue, queries</a:t>
              </a:r>
            </a:p>
          </p:txBody>
        </p:sp>
        <p:cxnSp>
          <p:nvCxnSpPr>
            <p:cNvPr id="21" name="Łącznik prosty ze strzałką 20">
              <a:extLst>
                <a:ext uri="{FF2B5EF4-FFF2-40B4-BE49-F238E27FC236}">
                  <a16:creationId xmlns="" xmlns:a16="http://schemas.microsoft.com/office/drawing/2014/main" id="{D0BA34AE-7321-DCBF-DFB7-67C27AA0B4F3}"/>
                </a:ext>
              </a:extLst>
            </p:cNvPr>
            <p:cNvCxnSpPr/>
            <p:nvPr/>
          </p:nvCxnSpPr>
          <p:spPr>
            <a:xfrm>
              <a:off x="2138195" y="2164873"/>
              <a:ext cx="161527" cy="253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pole tekstowe 23">
              <a:extLst>
                <a:ext uri="{FF2B5EF4-FFF2-40B4-BE49-F238E27FC236}">
                  <a16:creationId xmlns="" xmlns:a16="http://schemas.microsoft.com/office/drawing/2014/main" id="{05C2D101-E1DB-AACF-E24E-662FA9F5284C}"/>
                </a:ext>
              </a:extLst>
            </p:cNvPr>
            <p:cNvSpPr txBox="1"/>
            <p:nvPr/>
          </p:nvSpPr>
          <p:spPr>
            <a:xfrm>
              <a:off x="4652418" y="2905780"/>
              <a:ext cx="1174543" cy="769441"/>
            </a:xfrm>
            <a:prstGeom prst="rect">
              <a:avLst/>
            </a:prstGeom>
            <a:noFill/>
          </p:spPr>
          <p:txBody>
            <a:bodyPr wrap="square" rtlCol="0">
              <a:spAutoFit/>
            </a:bodyPr>
            <a:lstStyle/>
            <a:p>
              <a:r>
                <a:rPr lang="en-GB" sz="1400"/>
                <a:t>interactions: dialogue</a:t>
              </a:r>
              <a:r>
                <a:rPr lang="pl-PL" sz="1400"/>
                <a:t>s</a:t>
              </a:r>
              <a:r>
                <a:rPr lang="en-GB" sz="1400"/>
                <a:t>, queries</a:t>
              </a:r>
              <a:r>
                <a:rPr lang="pl-PL" sz="1600"/>
                <a:t>, …</a:t>
              </a:r>
              <a:endParaRPr lang="en-GB" sz="2000"/>
            </a:p>
          </p:txBody>
        </p:sp>
        <p:pic>
          <p:nvPicPr>
            <p:cNvPr id="25" name="Obraz 24">
              <a:extLst>
                <a:ext uri="{FF2B5EF4-FFF2-40B4-BE49-F238E27FC236}">
                  <a16:creationId xmlns="" xmlns:a16="http://schemas.microsoft.com/office/drawing/2014/main" id="{7F52AED2-8CC2-E546-42A2-C63B1A242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316" y="666414"/>
              <a:ext cx="1110396" cy="698192"/>
            </a:xfrm>
            <a:prstGeom prst="rect">
              <a:avLst/>
            </a:prstGeom>
          </p:spPr>
        </p:pic>
        <p:sp>
          <p:nvSpPr>
            <p:cNvPr id="26" name="Strzałka w lewo i prawo 25">
              <a:extLst>
                <a:ext uri="{FF2B5EF4-FFF2-40B4-BE49-F238E27FC236}">
                  <a16:creationId xmlns="" xmlns:a16="http://schemas.microsoft.com/office/drawing/2014/main" id="{6B2ACB63-6903-705E-DE0F-00BC239DCACC}"/>
                </a:ext>
              </a:extLst>
            </p:cNvPr>
            <p:cNvSpPr/>
            <p:nvPr/>
          </p:nvSpPr>
          <p:spPr>
            <a:xfrm rot="5400000">
              <a:off x="2476613" y="3462604"/>
              <a:ext cx="1006498" cy="244173"/>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trzałka w lewo i prawo 27">
              <a:extLst>
                <a:ext uri="{FF2B5EF4-FFF2-40B4-BE49-F238E27FC236}">
                  <a16:creationId xmlns="" xmlns:a16="http://schemas.microsoft.com/office/drawing/2014/main" id="{B65596BD-1504-61BF-7E15-FCAB76123CEF}"/>
                </a:ext>
              </a:extLst>
            </p:cNvPr>
            <p:cNvSpPr/>
            <p:nvPr/>
          </p:nvSpPr>
          <p:spPr>
            <a:xfrm rot="18451655">
              <a:off x="1699775" y="3359871"/>
              <a:ext cx="1160600" cy="277211"/>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chemat blokowy: dysk magnetyczny 28">
              <a:extLst>
                <a:ext uri="{FF2B5EF4-FFF2-40B4-BE49-F238E27FC236}">
                  <a16:creationId xmlns="" xmlns:a16="http://schemas.microsoft.com/office/drawing/2014/main" id="{EBC9DADD-C69A-7852-BF12-48284E05AC43}"/>
                </a:ext>
              </a:extLst>
            </p:cNvPr>
            <p:cNvSpPr/>
            <p:nvPr/>
          </p:nvSpPr>
          <p:spPr>
            <a:xfrm>
              <a:off x="982883" y="3788835"/>
              <a:ext cx="896265" cy="83994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chemat blokowy: dysk magnetyczny 29">
              <a:extLst>
                <a:ext uri="{FF2B5EF4-FFF2-40B4-BE49-F238E27FC236}">
                  <a16:creationId xmlns="" xmlns:a16="http://schemas.microsoft.com/office/drawing/2014/main" id="{D3293FF2-9CE2-3348-C692-3B9C84C2CA80}"/>
                </a:ext>
              </a:extLst>
            </p:cNvPr>
            <p:cNvSpPr/>
            <p:nvPr/>
          </p:nvSpPr>
          <p:spPr>
            <a:xfrm>
              <a:off x="890787" y="3875552"/>
              <a:ext cx="896265" cy="83994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chemat blokowy: dysk magnetyczny 30">
              <a:extLst>
                <a:ext uri="{FF2B5EF4-FFF2-40B4-BE49-F238E27FC236}">
                  <a16:creationId xmlns="" xmlns:a16="http://schemas.microsoft.com/office/drawing/2014/main" id="{753DB029-0572-BA3B-AAA1-642F432F24E5}"/>
                </a:ext>
              </a:extLst>
            </p:cNvPr>
            <p:cNvSpPr/>
            <p:nvPr/>
          </p:nvSpPr>
          <p:spPr>
            <a:xfrm>
              <a:off x="778088" y="3991449"/>
              <a:ext cx="896265" cy="83994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chemat blokowy: dysk magnetyczny 33">
              <a:extLst>
                <a:ext uri="{FF2B5EF4-FFF2-40B4-BE49-F238E27FC236}">
                  <a16:creationId xmlns="" xmlns:a16="http://schemas.microsoft.com/office/drawing/2014/main" id="{150DCA6C-C842-FC0B-6095-AD9F441888C1}"/>
                </a:ext>
              </a:extLst>
            </p:cNvPr>
            <p:cNvSpPr/>
            <p:nvPr/>
          </p:nvSpPr>
          <p:spPr>
            <a:xfrm>
              <a:off x="4085970" y="4082173"/>
              <a:ext cx="896264" cy="839949"/>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chemat blokowy: dysk magnetyczny 34">
              <a:extLst>
                <a:ext uri="{FF2B5EF4-FFF2-40B4-BE49-F238E27FC236}">
                  <a16:creationId xmlns="" xmlns:a16="http://schemas.microsoft.com/office/drawing/2014/main" id="{6C5D515A-0392-CECA-1F87-206EB20019C3}"/>
                </a:ext>
              </a:extLst>
            </p:cNvPr>
            <p:cNvSpPr/>
            <p:nvPr/>
          </p:nvSpPr>
          <p:spPr>
            <a:xfrm>
              <a:off x="4563893" y="4082171"/>
              <a:ext cx="896264" cy="839949"/>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chemat blokowy: dysk magnetyczny 35">
              <a:extLst>
                <a:ext uri="{FF2B5EF4-FFF2-40B4-BE49-F238E27FC236}">
                  <a16:creationId xmlns="" xmlns:a16="http://schemas.microsoft.com/office/drawing/2014/main" id="{35F6ED64-795B-2CC4-9D92-0EAD61950F32}"/>
                </a:ext>
              </a:extLst>
            </p:cNvPr>
            <p:cNvSpPr/>
            <p:nvPr/>
          </p:nvSpPr>
          <p:spPr>
            <a:xfrm>
              <a:off x="4010924" y="3827174"/>
              <a:ext cx="896264" cy="839949"/>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trzałka w lewo i prawo 36">
              <a:extLst>
                <a:ext uri="{FF2B5EF4-FFF2-40B4-BE49-F238E27FC236}">
                  <a16:creationId xmlns="" xmlns:a16="http://schemas.microsoft.com/office/drawing/2014/main" id="{48D0F935-3687-4D3D-C419-E44D5C8C9E76}"/>
                </a:ext>
              </a:extLst>
            </p:cNvPr>
            <p:cNvSpPr/>
            <p:nvPr/>
          </p:nvSpPr>
          <p:spPr>
            <a:xfrm rot="3093228">
              <a:off x="3072782" y="3437500"/>
              <a:ext cx="1136566" cy="211784"/>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pole tekstowe 37">
              <a:extLst>
                <a:ext uri="{FF2B5EF4-FFF2-40B4-BE49-F238E27FC236}">
                  <a16:creationId xmlns="" xmlns:a16="http://schemas.microsoft.com/office/drawing/2014/main" id="{E64CFA10-F640-F497-2A70-24BB2194DD12}"/>
                </a:ext>
              </a:extLst>
            </p:cNvPr>
            <p:cNvSpPr txBox="1"/>
            <p:nvPr/>
          </p:nvSpPr>
          <p:spPr>
            <a:xfrm>
              <a:off x="3786340" y="4923165"/>
              <a:ext cx="3162285" cy="954107"/>
            </a:xfrm>
            <a:prstGeom prst="rect">
              <a:avLst/>
            </a:prstGeom>
            <a:noFill/>
          </p:spPr>
          <p:txBody>
            <a:bodyPr wrap="square" rtlCol="0">
              <a:spAutoFit/>
            </a:bodyPr>
            <a:lstStyle/>
            <a:p>
              <a:r>
                <a:rPr lang="en-GB" sz="1400"/>
                <a:t>general knowledge bases, e.g., guides, </a:t>
              </a:r>
              <a:r>
                <a:rPr lang="en-US" sz="1400"/>
                <a:t>risk management standards</a:t>
              </a:r>
              <a:r>
                <a:rPr lang="pl-PL" sz="1400"/>
                <a:t>, </a:t>
              </a:r>
              <a:r>
                <a:rPr lang="en-US" sz="1400"/>
                <a:t>physical laws, </a:t>
              </a:r>
              <a:r>
                <a:rPr lang="en-GB" sz="1400"/>
                <a:t>principles often expressed in natural language </a:t>
              </a:r>
            </a:p>
          </p:txBody>
        </p:sp>
        <p:sp>
          <p:nvSpPr>
            <p:cNvPr id="39" name="pole tekstowe 38">
              <a:extLst>
                <a:ext uri="{FF2B5EF4-FFF2-40B4-BE49-F238E27FC236}">
                  <a16:creationId xmlns="" xmlns:a16="http://schemas.microsoft.com/office/drawing/2014/main" id="{9F864B17-A732-8CBD-D33D-5A5146FEF05F}"/>
                </a:ext>
              </a:extLst>
            </p:cNvPr>
            <p:cNvSpPr txBox="1"/>
            <p:nvPr/>
          </p:nvSpPr>
          <p:spPr>
            <a:xfrm>
              <a:off x="2190040" y="4931818"/>
              <a:ext cx="1432893" cy="301652"/>
            </a:xfrm>
            <a:prstGeom prst="rect">
              <a:avLst/>
            </a:prstGeom>
            <a:noFill/>
          </p:spPr>
          <p:txBody>
            <a:bodyPr wrap="square" rtlCol="0">
              <a:spAutoFit/>
            </a:bodyPr>
            <a:lstStyle/>
            <a:p>
              <a:r>
                <a:rPr lang="pl-PL" sz="1400"/>
                <a:t>business </a:t>
              </a:r>
              <a:r>
                <a:rPr lang="pl-PL" sz="1400" err="1"/>
                <a:t>units</a:t>
              </a:r>
              <a:endParaRPr lang="en-GB" sz="1400"/>
            </a:p>
          </p:txBody>
        </p:sp>
        <p:sp>
          <p:nvSpPr>
            <p:cNvPr id="42" name="Schemat blokowy: dysk magnetyczny 41">
              <a:extLst>
                <a:ext uri="{FF2B5EF4-FFF2-40B4-BE49-F238E27FC236}">
                  <a16:creationId xmlns="" xmlns:a16="http://schemas.microsoft.com/office/drawing/2014/main" id="{620D2133-92CF-E8DA-6B2F-8BBC6A61BC6E}"/>
                </a:ext>
              </a:extLst>
            </p:cNvPr>
            <p:cNvSpPr/>
            <p:nvPr/>
          </p:nvSpPr>
          <p:spPr>
            <a:xfrm>
              <a:off x="2991873" y="786839"/>
              <a:ext cx="611556" cy="535804"/>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trzałka w lewo i prawo 42">
              <a:extLst>
                <a:ext uri="{FF2B5EF4-FFF2-40B4-BE49-F238E27FC236}">
                  <a16:creationId xmlns="" xmlns:a16="http://schemas.microsoft.com/office/drawing/2014/main" id="{BDEFE3AB-D768-AD5E-9C1E-2F2145CB5EA3}"/>
                </a:ext>
              </a:extLst>
            </p:cNvPr>
            <p:cNvSpPr/>
            <p:nvPr/>
          </p:nvSpPr>
          <p:spPr>
            <a:xfrm rot="5400000">
              <a:off x="2869326" y="1651906"/>
              <a:ext cx="892648" cy="229745"/>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ole tekstowe 43">
              <a:extLst>
                <a:ext uri="{FF2B5EF4-FFF2-40B4-BE49-F238E27FC236}">
                  <a16:creationId xmlns="" xmlns:a16="http://schemas.microsoft.com/office/drawing/2014/main" id="{B0E6DEEF-E6C3-3CDE-2BE2-FD907FBEC010}"/>
                </a:ext>
              </a:extLst>
            </p:cNvPr>
            <p:cNvSpPr txBox="1"/>
            <p:nvPr/>
          </p:nvSpPr>
          <p:spPr>
            <a:xfrm>
              <a:off x="3571321" y="595155"/>
              <a:ext cx="1067706" cy="934761"/>
            </a:xfrm>
            <a:prstGeom prst="rect">
              <a:avLst/>
            </a:prstGeom>
            <a:noFill/>
          </p:spPr>
          <p:txBody>
            <a:bodyPr wrap="square" rtlCol="0">
              <a:spAutoFit/>
            </a:bodyPr>
            <a:lstStyle/>
            <a:p>
              <a:r>
                <a:rPr lang="en-US" sz="1400" b="1"/>
                <a:t>sensors,</a:t>
              </a:r>
            </a:p>
            <a:p>
              <a:r>
                <a:rPr lang="en-US" sz="1400" b="1"/>
                <a:t>actuators </a:t>
              </a:r>
            </a:p>
            <a:p>
              <a:r>
                <a:rPr lang="en-US" sz="1400"/>
                <a:t>softbots, robots,…</a:t>
              </a:r>
            </a:p>
          </p:txBody>
        </p:sp>
        <p:sp>
          <p:nvSpPr>
            <p:cNvPr id="45" name="Dowolny kształt 44">
              <a:extLst>
                <a:ext uri="{FF2B5EF4-FFF2-40B4-BE49-F238E27FC236}">
                  <a16:creationId xmlns="" xmlns:a16="http://schemas.microsoft.com/office/drawing/2014/main" id="{1BE29B01-C7E3-0108-2DD3-56E843243933}"/>
                </a:ext>
              </a:extLst>
            </p:cNvPr>
            <p:cNvSpPr/>
            <p:nvPr/>
          </p:nvSpPr>
          <p:spPr>
            <a:xfrm>
              <a:off x="4690287" y="630350"/>
              <a:ext cx="1525406" cy="790993"/>
            </a:xfrm>
            <a:custGeom>
              <a:avLst/>
              <a:gdLst>
                <a:gd name="connsiteX0" fmla="*/ 407927 w 1641824"/>
                <a:gd name="connsiteY0" fmla="*/ 0 h 928914"/>
                <a:gd name="connsiteX1" fmla="*/ 407927 w 1641824"/>
                <a:gd name="connsiteY1" fmla="*/ 0 h 928914"/>
                <a:gd name="connsiteX2" fmla="*/ 669184 w 1641824"/>
                <a:gd name="connsiteY2" fmla="*/ 14514 h 928914"/>
                <a:gd name="connsiteX3" fmla="*/ 843355 w 1641824"/>
                <a:gd name="connsiteY3" fmla="*/ 43543 h 928914"/>
                <a:gd name="connsiteX4" fmla="*/ 973984 w 1641824"/>
                <a:gd name="connsiteY4" fmla="*/ 58057 h 928914"/>
                <a:gd name="connsiteX5" fmla="*/ 1235241 w 1641824"/>
                <a:gd name="connsiteY5" fmla="*/ 87086 h 928914"/>
                <a:gd name="connsiteX6" fmla="*/ 1307812 w 1641824"/>
                <a:gd name="connsiteY6" fmla="*/ 101600 h 928914"/>
                <a:gd name="connsiteX7" fmla="*/ 1365870 w 1641824"/>
                <a:gd name="connsiteY7" fmla="*/ 130628 h 928914"/>
                <a:gd name="connsiteX8" fmla="*/ 1409412 w 1641824"/>
                <a:gd name="connsiteY8" fmla="*/ 145143 h 928914"/>
                <a:gd name="connsiteX9" fmla="*/ 1496498 w 1641824"/>
                <a:gd name="connsiteY9" fmla="*/ 232228 h 928914"/>
                <a:gd name="connsiteX10" fmla="*/ 1554555 w 1641824"/>
                <a:gd name="connsiteY10" fmla="*/ 319314 h 928914"/>
                <a:gd name="connsiteX11" fmla="*/ 1583584 w 1641824"/>
                <a:gd name="connsiteY11" fmla="*/ 362857 h 928914"/>
                <a:gd name="connsiteX12" fmla="*/ 1627127 w 1641824"/>
                <a:gd name="connsiteY12" fmla="*/ 391886 h 928914"/>
                <a:gd name="connsiteX13" fmla="*/ 1641641 w 1641824"/>
                <a:gd name="connsiteY13" fmla="*/ 435428 h 928914"/>
                <a:gd name="connsiteX14" fmla="*/ 1598098 w 1641824"/>
                <a:gd name="connsiteY14" fmla="*/ 667657 h 928914"/>
                <a:gd name="connsiteX15" fmla="*/ 1554555 w 1641824"/>
                <a:gd name="connsiteY15" fmla="*/ 725714 h 928914"/>
                <a:gd name="connsiteX16" fmla="*/ 1467470 w 1641824"/>
                <a:gd name="connsiteY16" fmla="*/ 754743 h 928914"/>
                <a:gd name="connsiteX17" fmla="*/ 1365870 w 1641824"/>
                <a:gd name="connsiteY17" fmla="*/ 783771 h 928914"/>
                <a:gd name="connsiteX18" fmla="*/ 1307812 w 1641824"/>
                <a:gd name="connsiteY18" fmla="*/ 812800 h 928914"/>
                <a:gd name="connsiteX19" fmla="*/ 1264270 w 1641824"/>
                <a:gd name="connsiteY19" fmla="*/ 827314 h 928914"/>
                <a:gd name="connsiteX20" fmla="*/ 1177184 w 1641824"/>
                <a:gd name="connsiteY20" fmla="*/ 870857 h 928914"/>
                <a:gd name="connsiteX21" fmla="*/ 1133641 w 1641824"/>
                <a:gd name="connsiteY21" fmla="*/ 899886 h 928914"/>
                <a:gd name="connsiteX22" fmla="*/ 1046555 w 1641824"/>
                <a:gd name="connsiteY22" fmla="*/ 928914 h 928914"/>
                <a:gd name="connsiteX23" fmla="*/ 683698 w 1641824"/>
                <a:gd name="connsiteY23" fmla="*/ 914400 h 928914"/>
                <a:gd name="connsiteX24" fmla="*/ 611127 w 1641824"/>
                <a:gd name="connsiteY24" fmla="*/ 827314 h 928914"/>
                <a:gd name="connsiteX25" fmla="*/ 567584 w 1641824"/>
                <a:gd name="connsiteY25" fmla="*/ 798286 h 928914"/>
                <a:gd name="connsiteX26" fmla="*/ 509527 w 1641824"/>
                <a:gd name="connsiteY26" fmla="*/ 711200 h 928914"/>
                <a:gd name="connsiteX27" fmla="*/ 480498 w 1641824"/>
                <a:gd name="connsiteY27" fmla="*/ 667657 h 928914"/>
                <a:gd name="connsiteX28" fmla="*/ 436955 w 1641824"/>
                <a:gd name="connsiteY28" fmla="*/ 653143 h 928914"/>
                <a:gd name="connsiteX29" fmla="*/ 248270 w 1641824"/>
                <a:gd name="connsiteY29" fmla="*/ 682171 h 928914"/>
                <a:gd name="connsiteX30" fmla="*/ 132155 w 1641824"/>
                <a:gd name="connsiteY30" fmla="*/ 667657 h 928914"/>
                <a:gd name="connsiteX31" fmla="*/ 88612 w 1641824"/>
                <a:gd name="connsiteY31" fmla="*/ 638628 h 928914"/>
                <a:gd name="connsiteX32" fmla="*/ 59584 w 1641824"/>
                <a:gd name="connsiteY32" fmla="*/ 595086 h 928914"/>
                <a:gd name="connsiteX33" fmla="*/ 1527 w 1641824"/>
                <a:gd name="connsiteY33" fmla="*/ 333828 h 928914"/>
                <a:gd name="connsiteX34" fmla="*/ 16041 w 1641824"/>
                <a:gd name="connsiteY34" fmla="*/ 101600 h 928914"/>
                <a:gd name="connsiteX35" fmla="*/ 103127 w 1641824"/>
                <a:gd name="connsiteY35" fmla="*/ 72571 h 928914"/>
                <a:gd name="connsiteX36" fmla="*/ 146670 w 1641824"/>
                <a:gd name="connsiteY36" fmla="*/ 43543 h 928914"/>
                <a:gd name="connsiteX37" fmla="*/ 407927 w 1641824"/>
                <a:gd name="connsiteY37" fmla="*/ 0 h 9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41824" h="928914">
                  <a:moveTo>
                    <a:pt x="407927" y="0"/>
                  </a:moveTo>
                  <a:lnTo>
                    <a:pt x="407927" y="0"/>
                  </a:lnTo>
                  <a:cubicBezTo>
                    <a:pt x="495013" y="4838"/>
                    <a:pt x="582242" y="7559"/>
                    <a:pt x="669184" y="14514"/>
                  </a:cubicBezTo>
                  <a:cubicBezTo>
                    <a:pt x="802987" y="25218"/>
                    <a:pt x="731626" y="27582"/>
                    <a:pt x="843355" y="43543"/>
                  </a:cubicBezTo>
                  <a:cubicBezTo>
                    <a:pt x="886726" y="49739"/>
                    <a:pt x="930511" y="52623"/>
                    <a:pt x="973984" y="58057"/>
                  </a:cubicBezTo>
                  <a:cubicBezTo>
                    <a:pt x="1209431" y="87487"/>
                    <a:pt x="915072" y="57978"/>
                    <a:pt x="1235241" y="87086"/>
                  </a:cubicBezTo>
                  <a:cubicBezTo>
                    <a:pt x="1259431" y="91924"/>
                    <a:pt x="1284409" y="93799"/>
                    <a:pt x="1307812" y="101600"/>
                  </a:cubicBezTo>
                  <a:cubicBezTo>
                    <a:pt x="1328339" y="108442"/>
                    <a:pt x="1345983" y="122105"/>
                    <a:pt x="1365870" y="130628"/>
                  </a:cubicBezTo>
                  <a:cubicBezTo>
                    <a:pt x="1379932" y="136655"/>
                    <a:pt x="1394898" y="140305"/>
                    <a:pt x="1409412" y="145143"/>
                  </a:cubicBezTo>
                  <a:cubicBezTo>
                    <a:pt x="1438441" y="174171"/>
                    <a:pt x="1473726" y="198070"/>
                    <a:pt x="1496498" y="232228"/>
                  </a:cubicBezTo>
                  <a:lnTo>
                    <a:pt x="1554555" y="319314"/>
                  </a:lnTo>
                  <a:cubicBezTo>
                    <a:pt x="1564231" y="333828"/>
                    <a:pt x="1569070" y="353181"/>
                    <a:pt x="1583584" y="362857"/>
                  </a:cubicBezTo>
                  <a:lnTo>
                    <a:pt x="1627127" y="391886"/>
                  </a:lnTo>
                  <a:cubicBezTo>
                    <a:pt x="1631965" y="406400"/>
                    <a:pt x="1641641" y="420129"/>
                    <a:pt x="1641641" y="435428"/>
                  </a:cubicBezTo>
                  <a:cubicBezTo>
                    <a:pt x="1641641" y="545741"/>
                    <a:pt x="1647124" y="589217"/>
                    <a:pt x="1598098" y="667657"/>
                  </a:cubicBezTo>
                  <a:cubicBezTo>
                    <a:pt x="1585277" y="688170"/>
                    <a:pt x="1574683" y="712295"/>
                    <a:pt x="1554555" y="725714"/>
                  </a:cubicBezTo>
                  <a:cubicBezTo>
                    <a:pt x="1529095" y="742687"/>
                    <a:pt x="1496498" y="745067"/>
                    <a:pt x="1467470" y="754743"/>
                  </a:cubicBezTo>
                  <a:cubicBezTo>
                    <a:pt x="1405010" y="775563"/>
                    <a:pt x="1438760" y="765549"/>
                    <a:pt x="1365870" y="783771"/>
                  </a:cubicBezTo>
                  <a:cubicBezTo>
                    <a:pt x="1346517" y="793447"/>
                    <a:pt x="1327699" y="804277"/>
                    <a:pt x="1307812" y="812800"/>
                  </a:cubicBezTo>
                  <a:cubicBezTo>
                    <a:pt x="1293750" y="818827"/>
                    <a:pt x="1277954" y="820472"/>
                    <a:pt x="1264270" y="827314"/>
                  </a:cubicBezTo>
                  <a:cubicBezTo>
                    <a:pt x="1151728" y="883586"/>
                    <a:pt x="1286627" y="834377"/>
                    <a:pt x="1177184" y="870857"/>
                  </a:cubicBezTo>
                  <a:cubicBezTo>
                    <a:pt x="1162670" y="880533"/>
                    <a:pt x="1149582" y="892801"/>
                    <a:pt x="1133641" y="899886"/>
                  </a:cubicBezTo>
                  <a:cubicBezTo>
                    <a:pt x="1105679" y="912313"/>
                    <a:pt x="1046555" y="928914"/>
                    <a:pt x="1046555" y="928914"/>
                  </a:cubicBezTo>
                  <a:cubicBezTo>
                    <a:pt x="925603" y="924076"/>
                    <a:pt x="803530" y="931519"/>
                    <a:pt x="683698" y="914400"/>
                  </a:cubicBezTo>
                  <a:cubicBezTo>
                    <a:pt x="655956" y="910437"/>
                    <a:pt x="627631" y="843818"/>
                    <a:pt x="611127" y="827314"/>
                  </a:cubicBezTo>
                  <a:cubicBezTo>
                    <a:pt x="598792" y="814979"/>
                    <a:pt x="582098" y="807962"/>
                    <a:pt x="567584" y="798286"/>
                  </a:cubicBezTo>
                  <a:lnTo>
                    <a:pt x="509527" y="711200"/>
                  </a:lnTo>
                  <a:cubicBezTo>
                    <a:pt x="499851" y="696686"/>
                    <a:pt x="497047" y="673173"/>
                    <a:pt x="480498" y="667657"/>
                  </a:cubicBezTo>
                  <a:lnTo>
                    <a:pt x="436955" y="653143"/>
                  </a:lnTo>
                  <a:cubicBezTo>
                    <a:pt x="362423" y="677986"/>
                    <a:pt x="360525" y="682171"/>
                    <a:pt x="248270" y="682171"/>
                  </a:cubicBezTo>
                  <a:cubicBezTo>
                    <a:pt x="209264" y="682171"/>
                    <a:pt x="170860" y="672495"/>
                    <a:pt x="132155" y="667657"/>
                  </a:cubicBezTo>
                  <a:cubicBezTo>
                    <a:pt x="117641" y="657981"/>
                    <a:pt x="100947" y="650963"/>
                    <a:pt x="88612" y="638628"/>
                  </a:cubicBezTo>
                  <a:cubicBezTo>
                    <a:pt x="76277" y="626293"/>
                    <a:pt x="66669" y="611026"/>
                    <a:pt x="59584" y="595086"/>
                  </a:cubicBezTo>
                  <a:cubicBezTo>
                    <a:pt x="22947" y="512654"/>
                    <a:pt x="14105" y="421878"/>
                    <a:pt x="1527" y="333828"/>
                  </a:cubicBezTo>
                  <a:cubicBezTo>
                    <a:pt x="6365" y="256419"/>
                    <a:pt x="-12070" y="173887"/>
                    <a:pt x="16041" y="101600"/>
                  </a:cubicBezTo>
                  <a:cubicBezTo>
                    <a:pt x="27131" y="73082"/>
                    <a:pt x="77667" y="89544"/>
                    <a:pt x="103127" y="72571"/>
                  </a:cubicBezTo>
                  <a:cubicBezTo>
                    <a:pt x="117641" y="62895"/>
                    <a:pt x="130730" y="50628"/>
                    <a:pt x="146670" y="43543"/>
                  </a:cubicBezTo>
                  <a:cubicBezTo>
                    <a:pt x="249852" y="-2316"/>
                    <a:pt x="364384" y="7257"/>
                    <a:pt x="407927" y="0"/>
                  </a:cubicBezTo>
                  <a:close/>
                </a:path>
              </a:pathLst>
            </a:custGeom>
            <a:solidFill>
              <a:srgbClr val="92D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a:solidFill>
                    <a:schemeClr val="tx1"/>
                  </a:solidFill>
                </a:rPr>
                <a:t>Internet</a:t>
              </a:r>
              <a:endParaRPr lang="en-GB" sz="2000">
                <a:solidFill>
                  <a:schemeClr val="tx1"/>
                </a:solidFill>
              </a:endParaRPr>
            </a:p>
          </p:txBody>
        </p:sp>
        <p:sp>
          <p:nvSpPr>
            <p:cNvPr id="47" name="Strzałka w lewo i prawo 46">
              <a:extLst>
                <a:ext uri="{FF2B5EF4-FFF2-40B4-BE49-F238E27FC236}">
                  <a16:creationId xmlns="" xmlns:a16="http://schemas.microsoft.com/office/drawing/2014/main" id="{4FFE8175-BA30-F832-D40C-AA867005C48F}"/>
                </a:ext>
              </a:extLst>
            </p:cNvPr>
            <p:cNvSpPr/>
            <p:nvPr/>
          </p:nvSpPr>
          <p:spPr>
            <a:xfrm rot="19620497">
              <a:off x="3401797" y="1598331"/>
              <a:ext cx="1714056" cy="251285"/>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ole tekstowe 47">
              <a:extLst>
                <a:ext uri="{FF2B5EF4-FFF2-40B4-BE49-F238E27FC236}">
                  <a16:creationId xmlns="" xmlns:a16="http://schemas.microsoft.com/office/drawing/2014/main" id="{BECF2A09-161A-DAFC-9E2E-D248B42DEAB3}"/>
                </a:ext>
              </a:extLst>
            </p:cNvPr>
            <p:cNvSpPr txBox="1"/>
            <p:nvPr/>
          </p:nvSpPr>
          <p:spPr>
            <a:xfrm>
              <a:off x="5016179" y="1639571"/>
              <a:ext cx="3383298" cy="723965"/>
            </a:xfrm>
            <a:prstGeom prst="rect">
              <a:avLst/>
            </a:prstGeom>
            <a:noFill/>
          </p:spPr>
          <p:txBody>
            <a:bodyPr wrap="square" rtlCol="0">
              <a:spAutoFit/>
            </a:bodyPr>
            <a:lstStyle/>
            <a:p>
              <a:r>
                <a:rPr lang="en-GB" sz="1400"/>
                <a:t>some interactions can be implemented through Internet, some through cellular (mobile) networks</a:t>
              </a:r>
            </a:p>
          </p:txBody>
        </p:sp>
        <p:pic>
          <p:nvPicPr>
            <p:cNvPr id="49" name="Obraz 48">
              <a:extLst>
                <a:ext uri="{FF2B5EF4-FFF2-40B4-BE49-F238E27FC236}">
                  <a16:creationId xmlns="" xmlns:a16="http://schemas.microsoft.com/office/drawing/2014/main" id="{CF8B2AC8-8D49-EDA4-D208-CB83549CA6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266953" y="599340"/>
              <a:ext cx="1781605" cy="1114615"/>
            </a:xfrm>
            <a:prstGeom prst="rect">
              <a:avLst/>
            </a:prstGeom>
          </p:spPr>
        </p:pic>
        <p:sp>
          <p:nvSpPr>
            <p:cNvPr id="54" name="pole tekstowe 53">
              <a:extLst>
                <a:ext uri="{FF2B5EF4-FFF2-40B4-BE49-F238E27FC236}">
                  <a16:creationId xmlns="" xmlns:a16="http://schemas.microsoft.com/office/drawing/2014/main" id="{1EA33D67-A8F7-04FD-0728-546776910916}"/>
                </a:ext>
              </a:extLst>
            </p:cNvPr>
            <p:cNvSpPr txBox="1"/>
            <p:nvPr/>
          </p:nvSpPr>
          <p:spPr>
            <a:xfrm>
              <a:off x="7950737" y="815196"/>
              <a:ext cx="1015007" cy="512611"/>
            </a:xfrm>
            <a:prstGeom prst="rect">
              <a:avLst/>
            </a:prstGeom>
            <a:noFill/>
          </p:spPr>
          <p:txBody>
            <a:bodyPr wrap="square" rtlCol="0">
              <a:spAutoFit/>
            </a:bodyPr>
            <a:lstStyle/>
            <a:p>
              <a:pPr algn="ctr"/>
              <a:r>
                <a:rPr lang="pl-PL" sz="1400"/>
                <a:t>mobile </a:t>
              </a:r>
            </a:p>
            <a:p>
              <a:pPr algn="ctr"/>
              <a:r>
                <a:rPr lang="pl-PL" sz="1400"/>
                <a:t>networks</a:t>
              </a:r>
              <a:endParaRPr lang="en-GB" sz="1400"/>
            </a:p>
          </p:txBody>
        </p:sp>
        <p:pic>
          <p:nvPicPr>
            <p:cNvPr id="16" name="Obraz 15">
              <a:extLst>
                <a:ext uri="{FF2B5EF4-FFF2-40B4-BE49-F238E27FC236}">
                  <a16:creationId xmlns="" xmlns:a16="http://schemas.microsoft.com/office/drawing/2014/main" id="{BF483C46-386F-7B90-C0D2-6BEB1F1D47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8716" y="4087939"/>
              <a:ext cx="1801125" cy="893469"/>
            </a:xfrm>
            <a:prstGeom prst="rect">
              <a:avLst/>
            </a:prstGeom>
          </p:spPr>
        </p:pic>
        <p:sp>
          <p:nvSpPr>
            <p:cNvPr id="50" name="Strzałka w lewo i prawo 49">
              <a:extLst>
                <a:ext uri="{FF2B5EF4-FFF2-40B4-BE49-F238E27FC236}">
                  <a16:creationId xmlns="" xmlns:a16="http://schemas.microsoft.com/office/drawing/2014/main" id="{D0FBC158-F0A3-547F-CA1B-D85D408C8646}"/>
                </a:ext>
              </a:extLst>
            </p:cNvPr>
            <p:cNvSpPr/>
            <p:nvPr/>
          </p:nvSpPr>
          <p:spPr>
            <a:xfrm rot="19937844" flipV="1">
              <a:off x="3842313" y="1421123"/>
              <a:ext cx="2928042" cy="197836"/>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Łącznik prosty ze strzałką 52">
              <a:extLst>
                <a:ext uri="{FF2B5EF4-FFF2-40B4-BE49-F238E27FC236}">
                  <a16:creationId xmlns="" xmlns:a16="http://schemas.microsoft.com/office/drawing/2014/main" id="{D0BA34AE-7321-DCBF-DFB7-67C27AA0B4F3}"/>
                </a:ext>
              </a:extLst>
            </p:cNvPr>
            <p:cNvCxnSpPr>
              <a:endCxn id="19" idx="3"/>
            </p:cNvCxnSpPr>
            <p:nvPr/>
          </p:nvCxnSpPr>
          <p:spPr>
            <a:xfrm flipV="1">
              <a:off x="2094057" y="1918774"/>
              <a:ext cx="514862" cy="147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5" name="Obraz 54" descr="5 Ways Hospitals Can Improve Patient Engagement in 201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3105" y="3727313"/>
              <a:ext cx="1523251" cy="1306761"/>
            </a:xfrm>
            <a:prstGeom prst="rect">
              <a:avLst/>
            </a:prstGeom>
            <a:noFill/>
            <a:ln>
              <a:noFill/>
            </a:ln>
          </p:spPr>
        </p:pic>
        <p:sp>
          <p:nvSpPr>
            <p:cNvPr id="56" name="Strzałka w lewo i prawo 55">
              <a:extLst>
                <a:ext uri="{FF2B5EF4-FFF2-40B4-BE49-F238E27FC236}">
                  <a16:creationId xmlns="" xmlns:a16="http://schemas.microsoft.com/office/drawing/2014/main" id="{48D0F935-3687-4D3D-C419-E44D5C8C9E76}"/>
                </a:ext>
              </a:extLst>
            </p:cNvPr>
            <p:cNvSpPr/>
            <p:nvPr/>
          </p:nvSpPr>
          <p:spPr>
            <a:xfrm rot="1708222">
              <a:off x="3552489" y="3830675"/>
              <a:ext cx="3604801" cy="262432"/>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pole tekstowe 56">
              <a:extLst>
                <a:ext uri="{FF2B5EF4-FFF2-40B4-BE49-F238E27FC236}">
                  <a16:creationId xmlns="" xmlns:a16="http://schemas.microsoft.com/office/drawing/2014/main" id="{9F864B17-A732-8CBD-D33D-5A5146FEF05F}"/>
                </a:ext>
              </a:extLst>
            </p:cNvPr>
            <p:cNvSpPr txBox="1"/>
            <p:nvPr/>
          </p:nvSpPr>
          <p:spPr>
            <a:xfrm>
              <a:off x="7074511" y="5088612"/>
              <a:ext cx="1097349" cy="307777"/>
            </a:xfrm>
            <a:prstGeom prst="rect">
              <a:avLst/>
            </a:prstGeom>
            <a:noFill/>
          </p:spPr>
          <p:txBody>
            <a:bodyPr wrap="square" rtlCol="0">
              <a:spAutoFit/>
            </a:bodyPr>
            <a:lstStyle/>
            <a:p>
              <a:r>
                <a:rPr lang="en-US" sz="1400" b="1"/>
                <a:t>patients</a:t>
              </a:r>
            </a:p>
          </p:txBody>
        </p:sp>
        <p:pic>
          <p:nvPicPr>
            <p:cNvPr id="58" name="Obraz 57" descr="Doctors PNG Image - PurePNG | Free transparent CC0 PNG Image Library"/>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3301" y="2313295"/>
              <a:ext cx="1410987" cy="1326682"/>
            </a:xfrm>
            <a:prstGeom prst="rect">
              <a:avLst/>
            </a:prstGeom>
            <a:noFill/>
            <a:ln>
              <a:noFill/>
            </a:ln>
          </p:spPr>
        </p:pic>
        <p:sp>
          <p:nvSpPr>
            <p:cNvPr id="33" name="pole tekstowe 32"/>
            <p:cNvSpPr txBox="1"/>
            <p:nvPr/>
          </p:nvSpPr>
          <p:spPr>
            <a:xfrm>
              <a:off x="1911958" y="5213645"/>
              <a:ext cx="1714814" cy="523220"/>
            </a:xfrm>
            <a:prstGeom prst="rect">
              <a:avLst/>
            </a:prstGeom>
            <a:noFill/>
          </p:spPr>
          <p:txBody>
            <a:bodyPr wrap="square" rtlCol="0">
              <a:spAutoFit/>
            </a:bodyPr>
            <a:lstStyle/>
            <a:p>
              <a:r>
                <a:rPr lang="en-US" sz="1400"/>
                <a:t>links to experts, domain centers</a:t>
              </a:r>
              <a:r>
                <a:rPr lang="pl-PL" sz="1400"/>
                <a:t>,</a:t>
              </a:r>
              <a:r>
                <a:rPr lang="en-GB" altLang="pl-PL" sz="1400"/>
                <a:t> … </a:t>
              </a:r>
            </a:p>
          </p:txBody>
        </p:sp>
        <p:cxnSp>
          <p:nvCxnSpPr>
            <p:cNvPr id="52" name="Łącznik prosty ze strzałką 51">
              <a:extLst>
                <a:ext uri="{FF2B5EF4-FFF2-40B4-BE49-F238E27FC236}">
                  <a16:creationId xmlns="" xmlns:a16="http://schemas.microsoft.com/office/drawing/2014/main" id="{D0BA34AE-7321-DCBF-DFB7-67C27AA0B4F3}"/>
                </a:ext>
              </a:extLst>
            </p:cNvPr>
            <p:cNvCxnSpPr/>
            <p:nvPr/>
          </p:nvCxnSpPr>
          <p:spPr>
            <a:xfrm flipH="1" flipV="1">
              <a:off x="4797108" y="2770169"/>
              <a:ext cx="206940" cy="212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Łącznik prosty ze strzałką 58">
              <a:extLst>
                <a:ext uri="{FF2B5EF4-FFF2-40B4-BE49-F238E27FC236}">
                  <a16:creationId xmlns="" xmlns:a16="http://schemas.microsoft.com/office/drawing/2014/main" id="{D0BA34AE-7321-DCBF-DFB7-67C27AA0B4F3}"/>
                </a:ext>
              </a:extLst>
            </p:cNvPr>
            <p:cNvCxnSpPr/>
            <p:nvPr/>
          </p:nvCxnSpPr>
          <p:spPr>
            <a:xfrm flipH="1">
              <a:off x="4412681" y="3081441"/>
              <a:ext cx="340517" cy="257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02585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44069" y="-26241"/>
            <a:ext cx="9080902" cy="813080"/>
          </a:xfrm>
        </p:spPr>
        <p:txBody>
          <a:bodyPr/>
          <a:lstStyle/>
          <a:p>
            <a:r>
              <a:rPr lang="en-US" sz="2800" b="1" dirty="0"/>
              <a:t>INTERFACES BETWEEN GRANULAR NETWORKS</a:t>
            </a:r>
            <a:r>
              <a:rPr lang="pl-PL" sz="2800" b="1" dirty="0"/>
              <a:t>: </a:t>
            </a:r>
            <a:r>
              <a:rPr lang="en-US" sz="2400" b="1" dirty="0"/>
              <a:t>ALGORITHM</a:t>
            </a:r>
            <a:r>
              <a:rPr lang="pl-PL" sz="2400" b="1" dirty="0" err="1"/>
              <a:t>IC</a:t>
            </a:r>
            <a:r>
              <a:rPr lang="pl-PL" sz="2400" b="1" dirty="0"/>
              <a:t> </a:t>
            </a:r>
            <a:r>
              <a:rPr lang="pl-PL" sz="2400" b="1" dirty="0" err="1"/>
              <a:t>SEMANTICS</a:t>
            </a:r>
            <a:r>
              <a:rPr lang="pl-PL" sz="2400" b="1" dirty="0"/>
              <a:t> OF</a:t>
            </a:r>
            <a:r>
              <a:rPr lang="en-US" sz="2400" b="1" dirty="0"/>
              <a:t> GRANULES</a:t>
            </a:r>
          </a:p>
        </p:txBody>
      </p:sp>
      <p:grpSp>
        <p:nvGrpSpPr>
          <p:cNvPr id="42" name="Grupa 41"/>
          <p:cNvGrpSpPr/>
          <p:nvPr/>
        </p:nvGrpSpPr>
        <p:grpSpPr>
          <a:xfrm>
            <a:off x="96774" y="762908"/>
            <a:ext cx="8917365" cy="4832112"/>
            <a:chOff x="-28293" y="1311119"/>
            <a:chExt cx="8917365" cy="4993549"/>
          </a:xfrm>
        </p:grpSpPr>
        <p:sp>
          <p:nvSpPr>
            <p:cNvPr id="9" name="pole tekstowe 8"/>
            <p:cNvSpPr txBox="1"/>
            <p:nvPr/>
          </p:nvSpPr>
          <p:spPr>
            <a:xfrm>
              <a:off x="-28293" y="3662510"/>
              <a:ext cx="971159" cy="338554"/>
            </a:xfrm>
            <a:prstGeom prst="rect">
              <a:avLst/>
            </a:prstGeom>
            <a:noFill/>
          </p:spPr>
          <p:txBody>
            <a:bodyPr wrap="square" rtlCol="0">
              <a:spAutoFit/>
            </a:bodyPr>
            <a:lstStyle/>
            <a:p>
              <a:r>
                <a:rPr lang="en-US" sz="1600" dirty="0">
                  <a:solidFill>
                    <a:srgbClr val="0000CC"/>
                  </a:solidFill>
                </a:rPr>
                <a:t>interface</a:t>
              </a:r>
            </a:p>
          </p:txBody>
        </p:sp>
        <p:grpSp>
          <p:nvGrpSpPr>
            <p:cNvPr id="38" name="Grupa 37"/>
            <p:cNvGrpSpPr/>
            <p:nvPr/>
          </p:nvGrpSpPr>
          <p:grpSpPr>
            <a:xfrm>
              <a:off x="-28293" y="1311119"/>
              <a:ext cx="8917365" cy="4993549"/>
              <a:chOff x="-28293" y="1539004"/>
              <a:chExt cx="8917365" cy="4993549"/>
            </a:xfrm>
          </p:grpSpPr>
          <p:sp>
            <p:nvSpPr>
              <p:cNvPr id="19" name="Schemat blokowy: dane 18">
                <a:extLst>
                  <a:ext uri="{FF2B5EF4-FFF2-40B4-BE49-F238E27FC236}">
                    <a16:creationId xmlns="" xmlns:a16="http://schemas.microsoft.com/office/drawing/2014/main" id="{35648293-1258-EB57-D3B9-B76DC9D26543}"/>
                  </a:ext>
                </a:extLst>
              </p:cNvPr>
              <p:cNvSpPr/>
              <p:nvPr/>
            </p:nvSpPr>
            <p:spPr>
              <a:xfrm>
                <a:off x="-28293" y="1539004"/>
                <a:ext cx="8917365" cy="1276696"/>
              </a:xfrm>
              <a:prstGeom prst="flowChartInputOutpu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 xmlns:a16="http://schemas.microsoft.com/office/drawing/2014/main" id="{2E2FA4B2-8229-D7E8-56B1-20D03A95AAEA}"/>
                  </a:ext>
                </a:extLst>
              </p:cNvPr>
              <p:cNvSpPr/>
              <p:nvPr/>
            </p:nvSpPr>
            <p:spPr>
              <a:xfrm>
                <a:off x="-28292" y="5141226"/>
                <a:ext cx="8637318" cy="1391327"/>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 xmlns:a16="http://schemas.microsoft.com/office/drawing/2014/main" id="{9D9A7932-40AC-DD03-8762-8B0600495928}"/>
                  </a:ext>
                </a:extLst>
              </p:cNvPr>
              <p:cNvSpPr/>
              <p:nvPr/>
            </p:nvSpPr>
            <p:spPr>
              <a:xfrm>
                <a:off x="1259634" y="2576766"/>
                <a:ext cx="5328472" cy="2957034"/>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7" name="pole tekstowe 26"/>
                  <p:cNvSpPr txBox="1"/>
                  <p:nvPr/>
                </p:nvSpPr>
                <p:spPr>
                  <a:xfrm>
                    <a:off x="5013743" y="6049541"/>
                    <a:ext cx="352420" cy="415498"/>
                  </a:xfrm>
                  <a:prstGeom prst="rect">
                    <a:avLst/>
                  </a:prstGeom>
                  <a:noFill/>
                </p:spPr>
                <p:txBody>
                  <a:bodyPr wrap="square" lIns="0" tIns="0" rIns="0" bIns="0" rtlCol="0">
                    <a:spAutoFit/>
                  </a:bodyPr>
                  <a:lstStyle/>
                  <a:p>
                    <a:r>
                      <a:rPr lang="pl-PL" b="0" dirty="0"/>
                      <a:t> </a:t>
                    </a:r>
                    <a14:m>
                      <m:oMath xmlns:m="http://schemas.openxmlformats.org/officeDocument/2006/math">
                        <m:r>
                          <a:rPr lang="pl-PL" sz="2000" b="1" i="1" smtClean="0">
                            <a:solidFill>
                              <a:schemeClr val="tx1"/>
                            </a:solidFill>
                            <a:latin typeface="Cambria Math" panose="02040503050406030204" pitchFamily="18" charset="0"/>
                          </a:rPr>
                          <m:t>𝒙</m:t>
                        </m:r>
                      </m:oMath>
                    </a14:m>
                    <a:endParaRPr lang="en-US" sz="2000" b="1" i="1" dirty="0">
                      <a:solidFill>
                        <a:schemeClr val="tx1"/>
                      </a:solidFill>
                    </a:endParaRPr>
                  </a:p>
                </p:txBody>
              </p:sp>
            </mc:Choice>
            <mc:Fallback xmlns="">
              <p:sp>
                <p:nvSpPr>
                  <p:cNvPr id="27" name="pole tekstowe 26"/>
                  <p:cNvSpPr txBox="1">
                    <a:spLocks noRot="1" noChangeAspect="1" noMove="1" noResize="1" noEditPoints="1" noAdjustHandles="1" noChangeArrowheads="1" noChangeShapeType="1" noTextEdit="1"/>
                  </p:cNvSpPr>
                  <p:nvPr/>
                </p:nvSpPr>
                <p:spPr>
                  <a:xfrm>
                    <a:off x="5013743" y="6049541"/>
                    <a:ext cx="352420" cy="415498"/>
                  </a:xfrm>
                  <a:prstGeom prst="rect">
                    <a:avLst/>
                  </a:prstGeom>
                  <a:blipFill rotWithShape="0">
                    <a:blip r:embed="rId3"/>
                    <a:stretch>
                      <a:fillRect/>
                    </a:stretch>
                  </a:blipFill>
                </p:spPr>
                <p:txBody>
                  <a:bodyPr/>
                  <a:lstStyle/>
                  <a:p>
                    <a:r>
                      <a:rPr lang="en-US">
                        <a:noFill/>
                      </a:rPr>
                      <a:t> </a:t>
                    </a:r>
                  </a:p>
                </p:txBody>
              </p:sp>
            </mc:Fallback>
          </mc:AlternateContent>
          <p:cxnSp>
            <p:nvCxnSpPr>
              <p:cNvPr id="28" name="Łącznik prosty ze strzałką 27"/>
              <p:cNvCxnSpPr/>
              <p:nvPr/>
            </p:nvCxnSpPr>
            <p:spPr>
              <a:xfrm flipH="1" flipV="1">
                <a:off x="4566903" y="5937452"/>
                <a:ext cx="458074" cy="3198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a:stCxn id="9" idx="3"/>
                <a:endCxn id="60" idx="1"/>
              </p:cNvCxnSpPr>
              <p:nvPr/>
            </p:nvCxnSpPr>
            <p:spPr>
              <a:xfrm flipV="1">
                <a:off x="942866" y="4055283"/>
                <a:ext cx="316768" cy="438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925387" y="1546727"/>
                <a:ext cx="1683639" cy="338554"/>
              </a:xfrm>
              <a:prstGeom prst="rect">
                <a:avLst/>
              </a:prstGeom>
              <a:noFill/>
            </p:spPr>
            <p:txBody>
              <a:bodyPr wrap="square" rtlCol="0">
                <a:spAutoFit/>
              </a:bodyPr>
              <a:lstStyle/>
              <a:p>
                <a:r>
                  <a:rPr lang="en-US" sz="1600" dirty="0"/>
                  <a:t>higher level</a:t>
                </a:r>
              </a:p>
            </p:txBody>
          </p:sp>
          <p:sp>
            <p:nvSpPr>
              <p:cNvPr id="41" name="pole tekstowe 40"/>
              <p:cNvSpPr txBox="1"/>
              <p:nvPr/>
            </p:nvSpPr>
            <p:spPr>
              <a:xfrm>
                <a:off x="1658661" y="5658530"/>
                <a:ext cx="2631706" cy="338554"/>
              </a:xfrm>
              <a:prstGeom prst="rect">
                <a:avLst/>
              </a:prstGeom>
              <a:noFill/>
            </p:spPr>
            <p:txBody>
              <a:bodyPr wrap="square" rtlCol="0">
                <a:spAutoFit/>
              </a:bodyPr>
              <a:lstStyle/>
              <a:p>
                <a:r>
                  <a:rPr lang="en-US" sz="1600" dirty="0"/>
                  <a:t>granules to be aggregated</a:t>
                </a:r>
              </a:p>
            </p:txBody>
          </p:sp>
          <mc:AlternateContent xmlns:mc="http://schemas.openxmlformats.org/markup-compatibility/2006" xmlns:a14="http://schemas.microsoft.com/office/drawing/2010/main">
            <mc:Choice Requires="a14">
              <p:sp>
                <p:nvSpPr>
                  <p:cNvPr id="2" name="pole tekstowe 1"/>
                  <p:cNvSpPr txBox="1"/>
                  <p:nvPr/>
                </p:nvSpPr>
                <p:spPr>
                  <a:xfrm>
                    <a:off x="4174252" y="2050231"/>
                    <a:ext cx="19550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𝑔</m:t>
                          </m:r>
                          <m:r>
                            <a:rPr lang="pl-PL" sz="2000" b="0" i="1" smtClean="0">
                              <a:latin typeface="Cambria Math" panose="02040503050406030204" pitchFamily="18" charset="0"/>
                            </a:rPr>
                            <m:t>=</m:t>
                          </m:r>
                          <m:r>
                            <a:rPr lang="pl-PL" sz="2000" b="0" i="1" smtClean="0">
                              <a:latin typeface="Cambria Math" panose="02040503050406030204" pitchFamily="18" charset="0"/>
                            </a:rPr>
                            <m:t>𝐹</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b="0" i="1" smtClean="0">
                                  <a:latin typeface="Cambria Math" panose="02040503050406030204" pitchFamily="18" charset="0"/>
                                </a:rPr>
                                <m:t>𝑘</m:t>
                              </m:r>
                            </m:sub>
                          </m:sSub>
                          <m:r>
                            <a:rPr lang="pl-PL" sz="2000" b="0" i="1" smtClean="0">
                              <a:latin typeface="Cambria Math" panose="02040503050406030204" pitchFamily="18" charset="0"/>
                            </a:rPr>
                            <m:t>)</m:t>
                          </m:r>
                        </m:oMath>
                      </m:oMathPara>
                    </a14:m>
                    <a:endParaRPr lang="en-US" sz="2000" dirty="0"/>
                  </a:p>
                </p:txBody>
              </p:sp>
            </mc:Choice>
            <mc:Fallback xmlns="">
              <p:sp>
                <p:nvSpPr>
                  <p:cNvPr id="2" name="pole tekstowe 1"/>
                  <p:cNvSpPr txBox="1">
                    <a:spLocks noRot="1" noChangeAspect="1" noMove="1" noResize="1" noEditPoints="1" noAdjustHandles="1" noChangeArrowheads="1" noChangeShapeType="1" noTextEdit="1"/>
                  </p:cNvSpPr>
                  <p:nvPr/>
                </p:nvSpPr>
                <p:spPr>
                  <a:xfrm>
                    <a:off x="4174252" y="2050231"/>
                    <a:ext cx="1955022" cy="307777"/>
                  </a:xfrm>
                  <a:prstGeom prst="rect">
                    <a:avLst/>
                  </a:prstGeom>
                  <a:blipFill rotWithShape="0">
                    <a:blip r:embed="rId4"/>
                    <a:stretch>
                      <a:fillRect l="-2492" r="-3738"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pole tekstowe 19"/>
                  <p:cNvSpPr txBox="1"/>
                  <p:nvPr/>
                </p:nvSpPr>
                <p:spPr>
                  <a:xfrm>
                    <a:off x="4290367" y="5592780"/>
                    <a:ext cx="19547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         …          </m:t>
                          </m:r>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oMath>
                      </m:oMathPara>
                    </a14:m>
                    <a:endParaRPr lang="en-US" sz="2000" dirty="0"/>
                  </a:p>
                </p:txBody>
              </p:sp>
            </mc:Choice>
            <mc:Fallback xmlns="">
              <p:sp>
                <p:nvSpPr>
                  <p:cNvPr id="20" name="pole tekstowe 19"/>
                  <p:cNvSpPr txBox="1">
                    <a:spLocks noRot="1" noChangeAspect="1" noMove="1" noResize="1" noEditPoints="1" noAdjustHandles="1" noChangeArrowheads="1" noChangeShapeType="1" noTextEdit="1"/>
                  </p:cNvSpPr>
                  <p:nvPr/>
                </p:nvSpPr>
                <p:spPr>
                  <a:xfrm>
                    <a:off x="4290367" y="5592780"/>
                    <a:ext cx="1954701" cy="307777"/>
                  </a:xfrm>
                  <a:prstGeom prst="rect">
                    <a:avLst/>
                  </a:prstGeom>
                  <a:blipFill rotWithShape="0">
                    <a:blip r:embed="rId5"/>
                    <a:stretch>
                      <a:fillRect l="-2492" r="-623" b="-35417"/>
                    </a:stretch>
                  </a:blipFill>
                </p:spPr>
                <p:txBody>
                  <a:bodyPr/>
                  <a:lstStyle/>
                  <a:p>
                    <a:r>
                      <a:rPr lang="en-US">
                        <a:noFill/>
                      </a:rPr>
                      <a:t> </a:t>
                    </a:r>
                  </a:p>
                </p:txBody>
              </p:sp>
            </mc:Fallback>
          </mc:AlternateContent>
          <p:cxnSp>
            <p:nvCxnSpPr>
              <p:cNvPr id="7" name="Łącznik prosty ze strzałką 6"/>
              <p:cNvCxnSpPr/>
              <p:nvPr/>
            </p:nvCxnSpPr>
            <p:spPr>
              <a:xfrm flipV="1">
                <a:off x="4511548" y="2416392"/>
                <a:ext cx="517631" cy="32421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H="1" flipV="1">
                <a:off x="5728652" y="2435586"/>
                <a:ext cx="278848" cy="32229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pole tekstowe 22"/>
                  <p:cNvSpPr txBox="1"/>
                  <p:nvPr/>
                </p:nvSpPr>
                <p:spPr>
                  <a:xfrm>
                    <a:off x="1319391" y="3680970"/>
                    <a:ext cx="2624501" cy="669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𝐴𝑙</m:t>
                              </m:r>
                            </m:e>
                            <m:sub>
                              <m:r>
                                <a:rPr lang="pl-PL" sz="2000" b="0" i="1" smtClean="0">
                                  <a:latin typeface="Cambria Math" panose="02040503050406030204" pitchFamily="18" charset="0"/>
                                </a:rPr>
                                <m:t>𝑔</m:t>
                              </m:r>
                            </m:sub>
                          </m:sSub>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r>
                            <a:rPr lang="pl-PL" sz="2000" b="0" i="1" smtClean="0">
                              <a:latin typeface="Cambria Math" panose="02040503050406030204" pitchFamily="18" charset="0"/>
                            </a:rPr>
                            <m:t>=</m:t>
                          </m:r>
                        </m:oMath>
                      </m:oMathPara>
                    </a14:m>
                    <a:endParaRPr lang="pl-PL" sz="2000" b="0" i="1" dirty="0">
                      <a:latin typeface="Cambria Math" panose="02040503050406030204" pitchFamily="18" charset="0"/>
                    </a:endParaRPr>
                  </a:p>
                  <a:p>
                    <a:r>
                      <a:rPr lang="pl-PL" sz="2000" b="0" dirty="0"/>
                      <a:t>  [</a:t>
                    </a:r>
                    <a14:m>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𝐻</m:t>
                            </m:r>
                          </m:e>
                          <m:sub>
                            <m:r>
                              <a:rPr lang="pl-PL" sz="2000" b="0" i="1" smtClean="0">
                                <a:latin typeface="Cambria Math" panose="02040503050406030204" pitchFamily="18" charset="0"/>
                              </a:rPr>
                              <m:t>𝑔</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𝐴𝑙</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sub>
                        </m:sSub>
                        <m:r>
                          <a:rPr lang="pl-PL" sz="2000" b="0" i="1" smtClean="0">
                            <a:latin typeface="Cambria Math" panose="02040503050406030204" pitchFamily="18" charset="0"/>
                          </a:rPr>
                          <m:t>,….,</m:t>
                        </m:r>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𝐴</m:t>
                            </m:r>
                            <m:r>
                              <a:rPr lang="pl-PL" sz="2000" i="1">
                                <a:latin typeface="Cambria Math" panose="02040503050406030204" pitchFamily="18" charset="0"/>
                              </a:rPr>
                              <m:t>𝑙</m:t>
                            </m:r>
                          </m:e>
                          <m:sub>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sub>
                        </m:sSub>
                        <m:r>
                          <a:rPr lang="pl-PL" sz="2000" b="0" i="1" smtClean="0">
                            <a:latin typeface="Cambria Math" panose="02040503050406030204" pitchFamily="18" charset="0"/>
                          </a:rPr>
                          <m:t>)]</m:t>
                        </m:r>
                        <m:d>
                          <m:dPr>
                            <m:ctrlPr>
                              <a:rPr lang="pl-PL" sz="2000" i="1">
                                <a:latin typeface="Cambria Math" panose="02040503050406030204" pitchFamily="18" charset="0"/>
                              </a:rPr>
                            </m:ctrlPr>
                          </m:dPr>
                          <m:e>
                            <m:r>
                              <a:rPr lang="pl-PL" sz="2000" i="1">
                                <a:latin typeface="Cambria Math" panose="02040503050406030204" pitchFamily="18" charset="0"/>
                              </a:rPr>
                              <m:t>𝑥</m:t>
                            </m:r>
                          </m:e>
                        </m:d>
                      </m:oMath>
                    </a14:m>
                    <a:endParaRPr lang="en-US" sz="2000" dirty="0"/>
                  </a:p>
                </p:txBody>
              </p:sp>
            </mc:Choice>
            <mc:Fallback xmlns="">
              <p:sp>
                <p:nvSpPr>
                  <p:cNvPr id="23" name="pole tekstowe 22"/>
                  <p:cNvSpPr txBox="1">
                    <a:spLocks noRot="1" noChangeAspect="1" noMove="1" noResize="1" noEditPoints="1" noAdjustHandles="1" noChangeArrowheads="1" noChangeShapeType="1" noTextEdit="1"/>
                  </p:cNvSpPr>
                  <p:nvPr/>
                </p:nvSpPr>
                <p:spPr>
                  <a:xfrm>
                    <a:off x="1319391" y="3680970"/>
                    <a:ext cx="2624501" cy="669094"/>
                  </a:xfrm>
                  <a:prstGeom prst="rect">
                    <a:avLst/>
                  </a:prstGeom>
                  <a:blipFill rotWithShape="0">
                    <a:blip r:embed="rId6"/>
                    <a:stretch>
                      <a:fillRect l="-698" b="-22642"/>
                    </a:stretch>
                  </a:blipFill>
                </p:spPr>
                <p:txBody>
                  <a:bodyPr/>
                  <a:lstStyle/>
                  <a:p>
                    <a:r>
                      <a:rPr lang="en-US">
                        <a:noFill/>
                      </a:rPr>
                      <a:t> </a:t>
                    </a:r>
                  </a:p>
                </p:txBody>
              </p:sp>
            </mc:Fallback>
          </mc:AlternateContent>
          <p:cxnSp>
            <p:nvCxnSpPr>
              <p:cNvPr id="32" name="Łącznik prosty ze strzałką 31"/>
              <p:cNvCxnSpPr/>
              <p:nvPr/>
            </p:nvCxnSpPr>
            <p:spPr>
              <a:xfrm flipV="1">
                <a:off x="5290279" y="5881990"/>
                <a:ext cx="684853" cy="3411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pole tekstowe 24"/>
              <p:cNvSpPr txBox="1"/>
              <p:nvPr/>
            </p:nvSpPr>
            <p:spPr>
              <a:xfrm>
                <a:off x="1372281" y="4585581"/>
                <a:ext cx="2461921" cy="584775"/>
              </a:xfrm>
              <a:prstGeom prst="rect">
                <a:avLst/>
              </a:prstGeom>
              <a:noFill/>
            </p:spPr>
            <p:txBody>
              <a:bodyPr wrap="square" rtlCol="0">
                <a:spAutoFit/>
              </a:bodyPr>
              <a:lstStyle/>
              <a:p>
                <a:pPr algn="ctr"/>
                <a:r>
                  <a:rPr lang="en-US" sz="1600" dirty="0">
                    <a:solidFill>
                      <a:srgbClr val="003399"/>
                    </a:solidFill>
                  </a:rPr>
                  <a:t>algorithms associated with granules</a:t>
                </a:r>
              </a:p>
            </p:txBody>
          </p:sp>
          <p:cxnSp>
            <p:nvCxnSpPr>
              <p:cNvPr id="29" name="Łącznik prosty ze strzałką 28"/>
              <p:cNvCxnSpPr/>
              <p:nvPr/>
            </p:nvCxnSpPr>
            <p:spPr>
              <a:xfrm flipH="1" flipV="1">
                <a:off x="2107172" y="4443288"/>
                <a:ext cx="445495" cy="14229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Łącznik prosty ze strzałką 39"/>
              <p:cNvCxnSpPr>
                <a:stCxn id="25" idx="0"/>
              </p:cNvCxnSpPr>
              <p:nvPr/>
            </p:nvCxnSpPr>
            <p:spPr>
              <a:xfrm flipV="1">
                <a:off x="2603242" y="4388547"/>
                <a:ext cx="433041" cy="19703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5" name="pole tekstowe 44"/>
              <p:cNvSpPr txBox="1"/>
              <p:nvPr/>
            </p:nvSpPr>
            <p:spPr>
              <a:xfrm>
                <a:off x="35495" y="5638153"/>
                <a:ext cx="9039922" cy="1130566"/>
              </a:xfrm>
              <a:prstGeom prst="rect">
                <a:avLst/>
              </a:prstGeom>
              <a:noFill/>
            </p:spPr>
            <p:txBody>
              <a:bodyPr wrap="square" rtlCol="0">
                <a:spAutoFit/>
              </a:bodyPr>
              <a:lstStyle/>
              <a:p>
                <a:r>
                  <a:rPr lang="en-US" sz="1600" u="sng" dirty="0">
                    <a:solidFill>
                      <a:srgbClr val="003399"/>
                    </a:solidFill>
                  </a:rPr>
                  <a:t>Remarks</a:t>
                </a:r>
                <a:r>
                  <a:rPr lang="en-US" sz="1600" dirty="0">
                    <a:solidFill>
                      <a:srgbClr val="003399"/>
                    </a:solidFill>
                  </a:rPr>
                  <a:t>. This formula is important for hierarchical reasoning about the perceived situation. In some tasks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𝑔</m:t>
                        </m:r>
                      </m:sub>
                    </m:sSub>
                  </m:oMath>
                </a14:m>
                <a:r>
                  <a:rPr lang="en-US" sz="1600" dirty="0">
                    <a:solidFill>
                      <a:srgbClr val="003399"/>
                    </a:solidFill>
                  </a:rPr>
                  <a:t> should be discovered from data (</a:t>
                </a:r>
                <a:r>
                  <a:rPr lang="pl-PL" sz="1600" dirty="0" err="1">
                    <a:solidFill>
                      <a:srgbClr val="003399"/>
                    </a:solidFill>
                  </a:rPr>
                  <a:t>e.g</a:t>
                </a:r>
                <a:r>
                  <a:rPr lang="pl-PL" sz="1600" dirty="0">
                    <a:solidFill>
                      <a:srgbClr val="003399"/>
                    </a:solidFill>
                  </a:rPr>
                  <a:t>.,</a:t>
                </a:r>
                <a:r>
                  <a:rPr lang="en-US" sz="1600" dirty="0">
                    <a:solidFill>
                      <a:srgbClr val="003399"/>
                    </a:solidFill>
                  </a:rPr>
                  <a:t> </a:t>
                </a:r>
                <a:r>
                  <a:rPr lang="en-US" sz="1600" dirty="0" err="1">
                    <a:solidFill>
                      <a:srgbClr val="003399"/>
                    </a:solidFill>
                  </a:rPr>
                  <a:t>proces</a:t>
                </a:r>
                <a:r>
                  <a:rPr lang="pl-PL" sz="1600" dirty="0">
                    <a:solidFill>
                      <a:srgbClr val="003399"/>
                    </a:solidFill>
                  </a:rPr>
                  <a:t>s</a:t>
                </a:r>
                <a:r>
                  <a:rPr lang="en-US" sz="1600" dirty="0">
                    <a:solidFill>
                      <a:srgbClr val="003399"/>
                    </a:solidFill>
                  </a:rPr>
                  <a:t> mining)</a:t>
                </a:r>
                <a:r>
                  <a:rPr lang="pl-PL" sz="1600" dirty="0">
                    <a:solidFill>
                      <a:srgbClr val="003399"/>
                    </a:solidFill>
                  </a:rPr>
                  <a:t>. </a:t>
                </a:r>
                <a:r>
                  <a:rPr lang="en-US" sz="1600" dirty="0">
                    <a:solidFill>
                      <a:srgbClr val="003399"/>
                    </a:solidFill>
                  </a:rPr>
                  <a:t>Note that computations of algorithms (that can be unconventional</a:t>
                </a:r>
                <a:r>
                  <a:rPr lang="pl-PL" sz="1600" dirty="0">
                    <a:solidFill>
                      <a:srgbClr val="003399"/>
                    </a:solidFill>
                  </a:rPr>
                  <a:t>) </a:t>
                </a:r>
                <a:r>
                  <a:rPr lang="en-US" sz="1600" dirty="0">
                    <a:solidFill>
                      <a:srgbClr val="003399"/>
                    </a:solidFill>
                  </a:rPr>
                  <a:t>may be disturbed by interactions with the environment – the </a:t>
                </a:r>
                <a:r>
                  <a:rPr lang="en-US" sz="1600" i="1" dirty="0">
                    <a:solidFill>
                      <a:srgbClr val="003399"/>
                    </a:solidFill>
                  </a:rPr>
                  <a:t>real</a:t>
                </a:r>
                <a:r>
                  <a:rPr lang="en-US" sz="1600" dirty="0">
                    <a:solidFill>
                      <a:srgbClr val="003399"/>
                    </a:solidFill>
                  </a:rPr>
                  <a:t> returned results may be different from the </a:t>
                </a:r>
                <a:r>
                  <a:rPr lang="en-US" sz="1600" i="1" dirty="0">
                    <a:solidFill>
                      <a:srgbClr val="003399"/>
                    </a:solidFill>
                  </a:rPr>
                  <a:t>expected</a:t>
                </a:r>
                <a:r>
                  <a:rPr lang="pl-PL" sz="1600" i="1" dirty="0">
                    <a:solidFill>
                      <a:srgbClr val="003399"/>
                    </a:solidFill>
                  </a:rPr>
                  <a:t>,</a:t>
                </a:r>
                <a:r>
                  <a:rPr lang="en-US" sz="1600" dirty="0">
                    <a:solidFill>
                      <a:srgbClr val="003399"/>
                    </a:solidFill>
                  </a:rPr>
                  <a:t> given by formulas.</a:t>
                </a:r>
              </a:p>
            </p:txBody>
          </p:sp>
        </mc:Choice>
        <mc:Fallback xmlns="">
          <p:sp>
            <p:nvSpPr>
              <p:cNvPr id="45" name="pole tekstowe 44"/>
              <p:cNvSpPr txBox="1">
                <a:spLocks noRot="1" noChangeAspect="1" noMove="1" noResize="1" noEditPoints="1" noAdjustHandles="1" noChangeArrowheads="1" noChangeShapeType="1" noTextEdit="1"/>
              </p:cNvSpPr>
              <p:nvPr/>
            </p:nvSpPr>
            <p:spPr>
              <a:xfrm>
                <a:off x="35495" y="5638153"/>
                <a:ext cx="9039922" cy="1130566"/>
              </a:xfrm>
              <a:prstGeom prst="rect">
                <a:avLst/>
              </a:prstGeom>
              <a:blipFill rotWithShape="0">
                <a:blip r:embed="rId7"/>
                <a:stretch>
                  <a:fillRect l="-405" t="-1622" b="-6486"/>
                </a:stretch>
              </a:blipFill>
            </p:spPr>
            <p:txBody>
              <a:bodyPr/>
              <a:lstStyle/>
              <a:p>
                <a:r>
                  <a:rPr lang="en-US">
                    <a:noFill/>
                  </a:rPr>
                  <a:t> </a:t>
                </a:r>
              </a:p>
            </p:txBody>
          </p:sp>
        </mc:Fallback>
      </mc:AlternateContent>
      <p:sp>
        <p:nvSpPr>
          <p:cNvPr id="48" name="pole tekstowe 47"/>
          <p:cNvSpPr txBox="1"/>
          <p:nvPr/>
        </p:nvSpPr>
        <p:spPr>
          <a:xfrm>
            <a:off x="1546703" y="1949931"/>
            <a:ext cx="3179828" cy="830997"/>
          </a:xfrm>
          <a:prstGeom prst="rect">
            <a:avLst/>
          </a:prstGeom>
          <a:noFill/>
        </p:spPr>
        <p:txBody>
          <a:bodyPr wrap="square" rtlCol="0">
            <a:spAutoFit/>
          </a:bodyPr>
          <a:lstStyle/>
          <a:p>
            <a:pPr algn="ctr"/>
            <a:r>
              <a:rPr lang="en-US" sz="1600" dirty="0">
                <a:solidFill>
                  <a:srgbClr val="003399"/>
                </a:solidFill>
              </a:rPr>
              <a:t>aggregation of algorithms (e.g., synchronization of concurrent models)</a:t>
            </a:r>
          </a:p>
        </p:txBody>
      </p:sp>
      <p:cxnSp>
        <p:nvCxnSpPr>
          <p:cNvPr id="49" name="Łącznik prosty ze strzałką 48"/>
          <p:cNvCxnSpPr/>
          <p:nvPr/>
        </p:nvCxnSpPr>
        <p:spPr>
          <a:xfrm flipH="1">
            <a:off x="1769395" y="2271860"/>
            <a:ext cx="2844" cy="92113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Strzałka w lewo i prawo 61"/>
          <p:cNvSpPr/>
          <p:nvPr/>
        </p:nvSpPr>
        <p:spPr>
          <a:xfrm>
            <a:off x="6710290" y="3172535"/>
            <a:ext cx="975609" cy="34681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ole tekstowe 62"/>
          <p:cNvSpPr txBox="1"/>
          <p:nvPr/>
        </p:nvSpPr>
        <p:spPr>
          <a:xfrm>
            <a:off x="6628637" y="2807301"/>
            <a:ext cx="1309752" cy="338554"/>
          </a:xfrm>
          <a:prstGeom prst="rect">
            <a:avLst/>
          </a:prstGeom>
          <a:noFill/>
        </p:spPr>
        <p:txBody>
          <a:bodyPr wrap="square" rtlCol="0">
            <a:spAutoFit/>
          </a:bodyPr>
          <a:lstStyle/>
          <a:p>
            <a:pPr algn="ctr"/>
            <a:r>
              <a:rPr lang="en-US" sz="1600" dirty="0">
                <a:solidFill>
                  <a:srgbClr val="003399"/>
                </a:solidFill>
              </a:rPr>
              <a:t>interactions</a:t>
            </a:r>
          </a:p>
        </p:txBody>
      </p:sp>
      <p:sp>
        <p:nvSpPr>
          <p:cNvPr id="70" name="Strzałka w lewo i prawo 69"/>
          <p:cNvSpPr/>
          <p:nvPr/>
        </p:nvSpPr>
        <p:spPr>
          <a:xfrm>
            <a:off x="285208" y="3883395"/>
            <a:ext cx="975609" cy="33715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ole tekstowe 83"/>
          <p:cNvSpPr txBox="1"/>
          <p:nvPr/>
        </p:nvSpPr>
        <p:spPr>
          <a:xfrm>
            <a:off x="603662" y="5041160"/>
            <a:ext cx="4316471" cy="584775"/>
          </a:xfrm>
          <a:prstGeom prst="rect">
            <a:avLst/>
          </a:prstGeom>
          <a:noFill/>
        </p:spPr>
        <p:txBody>
          <a:bodyPr wrap="square" rtlCol="0">
            <a:spAutoFit/>
          </a:bodyPr>
          <a:lstStyle/>
          <a:p>
            <a:pPr algn="ctr"/>
            <a:r>
              <a:rPr lang="en-US" sz="1600" dirty="0"/>
              <a:t>granule </a:t>
            </a:r>
            <a:r>
              <a:rPr lang="pl-PL" sz="1600" dirty="0"/>
              <a:t>(</a:t>
            </a:r>
            <a:r>
              <a:rPr lang="en-US" sz="1600" dirty="0"/>
              <a:t>provided by sensory measurements</a:t>
            </a:r>
            <a:r>
              <a:rPr lang="pl-PL" sz="1600" dirty="0"/>
              <a:t>)</a:t>
            </a:r>
            <a:r>
              <a:rPr lang="en-US" sz="1600" dirty="0"/>
              <a:t> creating input for granules to be aggregated</a:t>
            </a:r>
          </a:p>
        </p:txBody>
      </p:sp>
      <mc:AlternateContent xmlns:mc="http://schemas.openxmlformats.org/markup-compatibility/2006" xmlns:a14="http://schemas.microsoft.com/office/drawing/2010/main">
        <mc:Choice Requires="a14">
          <p:sp>
            <p:nvSpPr>
              <p:cNvPr id="85" name="pole tekstowe 84"/>
              <p:cNvSpPr txBox="1"/>
              <p:nvPr/>
            </p:nvSpPr>
            <p:spPr>
              <a:xfrm>
                <a:off x="1613842" y="1212561"/>
                <a:ext cx="2574645" cy="400110"/>
              </a:xfrm>
              <a:prstGeom prst="rect">
                <a:avLst/>
              </a:prstGeom>
              <a:noFill/>
            </p:spPr>
            <p:txBody>
              <a:bodyPr wrap="square" rtlCol="0">
                <a:spAutoFit/>
              </a:bodyPr>
              <a:lstStyle/>
              <a:p>
                <a:pPr algn="ctr"/>
                <a:r>
                  <a:rPr lang="en-US" sz="1600" dirty="0"/>
                  <a:t>granule constructed by </a:t>
                </a:r>
                <a14:m>
                  <m:oMath xmlns:m="http://schemas.openxmlformats.org/officeDocument/2006/math">
                    <m:r>
                      <a:rPr lang="pl-PL" sz="2000" i="1">
                        <a:latin typeface="Cambria Math" panose="02040503050406030204" pitchFamily="18" charset="0"/>
                      </a:rPr>
                      <m:t>𝐹</m:t>
                    </m:r>
                  </m:oMath>
                </a14:m>
                <a:endParaRPr lang="en-US" sz="2000" i="1" dirty="0"/>
              </a:p>
            </p:txBody>
          </p:sp>
        </mc:Choice>
        <mc:Fallback xmlns="">
          <p:sp>
            <p:nvSpPr>
              <p:cNvPr id="85" name="pole tekstowe 84"/>
              <p:cNvSpPr txBox="1">
                <a:spLocks noRot="1" noChangeAspect="1" noMove="1" noResize="1" noEditPoints="1" noAdjustHandles="1" noChangeArrowheads="1" noChangeShapeType="1" noTextEdit="1"/>
              </p:cNvSpPr>
              <p:nvPr/>
            </p:nvSpPr>
            <p:spPr>
              <a:xfrm>
                <a:off x="1613842" y="1212561"/>
                <a:ext cx="2574645" cy="400110"/>
              </a:xfrm>
              <a:prstGeom prst="rect">
                <a:avLst/>
              </a:prstGeom>
              <a:blipFill rotWithShape="0">
                <a:blip r:embed="rId8"/>
                <a:stretch>
                  <a:fillRect b="-16667"/>
                </a:stretch>
              </a:blipFill>
            </p:spPr>
            <p:txBody>
              <a:bodyPr/>
              <a:lstStyle/>
              <a:p>
                <a:r>
                  <a:rPr lang="en-US">
                    <a:noFill/>
                  </a:rPr>
                  <a:t> </a:t>
                </a:r>
              </a:p>
            </p:txBody>
          </p:sp>
        </mc:Fallback>
      </mc:AlternateContent>
      <p:sp>
        <p:nvSpPr>
          <p:cNvPr id="86" name="pole tekstowe 85"/>
          <p:cNvSpPr txBox="1"/>
          <p:nvPr/>
        </p:nvSpPr>
        <p:spPr>
          <a:xfrm>
            <a:off x="7038905" y="4327722"/>
            <a:ext cx="1683639" cy="338554"/>
          </a:xfrm>
          <a:prstGeom prst="rect">
            <a:avLst/>
          </a:prstGeom>
          <a:noFill/>
        </p:spPr>
        <p:txBody>
          <a:bodyPr wrap="square" rtlCol="0">
            <a:spAutoFit/>
          </a:bodyPr>
          <a:lstStyle/>
          <a:p>
            <a:r>
              <a:rPr lang="en-US" sz="1600" dirty="0"/>
              <a:t>lower level</a:t>
            </a:r>
          </a:p>
        </p:txBody>
      </p:sp>
      <p:cxnSp>
        <p:nvCxnSpPr>
          <p:cNvPr id="89" name="Łącznik prosty ze strzałką 88"/>
          <p:cNvCxnSpPr/>
          <p:nvPr/>
        </p:nvCxnSpPr>
        <p:spPr>
          <a:xfrm>
            <a:off x="4745438" y="5385312"/>
            <a:ext cx="403732"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465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33908" y="112456"/>
            <a:ext cx="9080902" cy="743194"/>
          </a:xfrm>
        </p:spPr>
        <p:txBody>
          <a:bodyPr/>
          <a:lstStyle/>
          <a:p>
            <a:r>
              <a:rPr lang="en-US" sz="2400" b="1" dirty="0"/>
              <a:t>INTERFACES BETWEEN GRANULAR NETWORKS</a:t>
            </a:r>
            <a:r>
              <a:rPr lang="pl-PL" sz="2400" b="1" dirty="0"/>
              <a:t> </a:t>
            </a:r>
            <a:r>
              <a:rPr lang="pl-PL" sz="3200" b="1" dirty="0"/>
              <a:t/>
            </a:r>
            <a:br>
              <a:rPr lang="pl-PL" sz="3200" b="1" dirty="0"/>
            </a:br>
            <a:r>
              <a:rPr lang="en-US" sz="1800" b="1" dirty="0"/>
              <a:t>INFERENCE RULES BASED ON ALGORITHMIC SEMANTICS OF GRANULES</a:t>
            </a:r>
          </a:p>
        </p:txBody>
      </p:sp>
      <p:grpSp>
        <p:nvGrpSpPr>
          <p:cNvPr id="65" name="Grupa 64"/>
          <p:cNvGrpSpPr/>
          <p:nvPr/>
        </p:nvGrpSpPr>
        <p:grpSpPr>
          <a:xfrm>
            <a:off x="33908" y="1099747"/>
            <a:ext cx="8917364" cy="4993549"/>
            <a:chOff x="33908" y="1534274"/>
            <a:chExt cx="8917364" cy="4993549"/>
          </a:xfrm>
        </p:grpSpPr>
        <p:sp>
          <p:nvSpPr>
            <p:cNvPr id="14" name="Prostokąt 13"/>
            <p:cNvSpPr/>
            <p:nvPr/>
          </p:nvSpPr>
          <p:spPr>
            <a:xfrm>
              <a:off x="1089119" y="3729667"/>
              <a:ext cx="6408712" cy="6567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upa 41"/>
            <p:cNvGrpSpPr/>
            <p:nvPr/>
          </p:nvGrpSpPr>
          <p:grpSpPr>
            <a:xfrm>
              <a:off x="33908" y="1534274"/>
              <a:ext cx="8917364" cy="4993549"/>
              <a:chOff x="-28292" y="1311119"/>
              <a:chExt cx="8917364" cy="4993549"/>
            </a:xfrm>
          </p:grpSpPr>
          <p:sp>
            <p:nvSpPr>
              <p:cNvPr id="9" name="pole tekstowe 8"/>
              <p:cNvSpPr txBox="1"/>
              <p:nvPr/>
            </p:nvSpPr>
            <p:spPr>
              <a:xfrm>
                <a:off x="7884222" y="4388718"/>
                <a:ext cx="971159" cy="307777"/>
              </a:xfrm>
              <a:prstGeom prst="rect">
                <a:avLst/>
              </a:prstGeom>
              <a:noFill/>
            </p:spPr>
            <p:txBody>
              <a:bodyPr wrap="square" rtlCol="0">
                <a:spAutoFit/>
              </a:bodyPr>
              <a:lstStyle/>
              <a:p>
                <a:r>
                  <a:rPr lang="en-US" sz="1400" dirty="0">
                    <a:solidFill>
                      <a:srgbClr val="0000CC"/>
                    </a:solidFill>
                  </a:rPr>
                  <a:t>interface</a:t>
                </a:r>
              </a:p>
            </p:txBody>
          </p:sp>
          <p:grpSp>
            <p:nvGrpSpPr>
              <p:cNvPr id="38" name="Grupa 37"/>
              <p:cNvGrpSpPr/>
              <p:nvPr/>
            </p:nvGrpSpPr>
            <p:grpSpPr>
              <a:xfrm>
                <a:off x="-28292" y="1311119"/>
                <a:ext cx="8917364" cy="4993549"/>
                <a:chOff x="-28292" y="1539004"/>
                <a:chExt cx="8917364" cy="4993549"/>
              </a:xfrm>
            </p:grpSpPr>
            <p:sp>
              <p:nvSpPr>
                <p:cNvPr id="19" name="Schemat blokowy: dane 18">
                  <a:extLst>
                    <a:ext uri="{FF2B5EF4-FFF2-40B4-BE49-F238E27FC236}">
                      <a16:creationId xmlns="" xmlns:a16="http://schemas.microsoft.com/office/drawing/2014/main" id="{35648293-1258-EB57-D3B9-B76DC9D26543}"/>
                    </a:ext>
                  </a:extLst>
                </p:cNvPr>
                <p:cNvSpPr/>
                <p:nvPr/>
              </p:nvSpPr>
              <p:spPr>
                <a:xfrm>
                  <a:off x="234831" y="1539004"/>
                  <a:ext cx="8654241" cy="1276696"/>
                </a:xfrm>
                <a:prstGeom prst="flowChartInputOutpu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 xmlns:a16="http://schemas.microsoft.com/office/drawing/2014/main" id="{2E2FA4B2-8229-D7E8-56B1-20D03A95AAEA}"/>
                    </a:ext>
                  </a:extLst>
                </p:cNvPr>
                <p:cNvSpPr/>
                <p:nvPr/>
              </p:nvSpPr>
              <p:spPr>
                <a:xfrm>
                  <a:off x="-28292" y="5141226"/>
                  <a:ext cx="8637318" cy="1391327"/>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 xmlns:a16="http://schemas.microsoft.com/office/drawing/2014/main" id="{9D9A7932-40AC-DD03-8762-8B0600495928}"/>
                    </a:ext>
                  </a:extLst>
                </p:cNvPr>
                <p:cNvSpPr/>
                <p:nvPr/>
              </p:nvSpPr>
              <p:spPr>
                <a:xfrm>
                  <a:off x="774890" y="2641807"/>
                  <a:ext cx="6912769" cy="2957034"/>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7" name="pole tekstowe 26"/>
                    <p:cNvSpPr txBox="1"/>
                    <p:nvPr/>
                  </p:nvSpPr>
                  <p:spPr>
                    <a:xfrm>
                      <a:off x="5013743" y="6049541"/>
                      <a:ext cx="352420" cy="415498"/>
                    </a:xfrm>
                    <a:prstGeom prst="rect">
                      <a:avLst/>
                    </a:prstGeom>
                    <a:noFill/>
                  </p:spPr>
                  <p:txBody>
                    <a:bodyPr wrap="square" lIns="0" tIns="0" rIns="0" bIns="0" rtlCol="0">
                      <a:spAutoFit/>
                    </a:bodyPr>
                    <a:lstStyle/>
                    <a:p>
                      <a:r>
                        <a:rPr lang="pl-PL" b="0" dirty="0"/>
                        <a:t> </a:t>
                      </a:r>
                      <a14:m>
                        <m:oMath xmlns:m="http://schemas.openxmlformats.org/officeDocument/2006/math">
                          <m:r>
                            <a:rPr lang="pl-PL" sz="2000" b="0" i="1" smtClean="0">
                              <a:solidFill>
                                <a:schemeClr val="tx1"/>
                              </a:solidFill>
                              <a:latin typeface="Cambria Math" panose="02040503050406030204" pitchFamily="18" charset="0"/>
                            </a:rPr>
                            <m:t>𝑥</m:t>
                          </m:r>
                        </m:oMath>
                      </a14:m>
                      <a:endParaRPr lang="en-US" sz="2000" i="1" dirty="0">
                        <a:solidFill>
                          <a:schemeClr val="tx1"/>
                        </a:solidFill>
                      </a:endParaRPr>
                    </a:p>
                  </p:txBody>
                </p:sp>
              </mc:Choice>
              <mc:Fallback xmlns="">
                <p:sp>
                  <p:nvSpPr>
                    <p:cNvPr id="27" name="pole tekstowe 26"/>
                    <p:cNvSpPr txBox="1">
                      <a:spLocks noRot="1" noChangeAspect="1" noMove="1" noResize="1" noEditPoints="1" noAdjustHandles="1" noChangeArrowheads="1" noChangeShapeType="1" noTextEdit="1"/>
                    </p:cNvSpPr>
                    <p:nvPr/>
                  </p:nvSpPr>
                  <p:spPr>
                    <a:xfrm>
                      <a:off x="5013743" y="6049541"/>
                      <a:ext cx="352420" cy="415498"/>
                    </a:xfrm>
                    <a:prstGeom prst="rect">
                      <a:avLst/>
                    </a:prstGeom>
                    <a:blipFill rotWithShape="0">
                      <a:blip r:embed="rId3"/>
                      <a:stretch>
                        <a:fillRect/>
                      </a:stretch>
                    </a:blipFill>
                  </p:spPr>
                  <p:txBody>
                    <a:bodyPr/>
                    <a:lstStyle/>
                    <a:p>
                      <a:r>
                        <a:rPr lang="en-US">
                          <a:noFill/>
                        </a:rPr>
                        <a:t> </a:t>
                      </a:r>
                    </a:p>
                  </p:txBody>
                </p:sp>
              </mc:Fallback>
            </mc:AlternateContent>
            <p:cxnSp>
              <p:nvCxnSpPr>
                <p:cNvPr id="28" name="Łącznik prosty ze strzałką 27"/>
                <p:cNvCxnSpPr>
                  <a:stCxn id="27" idx="1"/>
                </p:cNvCxnSpPr>
                <p:nvPr/>
              </p:nvCxnSpPr>
              <p:spPr>
                <a:xfrm flipH="1" flipV="1">
                  <a:off x="4566903" y="5937452"/>
                  <a:ext cx="446840" cy="3198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H="1" flipV="1">
                  <a:off x="7727562" y="4451778"/>
                  <a:ext cx="661692" cy="18435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925387" y="1546727"/>
                  <a:ext cx="1683639" cy="338554"/>
                </a:xfrm>
                <a:prstGeom prst="rect">
                  <a:avLst/>
                </a:prstGeom>
                <a:noFill/>
              </p:spPr>
              <p:txBody>
                <a:bodyPr wrap="square" rtlCol="0">
                  <a:spAutoFit/>
                </a:bodyPr>
                <a:lstStyle/>
                <a:p>
                  <a:r>
                    <a:rPr lang="en-US" sz="1600" dirty="0"/>
                    <a:t>higher level</a:t>
                  </a:r>
                </a:p>
              </p:txBody>
            </p:sp>
            <p:sp>
              <p:nvSpPr>
                <p:cNvPr id="41" name="pole tekstowe 40"/>
                <p:cNvSpPr txBox="1"/>
                <p:nvPr/>
              </p:nvSpPr>
              <p:spPr>
                <a:xfrm>
                  <a:off x="1915554" y="5672719"/>
                  <a:ext cx="2631706" cy="307777"/>
                </a:xfrm>
                <a:prstGeom prst="rect">
                  <a:avLst/>
                </a:prstGeom>
                <a:noFill/>
              </p:spPr>
              <p:txBody>
                <a:bodyPr wrap="square" rtlCol="0">
                  <a:spAutoFit/>
                </a:bodyPr>
                <a:lstStyle/>
                <a:p>
                  <a:r>
                    <a:rPr lang="en-US" sz="1400" dirty="0"/>
                    <a:t>granules to be aggregated</a:t>
                  </a:r>
                </a:p>
              </p:txBody>
            </p:sp>
            <mc:AlternateContent xmlns:mc="http://schemas.openxmlformats.org/markup-compatibility/2006" xmlns:a14="http://schemas.microsoft.com/office/drawing/2010/main">
              <mc:Choice Requires="a14">
                <p:sp>
                  <p:nvSpPr>
                    <p:cNvPr id="2" name="pole tekstowe 1"/>
                    <p:cNvSpPr txBox="1"/>
                    <p:nvPr/>
                  </p:nvSpPr>
                  <p:spPr>
                    <a:xfrm>
                      <a:off x="4174252" y="2050231"/>
                      <a:ext cx="19550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𝑔</m:t>
                            </m:r>
                            <m:r>
                              <a:rPr lang="pl-PL" sz="2000" b="0" i="1" smtClean="0">
                                <a:latin typeface="Cambria Math" panose="02040503050406030204" pitchFamily="18" charset="0"/>
                              </a:rPr>
                              <m:t>=</m:t>
                            </m:r>
                            <m:r>
                              <a:rPr lang="pl-PL" sz="2000" b="0" i="1" smtClean="0">
                                <a:latin typeface="Cambria Math" panose="02040503050406030204" pitchFamily="18" charset="0"/>
                              </a:rPr>
                              <m:t>𝐹</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b="0" i="1" smtClean="0">
                                    <a:latin typeface="Cambria Math" panose="02040503050406030204" pitchFamily="18" charset="0"/>
                                  </a:rPr>
                                  <m:t>𝑘</m:t>
                                </m:r>
                              </m:sub>
                            </m:sSub>
                            <m:r>
                              <a:rPr lang="pl-PL" sz="2000" b="0" i="1" smtClean="0">
                                <a:latin typeface="Cambria Math" panose="02040503050406030204" pitchFamily="18" charset="0"/>
                              </a:rPr>
                              <m:t>)</m:t>
                            </m:r>
                          </m:oMath>
                        </m:oMathPara>
                      </a14:m>
                      <a:endParaRPr lang="en-US" sz="2000" dirty="0"/>
                    </a:p>
                  </p:txBody>
                </p:sp>
              </mc:Choice>
              <mc:Fallback xmlns="">
                <p:sp>
                  <p:nvSpPr>
                    <p:cNvPr id="2" name="pole tekstowe 1"/>
                    <p:cNvSpPr txBox="1">
                      <a:spLocks noRot="1" noChangeAspect="1" noMove="1" noResize="1" noEditPoints="1" noAdjustHandles="1" noChangeArrowheads="1" noChangeShapeType="1" noTextEdit="1"/>
                    </p:cNvSpPr>
                    <p:nvPr/>
                  </p:nvSpPr>
                  <p:spPr>
                    <a:xfrm>
                      <a:off x="4174252" y="2050231"/>
                      <a:ext cx="1955022" cy="307777"/>
                    </a:xfrm>
                    <a:prstGeom prst="rect">
                      <a:avLst/>
                    </a:prstGeom>
                    <a:blipFill rotWithShape="0">
                      <a:blip r:embed="rId4"/>
                      <a:stretch>
                        <a:fillRect l="-2492" r="-3738"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pole tekstowe 19"/>
                    <p:cNvSpPr txBox="1"/>
                    <p:nvPr/>
                  </p:nvSpPr>
                  <p:spPr>
                    <a:xfrm>
                      <a:off x="4290367" y="5592780"/>
                      <a:ext cx="19547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         …          </m:t>
                            </m:r>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oMath>
                        </m:oMathPara>
                      </a14:m>
                      <a:endParaRPr lang="en-US" sz="2000" dirty="0"/>
                    </a:p>
                  </p:txBody>
                </p:sp>
              </mc:Choice>
              <mc:Fallback xmlns="">
                <p:sp>
                  <p:nvSpPr>
                    <p:cNvPr id="20" name="pole tekstowe 19"/>
                    <p:cNvSpPr txBox="1">
                      <a:spLocks noRot="1" noChangeAspect="1" noMove="1" noResize="1" noEditPoints="1" noAdjustHandles="1" noChangeArrowheads="1" noChangeShapeType="1" noTextEdit="1"/>
                    </p:cNvSpPr>
                    <p:nvPr/>
                  </p:nvSpPr>
                  <p:spPr>
                    <a:xfrm>
                      <a:off x="4290367" y="5592780"/>
                      <a:ext cx="1954701" cy="307777"/>
                    </a:xfrm>
                    <a:prstGeom prst="rect">
                      <a:avLst/>
                    </a:prstGeom>
                    <a:blipFill rotWithShape="0">
                      <a:blip r:embed="rId5"/>
                      <a:stretch>
                        <a:fillRect l="-2492" r="-623" b="-27451"/>
                      </a:stretch>
                    </a:blipFill>
                  </p:spPr>
                  <p:txBody>
                    <a:bodyPr/>
                    <a:lstStyle/>
                    <a:p>
                      <a:r>
                        <a:rPr lang="en-US">
                          <a:noFill/>
                        </a:rPr>
                        <a:t> </a:t>
                      </a:r>
                    </a:p>
                  </p:txBody>
                </p:sp>
              </mc:Fallback>
            </mc:AlternateContent>
            <p:cxnSp>
              <p:nvCxnSpPr>
                <p:cNvPr id="7" name="Łącznik prosty ze strzałką 6"/>
                <p:cNvCxnSpPr/>
                <p:nvPr/>
              </p:nvCxnSpPr>
              <p:spPr>
                <a:xfrm flipV="1">
                  <a:off x="4536366" y="2416392"/>
                  <a:ext cx="492813" cy="32967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H="1" flipV="1">
                  <a:off x="5728652" y="2435586"/>
                  <a:ext cx="252886" cy="32371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pole tekstowe 22"/>
                    <p:cNvSpPr txBox="1"/>
                    <p:nvPr/>
                  </p:nvSpPr>
                  <p:spPr>
                    <a:xfrm>
                      <a:off x="991423" y="3762554"/>
                      <a:ext cx="6336704" cy="5620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l-PL" sz="1600" b="0" i="1" smtClean="0">
                                    <a:latin typeface="Cambria Math" panose="02040503050406030204" pitchFamily="18" charset="0"/>
                                  </a:rPr>
                                </m:ctrlPr>
                              </m:fPr>
                              <m:num>
                                <m:sSub>
                                  <m:sSubPr>
                                    <m:ctrlPr>
                                      <a:rPr lang="pl-PL" sz="1600" i="1">
                                        <a:latin typeface="Cambria Math" panose="02040503050406030204" pitchFamily="18" charset="0"/>
                                      </a:rPr>
                                    </m:ctrlPr>
                                  </m:sSubPr>
                                  <m:e>
                                    <m:r>
                                      <a:rPr lang="pl-PL" sz="1600" i="1">
                                        <a:latin typeface="Cambria Math" panose="02040503050406030204" pitchFamily="18" charset="0"/>
                                      </a:rPr>
                                      <m:t>𝐴𝑙</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b="0" i="1" smtClean="0">
                                            <a:latin typeface="Cambria Math" panose="02040503050406030204" pitchFamily="18" charset="0"/>
                                          </a:rPr>
                                          <m:t>𝑖</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a:rPr lang="pl-PL" sz="1600" b="0" i="1" smtClean="0">
                                    <a:latin typeface="Cambria Math" panose="02040503050406030204" pitchFamily="18" charset="0"/>
                                  </a:rPr>
                                  <m:t> </m:t>
                                </m:r>
                                <m:r>
                                  <m:rPr>
                                    <m:sty m:val="p"/>
                                  </m:rPr>
                                  <a:rPr lang="pl-PL" sz="1600" b="0" i="0" smtClean="0">
                                    <a:latin typeface="Cambria Math" panose="02040503050406030204" pitchFamily="18" charset="0"/>
                                  </a:rPr>
                                  <m:t>is</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satisfying</m:t>
                                </m:r>
                                <m:r>
                                  <a:rPr lang="pl-PL" sz="1600" b="0" i="0" smtClean="0">
                                    <a:latin typeface="Cambria Math" panose="02040503050406030204" pitchFamily="18" charset="0"/>
                                  </a:rPr>
                                  <m:t> </m:t>
                                </m:r>
                                <m:sSub>
                                  <m:sSubPr>
                                    <m:ctrlPr>
                                      <a:rPr lang="pl-PL" sz="1600" b="0" i="1" smtClean="0">
                                        <a:latin typeface="Cambria Math" panose="02040503050406030204" pitchFamily="18" charset="0"/>
                                      </a:rPr>
                                    </m:ctrlPr>
                                  </m:sSubPr>
                                  <m:e>
                                    <m:r>
                                      <a:rPr lang="pl-PL" sz="1600" b="0" i="1" smtClean="0">
                                        <a:latin typeface="Cambria Math" panose="02040503050406030204" pitchFamily="18" charset="0"/>
                                      </a:rPr>
                                      <m:t>𝐶</m:t>
                                    </m:r>
                                  </m:e>
                                  <m:sub>
                                    <m:r>
                                      <a:rPr lang="pl-PL" sz="1600" b="0" i="1" smtClean="0">
                                        <a:latin typeface="Cambria Math" panose="02040503050406030204" pitchFamily="18" charset="0"/>
                                      </a:rPr>
                                      <m:t>𝑖</m:t>
                                    </m:r>
                                  </m:sub>
                                </m:sSub>
                                <m:r>
                                  <a:rPr lang="pl-PL" sz="1600" b="0" i="1" smtClean="0">
                                    <a:latin typeface="Cambria Math" panose="02040503050406030204" pitchFamily="18" charset="0"/>
                                  </a:rPr>
                                  <m:t> </m:t>
                                </m:r>
                                <m:r>
                                  <m:rPr>
                                    <m:sty m:val="p"/>
                                  </m:rPr>
                                  <a:rPr lang="pl-PL" sz="1600" b="0" i="0" smtClean="0">
                                    <a:latin typeface="Cambria Math" panose="02040503050406030204" pitchFamily="18" charset="0"/>
                                  </a:rPr>
                                  <m:t>at</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least</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to</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a</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degree</m:t>
                                </m:r>
                                <m:r>
                                  <a:rPr lang="pl-PL" sz="1600" b="0" i="0" smtClean="0">
                                    <a:latin typeface="Cambria Math" panose="02040503050406030204" pitchFamily="18" charset="0"/>
                                  </a:rPr>
                                  <m:t> </m:t>
                                </m:r>
                                <m:sSub>
                                  <m:sSubPr>
                                    <m:ctrlPr>
                                      <a:rPr lang="pl-PL" sz="1600" b="0" i="1" smtClean="0">
                                        <a:latin typeface="Cambria Math" panose="02040503050406030204" pitchFamily="18" charset="0"/>
                                      </a:rPr>
                                    </m:ctrlPr>
                                  </m:sSubPr>
                                  <m:e>
                                    <m:r>
                                      <a:rPr lang="pl-PL" sz="1600" b="0" i="1" smtClean="0">
                                        <a:latin typeface="Cambria Math" panose="02040503050406030204" pitchFamily="18" charset="0"/>
                                      </a:rPr>
                                      <m:t>𝑑𝑒𝑔</m:t>
                                    </m:r>
                                  </m:e>
                                  <m:sub>
                                    <m:r>
                                      <a:rPr lang="pl-PL" sz="1600" b="0" i="1" smtClean="0">
                                        <a:latin typeface="Cambria Math" panose="02040503050406030204" pitchFamily="18" charset="0"/>
                                      </a:rPr>
                                      <m:t>𝑖</m:t>
                                    </m:r>
                                  </m:sub>
                                </m:sSub>
                                <m:r>
                                  <a:rPr lang="pl-PL" sz="1600" b="0" i="1" smtClean="0">
                                    <a:latin typeface="Cambria Math" panose="02040503050406030204" pitchFamily="18" charset="0"/>
                                  </a:rPr>
                                  <m:t> </m:t>
                                </m:r>
                                <m:r>
                                  <m:rPr>
                                    <m:sty m:val="p"/>
                                  </m:rPr>
                                  <a:rPr lang="pl-PL" sz="1600" b="0" i="0" smtClean="0">
                                    <a:latin typeface="Cambria Math" panose="02040503050406030204" pitchFamily="18" charset="0"/>
                                  </a:rPr>
                                  <m:t>for</m:t>
                                </m:r>
                                <m:r>
                                  <a:rPr lang="pl-PL" sz="1600" b="0" i="1" smtClean="0">
                                    <a:latin typeface="Cambria Math" panose="02040503050406030204" pitchFamily="18" charset="0"/>
                                  </a:rPr>
                                  <m:t> </m:t>
                                </m:r>
                                <m:r>
                                  <a:rPr lang="pl-PL" sz="1600" b="0" i="1" smtClean="0">
                                    <a:latin typeface="Cambria Math" panose="02040503050406030204" pitchFamily="18" charset="0"/>
                                  </a:rPr>
                                  <m:t>𝑖</m:t>
                                </m:r>
                                <m:r>
                                  <a:rPr lang="pl-PL" sz="1600" b="0" i="1" smtClean="0">
                                    <a:latin typeface="Cambria Math" panose="02040503050406030204" pitchFamily="18" charset="0"/>
                                  </a:rPr>
                                  <m:t>=1,…,</m:t>
                                </m:r>
                                <m:r>
                                  <a:rPr lang="pl-PL" sz="1600" b="0" i="1" smtClean="0">
                                    <a:latin typeface="Cambria Math" panose="02040503050406030204" pitchFamily="18" charset="0"/>
                                  </a:rPr>
                                  <m:t>𝑘</m:t>
                                </m:r>
                              </m:num>
                              <m:den>
                                <m:sSub>
                                  <m:sSubPr>
                                    <m:ctrlPr>
                                      <a:rPr lang="pl-PL" sz="1600" i="1">
                                        <a:latin typeface="Cambria Math" panose="02040503050406030204" pitchFamily="18" charset="0"/>
                                      </a:rPr>
                                    </m:ctrlPr>
                                  </m:sSubPr>
                                  <m:e>
                                    <m:sSub>
                                      <m:sSubPr>
                                        <m:ctrlPr>
                                          <a:rPr lang="pl-PL" sz="1600" i="1" smtClean="0">
                                            <a:latin typeface="Cambria Math" panose="02040503050406030204" pitchFamily="18" charset="0"/>
                                          </a:rPr>
                                        </m:ctrlPr>
                                      </m:sSubPr>
                                      <m:e>
                                        <m:r>
                                          <a:rPr lang="pl-PL" sz="1600" b="0" i="1" smtClean="0">
                                            <a:latin typeface="Cambria Math" panose="02040503050406030204" pitchFamily="18" charset="0"/>
                                          </a:rPr>
                                          <m:t>𝐴𝑙</m:t>
                                        </m:r>
                                      </m:e>
                                      <m:sub>
                                        <m:r>
                                          <a:rPr lang="pl-PL" sz="1600" b="0" i="1" smtClean="0">
                                            <a:latin typeface="Cambria Math" panose="02040503050406030204" pitchFamily="18" charset="0"/>
                                          </a:rPr>
                                          <m:t>𝑔</m:t>
                                        </m:r>
                                      </m:sub>
                                    </m:sSub>
                                    <m:d>
                                      <m:dPr>
                                        <m:ctrlPr>
                                          <a:rPr lang="pl-PL" sz="1600" b="0" i="1" smtClean="0">
                                            <a:latin typeface="Cambria Math" panose="02040503050406030204" pitchFamily="18" charset="0"/>
                                          </a:rPr>
                                        </m:ctrlPr>
                                      </m:dPr>
                                      <m:e>
                                        <m:r>
                                          <a:rPr lang="pl-PL" sz="1600" b="0" i="1" smtClean="0">
                                            <a:latin typeface="Cambria Math" panose="02040503050406030204" pitchFamily="18" charset="0"/>
                                          </a:rPr>
                                          <m:t>𝑥</m:t>
                                        </m:r>
                                      </m:e>
                                    </m:d>
                                    <m:r>
                                      <a:rPr lang="pl-PL" sz="1600" b="0" i="1" smtClean="0">
                                        <a:latin typeface="Cambria Math" panose="02040503050406030204" pitchFamily="18" charset="0"/>
                                      </a:rPr>
                                      <m:t>=</m:t>
                                    </m:r>
                                    <m:r>
                                      <a:rPr lang="pl-PL" sz="1600" i="1">
                                        <a:latin typeface="Cambria Math" panose="02040503050406030204" pitchFamily="18" charset="0"/>
                                      </a:rPr>
                                      <m:t>h</m:t>
                                    </m:r>
                                  </m:e>
                                  <m:sub>
                                    <m:r>
                                      <a:rPr lang="pl-PL" sz="1600" i="1">
                                        <a:latin typeface="Cambria Math" panose="02040503050406030204" pitchFamily="18" charset="0"/>
                                      </a:rPr>
                                      <m:t>𝑔</m:t>
                                    </m:r>
                                  </m:sub>
                                </m:sSub>
                                <m:r>
                                  <a:rPr lang="pl-PL" sz="1600" i="1">
                                    <a:latin typeface="Cambria Math" panose="02040503050406030204" pitchFamily="18" charset="0"/>
                                  </a:rPr>
                                  <m:t>(</m:t>
                                </m:r>
                                <m:sSub>
                                  <m:sSubPr>
                                    <m:ctrlPr>
                                      <a:rPr lang="pl-PL" sz="1600" i="1">
                                        <a:latin typeface="Cambria Math" panose="02040503050406030204" pitchFamily="18" charset="0"/>
                                      </a:rPr>
                                    </m:ctrlPr>
                                  </m:sSubPr>
                                  <m:e>
                                    <m:r>
                                      <a:rPr lang="pl-PL" sz="1600" i="1">
                                        <a:latin typeface="Cambria Math" panose="02040503050406030204" pitchFamily="18" charset="0"/>
                                      </a:rPr>
                                      <m:t>𝐴𝑙</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1</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a:rPr lang="pl-PL" sz="1600" i="1">
                                    <a:latin typeface="Cambria Math" panose="02040503050406030204" pitchFamily="18" charset="0"/>
                                  </a:rPr>
                                  <m:t>,…,</m:t>
                                </m:r>
                                <m:sSub>
                                  <m:sSubPr>
                                    <m:ctrlPr>
                                      <a:rPr lang="pl-PL" sz="1600" i="1">
                                        <a:latin typeface="Cambria Math" panose="02040503050406030204" pitchFamily="18" charset="0"/>
                                      </a:rPr>
                                    </m:ctrlPr>
                                  </m:sSubPr>
                                  <m:e>
                                    <m:r>
                                      <a:rPr lang="pl-PL" sz="1600" i="1">
                                        <a:latin typeface="Cambria Math" panose="02040503050406030204" pitchFamily="18" charset="0"/>
                                      </a:rPr>
                                      <m:t>𝐴𝑙</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𝑘</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m:rPr>
                                    <m:nor/>
                                  </m:rPr>
                                  <a:rPr lang="pl-PL" sz="1600" dirty="0"/>
                                  <m:t>)</m:t>
                                </m:r>
                                <m:r>
                                  <m:rPr>
                                    <m:nor/>
                                  </m:rPr>
                                  <a:rPr lang="pl-PL" sz="1600" b="0" i="0" dirty="0" smtClean="0"/>
                                  <m:t> </m:t>
                                </m:r>
                                <m:r>
                                  <m:rPr>
                                    <m:nor/>
                                  </m:rPr>
                                  <a:rPr lang="pl-PL" sz="1600" dirty="0">
                                    <a:latin typeface="Cambria Math" panose="02040503050406030204" pitchFamily="18" charset="0"/>
                                  </a:rPr>
                                  <m:t>is</m:t>
                                </m:r>
                                <m:r>
                                  <m:rPr>
                                    <m:nor/>
                                  </m:rPr>
                                  <a:rPr lang="pl-PL" sz="1600" dirty="0">
                                    <a:latin typeface="Cambria Math" panose="02040503050406030204" pitchFamily="18" charset="0"/>
                                  </a:rPr>
                                  <m:t> </m:t>
                                </m:r>
                                <m:r>
                                  <m:rPr>
                                    <m:nor/>
                                  </m:rPr>
                                  <a:rPr lang="pl-PL" sz="1600" dirty="0">
                                    <a:latin typeface="Cambria Math" panose="02040503050406030204" pitchFamily="18" charset="0"/>
                                  </a:rPr>
                                  <m:t>satisfying</m:t>
                                </m:r>
                                <m:r>
                                  <m:rPr>
                                    <m:nor/>
                                  </m:rPr>
                                  <a:rPr lang="pl-PL" sz="1600" dirty="0">
                                    <a:latin typeface="Cambria Math" panose="02040503050406030204" pitchFamily="18" charset="0"/>
                                  </a:rPr>
                                  <m:t> </m:t>
                                </m:r>
                                <m:r>
                                  <m:rPr>
                                    <m:nor/>
                                  </m:rPr>
                                  <a:rPr lang="pl-PL" sz="1600" i="1" dirty="0">
                                    <a:latin typeface="Cambria Math" panose="02040503050406030204" pitchFamily="18" charset="0"/>
                                  </a:rPr>
                                  <m:t>C</m:t>
                                </m:r>
                                <m:r>
                                  <m:rPr>
                                    <m:nor/>
                                  </m:rPr>
                                  <a:rPr lang="pl-PL" sz="1600" i="1" dirty="0">
                                    <a:latin typeface="Cambria Math" panose="02040503050406030204" pitchFamily="18" charset="0"/>
                                  </a:rPr>
                                  <m:t> </m:t>
                                </m:r>
                                <m:r>
                                  <m:rPr>
                                    <m:nor/>
                                  </m:rPr>
                                  <a:rPr lang="pl-PL" sz="1600" b="0" i="0" dirty="0" smtClean="0">
                                    <a:latin typeface="Cambria Math" panose="02040503050406030204" pitchFamily="18" charset="0"/>
                                  </a:rPr>
                                  <m:t> </m:t>
                                </m:r>
                                <m:r>
                                  <m:rPr>
                                    <m:nor/>
                                  </m:rPr>
                                  <a:rPr lang="pl-PL" sz="1600" dirty="0">
                                    <a:latin typeface="Cambria Math" panose="02040503050406030204" pitchFamily="18" charset="0"/>
                                  </a:rPr>
                                  <m:t>at</m:t>
                                </m:r>
                                <m:r>
                                  <m:rPr>
                                    <m:nor/>
                                  </m:rPr>
                                  <a:rPr lang="pl-PL" sz="1600" dirty="0">
                                    <a:latin typeface="Cambria Math" panose="02040503050406030204" pitchFamily="18" charset="0"/>
                                  </a:rPr>
                                  <m:t> </m:t>
                                </m:r>
                                <m:r>
                                  <m:rPr>
                                    <m:nor/>
                                  </m:rPr>
                                  <a:rPr lang="pl-PL" sz="1600" dirty="0">
                                    <a:latin typeface="Cambria Math" panose="02040503050406030204" pitchFamily="18" charset="0"/>
                                  </a:rPr>
                                  <m:t>least</m:t>
                                </m:r>
                                <m:r>
                                  <m:rPr>
                                    <m:nor/>
                                  </m:rPr>
                                  <a:rPr lang="pl-PL" sz="1600" dirty="0">
                                    <a:latin typeface="Cambria Math" panose="02040503050406030204" pitchFamily="18" charset="0"/>
                                  </a:rPr>
                                  <m:t> </m:t>
                                </m:r>
                                <m:r>
                                  <m:rPr>
                                    <m:nor/>
                                  </m:rPr>
                                  <a:rPr lang="pl-PL" sz="1600" dirty="0">
                                    <a:latin typeface="Cambria Math" panose="02040503050406030204" pitchFamily="18" charset="0"/>
                                  </a:rPr>
                                  <m:t>to</m:t>
                                </m:r>
                                <m:r>
                                  <m:rPr>
                                    <m:nor/>
                                  </m:rPr>
                                  <a:rPr lang="pl-PL" sz="1600" dirty="0">
                                    <a:latin typeface="Cambria Math" panose="02040503050406030204" pitchFamily="18" charset="0"/>
                                  </a:rPr>
                                  <m:t> </m:t>
                                </m:r>
                                <m:r>
                                  <m:rPr>
                                    <m:nor/>
                                  </m:rPr>
                                  <a:rPr lang="pl-PL" sz="1600" dirty="0">
                                    <a:latin typeface="Cambria Math" panose="02040503050406030204" pitchFamily="18" charset="0"/>
                                  </a:rPr>
                                  <m:t>a</m:t>
                                </m:r>
                                <m:r>
                                  <m:rPr>
                                    <m:nor/>
                                  </m:rPr>
                                  <a:rPr lang="pl-PL" sz="1600" dirty="0">
                                    <a:latin typeface="Cambria Math" panose="02040503050406030204" pitchFamily="18" charset="0"/>
                                  </a:rPr>
                                  <m:t> </m:t>
                                </m:r>
                                <m:r>
                                  <m:rPr>
                                    <m:nor/>
                                  </m:rPr>
                                  <a:rPr lang="pl-PL" sz="1600" dirty="0">
                                    <a:latin typeface="Cambria Math" panose="02040503050406030204" pitchFamily="18" charset="0"/>
                                  </a:rPr>
                                  <m:t>degree</m:t>
                                </m:r>
                                <m:r>
                                  <m:rPr>
                                    <m:nor/>
                                  </m:rPr>
                                  <a:rPr lang="pl-PL" sz="1600" i="1" dirty="0">
                                    <a:latin typeface="Cambria Math" panose="02040503050406030204" pitchFamily="18" charset="0"/>
                                  </a:rPr>
                                  <m:t> </m:t>
                                </m:r>
                                <m:r>
                                  <m:rPr>
                                    <m:nor/>
                                  </m:rPr>
                                  <a:rPr lang="pl-PL" sz="1600" i="1" dirty="0">
                                    <a:latin typeface="Cambria Math" panose="02040503050406030204" pitchFamily="18" charset="0"/>
                                  </a:rPr>
                                  <m:t>deg</m:t>
                                </m:r>
                                <m:r>
                                  <m:rPr>
                                    <m:nor/>
                                  </m:rPr>
                                  <a:rPr lang="pl-PL" sz="1600" i="1" dirty="0">
                                    <a:latin typeface="Cambria Math" panose="02040503050406030204" pitchFamily="18" charset="0"/>
                                  </a:rPr>
                                  <m:t> </m:t>
                                </m:r>
                              </m:den>
                            </m:f>
                          </m:oMath>
                        </m:oMathPara>
                      </a14:m>
                      <a:endParaRPr lang="en-US" sz="1600" dirty="0"/>
                    </a:p>
                  </p:txBody>
                </p:sp>
              </mc:Choice>
              <mc:Fallback xmlns="">
                <p:sp>
                  <p:nvSpPr>
                    <p:cNvPr id="23" name="pole tekstowe 22"/>
                    <p:cNvSpPr txBox="1">
                      <a:spLocks noRot="1" noChangeAspect="1" noMove="1" noResize="1" noEditPoints="1" noAdjustHandles="1" noChangeArrowheads="1" noChangeShapeType="1" noTextEdit="1"/>
                    </p:cNvSpPr>
                    <p:nvPr/>
                  </p:nvSpPr>
                  <p:spPr>
                    <a:xfrm>
                      <a:off x="991423" y="3762554"/>
                      <a:ext cx="6336704" cy="562013"/>
                    </a:xfrm>
                    <a:prstGeom prst="rect">
                      <a:avLst/>
                    </a:prstGeom>
                    <a:blipFill rotWithShape="0">
                      <a:blip r:embed="rId6"/>
                      <a:stretch>
                        <a:fillRect/>
                      </a:stretch>
                    </a:blipFill>
                  </p:spPr>
                  <p:txBody>
                    <a:bodyPr/>
                    <a:lstStyle/>
                    <a:p>
                      <a:r>
                        <a:rPr lang="en-US">
                          <a:noFill/>
                        </a:rPr>
                        <a:t> </a:t>
                      </a:r>
                    </a:p>
                  </p:txBody>
                </p:sp>
              </mc:Fallback>
            </mc:AlternateContent>
            <p:cxnSp>
              <p:nvCxnSpPr>
                <p:cNvPr id="32" name="Łącznik prosty ze strzałką 31"/>
                <p:cNvCxnSpPr/>
                <p:nvPr/>
              </p:nvCxnSpPr>
              <p:spPr>
                <a:xfrm flipV="1">
                  <a:off x="5290279" y="5881990"/>
                  <a:ext cx="684853" cy="3411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8" name="pole tekstowe 47"/>
            <p:cNvSpPr txBox="1"/>
            <p:nvPr/>
          </p:nvSpPr>
          <p:spPr>
            <a:xfrm>
              <a:off x="5799979" y="2891993"/>
              <a:ext cx="1514358" cy="523220"/>
            </a:xfrm>
            <a:prstGeom prst="rect">
              <a:avLst/>
            </a:prstGeom>
            <a:noFill/>
          </p:spPr>
          <p:txBody>
            <a:bodyPr wrap="square" rtlCol="0">
              <a:spAutoFit/>
            </a:bodyPr>
            <a:lstStyle/>
            <a:p>
              <a:pPr algn="ctr"/>
              <a:r>
                <a:rPr lang="en-US" sz="1400" dirty="0">
                  <a:solidFill>
                    <a:srgbClr val="003399"/>
                  </a:solidFill>
                </a:rPr>
                <a:t>exemplary inference rule</a:t>
              </a:r>
            </a:p>
          </p:txBody>
        </p:sp>
        <p:cxnSp>
          <p:nvCxnSpPr>
            <p:cNvPr id="49" name="Łącznik prosty ze strzałką 48"/>
            <p:cNvCxnSpPr/>
            <p:nvPr/>
          </p:nvCxnSpPr>
          <p:spPr>
            <a:xfrm flipH="1">
              <a:off x="6537283" y="3445604"/>
              <a:ext cx="1267" cy="29202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Strzałka w lewo i prawo 61"/>
            <p:cNvSpPr/>
            <p:nvPr/>
          </p:nvSpPr>
          <p:spPr>
            <a:xfrm>
              <a:off x="7738905" y="3578056"/>
              <a:ext cx="872815" cy="42471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ole tekstowe 62"/>
            <p:cNvSpPr txBox="1"/>
            <p:nvPr/>
          </p:nvSpPr>
          <p:spPr>
            <a:xfrm>
              <a:off x="7697926" y="3064058"/>
              <a:ext cx="1124867" cy="307777"/>
            </a:xfrm>
            <a:prstGeom prst="rect">
              <a:avLst/>
            </a:prstGeom>
            <a:noFill/>
          </p:spPr>
          <p:txBody>
            <a:bodyPr wrap="square" rtlCol="0">
              <a:spAutoFit/>
            </a:bodyPr>
            <a:lstStyle/>
            <a:p>
              <a:pPr algn="ctr"/>
              <a:r>
                <a:rPr lang="en-US" sz="1400" dirty="0">
                  <a:solidFill>
                    <a:srgbClr val="003399"/>
                  </a:solidFill>
                </a:rPr>
                <a:t>interactions</a:t>
              </a:r>
            </a:p>
          </p:txBody>
        </p:sp>
        <p:sp>
          <p:nvSpPr>
            <p:cNvPr id="70" name="Strzałka w lewo i prawo 69"/>
            <p:cNvSpPr/>
            <p:nvPr/>
          </p:nvSpPr>
          <p:spPr>
            <a:xfrm>
              <a:off x="176947" y="4566133"/>
              <a:ext cx="607049" cy="28657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ole tekstowe 83"/>
            <p:cNvSpPr txBox="1"/>
            <p:nvPr/>
          </p:nvSpPr>
          <p:spPr>
            <a:xfrm>
              <a:off x="548690" y="5943048"/>
              <a:ext cx="4316471" cy="523220"/>
            </a:xfrm>
            <a:prstGeom prst="rect">
              <a:avLst/>
            </a:prstGeom>
            <a:noFill/>
          </p:spPr>
          <p:txBody>
            <a:bodyPr wrap="square" rtlCol="0">
              <a:spAutoFit/>
            </a:bodyPr>
            <a:lstStyle/>
            <a:p>
              <a:pPr algn="ctr"/>
              <a:r>
                <a:rPr lang="en-US" sz="1400" dirty="0"/>
                <a:t>granule </a:t>
              </a:r>
              <a:r>
                <a:rPr lang="pl-PL" sz="1400" dirty="0"/>
                <a:t>- </a:t>
              </a:r>
              <a:r>
                <a:rPr lang="en-US" sz="1400" dirty="0"/>
                <a:t>a buffer </a:t>
              </a:r>
              <a:r>
                <a:rPr lang="pl-PL" sz="1400" dirty="0"/>
                <a:t>(</a:t>
              </a:r>
              <a:r>
                <a:rPr lang="en-US" sz="1400" dirty="0"/>
                <a:t>vector of variables</a:t>
              </a:r>
              <a:r>
                <a:rPr lang="pl-PL" sz="1400" dirty="0"/>
                <a:t>) from </a:t>
              </a:r>
              <a:r>
                <a:rPr lang="en-US" sz="1400" dirty="0"/>
                <a:t>which inputs for algorithms are decoded</a:t>
              </a:r>
            </a:p>
          </p:txBody>
        </p:sp>
        <mc:AlternateContent xmlns:mc="http://schemas.openxmlformats.org/markup-compatibility/2006" xmlns:a14="http://schemas.microsoft.com/office/drawing/2010/main">
          <mc:Choice Requires="a14">
            <p:sp>
              <p:nvSpPr>
                <p:cNvPr id="85" name="pole tekstowe 84"/>
                <p:cNvSpPr txBox="1"/>
                <p:nvPr/>
              </p:nvSpPr>
              <p:spPr>
                <a:xfrm>
                  <a:off x="1727461" y="1999331"/>
                  <a:ext cx="2574645" cy="400110"/>
                </a:xfrm>
                <a:prstGeom prst="rect">
                  <a:avLst/>
                </a:prstGeom>
                <a:noFill/>
              </p:spPr>
              <p:txBody>
                <a:bodyPr wrap="square" rtlCol="0">
                  <a:spAutoFit/>
                </a:bodyPr>
                <a:lstStyle/>
                <a:p>
                  <a:pPr algn="ctr"/>
                  <a:r>
                    <a:rPr lang="en-US" sz="1400" dirty="0"/>
                    <a:t>granule constructed by </a:t>
                  </a:r>
                  <a14:m>
                    <m:oMath xmlns:m="http://schemas.openxmlformats.org/officeDocument/2006/math">
                      <m:r>
                        <a:rPr lang="pl-PL" sz="2000" i="1">
                          <a:latin typeface="Cambria Math" panose="02040503050406030204" pitchFamily="18" charset="0"/>
                        </a:rPr>
                        <m:t>𝐹</m:t>
                      </m:r>
                    </m:oMath>
                  </a14:m>
                  <a:endParaRPr lang="en-US" sz="2000" i="1" dirty="0"/>
                </a:p>
              </p:txBody>
            </p:sp>
          </mc:Choice>
          <mc:Fallback xmlns="">
            <p:sp>
              <p:nvSpPr>
                <p:cNvPr id="85" name="pole tekstowe 84"/>
                <p:cNvSpPr txBox="1">
                  <a:spLocks noRot="1" noChangeAspect="1" noMove="1" noResize="1" noEditPoints="1" noAdjustHandles="1" noChangeArrowheads="1" noChangeShapeType="1" noTextEdit="1"/>
                </p:cNvSpPr>
                <p:nvPr/>
              </p:nvSpPr>
              <p:spPr>
                <a:xfrm>
                  <a:off x="1727461" y="1999331"/>
                  <a:ext cx="2574645" cy="400110"/>
                </a:xfrm>
                <a:prstGeom prst="rect">
                  <a:avLst/>
                </a:prstGeom>
                <a:blipFill rotWithShape="0">
                  <a:blip r:embed="rId7"/>
                  <a:stretch>
                    <a:fillRect b="-12308"/>
                  </a:stretch>
                </a:blipFill>
              </p:spPr>
              <p:txBody>
                <a:bodyPr/>
                <a:lstStyle/>
                <a:p>
                  <a:r>
                    <a:rPr lang="en-US">
                      <a:noFill/>
                    </a:rPr>
                    <a:t> </a:t>
                  </a:r>
                </a:p>
              </p:txBody>
            </p:sp>
          </mc:Fallback>
        </mc:AlternateContent>
        <p:sp>
          <p:nvSpPr>
            <p:cNvPr id="86" name="pole tekstowe 85"/>
            <p:cNvSpPr txBox="1"/>
            <p:nvPr/>
          </p:nvSpPr>
          <p:spPr>
            <a:xfrm>
              <a:off x="6112702" y="6040965"/>
              <a:ext cx="1683639" cy="338554"/>
            </a:xfrm>
            <a:prstGeom prst="rect">
              <a:avLst/>
            </a:prstGeom>
            <a:noFill/>
          </p:spPr>
          <p:txBody>
            <a:bodyPr wrap="square" rtlCol="0">
              <a:spAutoFit/>
            </a:bodyPr>
            <a:lstStyle/>
            <a:p>
              <a:r>
                <a:rPr lang="en-US" sz="1600" dirty="0"/>
                <a:t>lower level</a:t>
              </a:r>
            </a:p>
          </p:txBody>
        </p:sp>
        <p:cxnSp>
          <p:nvCxnSpPr>
            <p:cNvPr id="89" name="Łącznik prosty ze strzałką 88"/>
            <p:cNvCxnSpPr/>
            <p:nvPr/>
          </p:nvCxnSpPr>
          <p:spPr>
            <a:xfrm>
              <a:off x="4572000" y="6321496"/>
              <a:ext cx="403732"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pole tekstowe 42"/>
            <p:cNvSpPr txBox="1"/>
            <p:nvPr/>
          </p:nvSpPr>
          <p:spPr>
            <a:xfrm>
              <a:off x="913834" y="4621170"/>
              <a:ext cx="5047986" cy="523220"/>
            </a:xfrm>
            <a:prstGeom prst="rect">
              <a:avLst/>
            </a:prstGeom>
            <a:noFill/>
          </p:spPr>
          <p:txBody>
            <a:bodyPr wrap="square" rtlCol="0">
              <a:spAutoFit/>
            </a:bodyPr>
            <a:lstStyle/>
            <a:p>
              <a:pPr algn="ctr"/>
              <a:r>
                <a:rPr lang="en-US" sz="1400" dirty="0">
                  <a:solidFill>
                    <a:srgbClr val="003399"/>
                  </a:solidFill>
                </a:rPr>
                <a:t>semantics of granules: functions computed by </a:t>
              </a:r>
            </a:p>
            <a:p>
              <a:pPr algn="ctr"/>
              <a:r>
                <a:rPr lang="en-US" sz="1400" dirty="0">
                  <a:solidFill>
                    <a:srgbClr val="003399"/>
                  </a:solidFill>
                </a:rPr>
                <a:t>algorithms associated to granules with inputs extracted from </a:t>
              </a:r>
              <a:r>
                <a:rPr lang="en-US" sz="1400" i="1" dirty="0">
                  <a:solidFill>
                    <a:srgbClr val="003399"/>
                  </a:solidFill>
                </a:rPr>
                <a:t>x</a:t>
              </a:r>
            </a:p>
          </p:txBody>
        </p:sp>
        <p:cxnSp>
          <p:nvCxnSpPr>
            <p:cNvPr id="44" name="Łącznik prosty ze strzałką 43"/>
            <p:cNvCxnSpPr/>
            <p:nvPr/>
          </p:nvCxnSpPr>
          <p:spPr>
            <a:xfrm flipV="1">
              <a:off x="2385810" y="4330163"/>
              <a:ext cx="215477" cy="30172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Łącznik prosty ze strzałką 45"/>
            <p:cNvCxnSpPr/>
            <p:nvPr/>
          </p:nvCxnSpPr>
          <p:spPr>
            <a:xfrm flipV="1">
              <a:off x="2385810" y="4299475"/>
              <a:ext cx="1025534" cy="36152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Łącznik prosty ze strzałką 46"/>
            <p:cNvCxnSpPr/>
            <p:nvPr/>
          </p:nvCxnSpPr>
          <p:spPr>
            <a:xfrm flipH="1" flipV="1">
              <a:off x="1449160" y="4331068"/>
              <a:ext cx="919560" cy="30081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pole tekstowe 53"/>
            <p:cNvSpPr txBox="1"/>
            <p:nvPr/>
          </p:nvSpPr>
          <p:spPr>
            <a:xfrm>
              <a:off x="3001292" y="2998825"/>
              <a:ext cx="2550630" cy="523220"/>
            </a:xfrm>
            <a:prstGeom prst="rect">
              <a:avLst/>
            </a:prstGeom>
            <a:noFill/>
          </p:spPr>
          <p:txBody>
            <a:bodyPr wrap="square" rtlCol="0">
              <a:spAutoFit/>
            </a:bodyPr>
            <a:lstStyle/>
            <a:p>
              <a:pPr algn="ctr"/>
              <a:r>
                <a:rPr lang="en-US" sz="1400" dirty="0">
                  <a:solidFill>
                    <a:srgbClr val="003399"/>
                  </a:solidFill>
                </a:rPr>
                <a:t>aggregation of algorithms</a:t>
              </a:r>
            </a:p>
            <a:p>
              <a:pPr algn="ctr"/>
              <a:r>
                <a:rPr lang="en-US" sz="1400" dirty="0">
                  <a:solidFill>
                    <a:srgbClr val="003399"/>
                  </a:solidFill>
                </a:rPr>
                <a:t>(e.g. to ensemble)</a:t>
              </a:r>
            </a:p>
          </p:txBody>
        </p:sp>
        <mc:AlternateContent xmlns:mc="http://schemas.openxmlformats.org/markup-compatibility/2006" xmlns:a14="http://schemas.microsoft.com/office/drawing/2010/main">
          <mc:Choice Requires="a14">
            <p:sp>
              <p:nvSpPr>
                <p:cNvPr id="59" name="pole tekstowe 58"/>
                <p:cNvSpPr txBox="1"/>
                <p:nvPr/>
              </p:nvSpPr>
              <p:spPr>
                <a:xfrm>
                  <a:off x="809868" y="2804975"/>
                  <a:ext cx="2536372" cy="544252"/>
                </a:xfrm>
                <a:prstGeom prst="rect">
                  <a:avLst/>
                </a:prstGeom>
                <a:noFill/>
              </p:spPr>
              <p:txBody>
                <a:bodyPr wrap="square" rtlCol="0">
                  <a:spAutoFit/>
                </a:bodyPr>
                <a:lstStyle/>
                <a:p>
                  <a:pPr algn="ctr"/>
                  <a:r>
                    <a:rPr lang="en-US" sz="1400" dirty="0">
                      <a:solidFill>
                        <a:srgbClr val="003399"/>
                      </a:solidFill>
                    </a:rPr>
                    <a:t>algorithm </a:t>
                  </a:r>
                  <a14:m>
                    <m:oMath xmlns:m="http://schemas.openxmlformats.org/officeDocument/2006/math">
                      <m:sSub>
                        <m:sSubPr>
                          <m:ctrlPr>
                            <a:rPr lang="en-US" sz="1400" i="1">
                              <a:latin typeface="Cambria Math" panose="02040503050406030204" pitchFamily="18" charset="0"/>
                            </a:rPr>
                          </m:ctrlPr>
                        </m:sSubPr>
                        <m:e>
                          <m:r>
                            <a:rPr lang="en-US" sz="1400" b="0" i="1" smtClean="0">
                              <a:latin typeface="Cambria Math" panose="02040503050406030204" pitchFamily="18" charset="0"/>
                            </a:rPr>
                            <m:t>𝐴𝑙</m:t>
                          </m:r>
                        </m:e>
                        <m:sub>
                          <m:sSub>
                            <m:sSubPr>
                              <m:ctrlPr>
                                <a:rPr lang="en-US" sz="1400" i="1">
                                  <a:latin typeface="Cambria Math" panose="02040503050406030204" pitchFamily="18" charset="0"/>
                                </a:rPr>
                              </m:ctrlPr>
                            </m:sSubPr>
                            <m:e>
                              <m:r>
                                <a:rPr lang="en-US" sz="1400" i="1">
                                  <a:latin typeface="Cambria Math" panose="02040503050406030204" pitchFamily="18" charset="0"/>
                                </a:rPr>
                                <m:t>𝑔</m:t>
                              </m:r>
                            </m:e>
                            <m:sub>
                              <m:r>
                                <a:rPr lang="en-US" sz="1400" i="1">
                                  <a:latin typeface="Cambria Math" panose="02040503050406030204" pitchFamily="18" charset="0"/>
                                </a:rPr>
                                <m:t>𝑖</m:t>
                              </m:r>
                            </m:sub>
                          </m:sSub>
                        </m:sub>
                      </m:sSub>
                    </m:oMath>
                  </a14:m>
                  <a:r>
                    <a:rPr lang="en-US" sz="1400" dirty="0">
                      <a:solidFill>
                        <a:srgbClr val="003399"/>
                      </a:solidFill>
                    </a:rPr>
                    <a:t> with inputs extracted from </a:t>
                  </a:r>
                  <a:r>
                    <a:rPr lang="en-US" sz="1400" i="1" dirty="0">
                      <a:solidFill>
                        <a:srgbClr val="003399"/>
                      </a:solidFill>
                    </a:rPr>
                    <a:t>x</a:t>
                  </a:r>
                </a:p>
              </p:txBody>
            </p:sp>
          </mc:Choice>
          <mc:Fallback xmlns="">
            <p:sp>
              <p:nvSpPr>
                <p:cNvPr id="59" name="pole tekstowe 58"/>
                <p:cNvSpPr txBox="1">
                  <a:spLocks noRot="1" noChangeAspect="1" noMove="1" noResize="1" noEditPoints="1" noAdjustHandles="1" noChangeArrowheads="1" noChangeShapeType="1" noTextEdit="1"/>
                </p:cNvSpPr>
                <p:nvPr/>
              </p:nvSpPr>
              <p:spPr>
                <a:xfrm>
                  <a:off x="809868" y="2804975"/>
                  <a:ext cx="2536372" cy="544252"/>
                </a:xfrm>
                <a:prstGeom prst="rect">
                  <a:avLst/>
                </a:prstGeom>
                <a:blipFill rotWithShape="0">
                  <a:blip r:embed="rId8"/>
                  <a:stretch>
                    <a:fillRect t="-2247" b="-11236"/>
                  </a:stretch>
                </a:blipFill>
              </p:spPr>
              <p:txBody>
                <a:bodyPr/>
                <a:lstStyle/>
                <a:p>
                  <a:r>
                    <a:rPr lang="en-US">
                      <a:noFill/>
                    </a:rPr>
                    <a:t> </a:t>
                  </a:r>
                </a:p>
              </p:txBody>
            </p:sp>
          </mc:Fallback>
        </mc:AlternateContent>
        <p:cxnSp>
          <p:nvCxnSpPr>
            <p:cNvPr id="64" name="Łącznik prosty ze strzałką 63"/>
            <p:cNvCxnSpPr/>
            <p:nvPr/>
          </p:nvCxnSpPr>
          <p:spPr>
            <a:xfrm flipH="1">
              <a:off x="1899332" y="3496283"/>
              <a:ext cx="8372" cy="20267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Łącznik prosty ze strzałką 56"/>
            <p:cNvCxnSpPr/>
            <p:nvPr/>
          </p:nvCxnSpPr>
          <p:spPr>
            <a:xfrm flipH="1">
              <a:off x="2041938" y="3321297"/>
              <a:ext cx="1363795" cy="75288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69" name="pole tekstowe 68"/>
          <p:cNvSpPr txBox="1"/>
          <p:nvPr/>
        </p:nvSpPr>
        <p:spPr>
          <a:xfrm>
            <a:off x="297031" y="6228601"/>
            <a:ext cx="8498532" cy="584775"/>
          </a:xfrm>
          <a:prstGeom prst="rect">
            <a:avLst/>
          </a:prstGeom>
          <a:noFill/>
        </p:spPr>
        <p:txBody>
          <a:bodyPr wrap="square" rtlCol="0">
            <a:spAutoFit/>
          </a:bodyPr>
          <a:lstStyle/>
          <a:p>
            <a:r>
              <a:rPr lang="pl-PL" sz="1600" i="1" dirty="0">
                <a:solidFill>
                  <a:srgbClr val="0000CC"/>
                </a:solidFill>
              </a:rPr>
              <a:t>L. </a:t>
            </a:r>
            <a:r>
              <a:rPr lang="pl-PL" sz="1600" i="1" dirty="0" err="1">
                <a:solidFill>
                  <a:srgbClr val="0000CC"/>
                </a:solidFill>
              </a:rPr>
              <a:t>Rokach</a:t>
            </a:r>
            <a:r>
              <a:rPr lang="pl-PL" sz="1600" i="1" dirty="0">
                <a:solidFill>
                  <a:srgbClr val="0000CC"/>
                </a:solidFill>
              </a:rPr>
              <a:t>: </a:t>
            </a:r>
            <a:r>
              <a:rPr lang="en-US" sz="1600" i="1" dirty="0">
                <a:solidFill>
                  <a:srgbClr val="0000CC"/>
                </a:solidFill>
              </a:rPr>
              <a:t>Ensemble Learning: Pattern Classification Using Ensemble. World Scientific  (2nd Edition) 2019</a:t>
            </a:r>
          </a:p>
        </p:txBody>
      </p:sp>
      <mc:AlternateContent xmlns:mc="http://schemas.openxmlformats.org/markup-compatibility/2006" xmlns:a14="http://schemas.microsoft.com/office/drawing/2010/main">
        <mc:Choice Requires="a14">
          <p:sp>
            <p:nvSpPr>
              <p:cNvPr id="40" name="pole tekstowe 39"/>
              <p:cNvSpPr txBox="1"/>
              <p:nvPr/>
            </p:nvSpPr>
            <p:spPr>
              <a:xfrm>
                <a:off x="6009062" y="3967632"/>
                <a:ext cx="1703817" cy="756169"/>
              </a:xfrm>
              <a:prstGeom prst="rect">
                <a:avLst/>
              </a:prstGeom>
              <a:noFill/>
            </p:spPr>
            <p:txBody>
              <a:bodyPr wrap="square" rtlCol="0">
                <a:spAutoFit/>
              </a:bodyPr>
              <a:lstStyle/>
              <a:p>
                <a:pPr algn="ctr"/>
                <a:r>
                  <a:rPr lang="en-US" sz="1400" dirty="0">
                    <a:solidFill>
                      <a:srgbClr val="003399"/>
                    </a:solidFill>
                  </a:rPr>
                  <a:t>quality of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𝐴𝑙</m:t>
                        </m:r>
                      </m:e>
                      <m:sub>
                        <m:r>
                          <a:rPr lang="en-US" sz="1400" i="1">
                            <a:latin typeface="Cambria Math" panose="02040503050406030204" pitchFamily="18" charset="0"/>
                          </a:rPr>
                          <m:t>𝑔</m:t>
                        </m:r>
                      </m:sub>
                    </m:sSub>
                  </m:oMath>
                </a14:m>
                <a:r>
                  <a:rPr lang="pl-PL" sz="1400" dirty="0">
                    <a:solidFill>
                      <a:srgbClr val="003399"/>
                    </a:solidFill>
                  </a:rPr>
                  <a:t> </a:t>
                </a:r>
                <a:r>
                  <a:rPr lang="en-US" sz="1400" dirty="0">
                    <a:solidFill>
                      <a:srgbClr val="003399"/>
                    </a:solidFill>
                  </a:rPr>
                  <a:t>on inputs extracted from x </a:t>
                </a:r>
              </a:p>
            </p:txBody>
          </p:sp>
        </mc:Choice>
        <mc:Fallback xmlns="">
          <p:sp>
            <p:nvSpPr>
              <p:cNvPr id="40" name="pole tekstowe 39"/>
              <p:cNvSpPr txBox="1">
                <a:spLocks noRot="1" noChangeAspect="1" noMove="1" noResize="1" noEditPoints="1" noAdjustHandles="1" noChangeArrowheads="1" noChangeShapeType="1" noTextEdit="1"/>
              </p:cNvSpPr>
              <p:nvPr/>
            </p:nvSpPr>
            <p:spPr>
              <a:xfrm>
                <a:off x="6009062" y="3967632"/>
                <a:ext cx="1703817" cy="756169"/>
              </a:xfrm>
              <a:prstGeom prst="rect">
                <a:avLst/>
              </a:prstGeom>
              <a:blipFill rotWithShape="0">
                <a:blip r:embed="rId9"/>
                <a:stretch>
                  <a:fillRect t="-1613" b="-7258"/>
                </a:stretch>
              </a:blipFill>
            </p:spPr>
            <p:txBody>
              <a:bodyPr/>
              <a:lstStyle/>
              <a:p>
                <a:r>
                  <a:rPr lang="en-US">
                    <a:noFill/>
                  </a:rPr>
                  <a:t> </a:t>
                </a:r>
              </a:p>
            </p:txBody>
          </p:sp>
        </mc:Fallback>
      </mc:AlternateContent>
      <p:cxnSp>
        <p:nvCxnSpPr>
          <p:cNvPr id="45" name="Łącznik prosty ze strzałką 44"/>
          <p:cNvCxnSpPr/>
          <p:nvPr/>
        </p:nvCxnSpPr>
        <p:spPr>
          <a:xfrm flipH="1" flipV="1">
            <a:off x="5221216" y="3860784"/>
            <a:ext cx="948580" cy="32863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0128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35496" y="95640"/>
            <a:ext cx="9080902" cy="813080"/>
          </a:xfrm>
        </p:spPr>
        <p:txBody>
          <a:bodyPr/>
          <a:lstStyle/>
          <a:p>
            <a:r>
              <a:rPr lang="en-US" sz="2800" b="1" dirty="0"/>
              <a:t>INTERFACES BETWEEN GRANULAR NETWORKS</a:t>
            </a:r>
            <a:r>
              <a:rPr lang="pl-PL" sz="2800" b="1" dirty="0"/>
              <a:t>: </a:t>
            </a:r>
            <a:r>
              <a:rPr lang="en-US" sz="2800" b="1" dirty="0"/>
              <a:t>INTERACTIONS WITH THE ENVIRONMENT</a:t>
            </a:r>
          </a:p>
        </p:txBody>
      </p:sp>
      <p:sp>
        <p:nvSpPr>
          <p:cNvPr id="34" name="pole tekstowe 33"/>
          <p:cNvSpPr txBox="1"/>
          <p:nvPr/>
        </p:nvSpPr>
        <p:spPr>
          <a:xfrm>
            <a:off x="1833680" y="884352"/>
            <a:ext cx="5328592" cy="1754326"/>
          </a:xfrm>
          <a:prstGeom prst="rect">
            <a:avLst/>
          </a:prstGeom>
          <a:noFill/>
        </p:spPr>
        <p:txBody>
          <a:bodyPr wrap="square" rtlCol="0">
            <a:spAutoFit/>
          </a:bodyPr>
          <a:lstStyle/>
          <a:p>
            <a:pPr algn="ctr"/>
            <a:r>
              <a:rPr lang="en-US" sz="1800" dirty="0">
                <a:solidFill>
                  <a:srgbClr val="0000FF"/>
                </a:solidFill>
              </a:rPr>
              <a:t>Interactions may interfere with the input, construction, and aggregation of algorithms, as well as their computation. </a:t>
            </a:r>
            <a:endParaRPr lang="pl-PL" sz="1800" dirty="0">
              <a:solidFill>
                <a:srgbClr val="0000FF"/>
              </a:solidFill>
            </a:endParaRPr>
          </a:p>
          <a:p>
            <a:pPr algn="ctr"/>
            <a:r>
              <a:rPr lang="en-US" sz="1800" dirty="0">
                <a:solidFill>
                  <a:srgbClr val="0000FF"/>
                </a:solidFill>
              </a:rPr>
              <a:t>The computations performed by the algorithms may also change interactions from the environment.</a:t>
            </a:r>
          </a:p>
        </p:txBody>
      </p:sp>
      <mc:AlternateContent xmlns:mc="http://schemas.openxmlformats.org/markup-compatibility/2006" xmlns:a14="http://schemas.microsoft.com/office/drawing/2010/main">
        <mc:Choice Requires="a14">
          <p:sp>
            <p:nvSpPr>
              <p:cNvPr id="35" name="pole tekstowe 34"/>
              <p:cNvSpPr txBox="1"/>
              <p:nvPr/>
            </p:nvSpPr>
            <p:spPr>
              <a:xfrm>
                <a:off x="724956" y="3058669"/>
                <a:ext cx="7701980" cy="403893"/>
              </a:xfrm>
              <a:prstGeom prst="rect">
                <a:avLst/>
              </a:prstGeom>
              <a:noFill/>
            </p:spPr>
            <p:txBody>
              <a:bodyPr wrap="none" lIns="0" tIns="0" rIns="0" bIns="0" rtlCol="0">
                <a:spAutoFit/>
              </a:bodyPr>
              <a:lstStyle/>
              <a:p>
                <a:r>
                  <a:rPr lang="pl-PL" sz="2400" b="0" dirty="0"/>
                  <a:t>  </a:t>
                </a:r>
                <a:r>
                  <a:rPr lang="pl-PL" sz="2400" b="0" dirty="0">
                    <a:solidFill>
                      <a:srgbClr val="0000CC"/>
                    </a:solidFill>
                  </a:rPr>
                  <a:t>[</a:t>
                </a:r>
                <a14:m>
                  <m:oMath xmlns:m="http://schemas.openxmlformats.org/officeDocument/2006/math">
                    <m:sSub>
                      <m:sSubPr>
                        <m:ctrlPr>
                          <a:rPr lang="pl-PL" sz="2400" b="0" i="1" smtClean="0">
                            <a:solidFill>
                              <a:srgbClr val="0000CC"/>
                            </a:solidFill>
                            <a:latin typeface="Cambria Math" panose="02040503050406030204" pitchFamily="18" charset="0"/>
                          </a:rPr>
                        </m:ctrlPr>
                      </m:sSubPr>
                      <m:e>
                        <m:sSub>
                          <m:sSubPr>
                            <m:ctrlPr>
                              <a:rPr lang="pl-PL" sz="2400" i="1">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m:t>
                            </m:r>
                          </m:e>
                          <m:sub>
                            <m:r>
                              <a:rPr lang="pl-PL" sz="2400" b="0" i="1" smtClean="0">
                                <a:solidFill>
                                  <a:srgbClr val="0000CC"/>
                                </a:solidFill>
                                <a:latin typeface="Cambria Math" panose="02040503050406030204" pitchFamily="18" charset="0"/>
                                <a:ea typeface="Cambria Math" panose="02040503050406030204" pitchFamily="18" charset="0"/>
                              </a:rPr>
                              <m:t>𝑗</m:t>
                            </m:r>
                          </m:sub>
                        </m:sSub>
                        <m:r>
                          <a:rPr lang="pl-PL" sz="2400" i="1">
                            <a:solidFill>
                              <a:srgbClr val="0000CC"/>
                            </a:solidFill>
                            <a:latin typeface="Cambria Math" panose="02040503050406030204" pitchFamily="18" charset="0"/>
                            <a:ea typeface="Cambria Math" panose="02040503050406030204" pitchFamily="18" charset="0"/>
                          </a:rPr>
                          <m:t>(</m:t>
                        </m:r>
                        <m:r>
                          <a:rPr lang="pl-PL" sz="2400" b="0" i="1" smtClean="0">
                            <a:solidFill>
                              <a:srgbClr val="0000CC"/>
                            </a:solidFill>
                            <a:latin typeface="Cambria Math" panose="02040503050406030204" pitchFamily="18" charset="0"/>
                          </a:rPr>
                          <m:t>𝐻</m:t>
                        </m:r>
                      </m:e>
                      <m:sub>
                        <m:r>
                          <a:rPr lang="pl-PL" sz="2400" b="0" i="1" smtClean="0">
                            <a:solidFill>
                              <a:srgbClr val="0000CC"/>
                            </a:solidFill>
                            <a:latin typeface="Cambria Math" panose="02040503050406030204" pitchFamily="18" charset="0"/>
                          </a:rPr>
                          <m:t>𝑔</m:t>
                        </m:r>
                      </m:sub>
                    </m:sSub>
                    <m:r>
                      <a:rPr lang="pl-PL" sz="2400" b="0" i="1" smtClean="0">
                        <a:solidFill>
                          <a:srgbClr val="0000CC"/>
                        </a:solidFill>
                        <a:latin typeface="Cambria Math" panose="02040503050406030204" pitchFamily="18" charset="0"/>
                      </a:rPr>
                      <m:t>,</m:t>
                    </m:r>
                    <m:sSub>
                      <m:sSubPr>
                        <m:ctrlPr>
                          <a:rPr lang="pl-PL" sz="2400" b="0" i="1" smtClean="0">
                            <a:solidFill>
                              <a:srgbClr val="0000CC"/>
                            </a:solidFill>
                            <a:latin typeface="Cambria Math" panose="02040503050406030204" pitchFamily="18" charset="0"/>
                          </a:rPr>
                        </m:ctrlPr>
                      </m:sSubPr>
                      <m:e>
                        <m:r>
                          <a:rPr lang="pl-PL" sz="2400" b="0" i="1" smtClean="0">
                            <a:solidFill>
                              <a:srgbClr val="0000CC"/>
                            </a:solidFill>
                            <a:latin typeface="Cambria Math" panose="02040503050406030204" pitchFamily="18" charset="0"/>
                          </a:rPr>
                          <m:t>𝑒</m:t>
                        </m:r>
                      </m:e>
                      <m:sub>
                        <m:r>
                          <a:rPr lang="pl-PL" sz="2400" b="0" i="1" smtClean="0">
                            <a:solidFill>
                              <a:srgbClr val="0000CC"/>
                            </a:solidFill>
                            <a:latin typeface="Cambria Math" panose="02040503050406030204" pitchFamily="18" charset="0"/>
                          </a:rPr>
                          <m:t>𝑗</m:t>
                        </m:r>
                      </m:sub>
                    </m:sSub>
                    <m:r>
                      <a:rPr lang="pl-PL" sz="2400" b="0" i="1" smtClean="0">
                        <a:solidFill>
                          <a:srgbClr val="0000CC"/>
                        </a:solidFill>
                        <a:latin typeface="Cambria Math" panose="02040503050406030204" pitchFamily="18" charset="0"/>
                      </a:rPr>
                      <m:t>)(</m:t>
                    </m:r>
                    <m:sSub>
                      <m:sSubPr>
                        <m:ctrlPr>
                          <a:rPr lang="pl-PL" sz="2400" b="0" i="1" smtClean="0">
                            <a:solidFill>
                              <a:srgbClr val="0000CC"/>
                            </a:solidFill>
                            <a:latin typeface="Cambria Math" panose="02040503050406030204" pitchFamily="18" charset="0"/>
                          </a:rPr>
                        </m:ctrlPr>
                      </m:sSubPr>
                      <m:e>
                        <m:sSub>
                          <m:sSubPr>
                            <m:ctrlPr>
                              <a:rPr lang="pl-PL" sz="2400" i="1">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m:t>
                            </m:r>
                          </m:e>
                          <m:sub>
                            <m:r>
                              <a:rPr lang="pl-PL" sz="2400" b="0" i="1" smtClean="0">
                                <a:solidFill>
                                  <a:srgbClr val="0000CC"/>
                                </a:solidFill>
                                <a:latin typeface="Cambria Math" panose="02040503050406030204" pitchFamily="18" charset="0"/>
                                <a:ea typeface="Cambria Math" panose="02040503050406030204" pitchFamily="18" charset="0"/>
                              </a:rPr>
                              <m:t>1</m:t>
                            </m:r>
                          </m:sub>
                        </m:sSub>
                        <m:r>
                          <a:rPr lang="pl-PL" sz="2400" i="1">
                            <a:solidFill>
                              <a:srgbClr val="0000CC"/>
                            </a:solidFill>
                            <a:latin typeface="Cambria Math" panose="02040503050406030204" pitchFamily="18" charset="0"/>
                            <a:ea typeface="Cambria Math" panose="02040503050406030204" pitchFamily="18" charset="0"/>
                          </a:rPr>
                          <m:t>(</m:t>
                        </m:r>
                        <m:r>
                          <a:rPr lang="pl-PL" sz="2400" b="0" i="1" smtClean="0">
                            <a:solidFill>
                              <a:srgbClr val="0000CC"/>
                            </a:solidFill>
                            <a:latin typeface="Cambria Math" panose="02040503050406030204" pitchFamily="18" charset="0"/>
                          </a:rPr>
                          <m:t>𝐴𝑙</m:t>
                        </m:r>
                      </m:e>
                      <m:sub>
                        <m:sSub>
                          <m:sSubPr>
                            <m:ctrlPr>
                              <a:rPr lang="pl-PL" sz="2400" b="0" i="1" smtClean="0">
                                <a:solidFill>
                                  <a:srgbClr val="0000CC"/>
                                </a:solidFill>
                                <a:latin typeface="Cambria Math" panose="02040503050406030204" pitchFamily="18" charset="0"/>
                              </a:rPr>
                            </m:ctrlPr>
                          </m:sSubPr>
                          <m:e>
                            <m:r>
                              <a:rPr lang="pl-PL" sz="2400" b="0" i="1" smtClean="0">
                                <a:solidFill>
                                  <a:srgbClr val="0000CC"/>
                                </a:solidFill>
                                <a:latin typeface="Cambria Math" panose="02040503050406030204" pitchFamily="18" charset="0"/>
                              </a:rPr>
                              <m:t>𝑔</m:t>
                            </m:r>
                          </m:e>
                          <m:sub>
                            <m:r>
                              <a:rPr lang="pl-PL" sz="2400" b="0" i="1" smtClean="0">
                                <a:solidFill>
                                  <a:srgbClr val="0000CC"/>
                                </a:solidFill>
                                <a:latin typeface="Cambria Math" panose="02040503050406030204" pitchFamily="18" charset="0"/>
                              </a:rPr>
                              <m:t>1</m:t>
                            </m:r>
                          </m:sub>
                        </m:sSub>
                      </m:sub>
                    </m:sSub>
                    <m:r>
                      <a:rPr lang="pl-PL" sz="2400" b="0" i="1" smtClean="0">
                        <a:solidFill>
                          <a:srgbClr val="0000CC"/>
                        </a:solidFill>
                        <a:latin typeface="Cambria Math" panose="02040503050406030204" pitchFamily="18" charset="0"/>
                      </a:rPr>
                      <m:t>,</m:t>
                    </m:r>
                    <m:sSub>
                      <m:sSubPr>
                        <m:ctrlPr>
                          <a:rPr lang="pl-PL" sz="2400" b="0" i="1" smtClean="0">
                            <a:solidFill>
                              <a:srgbClr val="0000CC"/>
                            </a:solidFill>
                            <a:latin typeface="Cambria Math" panose="02040503050406030204" pitchFamily="18" charset="0"/>
                          </a:rPr>
                        </m:ctrlPr>
                      </m:sSubPr>
                      <m:e>
                        <m:r>
                          <a:rPr lang="pl-PL" sz="2400" b="0" i="1" smtClean="0">
                            <a:solidFill>
                              <a:srgbClr val="0000CC"/>
                            </a:solidFill>
                            <a:latin typeface="Cambria Math" panose="02040503050406030204" pitchFamily="18" charset="0"/>
                          </a:rPr>
                          <m:t>𝑒</m:t>
                        </m:r>
                      </m:e>
                      <m:sub>
                        <m:r>
                          <a:rPr lang="pl-PL" sz="2400" b="0" i="1" smtClean="0">
                            <a:solidFill>
                              <a:srgbClr val="0000CC"/>
                            </a:solidFill>
                            <a:latin typeface="Cambria Math" panose="02040503050406030204" pitchFamily="18" charset="0"/>
                          </a:rPr>
                          <m:t>1</m:t>
                        </m:r>
                      </m:sub>
                    </m:sSub>
                    <m:r>
                      <a:rPr lang="pl-PL" sz="2400" b="0" i="1" smtClean="0">
                        <a:solidFill>
                          <a:srgbClr val="0000CC"/>
                        </a:solidFill>
                        <a:latin typeface="Cambria Math" panose="02040503050406030204" pitchFamily="18" charset="0"/>
                      </a:rPr>
                      <m:t>),….,</m:t>
                    </m:r>
                    <m:sSub>
                      <m:sSubPr>
                        <m:ctrlPr>
                          <a:rPr lang="pl-PL" sz="2400" i="1" smtClean="0">
                            <a:solidFill>
                              <a:srgbClr val="0000CC"/>
                            </a:solidFill>
                            <a:latin typeface="Cambria Math" panose="02040503050406030204" pitchFamily="18" charset="0"/>
                          </a:rPr>
                        </m:ctrlPr>
                      </m:sSubPr>
                      <m:e>
                        <m:sSub>
                          <m:sSubPr>
                            <m:ctrlPr>
                              <a:rPr lang="pl-PL" sz="2400" i="1">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m:t>
                            </m:r>
                          </m:e>
                          <m:sub>
                            <m:r>
                              <a:rPr lang="pl-PL" sz="2400" b="0" i="1" smtClean="0">
                                <a:solidFill>
                                  <a:srgbClr val="0000CC"/>
                                </a:solidFill>
                                <a:latin typeface="Cambria Math" panose="02040503050406030204" pitchFamily="18" charset="0"/>
                                <a:ea typeface="Cambria Math" panose="02040503050406030204" pitchFamily="18" charset="0"/>
                              </a:rPr>
                              <m:t>𝑘</m:t>
                            </m:r>
                          </m:sub>
                        </m:sSub>
                        <m:r>
                          <a:rPr lang="pl-PL" sz="2400" b="0" i="1" smtClean="0">
                            <a:solidFill>
                              <a:srgbClr val="0000CC"/>
                            </a:solidFill>
                            <a:latin typeface="Cambria Math" panose="02040503050406030204" pitchFamily="18" charset="0"/>
                            <a:ea typeface="Cambria Math" panose="02040503050406030204" pitchFamily="18" charset="0"/>
                          </a:rPr>
                          <m:t>(</m:t>
                        </m:r>
                        <m:r>
                          <a:rPr lang="pl-PL" sz="2400" b="0" i="1" smtClean="0">
                            <a:solidFill>
                              <a:srgbClr val="0000CC"/>
                            </a:solidFill>
                            <a:latin typeface="Cambria Math" panose="02040503050406030204" pitchFamily="18" charset="0"/>
                          </a:rPr>
                          <m:t>𝐴</m:t>
                        </m:r>
                        <m:r>
                          <a:rPr lang="pl-PL" sz="2400" i="1">
                            <a:solidFill>
                              <a:srgbClr val="0000CC"/>
                            </a:solidFill>
                            <a:latin typeface="Cambria Math" panose="02040503050406030204" pitchFamily="18" charset="0"/>
                          </a:rPr>
                          <m:t>𝑙</m:t>
                        </m:r>
                      </m:e>
                      <m:sub>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𝑔</m:t>
                            </m:r>
                          </m:e>
                          <m:sub>
                            <m:r>
                              <a:rPr lang="pl-PL" sz="2400" b="0" i="1" smtClean="0">
                                <a:solidFill>
                                  <a:srgbClr val="0000CC"/>
                                </a:solidFill>
                                <a:latin typeface="Cambria Math" panose="02040503050406030204" pitchFamily="18" charset="0"/>
                              </a:rPr>
                              <m:t>𝑘</m:t>
                            </m:r>
                          </m:sub>
                        </m:sSub>
                      </m:sub>
                    </m:sSub>
                    <m:r>
                      <a:rPr lang="pl-PL" sz="2400" b="0" i="1" smtClean="0">
                        <a:solidFill>
                          <a:srgbClr val="0000CC"/>
                        </a:solidFill>
                        <a:latin typeface="Cambria Math" panose="02040503050406030204" pitchFamily="18" charset="0"/>
                      </a:rPr>
                      <m:t>,</m:t>
                    </m:r>
                    <m:sSub>
                      <m:sSubPr>
                        <m:ctrlPr>
                          <a:rPr lang="pl-PL" sz="2400" b="0" i="1" smtClean="0">
                            <a:solidFill>
                              <a:srgbClr val="0000CC"/>
                            </a:solidFill>
                            <a:latin typeface="Cambria Math" panose="02040503050406030204" pitchFamily="18" charset="0"/>
                          </a:rPr>
                        </m:ctrlPr>
                      </m:sSubPr>
                      <m:e>
                        <m:r>
                          <a:rPr lang="pl-PL" sz="2400" b="0" i="1" smtClean="0">
                            <a:solidFill>
                              <a:srgbClr val="0000CC"/>
                            </a:solidFill>
                            <a:latin typeface="Cambria Math" panose="02040503050406030204" pitchFamily="18" charset="0"/>
                          </a:rPr>
                          <m:t>𝑒</m:t>
                        </m:r>
                      </m:e>
                      <m:sub>
                        <m:r>
                          <a:rPr lang="pl-PL" sz="2400" b="0" i="1" smtClean="0">
                            <a:solidFill>
                              <a:srgbClr val="0000CC"/>
                            </a:solidFill>
                            <a:latin typeface="Cambria Math" panose="02040503050406030204" pitchFamily="18" charset="0"/>
                          </a:rPr>
                          <m:t>𝑘</m:t>
                        </m:r>
                      </m:sub>
                    </m:sSub>
                    <m:r>
                      <a:rPr lang="pl-PL" sz="2400" b="0" i="1" smtClean="0">
                        <a:solidFill>
                          <a:srgbClr val="0000CC"/>
                        </a:solidFill>
                        <a:latin typeface="Cambria Math" panose="02040503050406030204" pitchFamily="18" charset="0"/>
                      </a:rPr>
                      <m:t>))]</m:t>
                    </m:r>
                    <m:d>
                      <m:dPr>
                        <m:ctrlPr>
                          <a:rPr lang="pl-PL" sz="2400" i="1">
                            <a:solidFill>
                              <a:srgbClr val="0000CC"/>
                            </a:solidFill>
                            <a:latin typeface="Cambria Math" panose="02040503050406030204" pitchFamily="18" charset="0"/>
                          </a:rPr>
                        </m:ctrlPr>
                      </m:dPr>
                      <m:e>
                        <m:sSub>
                          <m:sSubPr>
                            <m:ctrlPr>
                              <a:rPr lang="pl-PL" sz="2400" i="1" smtClean="0">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m:t>
                            </m:r>
                          </m:e>
                          <m:sub>
                            <m:r>
                              <a:rPr lang="pl-PL" sz="2400" b="0" i="1" smtClean="0">
                                <a:solidFill>
                                  <a:srgbClr val="0000CC"/>
                                </a:solidFill>
                                <a:latin typeface="Cambria Math" panose="02040503050406030204" pitchFamily="18" charset="0"/>
                                <a:ea typeface="Cambria Math" panose="02040503050406030204" pitchFamily="18" charset="0"/>
                              </a:rPr>
                              <m:t>𝑖</m:t>
                            </m:r>
                          </m:sub>
                        </m:sSub>
                        <m:r>
                          <a:rPr lang="pl-PL" sz="2400" b="0" i="1" smtClean="0">
                            <a:solidFill>
                              <a:srgbClr val="0000CC"/>
                            </a:solidFill>
                            <a:latin typeface="Cambria Math" panose="02040503050406030204" pitchFamily="18" charset="0"/>
                            <a:ea typeface="Cambria Math" panose="02040503050406030204" pitchFamily="18" charset="0"/>
                          </a:rPr>
                          <m:t>(</m:t>
                        </m:r>
                        <m:r>
                          <a:rPr lang="pl-PL" sz="2400" i="1">
                            <a:solidFill>
                              <a:srgbClr val="0000CC"/>
                            </a:solidFill>
                            <a:latin typeface="Cambria Math" panose="02040503050406030204" pitchFamily="18" charset="0"/>
                          </a:rPr>
                          <m:t>𝑥</m:t>
                        </m:r>
                        <m:r>
                          <a:rPr lang="pl-PL" sz="2400" b="0" i="1" smtClean="0">
                            <a:solidFill>
                              <a:srgbClr val="0000CC"/>
                            </a:solidFill>
                            <a:latin typeface="Cambria Math" panose="02040503050406030204" pitchFamily="18" charset="0"/>
                          </a:rPr>
                          <m:t>,</m:t>
                        </m:r>
                        <m:sSub>
                          <m:sSubPr>
                            <m:ctrlPr>
                              <a:rPr lang="pl-PL" sz="2400" b="0" i="1" smtClean="0">
                                <a:solidFill>
                                  <a:srgbClr val="0000CC"/>
                                </a:solidFill>
                                <a:latin typeface="Cambria Math" panose="02040503050406030204" pitchFamily="18" charset="0"/>
                              </a:rPr>
                            </m:ctrlPr>
                          </m:sSubPr>
                          <m:e>
                            <m:r>
                              <a:rPr lang="pl-PL" sz="2400" b="0" i="1" smtClean="0">
                                <a:solidFill>
                                  <a:srgbClr val="0000CC"/>
                                </a:solidFill>
                                <a:latin typeface="Cambria Math" panose="02040503050406030204" pitchFamily="18" charset="0"/>
                              </a:rPr>
                              <m:t>𝑒</m:t>
                            </m:r>
                          </m:e>
                          <m:sub>
                            <m:r>
                              <a:rPr lang="pl-PL" sz="2400" b="0" i="1" smtClean="0">
                                <a:solidFill>
                                  <a:srgbClr val="0000CC"/>
                                </a:solidFill>
                                <a:latin typeface="Cambria Math" panose="02040503050406030204" pitchFamily="18" charset="0"/>
                              </a:rPr>
                              <m:t>𝑖</m:t>
                            </m:r>
                          </m:sub>
                        </m:sSub>
                        <m:r>
                          <a:rPr lang="pl-PL" sz="2400" b="0" i="1" smtClean="0">
                            <a:solidFill>
                              <a:srgbClr val="0000CC"/>
                            </a:solidFill>
                            <a:latin typeface="Cambria Math" panose="02040503050406030204" pitchFamily="18" charset="0"/>
                          </a:rPr>
                          <m:t>)</m:t>
                        </m:r>
                      </m:e>
                    </m:d>
                  </m:oMath>
                </a14:m>
                <a:endParaRPr lang="en-US" sz="2400" dirty="0">
                  <a:solidFill>
                    <a:srgbClr val="0000CC"/>
                  </a:solidFill>
                </a:endParaRPr>
              </a:p>
            </p:txBody>
          </p:sp>
        </mc:Choice>
        <mc:Fallback xmlns="">
          <p:sp>
            <p:nvSpPr>
              <p:cNvPr id="35" name="pole tekstowe 34"/>
              <p:cNvSpPr txBox="1">
                <a:spLocks noRot="1" noChangeAspect="1" noMove="1" noResize="1" noEditPoints="1" noAdjustHandles="1" noChangeArrowheads="1" noChangeShapeType="1" noTextEdit="1"/>
              </p:cNvSpPr>
              <p:nvPr/>
            </p:nvSpPr>
            <p:spPr>
              <a:xfrm>
                <a:off x="724956" y="3058669"/>
                <a:ext cx="7701980" cy="403893"/>
              </a:xfrm>
              <a:prstGeom prst="rect">
                <a:avLst/>
              </a:prstGeom>
              <a:blipFill rotWithShape="0">
                <a:blip r:embed="rId3"/>
                <a:stretch>
                  <a:fillRect l="-238" t="-24242" b="-36364"/>
                </a:stretch>
              </a:blipFill>
            </p:spPr>
            <p:txBody>
              <a:bodyPr/>
              <a:lstStyle/>
              <a:p>
                <a:r>
                  <a:rPr lang="en-US">
                    <a:noFill/>
                  </a:rPr>
                  <a:t> </a:t>
                </a:r>
              </a:p>
            </p:txBody>
          </p:sp>
        </mc:Fallback>
      </mc:AlternateContent>
      <p:sp>
        <p:nvSpPr>
          <p:cNvPr id="3" name="Nawias klamrowy otwierający 2"/>
          <p:cNvSpPr/>
          <p:nvPr/>
        </p:nvSpPr>
        <p:spPr>
          <a:xfrm rot="16200000">
            <a:off x="3296976" y="2809468"/>
            <a:ext cx="173784" cy="151216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pole tekstowe 36"/>
              <p:cNvSpPr txBox="1"/>
              <p:nvPr/>
            </p:nvSpPr>
            <p:spPr>
              <a:xfrm>
                <a:off x="84828" y="3705412"/>
                <a:ext cx="8982236" cy="1835182"/>
              </a:xfrm>
              <a:prstGeom prst="rect">
                <a:avLst/>
              </a:prstGeom>
              <a:noFill/>
            </p:spPr>
            <p:txBody>
              <a:bodyPr wrap="square" rtlCol="0">
                <a:spAutoFit/>
              </a:bodyPr>
              <a:lstStyle/>
              <a:p>
                <a:pPr algn="ctr"/>
                <a:r>
                  <a:rPr lang="en-US" sz="1800" dirty="0">
                    <a:solidFill>
                      <a:srgbClr val="0000FF"/>
                    </a:solidFill>
                  </a:rPr>
                  <a:t>interaction of algorithm </a:t>
                </a:r>
                <a14:m>
                  <m:oMath xmlns:m="http://schemas.openxmlformats.org/officeDocument/2006/math">
                    <m:sSub>
                      <m:sSubPr>
                        <m:ctrlPr>
                          <a:rPr lang="en-US" sz="2000" i="1" smtClean="0">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𝐴𝑙</m:t>
                        </m:r>
                      </m:e>
                      <m:sub>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𝑔</m:t>
                            </m:r>
                          </m:e>
                          <m:sub>
                            <m:r>
                              <a:rPr lang="en-US" sz="2000" i="1">
                                <a:solidFill>
                                  <a:srgbClr val="0000FF"/>
                                </a:solidFill>
                                <a:latin typeface="Cambria Math" panose="02040503050406030204" pitchFamily="18" charset="0"/>
                              </a:rPr>
                              <m:t>1</m:t>
                            </m:r>
                          </m:sub>
                        </m:sSub>
                      </m:sub>
                    </m:sSub>
                  </m:oMath>
                </a14:m>
                <a:r>
                  <a:rPr lang="en-US" sz="1800" dirty="0">
                    <a:solidFill>
                      <a:srgbClr val="0000FF"/>
                    </a:solidFill>
                  </a:rPr>
                  <a:t>with the environment state </a:t>
                </a:r>
                <a:r>
                  <a:rPr lang="en-US" sz="1800" i="1" dirty="0">
                    <a:solidFill>
                      <a:srgbClr val="0000FF"/>
                    </a:solidFill>
                  </a:rPr>
                  <a:t>e </a:t>
                </a:r>
                <a:r>
                  <a:rPr lang="en-US" sz="1800" dirty="0">
                    <a:solidFill>
                      <a:srgbClr val="0000FF"/>
                    </a:solidFill>
                  </a:rPr>
                  <a:t>disturbing</a:t>
                </a:r>
                <a:r>
                  <a:rPr lang="en-US" sz="1800" i="1" dirty="0">
                    <a:solidFill>
                      <a:srgbClr val="0000FF"/>
                    </a:solidFill>
                  </a:rPr>
                  <a:t> </a:t>
                </a:r>
                <a14:m>
                  <m:oMath xmlns:m="http://schemas.openxmlformats.org/officeDocument/2006/math">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𝐴𝑙</m:t>
                        </m:r>
                      </m:e>
                      <m:sub>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𝑔</m:t>
                            </m:r>
                          </m:e>
                          <m:sub>
                            <m:r>
                              <a:rPr lang="en-US" sz="2000" i="1">
                                <a:solidFill>
                                  <a:srgbClr val="0000FF"/>
                                </a:solidFill>
                                <a:latin typeface="Cambria Math" panose="02040503050406030204" pitchFamily="18" charset="0"/>
                              </a:rPr>
                              <m:t>1</m:t>
                            </m:r>
                          </m:sub>
                        </m:sSub>
                      </m:sub>
                    </m:sSub>
                  </m:oMath>
                </a14:m>
                <a:r>
                  <a:rPr lang="en-US" sz="1800" i="1" dirty="0">
                    <a:solidFill>
                      <a:srgbClr val="0000FF"/>
                    </a:solidFill>
                  </a:rPr>
                  <a:t>;</a:t>
                </a:r>
              </a:p>
              <a:p>
                <a:pPr algn="ctr"/>
                <a:r>
                  <a:rPr lang="en-US" sz="1800" dirty="0">
                    <a:solidFill>
                      <a:srgbClr val="0000FF"/>
                    </a:solidFill>
                  </a:rPr>
                  <a:t>uncertainty in definitions of interaction operation </a:t>
                </a:r>
                <a14:m>
                  <m:oMath xmlns:m="http://schemas.openxmlformats.org/officeDocument/2006/math">
                    <m:sSub>
                      <m:sSubPr>
                        <m:ctrlPr>
                          <a:rPr lang="en-US" sz="2000" i="1" smtClean="0">
                            <a:solidFill>
                              <a:srgbClr val="0000FF"/>
                            </a:solidFill>
                            <a:latin typeface="Cambria Math" panose="02040503050406030204" pitchFamily="18" charset="0"/>
                            <a:ea typeface="Cambria Math" panose="02040503050406030204" pitchFamily="18" charset="0"/>
                          </a:rPr>
                        </m:ctrlPr>
                      </m:sSubPr>
                      <m:e>
                        <m:r>
                          <a:rPr lang="en-US" sz="2000" i="1">
                            <a:solidFill>
                              <a:srgbClr val="0000FF"/>
                            </a:solidFill>
                            <a:latin typeface="Cambria Math" panose="02040503050406030204" pitchFamily="18" charset="0"/>
                            <a:ea typeface="Cambria Math" panose="02040503050406030204" pitchFamily="18" charset="0"/>
                          </a:rPr>
                          <m:t>⊗</m:t>
                        </m:r>
                      </m:e>
                      <m:sub>
                        <m:r>
                          <a:rPr lang="en-US" sz="2000" i="1">
                            <a:solidFill>
                              <a:srgbClr val="0000FF"/>
                            </a:solidFill>
                            <a:latin typeface="Cambria Math" panose="02040503050406030204" pitchFamily="18" charset="0"/>
                            <a:ea typeface="Cambria Math" panose="02040503050406030204" pitchFamily="18" charset="0"/>
                          </a:rPr>
                          <m:t>1</m:t>
                        </m:r>
                      </m:sub>
                    </m:sSub>
                  </m:oMath>
                </a14:m>
                <a:r>
                  <a:rPr lang="en-US" sz="1800" i="1" dirty="0">
                    <a:solidFill>
                      <a:srgbClr val="0000FF"/>
                    </a:solidFill>
                  </a:rPr>
                  <a:t>  </a:t>
                </a:r>
                <a:r>
                  <a:rPr lang="en-US" sz="1800" dirty="0">
                    <a:solidFill>
                      <a:srgbClr val="0000FF"/>
                    </a:solidFill>
                  </a:rPr>
                  <a:t>and vector of values </a:t>
                </a:r>
                <a:r>
                  <a:rPr lang="en-US" sz="1800" i="1" dirty="0">
                    <a:solidFill>
                      <a:srgbClr val="0000FF"/>
                    </a:solidFill>
                  </a:rPr>
                  <a:t>e</a:t>
                </a:r>
                <a:r>
                  <a:rPr lang="en-US" sz="1800" i="1" baseline="-25000" dirty="0">
                    <a:solidFill>
                      <a:srgbClr val="0000FF"/>
                    </a:solidFill>
                  </a:rPr>
                  <a:t>1 </a:t>
                </a:r>
                <a:r>
                  <a:rPr lang="en-US" sz="1800" dirty="0">
                    <a:solidFill>
                      <a:srgbClr val="0000FF"/>
                    </a:solidFill>
                  </a:rPr>
                  <a:t>extracted from the global vector of values characterizing the environment – note that some values in </a:t>
                </a:r>
                <a:r>
                  <a:rPr lang="en-US" sz="1800" i="1" dirty="0">
                    <a:solidFill>
                      <a:srgbClr val="0000FF"/>
                    </a:solidFill>
                  </a:rPr>
                  <a:t>e </a:t>
                </a:r>
                <a:r>
                  <a:rPr lang="en-US" sz="1800" dirty="0">
                    <a:solidFill>
                      <a:srgbClr val="0000FF"/>
                    </a:solidFill>
                  </a:rPr>
                  <a:t>may be missing and/or </a:t>
                </a:r>
                <a:r>
                  <a:rPr lang="en-US" sz="1800" i="1" dirty="0">
                    <a:solidFill>
                      <a:srgbClr val="0000FF"/>
                    </a:solidFill>
                  </a:rPr>
                  <a:t>e </a:t>
                </a:r>
                <a:r>
                  <a:rPr lang="en-US" sz="1800" dirty="0">
                    <a:solidFill>
                      <a:srgbClr val="0000FF"/>
                    </a:solidFill>
                  </a:rPr>
                  <a:t>may not properly characterize the environment</a:t>
                </a:r>
                <a:r>
                  <a:rPr lang="en-US" sz="1800" i="1" dirty="0">
                    <a:solidFill>
                      <a:srgbClr val="0000FF"/>
                    </a:solidFill>
                  </a:rPr>
                  <a:t>;</a:t>
                </a:r>
              </a:p>
              <a:p>
                <a:pPr algn="ctr"/>
                <a:r>
                  <a:rPr lang="pl-PL" sz="1800" dirty="0" err="1">
                    <a:solidFill>
                      <a:srgbClr val="0000FF"/>
                    </a:solidFill>
                  </a:rPr>
                  <a:t>models</a:t>
                </a:r>
                <a:r>
                  <a:rPr lang="pl-PL" sz="1800" dirty="0">
                    <a:solidFill>
                      <a:srgbClr val="0000FF"/>
                    </a:solidFill>
                  </a:rPr>
                  <a:t> for </a:t>
                </a:r>
                <a:r>
                  <a:rPr lang="en-US" sz="1800" dirty="0">
                    <a:solidFill>
                      <a:srgbClr val="0000FF"/>
                    </a:solidFill>
                  </a:rPr>
                  <a:t>interaction operations and </a:t>
                </a:r>
                <a:r>
                  <a:rPr lang="en-US" sz="1800" i="1" dirty="0" err="1">
                    <a:solidFill>
                      <a:srgbClr val="0000FF"/>
                    </a:solidFill>
                  </a:rPr>
                  <a:t>e</a:t>
                </a:r>
                <a:r>
                  <a:rPr lang="en-US" sz="1800" dirty="0">
                    <a:solidFill>
                      <a:srgbClr val="0000FF"/>
                    </a:solidFill>
                  </a:rPr>
                  <a:t> may require adaptation due to unpredictable changes in the environment over time</a:t>
                </a:r>
              </a:p>
            </p:txBody>
          </p:sp>
        </mc:Choice>
        <mc:Fallback xmlns="">
          <p:sp>
            <p:nvSpPr>
              <p:cNvPr id="37" name="pole tekstowe 36"/>
              <p:cNvSpPr txBox="1">
                <a:spLocks noRot="1" noChangeAspect="1" noMove="1" noResize="1" noEditPoints="1" noAdjustHandles="1" noChangeArrowheads="1" noChangeShapeType="1" noTextEdit="1"/>
              </p:cNvSpPr>
              <p:nvPr/>
            </p:nvSpPr>
            <p:spPr>
              <a:xfrm>
                <a:off x="84828" y="3705412"/>
                <a:ext cx="8982236" cy="1835182"/>
              </a:xfrm>
              <a:prstGeom prst="rect">
                <a:avLst/>
              </a:prstGeom>
              <a:blipFill rotWithShape="0">
                <a:blip r:embed="rId4"/>
                <a:stretch>
                  <a:fillRect t="-664" r="-747"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Prostokąt 3"/>
              <p:cNvSpPr/>
              <p:nvPr/>
            </p:nvSpPr>
            <p:spPr>
              <a:xfrm>
                <a:off x="1841285" y="2562443"/>
                <a:ext cx="5193729" cy="496226"/>
              </a:xfrm>
              <a:prstGeom prst="rect">
                <a:avLst/>
              </a:prstGeom>
            </p:spPr>
            <p:txBody>
              <a:bodyPr wrap="none">
                <a:spAutoFit/>
              </a:bodyPr>
              <a:lstStyle/>
              <a:p>
                <a:r>
                  <a:rPr lang="en-US" sz="2000" dirty="0">
                    <a:solidFill>
                      <a:srgbClr val="0000CC"/>
                    </a:solidFill>
                    <a:latin typeface="+mn-lt"/>
                  </a:rPr>
                  <a:t>Instead</a:t>
                </a:r>
                <a:r>
                  <a:rPr lang="pl-PL" sz="2400" dirty="0">
                    <a:solidFill>
                      <a:srgbClr val="0000CC"/>
                    </a:solidFill>
                    <a:latin typeface="Cambria Math" panose="02040503050406030204" pitchFamily="18" charset="0"/>
                  </a:rPr>
                  <a:t> [</a:t>
                </a:r>
                <a14:m>
                  <m:oMath xmlns:m="http://schemas.openxmlformats.org/officeDocument/2006/math">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𝐻</m:t>
                        </m:r>
                      </m:e>
                      <m:sub>
                        <m:r>
                          <a:rPr lang="pl-PL" sz="2400" i="1">
                            <a:solidFill>
                              <a:srgbClr val="0000CC"/>
                            </a:solidFill>
                            <a:latin typeface="Cambria Math" panose="02040503050406030204" pitchFamily="18" charset="0"/>
                          </a:rPr>
                          <m:t>𝑔</m:t>
                        </m:r>
                      </m:sub>
                    </m:sSub>
                    <m:r>
                      <a:rPr lang="pl-PL" sz="2400" i="1">
                        <a:solidFill>
                          <a:srgbClr val="0000CC"/>
                        </a:solidFill>
                        <a:latin typeface="Cambria Math" panose="02040503050406030204" pitchFamily="18" charset="0"/>
                      </a:rPr>
                      <m:t>(</m:t>
                    </m:r>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𝐴𝑙</m:t>
                        </m:r>
                      </m:e>
                      <m:sub>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𝑔</m:t>
                            </m:r>
                          </m:e>
                          <m:sub>
                            <m:r>
                              <a:rPr lang="pl-PL" sz="2400" i="1">
                                <a:solidFill>
                                  <a:srgbClr val="0000CC"/>
                                </a:solidFill>
                                <a:latin typeface="Cambria Math" panose="02040503050406030204" pitchFamily="18" charset="0"/>
                              </a:rPr>
                              <m:t>1</m:t>
                            </m:r>
                          </m:sub>
                        </m:sSub>
                      </m:sub>
                    </m:sSub>
                    <m:r>
                      <a:rPr lang="pl-PL" sz="2400" i="1">
                        <a:solidFill>
                          <a:srgbClr val="0000CC"/>
                        </a:solidFill>
                        <a:latin typeface="Cambria Math" panose="02040503050406030204" pitchFamily="18" charset="0"/>
                      </a:rPr>
                      <m:t>,….,</m:t>
                    </m:r>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𝐴𝑙</m:t>
                        </m:r>
                      </m:e>
                      <m:sub>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𝑔</m:t>
                            </m:r>
                          </m:e>
                          <m:sub>
                            <m:r>
                              <a:rPr lang="pl-PL" sz="2400" i="1">
                                <a:solidFill>
                                  <a:srgbClr val="0000CC"/>
                                </a:solidFill>
                                <a:latin typeface="Cambria Math" panose="02040503050406030204" pitchFamily="18" charset="0"/>
                              </a:rPr>
                              <m:t>𝑘</m:t>
                            </m:r>
                          </m:sub>
                        </m:sSub>
                      </m:sub>
                    </m:sSub>
                    <m:r>
                      <a:rPr lang="pl-PL" sz="2400" i="1">
                        <a:solidFill>
                          <a:srgbClr val="0000CC"/>
                        </a:solidFill>
                        <a:latin typeface="Cambria Math" panose="02040503050406030204" pitchFamily="18" charset="0"/>
                      </a:rPr>
                      <m:t>)]</m:t>
                    </m:r>
                    <m:d>
                      <m:dPr>
                        <m:ctrlPr>
                          <a:rPr lang="pl-PL" sz="2400" i="1">
                            <a:solidFill>
                              <a:srgbClr val="0000CC"/>
                            </a:solidFill>
                            <a:latin typeface="Cambria Math" panose="02040503050406030204" pitchFamily="18" charset="0"/>
                          </a:rPr>
                        </m:ctrlPr>
                      </m:dPr>
                      <m:e>
                        <m:r>
                          <a:rPr lang="pl-PL" sz="2400" i="1">
                            <a:solidFill>
                              <a:srgbClr val="0000CC"/>
                            </a:solidFill>
                            <a:latin typeface="Cambria Math" panose="02040503050406030204" pitchFamily="18" charset="0"/>
                          </a:rPr>
                          <m:t>𝑥</m:t>
                        </m:r>
                      </m:e>
                    </m:d>
                  </m:oMath>
                </a14:m>
                <a:r>
                  <a:rPr lang="pl-PL" sz="2400" i="1" dirty="0">
                    <a:solidFill>
                      <a:srgbClr val="0000CC"/>
                    </a:solidFill>
                    <a:latin typeface="Cambria Math" panose="02040503050406030204" pitchFamily="18" charset="0"/>
                  </a:rPr>
                  <a:t> </a:t>
                </a:r>
                <a:r>
                  <a:rPr lang="en-US" sz="2000" dirty="0">
                    <a:solidFill>
                      <a:srgbClr val="0000CC"/>
                    </a:solidFill>
                    <a:latin typeface="+mn-lt"/>
                  </a:rPr>
                  <a:t>we have </a:t>
                </a:r>
              </a:p>
            </p:txBody>
          </p:sp>
        </mc:Choice>
        <mc:Fallback xmlns="">
          <p:sp>
            <p:nvSpPr>
              <p:cNvPr id="4" name="Prostokąt 3"/>
              <p:cNvSpPr>
                <a:spLocks noRot="1" noChangeAspect="1" noMove="1" noResize="1" noEditPoints="1" noAdjustHandles="1" noChangeArrowheads="1" noChangeShapeType="1" noTextEdit="1"/>
              </p:cNvSpPr>
              <p:nvPr/>
            </p:nvSpPr>
            <p:spPr>
              <a:xfrm>
                <a:off x="1841285" y="2562443"/>
                <a:ext cx="5193729" cy="496226"/>
              </a:xfrm>
              <a:prstGeom prst="rect">
                <a:avLst/>
              </a:prstGeom>
              <a:blipFill rotWithShape="0">
                <a:blip r:embed="rId5"/>
                <a:stretch>
                  <a:fillRect l="-1174" t="-10976" r="-235" b="-18293"/>
                </a:stretch>
              </a:blipFill>
            </p:spPr>
            <p:txBody>
              <a:bodyPr/>
              <a:lstStyle/>
              <a:p>
                <a:r>
                  <a:rPr lang="en-US">
                    <a:noFill/>
                  </a:rPr>
                  <a:t> </a:t>
                </a:r>
              </a:p>
            </p:txBody>
          </p:sp>
        </mc:Fallback>
      </mc:AlternateContent>
      <p:sp>
        <p:nvSpPr>
          <p:cNvPr id="44" name="pole tekstowe 43"/>
          <p:cNvSpPr txBox="1"/>
          <p:nvPr/>
        </p:nvSpPr>
        <p:spPr>
          <a:xfrm>
            <a:off x="35496" y="5593562"/>
            <a:ext cx="9080901" cy="1200329"/>
          </a:xfrm>
          <a:prstGeom prst="rect">
            <a:avLst/>
          </a:prstGeom>
          <a:noFill/>
        </p:spPr>
        <p:txBody>
          <a:bodyPr wrap="square" rtlCol="0">
            <a:spAutoFit/>
          </a:bodyPr>
          <a:lstStyle/>
          <a:p>
            <a:r>
              <a:rPr lang="pl-PL" sz="1800" u="sng" dirty="0" err="1">
                <a:solidFill>
                  <a:srgbClr val="0000FF"/>
                </a:solidFill>
              </a:rPr>
              <a:t>Conclusion</a:t>
            </a:r>
            <a:r>
              <a:rPr lang="pl-PL" sz="1800" dirty="0">
                <a:solidFill>
                  <a:srgbClr val="0000FF"/>
                </a:solidFill>
              </a:rPr>
              <a:t>. </a:t>
            </a:r>
            <a:r>
              <a:rPr lang="en-US" sz="1800" dirty="0">
                <a:solidFill>
                  <a:srgbClr val="0000FF"/>
                </a:solidFill>
              </a:rPr>
              <a:t>The behavior of a granule </a:t>
            </a:r>
            <a:r>
              <a:rPr lang="en-US" sz="1800" i="1" dirty="0">
                <a:solidFill>
                  <a:srgbClr val="0000FF"/>
                </a:solidFill>
              </a:rPr>
              <a:t>g </a:t>
            </a:r>
            <a:r>
              <a:rPr lang="en-US" sz="1800" dirty="0">
                <a:solidFill>
                  <a:srgbClr val="0000FF"/>
                </a:solidFill>
              </a:rPr>
              <a:t>constructed from </a:t>
            </a:r>
            <a:r>
              <a:rPr lang="en-US" sz="1800" i="1" dirty="0">
                <a:solidFill>
                  <a:srgbClr val="0000FF"/>
                </a:solidFill>
              </a:rPr>
              <a:t>g</a:t>
            </a:r>
            <a:r>
              <a:rPr lang="en-US" sz="1800" i="1" baseline="-25000" dirty="0">
                <a:solidFill>
                  <a:srgbClr val="0000FF"/>
                </a:solidFill>
              </a:rPr>
              <a:t>1</a:t>
            </a:r>
            <a:r>
              <a:rPr lang="en-US" sz="1800" i="1" dirty="0">
                <a:solidFill>
                  <a:srgbClr val="0000FF"/>
                </a:solidFill>
              </a:rPr>
              <a:t> ,…, </a:t>
            </a:r>
            <a:r>
              <a:rPr lang="en-US" sz="1800" i="1" dirty="0" err="1">
                <a:solidFill>
                  <a:srgbClr val="0000FF"/>
                </a:solidFill>
              </a:rPr>
              <a:t>g</a:t>
            </a:r>
            <a:r>
              <a:rPr lang="en-US" sz="1800" i="1" baseline="-25000" dirty="0" err="1">
                <a:solidFill>
                  <a:srgbClr val="0000FF"/>
                </a:solidFill>
              </a:rPr>
              <a:t>k</a:t>
            </a:r>
            <a:r>
              <a:rPr lang="en-US" sz="1800" i="1" dirty="0">
                <a:solidFill>
                  <a:srgbClr val="0000FF"/>
                </a:solidFill>
              </a:rPr>
              <a:t> </a:t>
            </a:r>
            <a:r>
              <a:rPr lang="en-US" sz="1800" dirty="0">
                <a:solidFill>
                  <a:srgbClr val="0000FF"/>
                </a:solidFill>
              </a:rPr>
              <a:t>cannot be defined based solely on the behavior of </a:t>
            </a:r>
            <a:r>
              <a:rPr lang="en-US" sz="1800" i="1" dirty="0">
                <a:solidFill>
                  <a:srgbClr val="0000FF"/>
                </a:solidFill>
              </a:rPr>
              <a:t>g</a:t>
            </a:r>
            <a:r>
              <a:rPr lang="en-US" sz="1800" i="1" baseline="-25000" dirty="0">
                <a:solidFill>
                  <a:srgbClr val="0000FF"/>
                </a:solidFill>
              </a:rPr>
              <a:t>1</a:t>
            </a:r>
            <a:r>
              <a:rPr lang="en-US" sz="1800" i="1" dirty="0">
                <a:solidFill>
                  <a:srgbClr val="0000FF"/>
                </a:solidFill>
              </a:rPr>
              <a:t> ,…, </a:t>
            </a:r>
            <a:r>
              <a:rPr lang="en-US" sz="1800" i="1" dirty="0" err="1">
                <a:solidFill>
                  <a:srgbClr val="0000FF"/>
                </a:solidFill>
              </a:rPr>
              <a:t>g</a:t>
            </a:r>
            <a:r>
              <a:rPr lang="en-US" sz="1800" i="1" baseline="-25000" dirty="0" err="1">
                <a:solidFill>
                  <a:srgbClr val="0000FF"/>
                </a:solidFill>
              </a:rPr>
              <a:t>k</a:t>
            </a:r>
            <a:r>
              <a:rPr lang="en-US" sz="1800" i="1" dirty="0">
                <a:solidFill>
                  <a:srgbClr val="0000FF"/>
                </a:solidFill>
              </a:rPr>
              <a:t> </a:t>
            </a:r>
            <a:r>
              <a:rPr lang="en-US" sz="1800" dirty="0">
                <a:solidFill>
                  <a:srgbClr val="0000FF"/>
                </a:solidFill>
              </a:rPr>
              <a:t>, especially when dealing with complex phenomena</a:t>
            </a:r>
            <a:r>
              <a:rPr lang="pl-PL" sz="1800" dirty="0">
                <a:solidFill>
                  <a:srgbClr val="0000FF"/>
                </a:solidFill>
              </a:rPr>
              <a:t>.</a:t>
            </a:r>
            <a:r>
              <a:rPr lang="en-US" sz="1800" dirty="0">
                <a:solidFill>
                  <a:srgbClr val="0000FF"/>
                </a:solidFill>
              </a:rPr>
              <a:t> In this case, taking into account the interactions with the environment is unavoidable.</a:t>
            </a:r>
          </a:p>
        </p:txBody>
      </p:sp>
    </p:spTree>
    <p:extLst>
      <p:ext uri="{BB962C8B-B14F-4D97-AF65-F5344CB8AC3E}">
        <p14:creationId xmlns:p14="http://schemas.microsoft.com/office/powerpoint/2010/main" val="416392050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33908" y="112456"/>
            <a:ext cx="9080902" cy="721724"/>
          </a:xfrm>
        </p:spPr>
        <p:txBody>
          <a:bodyPr/>
          <a:lstStyle/>
          <a:p>
            <a:r>
              <a:rPr lang="en-US" sz="2400" b="1" dirty="0"/>
              <a:t>INTERFACES BETWEEN GRANULAR NETWORKS</a:t>
            </a:r>
            <a:r>
              <a:rPr lang="pl-PL" sz="2400" b="1" dirty="0"/>
              <a:t> </a:t>
            </a:r>
            <a:r>
              <a:rPr lang="pl-PL" sz="3200" b="1" dirty="0"/>
              <a:t/>
            </a:r>
            <a:br>
              <a:rPr lang="pl-PL" sz="3200" b="1" dirty="0"/>
            </a:br>
            <a:r>
              <a:rPr lang="en-US" sz="1800" b="1" dirty="0"/>
              <a:t>INFERENCE RULES BASED ON CONCURRENT SEMANTICS OF GRANULES</a:t>
            </a:r>
          </a:p>
        </p:txBody>
      </p:sp>
      <p:grpSp>
        <p:nvGrpSpPr>
          <p:cNvPr id="51" name="Grupa 50"/>
          <p:cNvGrpSpPr/>
          <p:nvPr/>
        </p:nvGrpSpPr>
        <p:grpSpPr>
          <a:xfrm>
            <a:off x="104400" y="834180"/>
            <a:ext cx="8939917" cy="5068466"/>
            <a:chOff x="60405" y="1467038"/>
            <a:chExt cx="8939917" cy="5068466"/>
          </a:xfrm>
        </p:grpSpPr>
        <p:grpSp>
          <p:nvGrpSpPr>
            <p:cNvPr id="31" name="Grupa 30"/>
            <p:cNvGrpSpPr/>
            <p:nvPr/>
          </p:nvGrpSpPr>
          <p:grpSpPr>
            <a:xfrm>
              <a:off x="60405" y="1467038"/>
              <a:ext cx="8939917" cy="5068466"/>
              <a:chOff x="60405" y="872120"/>
              <a:chExt cx="8939917" cy="5068466"/>
            </a:xfrm>
          </p:grpSpPr>
          <p:sp>
            <p:nvSpPr>
              <p:cNvPr id="14" name="Prostokąt 13"/>
              <p:cNvSpPr/>
              <p:nvPr/>
            </p:nvSpPr>
            <p:spPr>
              <a:xfrm>
                <a:off x="971600" y="3147990"/>
                <a:ext cx="6611820" cy="5835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upa 41"/>
              <p:cNvGrpSpPr/>
              <p:nvPr/>
            </p:nvGrpSpPr>
            <p:grpSpPr>
              <a:xfrm>
                <a:off x="60405" y="872120"/>
                <a:ext cx="8939917" cy="5058306"/>
                <a:chOff x="-28292" y="1246362"/>
                <a:chExt cx="8939917" cy="5058306"/>
              </a:xfrm>
            </p:grpSpPr>
            <p:sp>
              <p:nvSpPr>
                <p:cNvPr id="9" name="pole tekstowe 8"/>
                <p:cNvSpPr txBox="1"/>
                <p:nvPr/>
              </p:nvSpPr>
              <p:spPr>
                <a:xfrm>
                  <a:off x="7884222" y="4388718"/>
                  <a:ext cx="971159" cy="307777"/>
                </a:xfrm>
                <a:prstGeom prst="rect">
                  <a:avLst/>
                </a:prstGeom>
                <a:noFill/>
              </p:spPr>
              <p:txBody>
                <a:bodyPr wrap="square" rtlCol="0">
                  <a:spAutoFit/>
                </a:bodyPr>
                <a:lstStyle/>
                <a:p>
                  <a:r>
                    <a:rPr lang="en-US" sz="1400" dirty="0">
                      <a:solidFill>
                        <a:srgbClr val="0000CC"/>
                      </a:solidFill>
                    </a:rPr>
                    <a:t>interface</a:t>
                  </a:r>
                </a:p>
              </p:txBody>
            </p:sp>
            <p:grpSp>
              <p:nvGrpSpPr>
                <p:cNvPr id="38" name="Grupa 37"/>
                <p:cNvGrpSpPr/>
                <p:nvPr/>
              </p:nvGrpSpPr>
              <p:grpSpPr>
                <a:xfrm>
                  <a:off x="-28292" y="1246362"/>
                  <a:ext cx="8939917" cy="5058306"/>
                  <a:chOff x="-28292" y="1474247"/>
                  <a:chExt cx="8939917" cy="5058306"/>
                </a:xfrm>
              </p:grpSpPr>
              <p:sp>
                <p:nvSpPr>
                  <p:cNvPr id="19" name="Schemat blokowy: dane 18">
                    <a:extLst>
                      <a:ext uri="{FF2B5EF4-FFF2-40B4-BE49-F238E27FC236}">
                        <a16:creationId xmlns="" xmlns:a16="http://schemas.microsoft.com/office/drawing/2014/main" id="{35648293-1258-EB57-D3B9-B76DC9D26543}"/>
                      </a:ext>
                    </a:extLst>
                  </p:cNvPr>
                  <p:cNvSpPr/>
                  <p:nvPr/>
                </p:nvSpPr>
                <p:spPr>
                  <a:xfrm>
                    <a:off x="257384" y="1474247"/>
                    <a:ext cx="8654241" cy="1276696"/>
                  </a:xfrm>
                  <a:prstGeom prst="flowChartInputOutpu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 xmlns:a16="http://schemas.microsoft.com/office/drawing/2014/main" id="{2E2FA4B2-8229-D7E8-56B1-20D03A95AAEA}"/>
                      </a:ext>
                    </a:extLst>
                  </p:cNvPr>
                  <p:cNvSpPr/>
                  <p:nvPr/>
                </p:nvSpPr>
                <p:spPr>
                  <a:xfrm>
                    <a:off x="-28292" y="5141226"/>
                    <a:ext cx="8637318" cy="1391327"/>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 xmlns:a16="http://schemas.microsoft.com/office/drawing/2014/main" id="{9D9A7932-40AC-DD03-8762-8B0600495928}"/>
                      </a:ext>
                    </a:extLst>
                  </p:cNvPr>
                  <p:cNvSpPr/>
                  <p:nvPr/>
                </p:nvSpPr>
                <p:spPr>
                  <a:xfrm>
                    <a:off x="717867" y="2500105"/>
                    <a:ext cx="6912769" cy="2957034"/>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7" name="pole tekstowe 26"/>
                      <p:cNvSpPr txBox="1"/>
                      <p:nvPr/>
                    </p:nvSpPr>
                    <p:spPr>
                      <a:xfrm>
                        <a:off x="5289015" y="6043988"/>
                        <a:ext cx="352420" cy="415498"/>
                      </a:xfrm>
                      <a:prstGeom prst="rect">
                        <a:avLst/>
                      </a:prstGeom>
                      <a:noFill/>
                    </p:spPr>
                    <p:txBody>
                      <a:bodyPr wrap="square" lIns="0" tIns="0" rIns="0" bIns="0" rtlCol="0">
                        <a:spAutoFit/>
                      </a:bodyPr>
                      <a:lstStyle/>
                      <a:p>
                        <a:r>
                          <a:rPr lang="pl-PL" b="0" dirty="0"/>
                          <a:t> </a:t>
                        </a:r>
                        <a14:m>
                          <m:oMath xmlns:m="http://schemas.openxmlformats.org/officeDocument/2006/math">
                            <m:r>
                              <a:rPr lang="pl-PL" sz="2000" b="0" i="1" smtClean="0">
                                <a:solidFill>
                                  <a:schemeClr val="tx1"/>
                                </a:solidFill>
                                <a:latin typeface="Cambria Math" panose="02040503050406030204" pitchFamily="18" charset="0"/>
                              </a:rPr>
                              <m:t>𝑥</m:t>
                            </m:r>
                          </m:oMath>
                        </a14:m>
                        <a:endParaRPr lang="en-US" sz="2000" i="1" dirty="0">
                          <a:solidFill>
                            <a:schemeClr val="tx1"/>
                          </a:solidFill>
                        </a:endParaRPr>
                      </a:p>
                    </p:txBody>
                  </p:sp>
                </mc:Choice>
                <mc:Fallback xmlns="">
                  <p:sp>
                    <p:nvSpPr>
                      <p:cNvPr id="27" name="pole tekstowe 26"/>
                      <p:cNvSpPr txBox="1">
                        <a:spLocks noRot="1" noChangeAspect="1" noMove="1" noResize="1" noEditPoints="1" noAdjustHandles="1" noChangeArrowheads="1" noChangeShapeType="1" noTextEdit="1"/>
                      </p:cNvSpPr>
                      <p:nvPr/>
                    </p:nvSpPr>
                    <p:spPr>
                      <a:xfrm>
                        <a:off x="5289015" y="6043988"/>
                        <a:ext cx="352420" cy="415498"/>
                      </a:xfrm>
                      <a:prstGeom prst="rect">
                        <a:avLst/>
                      </a:prstGeom>
                      <a:blipFill rotWithShape="0">
                        <a:blip r:embed="rId3"/>
                        <a:stretch>
                          <a:fillRect/>
                        </a:stretch>
                      </a:blipFill>
                    </p:spPr>
                    <p:txBody>
                      <a:bodyPr/>
                      <a:lstStyle/>
                      <a:p>
                        <a:r>
                          <a:rPr lang="en-US">
                            <a:noFill/>
                          </a:rPr>
                          <a:t> </a:t>
                        </a:r>
                      </a:p>
                    </p:txBody>
                  </p:sp>
                </mc:Fallback>
              </mc:AlternateContent>
              <p:cxnSp>
                <p:nvCxnSpPr>
                  <p:cNvPr id="28" name="Łącznik prosty ze strzałką 27"/>
                  <p:cNvCxnSpPr>
                    <a:stCxn id="27" idx="1"/>
                  </p:cNvCxnSpPr>
                  <p:nvPr/>
                </p:nvCxnSpPr>
                <p:spPr>
                  <a:xfrm flipH="1" flipV="1">
                    <a:off x="4650886" y="5871768"/>
                    <a:ext cx="638129" cy="37996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H="1" flipV="1">
                    <a:off x="7661573" y="4517767"/>
                    <a:ext cx="661692" cy="18435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925387" y="1546727"/>
                    <a:ext cx="1683639" cy="338554"/>
                  </a:xfrm>
                  <a:prstGeom prst="rect">
                    <a:avLst/>
                  </a:prstGeom>
                  <a:noFill/>
                </p:spPr>
                <p:txBody>
                  <a:bodyPr wrap="square" rtlCol="0">
                    <a:spAutoFit/>
                  </a:bodyPr>
                  <a:lstStyle/>
                  <a:p>
                    <a:r>
                      <a:rPr lang="en-US" sz="1600" dirty="0"/>
                      <a:t>higher level</a:t>
                    </a:r>
                  </a:p>
                </p:txBody>
              </p:sp>
              <p:sp>
                <p:nvSpPr>
                  <p:cNvPr id="41" name="pole tekstowe 40"/>
                  <p:cNvSpPr txBox="1"/>
                  <p:nvPr/>
                </p:nvSpPr>
                <p:spPr>
                  <a:xfrm>
                    <a:off x="2010073" y="5656498"/>
                    <a:ext cx="2631706" cy="307777"/>
                  </a:xfrm>
                  <a:prstGeom prst="rect">
                    <a:avLst/>
                  </a:prstGeom>
                  <a:noFill/>
                </p:spPr>
                <p:txBody>
                  <a:bodyPr wrap="square" rtlCol="0">
                    <a:spAutoFit/>
                  </a:bodyPr>
                  <a:lstStyle/>
                  <a:p>
                    <a:r>
                      <a:rPr lang="en-US" sz="1400" dirty="0"/>
                      <a:t>granules to be aggregated</a:t>
                    </a:r>
                  </a:p>
                </p:txBody>
              </p:sp>
              <mc:AlternateContent xmlns:mc="http://schemas.openxmlformats.org/markup-compatibility/2006" xmlns:a14="http://schemas.microsoft.com/office/drawing/2010/main">
                <mc:Choice Requires="a14">
                  <p:sp>
                    <p:nvSpPr>
                      <p:cNvPr id="2" name="pole tekstowe 1"/>
                      <p:cNvSpPr txBox="1"/>
                      <p:nvPr/>
                    </p:nvSpPr>
                    <p:spPr>
                      <a:xfrm>
                        <a:off x="4485662" y="1703278"/>
                        <a:ext cx="19550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𝑔</m:t>
                              </m:r>
                              <m:r>
                                <a:rPr lang="pl-PL" sz="2000" b="0" i="1" smtClean="0">
                                  <a:latin typeface="Cambria Math" panose="02040503050406030204" pitchFamily="18" charset="0"/>
                                </a:rPr>
                                <m:t>=</m:t>
                              </m:r>
                              <m:r>
                                <a:rPr lang="pl-PL" sz="2000" b="0" i="1" smtClean="0">
                                  <a:latin typeface="Cambria Math" panose="02040503050406030204" pitchFamily="18" charset="0"/>
                                </a:rPr>
                                <m:t>𝐹</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b="0" i="1" smtClean="0">
                                      <a:latin typeface="Cambria Math" panose="02040503050406030204" pitchFamily="18" charset="0"/>
                                    </a:rPr>
                                    <m:t>𝑘</m:t>
                                  </m:r>
                                </m:sub>
                              </m:sSub>
                              <m:r>
                                <a:rPr lang="pl-PL" sz="2000" b="0" i="1" smtClean="0">
                                  <a:latin typeface="Cambria Math" panose="02040503050406030204" pitchFamily="18" charset="0"/>
                                </a:rPr>
                                <m:t>)</m:t>
                              </m:r>
                            </m:oMath>
                          </m:oMathPara>
                        </a14:m>
                        <a:endParaRPr lang="en-US" sz="2000" dirty="0"/>
                      </a:p>
                    </p:txBody>
                  </p:sp>
                </mc:Choice>
                <mc:Fallback xmlns="">
                  <p:sp>
                    <p:nvSpPr>
                      <p:cNvPr id="2" name="pole tekstowe 1"/>
                      <p:cNvSpPr txBox="1">
                        <a:spLocks noRot="1" noChangeAspect="1" noMove="1" noResize="1" noEditPoints="1" noAdjustHandles="1" noChangeArrowheads="1" noChangeShapeType="1" noTextEdit="1"/>
                      </p:cNvSpPr>
                      <p:nvPr/>
                    </p:nvSpPr>
                    <p:spPr>
                      <a:xfrm>
                        <a:off x="4485662" y="1703278"/>
                        <a:ext cx="1955022" cy="307777"/>
                      </a:xfrm>
                      <a:prstGeom prst="rect">
                        <a:avLst/>
                      </a:prstGeom>
                      <a:blipFill rotWithShape="0">
                        <a:blip r:embed="rId4"/>
                        <a:stretch>
                          <a:fillRect l="-2500" r="-4063" b="-37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pole tekstowe 19"/>
                      <p:cNvSpPr txBox="1"/>
                      <p:nvPr/>
                    </p:nvSpPr>
                    <p:spPr>
                      <a:xfrm>
                        <a:off x="4290367" y="5592780"/>
                        <a:ext cx="19547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         …          </m:t>
                              </m:r>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oMath>
                          </m:oMathPara>
                        </a14:m>
                        <a:endParaRPr lang="en-US" sz="2000" dirty="0"/>
                      </a:p>
                    </p:txBody>
                  </p:sp>
                </mc:Choice>
                <mc:Fallback xmlns="">
                  <p:sp>
                    <p:nvSpPr>
                      <p:cNvPr id="20" name="pole tekstowe 19"/>
                      <p:cNvSpPr txBox="1">
                        <a:spLocks noRot="1" noChangeAspect="1" noMove="1" noResize="1" noEditPoints="1" noAdjustHandles="1" noChangeArrowheads="1" noChangeShapeType="1" noTextEdit="1"/>
                      </p:cNvSpPr>
                      <p:nvPr/>
                    </p:nvSpPr>
                    <p:spPr>
                      <a:xfrm>
                        <a:off x="4290367" y="5592780"/>
                        <a:ext cx="1954701" cy="307777"/>
                      </a:xfrm>
                      <a:prstGeom prst="rect">
                        <a:avLst/>
                      </a:prstGeom>
                      <a:blipFill rotWithShape="0">
                        <a:blip r:embed="rId5"/>
                        <a:stretch>
                          <a:fillRect l="-2492" r="-623" b="-27451"/>
                        </a:stretch>
                      </a:blipFill>
                    </p:spPr>
                    <p:txBody>
                      <a:bodyPr/>
                      <a:lstStyle/>
                      <a:p>
                        <a:r>
                          <a:rPr lang="en-US">
                            <a:noFill/>
                          </a:rPr>
                          <a:t> </a:t>
                        </a:r>
                      </a:p>
                    </p:txBody>
                  </p:sp>
                </mc:Fallback>
              </mc:AlternateContent>
              <p:cxnSp>
                <p:nvCxnSpPr>
                  <p:cNvPr id="7" name="Łącznik prosty ze strzałką 6"/>
                  <p:cNvCxnSpPr/>
                  <p:nvPr/>
                </p:nvCxnSpPr>
                <p:spPr>
                  <a:xfrm flipV="1">
                    <a:off x="4547260" y="2082770"/>
                    <a:ext cx="745898" cy="3534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V="1">
                    <a:off x="6015006" y="2105176"/>
                    <a:ext cx="24311" cy="34876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pole tekstowe 22"/>
                      <p:cNvSpPr txBox="1"/>
                      <p:nvPr/>
                    </p:nvSpPr>
                    <p:spPr>
                      <a:xfrm>
                        <a:off x="991423" y="3762554"/>
                        <a:ext cx="6336704" cy="5620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l-PL" sz="1600" b="0" i="1" smtClean="0">
                                      <a:latin typeface="Cambria Math" panose="02040503050406030204" pitchFamily="18" charset="0"/>
                                    </a:rPr>
                                  </m:ctrlPr>
                                </m:fPr>
                                <m:num>
                                  <m:sSub>
                                    <m:sSubPr>
                                      <m:ctrlPr>
                                        <a:rPr lang="pl-PL" sz="1600" i="1">
                                          <a:latin typeface="Cambria Math" panose="02040503050406030204" pitchFamily="18" charset="0"/>
                                        </a:rPr>
                                      </m:ctrlPr>
                                    </m:sSubPr>
                                    <m:e>
                                      <m:r>
                                        <a:rPr lang="pl-PL" sz="1600" b="0" i="1" smtClean="0">
                                          <a:latin typeface="Cambria Math" panose="02040503050406030204" pitchFamily="18" charset="0"/>
                                        </a:rPr>
                                        <m:t>𝑃𝑁</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b="0" i="1" smtClean="0">
                                              <a:latin typeface="Cambria Math" panose="02040503050406030204" pitchFamily="18" charset="0"/>
                                            </a:rPr>
                                            <m:t>𝑖</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a:rPr lang="pl-PL" sz="1600" b="0" i="1" smtClean="0">
                                      <a:latin typeface="Cambria Math" panose="02040503050406030204" pitchFamily="18" charset="0"/>
                                    </a:rPr>
                                    <m:t> </m:t>
                                  </m:r>
                                  <m:r>
                                    <m:rPr>
                                      <m:sty m:val="p"/>
                                    </m:rPr>
                                    <a:rPr lang="pl-PL" sz="1600" b="0" i="0" smtClean="0">
                                      <a:latin typeface="Cambria Math" panose="02040503050406030204" pitchFamily="18" charset="0"/>
                                    </a:rPr>
                                    <m:t>is</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satisfying</m:t>
                                  </m:r>
                                  <m:r>
                                    <a:rPr lang="pl-PL" sz="1600" b="0" i="0" smtClean="0">
                                      <a:latin typeface="Cambria Math" panose="02040503050406030204" pitchFamily="18" charset="0"/>
                                    </a:rPr>
                                    <m:t> </m:t>
                                  </m:r>
                                  <m:sSub>
                                    <m:sSubPr>
                                      <m:ctrlPr>
                                        <a:rPr lang="pl-PL" sz="1600" b="0" i="1" smtClean="0">
                                          <a:latin typeface="Cambria Math" panose="02040503050406030204" pitchFamily="18" charset="0"/>
                                        </a:rPr>
                                      </m:ctrlPr>
                                    </m:sSubPr>
                                    <m:e>
                                      <m:r>
                                        <m:rPr>
                                          <m:sty m:val="p"/>
                                        </m:rPr>
                                        <a:rPr lang="pl-PL" sz="1600" b="0" i="0" smtClean="0">
                                          <a:latin typeface="Cambria Math" panose="02040503050406030204" pitchFamily="18" charset="0"/>
                                        </a:rPr>
                                        <m:t>C</m:t>
                                      </m:r>
                                    </m:e>
                                    <m:sub>
                                      <m:r>
                                        <m:rPr>
                                          <m:sty m:val="p"/>
                                        </m:rPr>
                                        <a:rPr lang="pl-PL" sz="1600" b="0" i="0" smtClean="0">
                                          <a:latin typeface="Cambria Math" panose="02040503050406030204" pitchFamily="18" charset="0"/>
                                        </a:rPr>
                                        <m:t>i</m:t>
                                      </m:r>
                                    </m:sub>
                                  </m:sSub>
                                  <m:r>
                                    <a:rPr lang="pl-PL" sz="1600" b="0" i="0" smtClean="0">
                                      <a:latin typeface="Cambria Math" panose="02040503050406030204" pitchFamily="18" charset="0"/>
                                    </a:rPr>
                                    <m:t> </m:t>
                                  </m:r>
                                  <m:r>
                                    <m:rPr>
                                      <m:sty m:val="p"/>
                                    </m:rPr>
                                    <a:rPr lang="pl-PL" sz="1600" b="0" i="0" smtClean="0">
                                      <a:latin typeface="Cambria Math" panose="02040503050406030204" pitchFamily="18" charset="0"/>
                                    </a:rPr>
                                    <m:t>at</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least</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to</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a</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degree</m:t>
                                  </m:r>
                                  <m:r>
                                    <a:rPr lang="pl-PL" sz="1600" b="0" i="0" smtClean="0">
                                      <a:latin typeface="Cambria Math" panose="02040503050406030204" pitchFamily="18" charset="0"/>
                                    </a:rPr>
                                    <m:t> </m:t>
                                  </m:r>
                                  <m:sSub>
                                    <m:sSubPr>
                                      <m:ctrlPr>
                                        <a:rPr lang="pl-PL" sz="1600" b="0" i="1" smtClean="0">
                                          <a:latin typeface="Cambria Math" panose="02040503050406030204" pitchFamily="18" charset="0"/>
                                        </a:rPr>
                                      </m:ctrlPr>
                                    </m:sSubPr>
                                    <m:e>
                                      <m:r>
                                        <a:rPr lang="pl-PL" sz="1600" b="0" i="1" smtClean="0">
                                          <a:latin typeface="Cambria Math" panose="02040503050406030204" pitchFamily="18" charset="0"/>
                                        </a:rPr>
                                        <m:t>𝑑𝑒𝑔</m:t>
                                      </m:r>
                                    </m:e>
                                    <m:sub>
                                      <m:r>
                                        <a:rPr lang="pl-PL" sz="1600" b="0" i="1" smtClean="0">
                                          <a:latin typeface="Cambria Math" panose="02040503050406030204" pitchFamily="18" charset="0"/>
                                        </a:rPr>
                                        <m:t>𝑖</m:t>
                                      </m:r>
                                    </m:sub>
                                  </m:sSub>
                                  <m:r>
                                    <a:rPr lang="pl-PL" sz="1600" b="0" i="1" smtClean="0">
                                      <a:latin typeface="Cambria Math" panose="02040503050406030204" pitchFamily="18" charset="0"/>
                                    </a:rPr>
                                    <m:t> </m:t>
                                  </m:r>
                                  <m:r>
                                    <m:rPr>
                                      <m:sty m:val="p"/>
                                    </m:rPr>
                                    <a:rPr lang="pl-PL" sz="1600" b="0" i="0" smtClean="0">
                                      <a:latin typeface="Cambria Math" panose="02040503050406030204" pitchFamily="18" charset="0"/>
                                    </a:rPr>
                                    <m:t>for</m:t>
                                  </m:r>
                                  <m:r>
                                    <a:rPr lang="pl-PL" sz="1600" b="0" i="1" smtClean="0">
                                      <a:latin typeface="Cambria Math" panose="02040503050406030204" pitchFamily="18" charset="0"/>
                                    </a:rPr>
                                    <m:t> </m:t>
                                  </m:r>
                                  <m:r>
                                    <a:rPr lang="pl-PL" sz="1600" b="0" i="1" smtClean="0">
                                      <a:latin typeface="Cambria Math" panose="02040503050406030204" pitchFamily="18" charset="0"/>
                                    </a:rPr>
                                    <m:t>𝑖</m:t>
                                  </m:r>
                                  <m:r>
                                    <a:rPr lang="pl-PL" sz="1600" b="0" i="1" smtClean="0">
                                      <a:latin typeface="Cambria Math" panose="02040503050406030204" pitchFamily="18" charset="0"/>
                                    </a:rPr>
                                    <m:t>=1,…,</m:t>
                                  </m:r>
                                  <m:r>
                                    <a:rPr lang="pl-PL" sz="1600" b="0" i="1" smtClean="0">
                                      <a:latin typeface="Cambria Math" panose="02040503050406030204" pitchFamily="18" charset="0"/>
                                    </a:rPr>
                                    <m:t>𝑘</m:t>
                                  </m:r>
                                </m:num>
                                <m:den>
                                  <m:sSub>
                                    <m:sSubPr>
                                      <m:ctrlPr>
                                        <a:rPr lang="pl-PL" sz="1600" i="1">
                                          <a:latin typeface="Cambria Math" panose="02040503050406030204" pitchFamily="18" charset="0"/>
                                        </a:rPr>
                                      </m:ctrlPr>
                                    </m:sSubPr>
                                    <m:e>
                                      <m:sSub>
                                        <m:sSubPr>
                                          <m:ctrlPr>
                                            <a:rPr lang="pl-PL" sz="1600" i="1" smtClean="0">
                                              <a:latin typeface="Cambria Math" panose="02040503050406030204" pitchFamily="18" charset="0"/>
                                            </a:rPr>
                                          </m:ctrlPr>
                                        </m:sSubPr>
                                        <m:e>
                                          <m:r>
                                            <a:rPr lang="pl-PL" sz="1600" b="0" i="1" smtClean="0">
                                              <a:latin typeface="Cambria Math" panose="02040503050406030204" pitchFamily="18" charset="0"/>
                                            </a:rPr>
                                            <m:t>𝑃𝑁</m:t>
                                          </m:r>
                                        </m:e>
                                        <m:sub>
                                          <m:r>
                                            <a:rPr lang="pl-PL" sz="1600" b="0" i="1" smtClean="0">
                                              <a:latin typeface="Cambria Math" panose="02040503050406030204" pitchFamily="18" charset="0"/>
                                            </a:rPr>
                                            <m:t>𝑔</m:t>
                                          </m:r>
                                        </m:sub>
                                      </m:sSub>
                                      <m:d>
                                        <m:dPr>
                                          <m:ctrlPr>
                                            <a:rPr lang="pl-PL" sz="1600" b="0" i="1" smtClean="0">
                                              <a:latin typeface="Cambria Math" panose="02040503050406030204" pitchFamily="18" charset="0"/>
                                            </a:rPr>
                                          </m:ctrlPr>
                                        </m:dPr>
                                        <m:e>
                                          <m:r>
                                            <a:rPr lang="pl-PL" sz="1600" b="0" i="1" smtClean="0">
                                              <a:latin typeface="Cambria Math" panose="02040503050406030204" pitchFamily="18" charset="0"/>
                                            </a:rPr>
                                            <m:t>𝑥</m:t>
                                          </m:r>
                                        </m:e>
                                      </m:d>
                                      <m:r>
                                        <a:rPr lang="pl-PL" sz="1600" b="0" i="1" smtClean="0">
                                          <a:latin typeface="Cambria Math" panose="02040503050406030204" pitchFamily="18" charset="0"/>
                                        </a:rPr>
                                        <m:t>=</m:t>
                                      </m:r>
                                      <m:r>
                                        <a:rPr lang="pl-PL" sz="1600" i="1">
                                          <a:latin typeface="Cambria Math" panose="02040503050406030204" pitchFamily="18" charset="0"/>
                                        </a:rPr>
                                        <m:t>h</m:t>
                                      </m:r>
                                    </m:e>
                                    <m:sub>
                                      <m:r>
                                        <a:rPr lang="pl-PL" sz="1600" i="1">
                                          <a:latin typeface="Cambria Math" panose="02040503050406030204" pitchFamily="18" charset="0"/>
                                        </a:rPr>
                                        <m:t>𝑔</m:t>
                                      </m:r>
                                    </m:sub>
                                  </m:sSub>
                                  <m:r>
                                    <a:rPr lang="pl-PL" sz="1600" i="1">
                                      <a:latin typeface="Cambria Math" panose="02040503050406030204" pitchFamily="18" charset="0"/>
                                    </a:rPr>
                                    <m:t>(</m:t>
                                  </m:r>
                                  <m:sSub>
                                    <m:sSubPr>
                                      <m:ctrlPr>
                                        <a:rPr lang="pl-PL" sz="1600" i="1">
                                          <a:latin typeface="Cambria Math" panose="02040503050406030204" pitchFamily="18" charset="0"/>
                                        </a:rPr>
                                      </m:ctrlPr>
                                    </m:sSubPr>
                                    <m:e>
                                      <m:r>
                                        <a:rPr lang="pl-PL" sz="1600" b="0" i="1" smtClean="0">
                                          <a:latin typeface="Cambria Math" panose="02040503050406030204" pitchFamily="18" charset="0"/>
                                        </a:rPr>
                                        <m:t>𝑃𝑁</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1</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a:rPr lang="pl-PL" sz="1600" i="1">
                                      <a:latin typeface="Cambria Math" panose="02040503050406030204" pitchFamily="18" charset="0"/>
                                    </a:rPr>
                                    <m:t>,…,</m:t>
                                  </m:r>
                                  <m:sSub>
                                    <m:sSubPr>
                                      <m:ctrlPr>
                                        <a:rPr lang="pl-PL" sz="1600" i="1">
                                          <a:latin typeface="Cambria Math" panose="02040503050406030204" pitchFamily="18" charset="0"/>
                                        </a:rPr>
                                      </m:ctrlPr>
                                    </m:sSubPr>
                                    <m:e>
                                      <m:r>
                                        <a:rPr lang="pl-PL" sz="1600" b="0" i="1" smtClean="0">
                                          <a:latin typeface="Cambria Math" panose="02040503050406030204" pitchFamily="18" charset="0"/>
                                        </a:rPr>
                                        <m:t>𝑃𝑁</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𝑘</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m:rPr>
                                      <m:nor/>
                                    </m:rPr>
                                    <a:rPr lang="pl-PL" sz="1600" dirty="0"/>
                                    <m:t>)</m:t>
                                  </m:r>
                                  <m:r>
                                    <m:rPr>
                                      <m:nor/>
                                    </m:rPr>
                                    <a:rPr lang="pl-PL" sz="1600" b="0" i="0" dirty="0" smtClean="0"/>
                                    <m:t> </m:t>
                                  </m:r>
                                  <m:r>
                                    <m:rPr>
                                      <m:nor/>
                                    </m:rPr>
                                    <a:rPr lang="pl-PL" sz="1600" dirty="0">
                                      <a:latin typeface="Cambria Math" panose="02040503050406030204" pitchFamily="18" charset="0"/>
                                    </a:rPr>
                                    <m:t>is</m:t>
                                  </m:r>
                                  <m:r>
                                    <m:rPr>
                                      <m:nor/>
                                    </m:rPr>
                                    <a:rPr lang="pl-PL" sz="1600" dirty="0">
                                      <a:latin typeface="Cambria Math" panose="02040503050406030204" pitchFamily="18" charset="0"/>
                                    </a:rPr>
                                    <m:t> </m:t>
                                  </m:r>
                                  <m:r>
                                    <m:rPr>
                                      <m:nor/>
                                    </m:rPr>
                                    <a:rPr lang="pl-PL" sz="1600" dirty="0">
                                      <a:latin typeface="Cambria Math" panose="02040503050406030204" pitchFamily="18" charset="0"/>
                                    </a:rPr>
                                    <m:t>satisfying</m:t>
                                  </m:r>
                                  <m:r>
                                    <m:rPr>
                                      <m:nor/>
                                    </m:rPr>
                                    <a:rPr lang="pl-PL" sz="1600" dirty="0">
                                      <a:latin typeface="Cambria Math" panose="02040503050406030204" pitchFamily="18" charset="0"/>
                                    </a:rPr>
                                    <m:t> </m:t>
                                  </m:r>
                                  <m:r>
                                    <m:rPr>
                                      <m:nor/>
                                    </m:rPr>
                                    <a:rPr lang="pl-PL" sz="1600" i="1" dirty="0">
                                      <a:latin typeface="Cambria Math" panose="02040503050406030204" pitchFamily="18" charset="0"/>
                                    </a:rPr>
                                    <m:t>C</m:t>
                                  </m:r>
                                  <m:r>
                                    <m:rPr>
                                      <m:nor/>
                                    </m:rPr>
                                    <a:rPr lang="pl-PL" sz="1600" i="1" dirty="0">
                                      <a:latin typeface="Cambria Math" panose="02040503050406030204" pitchFamily="18" charset="0"/>
                                    </a:rPr>
                                    <m:t> </m:t>
                                  </m:r>
                                  <m:r>
                                    <m:rPr>
                                      <m:nor/>
                                    </m:rPr>
                                    <a:rPr lang="pl-PL" sz="1600" b="0" i="0" dirty="0" smtClean="0">
                                      <a:latin typeface="Cambria Math" panose="02040503050406030204" pitchFamily="18" charset="0"/>
                                    </a:rPr>
                                    <m:t> </m:t>
                                  </m:r>
                                  <m:r>
                                    <m:rPr>
                                      <m:nor/>
                                    </m:rPr>
                                    <a:rPr lang="pl-PL" sz="1600" dirty="0">
                                      <a:latin typeface="Cambria Math" panose="02040503050406030204" pitchFamily="18" charset="0"/>
                                    </a:rPr>
                                    <m:t>at</m:t>
                                  </m:r>
                                  <m:r>
                                    <m:rPr>
                                      <m:nor/>
                                    </m:rPr>
                                    <a:rPr lang="pl-PL" sz="1600" dirty="0">
                                      <a:latin typeface="Cambria Math" panose="02040503050406030204" pitchFamily="18" charset="0"/>
                                    </a:rPr>
                                    <m:t> </m:t>
                                  </m:r>
                                  <m:r>
                                    <m:rPr>
                                      <m:nor/>
                                    </m:rPr>
                                    <a:rPr lang="pl-PL" sz="1600" dirty="0">
                                      <a:latin typeface="Cambria Math" panose="02040503050406030204" pitchFamily="18" charset="0"/>
                                    </a:rPr>
                                    <m:t>least</m:t>
                                  </m:r>
                                  <m:r>
                                    <m:rPr>
                                      <m:nor/>
                                    </m:rPr>
                                    <a:rPr lang="pl-PL" sz="1600" dirty="0">
                                      <a:latin typeface="Cambria Math" panose="02040503050406030204" pitchFamily="18" charset="0"/>
                                    </a:rPr>
                                    <m:t> </m:t>
                                  </m:r>
                                  <m:r>
                                    <m:rPr>
                                      <m:nor/>
                                    </m:rPr>
                                    <a:rPr lang="pl-PL" sz="1600" dirty="0">
                                      <a:latin typeface="Cambria Math" panose="02040503050406030204" pitchFamily="18" charset="0"/>
                                    </a:rPr>
                                    <m:t>to</m:t>
                                  </m:r>
                                  <m:r>
                                    <m:rPr>
                                      <m:nor/>
                                    </m:rPr>
                                    <a:rPr lang="pl-PL" sz="1600" dirty="0">
                                      <a:latin typeface="Cambria Math" panose="02040503050406030204" pitchFamily="18" charset="0"/>
                                    </a:rPr>
                                    <m:t> </m:t>
                                  </m:r>
                                  <m:r>
                                    <m:rPr>
                                      <m:nor/>
                                    </m:rPr>
                                    <a:rPr lang="pl-PL" sz="1600" dirty="0">
                                      <a:latin typeface="Cambria Math" panose="02040503050406030204" pitchFamily="18" charset="0"/>
                                    </a:rPr>
                                    <m:t>a</m:t>
                                  </m:r>
                                  <m:r>
                                    <m:rPr>
                                      <m:nor/>
                                    </m:rPr>
                                    <a:rPr lang="pl-PL" sz="1600" dirty="0">
                                      <a:latin typeface="Cambria Math" panose="02040503050406030204" pitchFamily="18" charset="0"/>
                                    </a:rPr>
                                    <m:t> </m:t>
                                  </m:r>
                                  <m:r>
                                    <m:rPr>
                                      <m:nor/>
                                    </m:rPr>
                                    <a:rPr lang="pl-PL" sz="1600" dirty="0">
                                      <a:latin typeface="Cambria Math" panose="02040503050406030204" pitchFamily="18" charset="0"/>
                                    </a:rPr>
                                    <m:t>degree</m:t>
                                  </m:r>
                                  <m:r>
                                    <m:rPr>
                                      <m:nor/>
                                    </m:rPr>
                                    <a:rPr lang="pl-PL" sz="1600" i="1" dirty="0">
                                      <a:latin typeface="Cambria Math" panose="02040503050406030204" pitchFamily="18" charset="0"/>
                                    </a:rPr>
                                    <m:t> </m:t>
                                  </m:r>
                                  <m:r>
                                    <m:rPr>
                                      <m:nor/>
                                    </m:rPr>
                                    <a:rPr lang="pl-PL" sz="1600" i="1" dirty="0">
                                      <a:latin typeface="Cambria Math" panose="02040503050406030204" pitchFamily="18" charset="0"/>
                                    </a:rPr>
                                    <m:t>deg</m:t>
                                  </m:r>
                                  <m:r>
                                    <m:rPr>
                                      <m:nor/>
                                    </m:rPr>
                                    <a:rPr lang="pl-PL" sz="1600" i="1" dirty="0">
                                      <a:latin typeface="Cambria Math" panose="02040503050406030204" pitchFamily="18" charset="0"/>
                                    </a:rPr>
                                    <m:t> </m:t>
                                  </m:r>
                                </m:den>
                              </m:f>
                            </m:oMath>
                          </m:oMathPara>
                        </a14:m>
                        <a:endParaRPr lang="en-US" sz="1600" dirty="0"/>
                      </a:p>
                    </p:txBody>
                  </p:sp>
                </mc:Choice>
                <mc:Fallback xmlns="">
                  <p:sp>
                    <p:nvSpPr>
                      <p:cNvPr id="23" name="pole tekstowe 22"/>
                      <p:cNvSpPr txBox="1">
                        <a:spLocks noRot="1" noChangeAspect="1" noMove="1" noResize="1" noEditPoints="1" noAdjustHandles="1" noChangeArrowheads="1" noChangeShapeType="1" noTextEdit="1"/>
                      </p:cNvSpPr>
                      <p:nvPr/>
                    </p:nvSpPr>
                    <p:spPr>
                      <a:xfrm>
                        <a:off x="991423" y="3762554"/>
                        <a:ext cx="6336704" cy="562013"/>
                      </a:xfrm>
                      <a:prstGeom prst="rect">
                        <a:avLst/>
                      </a:prstGeom>
                      <a:blipFill rotWithShape="0">
                        <a:blip r:embed="rId6"/>
                        <a:stretch>
                          <a:fillRect r="-1154"/>
                        </a:stretch>
                      </a:blipFill>
                    </p:spPr>
                    <p:txBody>
                      <a:bodyPr/>
                      <a:lstStyle/>
                      <a:p>
                        <a:r>
                          <a:rPr lang="en-US">
                            <a:noFill/>
                          </a:rPr>
                          <a:t> </a:t>
                        </a:r>
                      </a:p>
                    </p:txBody>
                  </p:sp>
                </mc:Fallback>
              </mc:AlternateContent>
              <p:cxnSp>
                <p:nvCxnSpPr>
                  <p:cNvPr id="32" name="Łącznik prosty ze strzałką 31"/>
                  <p:cNvCxnSpPr>
                    <a:stCxn id="27" idx="3"/>
                  </p:cNvCxnSpPr>
                  <p:nvPr/>
                </p:nvCxnSpPr>
                <p:spPr>
                  <a:xfrm flipV="1">
                    <a:off x="5641435" y="5970921"/>
                    <a:ext cx="302089" cy="2808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8" name="pole tekstowe 47"/>
              <p:cNvSpPr txBox="1"/>
              <p:nvPr/>
            </p:nvSpPr>
            <p:spPr>
              <a:xfrm>
                <a:off x="6212556" y="2333506"/>
                <a:ext cx="1503303" cy="523220"/>
              </a:xfrm>
              <a:prstGeom prst="rect">
                <a:avLst/>
              </a:prstGeom>
              <a:noFill/>
            </p:spPr>
            <p:txBody>
              <a:bodyPr wrap="square" rtlCol="0">
                <a:spAutoFit/>
              </a:bodyPr>
              <a:lstStyle/>
              <a:p>
                <a:pPr algn="ctr"/>
                <a:r>
                  <a:rPr lang="en-US" sz="1400" dirty="0">
                    <a:solidFill>
                      <a:srgbClr val="003399"/>
                    </a:solidFill>
                  </a:rPr>
                  <a:t>exemplary inference rule</a:t>
                </a:r>
              </a:p>
            </p:txBody>
          </p:sp>
          <p:cxnSp>
            <p:nvCxnSpPr>
              <p:cNvPr id="49" name="Łącznik prosty ze strzałką 48"/>
              <p:cNvCxnSpPr>
                <a:stCxn id="48" idx="2"/>
              </p:cNvCxnSpPr>
              <p:nvPr/>
            </p:nvCxnSpPr>
            <p:spPr>
              <a:xfrm flipH="1">
                <a:off x="6381802" y="2856726"/>
                <a:ext cx="582406" cy="27840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Strzałka w lewo i prawo 61"/>
              <p:cNvSpPr/>
              <p:nvPr/>
            </p:nvSpPr>
            <p:spPr>
              <a:xfrm>
                <a:off x="7749669" y="2828099"/>
                <a:ext cx="872815" cy="35745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ole tekstowe 62"/>
              <p:cNvSpPr txBox="1"/>
              <p:nvPr/>
            </p:nvSpPr>
            <p:spPr>
              <a:xfrm>
                <a:off x="7724423" y="2466661"/>
                <a:ext cx="1124867" cy="307777"/>
              </a:xfrm>
              <a:prstGeom prst="rect">
                <a:avLst/>
              </a:prstGeom>
              <a:noFill/>
            </p:spPr>
            <p:txBody>
              <a:bodyPr wrap="square" rtlCol="0">
                <a:spAutoFit/>
              </a:bodyPr>
              <a:lstStyle/>
              <a:p>
                <a:pPr algn="ctr"/>
                <a:r>
                  <a:rPr lang="en-US" sz="1400" dirty="0">
                    <a:solidFill>
                      <a:srgbClr val="003399"/>
                    </a:solidFill>
                  </a:rPr>
                  <a:t>interactions</a:t>
                </a:r>
              </a:p>
            </p:txBody>
          </p:sp>
          <p:sp>
            <p:nvSpPr>
              <p:cNvPr id="70" name="Strzałka w lewo i prawo 69"/>
              <p:cNvSpPr/>
              <p:nvPr/>
            </p:nvSpPr>
            <p:spPr>
              <a:xfrm>
                <a:off x="203444" y="3968736"/>
                <a:ext cx="607049" cy="28657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ole tekstowe 83"/>
              <p:cNvSpPr txBox="1"/>
              <p:nvPr/>
            </p:nvSpPr>
            <p:spPr>
              <a:xfrm>
                <a:off x="1080119" y="5417366"/>
                <a:ext cx="4180393" cy="523220"/>
              </a:xfrm>
              <a:prstGeom prst="rect">
                <a:avLst/>
              </a:prstGeom>
              <a:noFill/>
            </p:spPr>
            <p:txBody>
              <a:bodyPr wrap="square" rtlCol="0">
                <a:spAutoFit/>
              </a:bodyPr>
              <a:lstStyle/>
              <a:p>
                <a:pPr algn="ctr"/>
                <a:r>
                  <a:rPr lang="en-US" sz="1400" dirty="0"/>
                  <a:t>granule - a buffer (vector of variables) from </a:t>
                </a:r>
              </a:p>
              <a:p>
                <a:pPr algn="ctr"/>
                <a:r>
                  <a:rPr lang="en-US" sz="1400" dirty="0"/>
                  <a:t>which inputs for </a:t>
                </a:r>
                <a:r>
                  <a:rPr lang="pl-PL" sz="1400" dirty="0" err="1"/>
                  <a:t>Petri</a:t>
                </a:r>
                <a:r>
                  <a:rPr lang="pl-PL" sz="1400" dirty="0"/>
                  <a:t> </a:t>
                </a:r>
                <a:r>
                  <a:rPr lang="pl-PL" sz="1400" dirty="0" err="1"/>
                  <a:t>nets</a:t>
                </a:r>
                <a:r>
                  <a:rPr lang="en-US" sz="1400" dirty="0"/>
                  <a:t> are decoded</a:t>
                </a:r>
              </a:p>
            </p:txBody>
          </p:sp>
          <mc:AlternateContent xmlns:mc="http://schemas.openxmlformats.org/markup-compatibility/2006" xmlns:a14="http://schemas.microsoft.com/office/drawing/2010/main">
            <mc:Choice Requires="a14">
              <p:sp>
                <p:nvSpPr>
                  <p:cNvPr id="85" name="pole tekstowe 84"/>
                  <p:cNvSpPr txBox="1"/>
                  <p:nvPr/>
                </p:nvSpPr>
                <p:spPr>
                  <a:xfrm>
                    <a:off x="1988707" y="1059408"/>
                    <a:ext cx="2574645" cy="400110"/>
                  </a:xfrm>
                  <a:prstGeom prst="rect">
                    <a:avLst/>
                  </a:prstGeom>
                  <a:noFill/>
                </p:spPr>
                <p:txBody>
                  <a:bodyPr wrap="square" rtlCol="0">
                    <a:spAutoFit/>
                  </a:bodyPr>
                  <a:lstStyle/>
                  <a:p>
                    <a:pPr algn="ctr"/>
                    <a:r>
                      <a:rPr lang="en-US" sz="1400" dirty="0"/>
                      <a:t>granule constructed by </a:t>
                    </a:r>
                    <a14:m>
                      <m:oMath xmlns:m="http://schemas.openxmlformats.org/officeDocument/2006/math">
                        <m:r>
                          <a:rPr lang="pl-PL" sz="2000" i="1">
                            <a:latin typeface="Cambria Math" panose="02040503050406030204" pitchFamily="18" charset="0"/>
                          </a:rPr>
                          <m:t>𝐹</m:t>
                        </m:r>
                      </m:oMath>
                    </a14:m>
                    <a:endParaRPr lang="en-US" sz="2000" i="1" dirty="0"/>
                  </a:p>
                </p:txBody>
              </p:sp>
            </mc:Choice>
            <mc:Fallback xmlns="">
              <p:sp>
                <p:nvSpPr>
                  <p:cNvPr id="85" name="pole tekstowe 84"/>
                  <p:cNvSpPr txBox="1">
                    <a:spLocks noRot="1" noChangeAspect="1" noMove="1" noResize="1" noEditPoints="1" noAdjustHandles="1" noChangeArrowheads="1" noChangeShapeType="1" noTextEdit="1"/>
                  </p:cNvSpPr>
                  <p:nvPr/>
                </p:nvSpPr>
                <p:spPr>
                  <a:xfrm>
                    <a:off x="1988707" y="1059408"/>
                    <a:ext cx="2574645" cy="400110"/>
                  </a:xfrm>
                  <a:prstGeom prst="rect">
                    <a:avLst/>
                  </a:prstGeom>
                  <a:blipFill rotWithShape="0">
                    <a:blip r:embed="rId7"/>
                    <a:stretch>
                      <a:fillRect b="-12308"/>
                    </a:stretch>
                  </a:blipFill>
                </p:spPr>
                <p:txBody>
                  <a:bodyPr/>
                  <a:lstStyle/>
                  <a:p>
                    <a:r>
                      <a:rPr lang="en-US">
                        <a:noFill/>
                      </a:rPr>
                      <a:t> </a:t>
                    </a:r>
                  </a:p>
                </p:txBody>
              </p:sp>
            </mc:Fallback>
          </mc:AlternateContent>
          <p:sp>
            <p:nvSpPr>
              <p:cNvPr id="86" name="pole tekstowe 85"/>
              <p:cNvSpPr txBox="1"/>
              <p:nvPr/>
            </p:nvSpPr>
            <p:spPr>
              <a:xfrm>
                <a:off x="6032221" y="5515276"/>
                <a:ext cx="1204075" cy="338554"/>
              </a:xfrm>
              <a:prstGeom prst="rect">
                <a:avLst/>
              </a:prstGeom>
              <a:noFill/>
            </p:spPr>
            <p:txBody>
              <a:bodyPr wrap="square" rtlCol="0">
                <a:spAutoFit/>
              </a:bodyPr>
              <a:lstStyle/>
              <a:p>
                <a:r>
                  <a:rPr lang="en-US" sz="1600" dirty="0"/>
                  <a:t>lower level</a:t>
                </a:r>
              </a:p>
            </p:txBody>
          </p:sp>
          <p:cxnSp>
            <p:nvCxnSpPr>
              <p:cNvPr id="89" name="Łącznik prosty ze strzałką 88"/>
              <p:cNvCxnSpPr/>
              <p:nvPr/>
            </p:nvCxnSpPr>
            <p:spPr>
              <a:xfrm>
                <a:off x="5058647" y="5737372"/>
                <a:ext cx="403732"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pole tekstowe 42"/>
              <p:cNvSpPr txBox="1"/>
              <p:nvPr/>
            </p:nvSpPr>
            <p:spPr>
              <a:xfrm>
                <a:off x="841429" y="3981666"/>
                <a:ext cx="4730157" cy="523220"/>
              </a:xfrm>
              <a:prstGeom prst="rect">
                <a:avLst/>
              </a:prstGeom>
              <a:noFill/>
            </p:spPr>
            <p:txBody>
              <a:bodyPr wrap="square" rtlCol="0">
                <a:spAutoFit/>
              </a:bodyPr>
              <a:lstStyle/>
              <a:p>
                <a:pPr algn="ctr"/>
                <a:r>
                  <a:rPr lang="en-US" sz="1400" dirty="0">
                    <a:solidFill>
                      <a:srgbClr val="003399"/>
                    </a:solidFill>
                  </a:rPr>
                  <a:t>semantics of granules: behavior of Petri nets associated to granules with initial markings extracted from </a:t>
                </a:r>
                <a:r>
                  <a:rPr lang="en-US" sz="1400" i="1" dirty="0">
                    <a:solidFill>
                      <a:srgbClr val="003399"/>
                    </a:solidFill>
                  </a:rPr>
                  <a:t>x</a:t>
                </a:r>
              </a:p>
            </p:txBody>
          </p:sp>
          <p:cxnSp>
            <p:nvCxnSpPr>
              <p:cNvPr id="44" name="Łącznik prosty ze strzałką 43"/>
              <p:cNvCxnSpPr/>
              <p:nvPr/>
            </p:nvCxnSpPr>
            <p:spPr>
              <a:xfrm flipV="1">
                <a:off x="2412307" y="3732766"/>
                <a:ext cx="215477" cy="30172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Łącznik prosty ze strzałką 45"/>
              <p:cNvCxnSpPr/>
              <p:nvPr/>
            </p:nvCxnSpPr>
            <p:spPr>
              <a:xfrm flipV="1">
                <a:off x="2412307" y="3702078"/>
                <a:ext cx="1025534" cy="36152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Łącznik prosty ze strzałką 46"/>
              <p:cNvCxnSpPr/>
              <p:nvPr/>
            </p:nvCxnSpPr>
            <p:spPr>
              <a:xfrm flipH="1" flipV="1">
                <a:off x="1475657" y="3733671"/>
                <a:ext cx="919560" cy="30081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5" name="pole tekstowe 34"/>
                <p:cNvSpPr txBox="1"/>
                <p:nvPr/>
              </p:nvSpPr>
              <p:spPr>
                <a:xfrm>
                  <a:off x="775627" y="2728927"/>
                  <a:ext cx="2321325" cy="544252"/>
                </a:xfrm>
                <a:prstGeom prst="rect">
                  <a:avLst/>
                </a:prstGeom>
                <a:noFill/>
              </p:spPr>
              <p:txBody>
                <a:bodyPr wrap="square" rtlCol="0">
                  <a:spAutoFit/>
                </a:bodyPr>
                <a:lstStyle/>
                <a:p>
                  <a:pPr algn="ctr"/>
                  <a:r>
                    <a:rPr lang="en-US" sz="1400" dirty="0">
                      <a:solidFill>
                        <a:srgbClr val="003399"/>
                      </a:solidFill>
                    </a:rPr>
                    <a:t>Petri net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𝑃𝑁</m:t>
                          </m:r>
                        </m:e>
                        <m:sub>
                          <m:sSub>
                            <m:sSubPr>
                              <m:ctrlPr>
                                <a:rPr lang="en-US" sz="1400" i="1">
                                  <a:latin typeface="Cambria Math" panose="02040503050406030204" pitchFamily="18" charset="0"/>
                                </a:rPr>
                              </m:ctrlPr>
                            </m:sSubPr>
                            <m:e>
                              <m:r>
                                <a:rPr lang="en-US" sz="1400" i="1">
                                  <a:latin typeface="Cambria Math" panose="02040503050406030204" pitchFamily="18" charset="0"/>
                                </a:rPr>
                                <m:t>𝑔</m:t>
                              </m:r>
                            </m:e>
                            <m:sub>
                              <m:r>
                                <a:rPr lang="en-US" sz="1400" i="1">
                                  <a:latin typeface="Cambria Math" panose="02040503050406030204" pitchFamily="18" charset="0"/>
                                </a:rPr>
                                <m:t>𝑖</m:t>
                              </m:r>
                            </m:sub>
                          </m:sSub>
                        </m:sub>
                      </m:sSub>
                    </m:oMath>
                  </a14:m>
                  <a:r>
                    <a:rPr lang="en-US" sz="1400" dirty="0">
                      <a:solidFill>
                        <a:srgbClr val="003399"/>
                      </a:solidFill>
                    </a:rPr>
                    <a:t> with initial marking</a:t>
                  </a:r>
                  <a:r>
                    <a:rPr lang="pl-PL" sz="1400" dirty="0">
                      <a:solidFill>
                        <a:srgbClr val="003399"/>
                      </a:solidFill>
                    </a:rPr>
                    <a:t>s</a:t>
                  </a:r>
                  <a:r>
                    <a:rPr lang="en-US" sz="1400" dirty="0">
                      <a:solidFill>
                        <a:srgbClr val="003399"/>
                      </a:solidFill>
                    </a:rPr>
                    <a:t> extracted</a:t>
                  </a:r>
                  <a:r>
                    <a:rPr lang="pl-PL" sz="1400" dirty="0">
                      <a:solidFill>
                        <a:srgbClr val="003399"/>
                      </a:solidFill>
                    </a:rPr>
                    <a:t> </a:t>
                  </a:r>
                  <a:r>
                    <a:rPr lang="en-US" sz="1400" dirty="0">
                      <a:solidFill>
                        <a:srgbClr val="003399"/>
                      </a:solidFill>
                    </a:rPr>
                    <a:t>from </a:t>
                  </a:r>
                  <a:r>
                    <a:rPr lang="en-US" sz="1400" i="1" dirty="0">
                      <a:solidFill>
                        <a:srgbClr val="003399"/>
                      </a:solidFill>
                    </a:rPr>
                    <a:t>x</a:t>
                  </a:r>
                </a:p>
              </p:txBody>
            </p:sp>
          </mc:Choice>
          <mc:Fallback xmlns="">
            <p:sp>
              <p:nvSpPr>
                <p:cNvPr id="35" name="pole tekstowe 34"/>
                <p:cNvSpPr txBox="1">
                  <a:spLocks noRot="1" noChangeAspect="1" noMove="1" noResize="1" noEditPoints="1" noAdjustHandles="1" noChangeArrowheads="1" noChangeShapeType="1" noTextEdit="1"/>
                </p:cNvSpPr>
                <p:nvPr/>
              </p:nvSpPr>
              <p:spPr>
                <a:xfrm>
                  <a:off x="775627" y="2728927"/>
                  <a:ext cx="2321325" cy="544252"/>
                </a:xfrm>
                <a:prstGeom prst="rect">
                  <a:avLst/>
                </a:prstGeom>
                <a:blipFill rotWithShape="0">
                  <a:blip r:embed="rId8"/>
                  <a:stretch>
                    <a:fillRect t="-2247" b="-11236"/>
                  </a:stretch>
                </a:blipFill>
              </p:spPr>
              <p:txBody>
                <a:bodyPr/>
                <a:lstStyle/>
                <a:p>
                  <a:r>
                    <a:rPr lang="en-US">
                      <a:noFill/>
                    </a:rPr>
                    <a:t> </a:t>
                  </a:r>
                </a:p>
              </p:txBody>
            </p:sp>
          </mc:Fallback>
        </mc:AlternateContent>
        <p:cxnSp>
          <p:nvCxnSpPr>
            <p:cNvPr id="36" name="Łącznik prosty ze strzałką 35"/>
            <p:cNvCxnSpPr>
              <a:stCxn id="35" idx="2"/>
            </p:cNvCxnSpPr>
            <p:nvPr/>
          </p:nvCxnSpPr>
          <p:spPr>
            <a:xfrm flipH="1">
              <a:off x="1761892" y="3273179"/>
              <a:ext cx="174398" cy="46685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Łącznik prosty ze strzałką 44"/>
            <p:cNvCxnSpPr/>
            <p:nvPr/>
          </p:nvCxnSpPr>
          <p:spPr>
            <a:xfrm flipH="1">
              <a:off x="2117667" y="3369356"/>
              <a:ext cx="1138215" cy="73606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pole tekstowe 49"/>
            <p:cNvSpPr txBox="1"/>
            <p:nvPr/>
          </p:nvSpPr>
          <p:spPr>
            <a:xfrm>
              <a:off x="3069811" y="2827655"/>
              <a:ext cx="2483594" cy="523220"/>
            </a:xfrm>
            <a:prstGeom prst="rect">
              <a:avLst/>
            </a:prstGeom>
            <a:noFill/>
          </p:spPr>
          <p:txBody>
            <a:bodyPr wrap="square" rtlCol="0">
              <a:spAutoFit/>
            </a:bodyPr>
            <a:lstStyle/>
            <a:p>
              <a:pPr algn="ctr"/>
              <a:r>
                <a:rPr lang="en-US" sz="1400" dirty="0">
                  <a:solidFill>
                    <a:srgbClr val="003399"/>
                  </a:solidFill>
                </a:rPr>
                <a:t>aggregation of Petri nets </a:t>
              </a:r>
            </a:p>
            <a:p>
              <a:pPr algn="ctr"/>
              <a:r>
                <a:rPr lang="en-US" sz="1400" dirty="0">
                  <a:solidFill>
                    <a:srgbClr val="003399"/>
                  </a:solidFill>
                </a:rPr>
                <a:t>(e.g. by synchronization)</a:t>
              </a:r>
            </a:p>
          </p:txBody>
        </p:sp>
      </p:grpSp>
      <p:sp>
        <p:nvSpPr>
          <p:cNvPr id="54" name="pole tekstowe 53"/>
          <p:cNvSpPr txBox="1"/>
          <p:nvPr/>
        </p:nvSpPr>
        <p:spPr>
          <a:xfrm>
            <a:off x="66692" y="5908164"/>
            <a:ext cx="9010410" cy="954107"/>
          </a:xfrm>
          <a:prstGeom prst="rect">
            <a:avLst/>
          </a:prstGeom>
          <a:noFill/>
        </p:spPr>
        <p:txBody>
          <a:bodyPr wrap="square" rtlCol="0">
            <a:spAutoFit/>
          </a:bodyPr>
          <a:lstStyle/>
          <a:p>
            <a:r>
              <a:rPr lang="en-US" sz="1400" i="1" dirty="0">
                <a:solidFill>
                  <a:srgbClr val="0000CC"/>
                </a:solidFill>
              </a:rPr>
              <a:t>L. </a:t>
            </a:r>
            <a:r>
              <a:rPr lang="en-US" sz="1400" i="1" dirty="0" err="1">
                <a:solidFill>
                  <a:srgbClr val="0000CC"/>
                </a:solidFill>
              </a:rPr>
              <a:t>Reinkemeyer</a:t>
            </a:r>
            <a:r>
              <a:rPr lang="en-US" sz="1400" i="1" dirty="0">
                <a:solidFill>
                  <a:srgbClr val="0000CC"/>
                </a:solidFill>
              </a:rPr>
              <a:t> (ed.): Process Mining in Action: Principles, Use Cases and Outlook. Springer 2020 </a:t>
            </a:r>
            <a:endParaRPr lang="en-US" sz="1400" dirty="0">
              <a:solidFill>
                <a:srgbClr val="0000CC"/>
              </a:solidFill>
            </a:endParaRPr>
          </a:p>
          <a:p>
            <a:r>
              <a:rPr lang="en-US" sz="1400" i="1" dirty="0" err="1">
                <a:solidFill>
                  <a:srgbClr val="0000CC"/>
                </a:solidFill>
              </a:rPr>
              <a:t>A.Skowron</a:t>
            </a:r>
            <a:r>
              <a:rPr lang="en-US" sz="1400" i="1" dirty="0">
                <a:solidFill>
                  <a:srgbClr val="0000CC"/>
                </a:solidFill>
              </a:rPr>
              <a:t>, Z. </a:t>
            </a:r>
            <a:r>
              <a:rPr lang="en-US" sz="1400" i="1" dirty="0" err="1">
                <a:solidFill>
                  <a:srgbClr val="0000CC"/>
                </a:solidFill>
              </a:rPr>
              <a:t>Suraj</a:t>
            </a:r>
            <a:r>
              <a:rPr lang="en-US" sz="1400" i="1" dirty="0">
                <a:solidFill>
                  <a:srgbClr val="0000CC"/>
                </a:solidFill>
              </a:rPr>
              <a:t> (1995). Discovery of concurrent data models from experimental data tables: A rough set approach, Proceedings of the First International Conference on Knowledge Discovery and Data Mining, Montreal, August, 1995, </a:t>
            </a:r>
            <a:r>
              <a:rPr lang="en-US" sz="1400" i="1" dirty="0" err="1">
                <a:solidFill>
                  <a:srgbClr val="0000CC"/>
                </a:solidFill>
              </a:rPr>
              <a:t>AAAI</a:t>
            </a:r>
            <a:r>
              <a:rPr lang="en-US" sz="1400" i="1" dirty="0">
                <a:solidFill>
                  <a:srgbClr val="0000CC"/>
                </a:solidFill>
              </a:rPr>
              <a:t> Press, Menlo Park CA 1995, 288-293</a:t>
            </a:r>
            <a:endParaRPr lang="en-US" sz="1400" dirty="0">
              <a:solidFill>
                <a:srgbClr val="0000CC"/>
              </a:solidFill>
            </a:endParaRPr>
          </a:p>
        </p:txBody>
      </p:sp>
      <mc:AlternateContent xmlns:mc="http://schemas.openxmlformats.org/markup-compatibility/2006" xmlns:a14="http://schemas.microsoft.com/office/drawing/2010/main">
        <mc:Choice Requires="a14">
          <p:sp>
            <p:nvSpPr>
              <p:cNvPr id="52" name="pole tekstowe 51"/>
              <p:cNvSpPr txBox="1"/>
              <p:nvPr/>
            </p:nvSpPr>
            <p:spPr>
              <a:xfrm>
                <a:off x="5638552" y="3722051"/>
                <a:ext cx="2101800" cy="756169"/>
              </a:xfrm>
              <a:prstGeom prst="rect">
                <a:avLst/>
              </a:prstGeom>
              <a:noFill/>
            </p:spPr>
            <p:txBody>
              <a:bodyPr wrap="square" rtlCol="0">
                <a:spAutoFit/>
              </a:bodyPr>
              <a:lstStyle/>
              <a:p>
                <a:pPr algn="ctr"/>
                <a:r>
                  <a:rPr lang="en-US" sz="1400" dirty="0">
                    <a:solidFill>
                      <a:srgbClr val="003399"/>
                    </a:solidFill>
                  </a:rPr>
                  <a:t>required property of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𝑃𝑁</m:t>
                        </m:r>
                      </m:e>
                      <m:sub>
                        <m:r>
                          <a:rPr lang="en-US" sz="1400" i="1">
                            <a:latin typeface="Cambria Math" panose="02040503050406030204" pitchFamily="18" charset="0"/>
                          </a:rPr>
                          <m:t>𝑔</m:t>
                        </m:r>
                      </m:sub>
                    </m:sSub>
                  </m:oMath>
                </a14:m>
                <a:r>
                  <a:rPr lang="en-US" sz="1400" dirty="0">
                    <a:solidFill>
                      <a:srgbClr val="003399"/>
                    </a:solidFill>
                  </a:rPr>
                  <a:t> beha</a:t>
                </a:r>
                <a:r>
                  <a:rPr lang="pl-PL" sz="1400" dirty="0">
                    <a:solidFill>
                      <a:srgbClr val="003399"/>
                    </a:solidFill>
                  </a:rPr>
                  <a:t>v</a:t>
                </a:r>
                <a:r>
                  <a:rPr lang="en-US" sz="1400" dirty="0" err="1">
                    <a:solidFill>
                      <a:srgbClr val="003399"/>
                    </a:solidFill>
                  </a:rPr>
                  <a:t>ior</a:t>
                </a:r>
                <a:r>
                  <a:rPr lang="pl-PL" sz="1400" dirty="0">
                    <a:solidFill>
                      <a:srgbClr val="003399"/>
                    </a:solidFill>
                  </a:rPr>
                  <a:t> on </a:t>
                </a:r>
                <a:r>
                  <a:rPr lang="en-US" sz="1400" dirty="0">
                    <a:solidFill>
                      <a:srgbClr val="003399"/>
                    </a:solidFill>
                  </a:rPr>
                  <a:t>different initial markings</a:t>
                </a:r>
              </a:p>
            </p:txBody>
          </p:sp>
        </mc:Choice>
        <mc:Fallback xmlns="">
          <p:sp>
            <p:nvSpPr>
              <p:cNvPr id="52" name="pole tekstowe 51"/>
              <p:cNvSpPr txBox="1">
                <a:spLocks noRot="1" noChangeAspect="1" noMove="1" noResize="1" noEditPoints="1" noAdjustHandles="1" noChangeArrowheads="1" noChangeShapeType="1" noTextEdit="1"/>
              </p:cNvSpPr>
              <p:nvPr/>
            </p:nvSpPr>
            <p:spPr>
              <a:xfrm>
                <a:off x="5638552" y="3722051"/>
                <a:ext cx="2101800" cy="756169"/>
              </a:xfrm>
              <a:prstGeom prst="rect">
                <a:avLst/>
              </a:prstGeom>
              <a:blipFill rotWithShape="0">
                <a:blip r:embed="rId9"/>
                <a:stretch>
                  <a:fillRect l="-580" t="-1613" b="-7258"/>
                </a:stretch>
              </a:blipFill>
            </p:spPr>
            <p:txBody>
              <a:bodyPr/>
              <a:lstStyle/>
              <a:p>
                <a:r>
                  <a:rPr lang="en-US">
                    <a:noFill/>
                  </a:rPr>
                  <a:t> </a:t>
                </a:r>
              </a:p>
            </p:txBody>
          </p:sp>
        </mc:Fallback>
      </mc:AlternateContent>
      <p:cxnSp>
        <p:nvCxnSpPr>
          <p:cNvPr id="53" name="Łącznik prosty ze strzałką 52"/>
          <p:cNvCxnSpPr/>
          <p:nvPr/>
        </p:nvCxnSpPr>
        <p:spPr>
          <a:xfrm flipH="1" flipV="1">
            <a:off x="5390510" y="3661791"/>
            <a:ext cx="383617" cy="21590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22466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33908" y="112456"/>
            <a:ext cx="9080902" cy="1012288"/>
          </a:xfrm>
        </p:spPr>
        <p:txBody>
          <a:bodyPr/>
          <a:lstStyle/>
          <a:p>
            <a:r>
              <a:rPr lang="en-US" sz="2400" b="1" dirty="0"/>
              <a:t>INTERFACES BETWEEN GRANULAR NETWORKS</a:t>
            </a:r>
            <a:r>
              <a:rPr lang="pl-PL" sz="2400" b="1" dirty="0"/>
              <a:t> </a:t>
            </a:r>
            <a:r>
              <a:rPr lang="pl-PL" sz="3200" b="1" dirty="0"/>
              <a:t/>
            </a:r>
            <a:br>
              <a:rPr lang="pl-PL" sz="3200" b="1" dirty="0"/>
            </a:br>
            <a:r>
              <a:rPr lang="en-US" sz="1800" b="1" dirty="0"/>
              <a:t>INFERENCE RULES BASED ON CONCURRENT SEMANTICS </a:t>
            </a:r>
            <a:r>
              <a:rPr lang="pl-PL" sz="1800" b="1" dirty="0" err="1"/>
              <a:t>INDUCED</a:t>
            </a:r>
            <a:r>
              <a:rPr lang="pl-PL" sz="1800" b="1" dirty="0"/>
              <a:t> FROM DATA </a:t>
            </a:r>
            <a:r>
              <a:rPr lang="en-US" sz="1800" b="1" dirty="0"/>
              <a:t>OF GRANULES</a:t>
            </a:r>
          </a:p>
        </p:txBody>
      </p:sp>
      <mc:AlternateContent xmlns:mc="http://schemas.openxmlformats.org/markup-compatibility/2006" xmlns:a14="http://schemas.microsoft.com/office/drawing/2010/main">
        <mc:Choice Requires="a14">
          <p:sp>
            <p:nvSpPr>
              <p:cNvPr id="52" name="pole tekstowe 51"/>
              <p:cNvSpPr txBox="1"/>
              <p:nvPr/>
            </p:nvSpPr>
            <p:spPr>
              <a:xfrm>
                <a:off x="538926" y="2132856"/>
                <a:ext cx="8136904" cy="7020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l-PL" sz="2000" b="0" i="1" smtClean="0">
                              <a:solidFill>
                                <a:srgbClr val="0000CC"/>
                              </a:solidFill>
                              <a:latin typeface="Cambria Math" panose="02040503050406030204" pitchFamily="18" charset="0"/>
                            </a:rPr>
                          </m:ctrlPr>
                        </m:fPr>
                        <m:num>
                          <m:sSub>
                            <m:sSubPr>
                              <m:ctrlPr>
                                <a:rPr lang="pl-PL" sz="2000" i="1">
                                  <a:solidFill>
                                    <a:srgbClr val="0000CC"/>
                                  </a:solidFill>
                                  <a:latin typeface="Cambria Math" panose="02040503050406030204" pitchFamily="18" charset="0"/>
                                </a:rPr>
                              </m:ctrlPr>
                            </m:sSubPr>
                            <m:e>
                              <m:r>
                                <a:rPr lang="pl-PL" sz="2000" b="0" i="1" smtClean="0">
                                  <a:solidFill>
                                    <a:srgbClr val="0000CC"/>
                                  </a:solidFill>
                                  <a:latin typeface="Cambria Math" panose="02040503050406030204" pitchFamily="18" charset="0"/>
                                </a:rPr>
                                <m:t>𝑃𝑁</m:t>
                              </m:r>
                            </m:e>
                            <m:sub>
                              <m:sSub>
                                <m:sSubPr>
                                  <m:ctrlPr>
                                    <a:rPr lang="pl-PL" sz="2000" i="1">
                                      <a:solidFill>
                                        <a:srgbClr val="0000CC"/>
                                      </a:solidFill>
                                      <a:latin typeface="Cambria Math" panose="02040503050406030204" pitchFamily="18" charset="0"/>
                                    </a:rPr>
                                  </m:ctrlPr>
                                </m:sSubPr>
                                <m:e>
                                  <m:r>
                                    <a:rPr lang="pl-PL" sz="2000" i="1">
                                      <a:solidFill>
                                        <a:srgbClr val="0000CC"/>
                                      </a:solidFill>
                                      <a:latin typeface="Cambria Math" panose="02040503050406030204" pitchFamily="18" charset="0"/>
                                    </a:rPr>
                                    <m:t>𝑔</m:t>
                                  </m:r>
                                </m:e>
                                <m:sub>
                                  <m:r>
                                    <a:rPr lang="pl-PL" sz="2000" b="0" i="1" smtClean="0">
                                      <a:solidFill>
                                        <a:srgbClr val="0000CC"/>
                                      </a:solidFill>
                                      <a:latin typeface="Cambria Math" panose="02040503050406030204" pitchFamily="18" charset="0"/>
                                    </a:rPr>
                                    <m:t>𝑖</m:t>
                                  </m:r>
                                </m:sub>
                              </m:sSub>
                            </m:sub>
                          </m:sSub>
                          <m:d>
                            <m:dPr>
                              <m:ctrlPr>
                                <a:rPr lang="pl-PL" sz="2000" i="1">
                                  <a:solidFill>
                                    <a:srgbClr val="0000CC"/>
                                  </a:solidFill>
                                  <a:latin typeface="Cambria Math" panose="02040503050406030204" pitchFamily="18" charset="0"/>
                                </a:rPr>
                              </m:ctrlPr>
                            </m:dPr>
                            <m:e>
                              <m:r>
                                <a:rPr lang="pl-PL" sz="2000" i="1">
                                  <a:solidFill>
                                    <a:srgbClr val="0000CC"/>
                                  </a:solidFill>
                                  <a:latin typeface="Cambria Math" panose="02040503050406030204" pitchFamily="18" charset="0"/>
                                </a:rPr>
                                <m:t>𝑥</m:t>
                              </m:r>
                            </m:e>
                          </m:d>
                          <m:r>
                            <a:rPr lang="pl-PL" sz="2000" b="0" i="1"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is</m:t>
                          </m:r>
                          <m:r>
                            <a:rPr lang="pl-PL" sz="2000" b="0" i="0"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satisfying</m:t>
                          </m:r>
                          <m:r>
                            <a:rPr lang="pl-PL" sz="2000" b="0" i="0" smtClean="0">
                              <a:solidFill>
                                <a:srgbClr val="0000CC"/>
                              </a:solidFill>
                              <a:latin typeface="Cambria Math" panose="02040503050406030204" pitchFamily="18" charset="0"/>
                            </a:rPr>
                            <m:t> </m:t>
                          </m:r>
                          <m:sSub>
                            <m:sSubPr>
                              <m:ctrlPr>
                                <a:rPr lang="pl-PL" sz="2000" b="0" i="1" smtClean="0">
                                  <a:solidFill>
                                    <a:srgbClr val="0000CC"/>
                                  </a:solidFill>
                                  <a:latin typeface="Cambria Math" panose="02040503050406030204" pitchFamily="18" charset="0"/>
                                </a:rPr>
                              </m:ctrlPr>
                            </m:sSubPr>
                            <m:e>
                              <m:r>
                                <m:rPr>
                                  <m:sty m:val="p"/>
                                </m:rPr>
                                <a:rPr lang="pl-PL" sz="2000" b="0" i="0" smtClean="0">
                                  <a:solidFill>
                                    <a:srgbClr val="0000CC"/>
                                  </a:solidFill>
                                  <a:latin typeface="Cambria Math" panose="02040503050406030204" pitchFamily="18" charset="0"/>
                                </a:rPr>
                                <m:t>C</m:t>
                              </m:r>
                            </m:e>
                            <m:sub>
                              <m:r>
                                <m:rPr>
                                  <m:sty m:val="p"/>
                                </m:rPr>
                                <a:rPr lang="pl-PL" sz="2000" b="0" i="0" smtClean="0">
                                  <a:solidFill>
                                    <a:srgbClr val="0000CC"/>
                                  </a:solidFill>
                                  <a:latin typeface="Cambria Math" panose="02040503050406030204" pitchFamily="18" charset="0"/>
                                </a:rPr>
                                <m:t>i</m:t>
                              </m:r>
                            </m:sub>
                          </m:sSub>
                          <m:r>
                            <a:rPr lang="pl-PL" sz="2000" b="0" i="0"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at</m:t>
                          </m:r>
                          <m:r>
                            <a:rPr lang="pl-PL" sz="2000" b="0" i="0"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least</m:t>
                          </m:r>
                          <m:r>
                            <a:rPr lang="pl-PL" sz="2000" b="0" i="0"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to</m:t>
                          </m:r>
                          <m:r>
                            <a:rPr lang="pl-PL" sz="2000" b="0" i="0"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a</m:t>
                          </m:r>
                          <m:r>
                            <a:rPr lang="pl-PL" sz="2000" b="0" i="0"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degree</m:t>
                          </m:r>
                          <m:r>
                            <a:rPr lang="pl-PL" sz="2000" b="0" i="0" smtClean="0">
                              <a:solidFill>
                                <a:srgbClr val="0000CC"/>
                              </a:solidFill>
                              <a:latin typeface="Cambria Math" panose="02040503050406030204" pitchFamily="18" charset="0"/>
                            </a:rPr>
                            <m:t> </m:t>
                          </m:r>
                          <m:sSub>
                            <m:sSubPr>
                              <m:ctrlPr>
                                <a:rPr lang="pl-PL" sz="2000" b="0" i="1" smtClean="0">
                                  <a:solidFill>
                                    <a:srgbClr val="0000CC"/>
                                  </a:solidFill>
                                  <a:latin typeface="Cambria Math" panose="02040503050406030204" pitchFamily="18" charset="0"/>
                                </a:rPr>
                              </m:ctrlPr>
                            </m:sSubPr>
                            <m:e>
                              <m:r>
                                <a:rPr lang="pl-PL" sz="2000" b="0" i="1" smtClean="0">
                                  <a:solidFill>
                                    <a:srgbClr val="0000CC"/>
                                  </a:solidFill>
                                  <a:latin typeface="Cambria Math" panose="02040503050406030204" pitchFamily="18" charset="0"/>
                                </a:rPr>
                                <m:t>𝑑𝑒𝑔</m:t>
                              </m:r>
                            </m:e>
                            <m:sub>
                              <m:r>
                                <a:rPr lang="pl-PL" sz="2000" b="0" i="1" smtClean="0">
                                  <a:solidFill>
                                    <a:srgbClr val="0000CC"/>
                                  </a:solidFill>
                                  <a:latin typeface="Cambria Math" panose="02040503050406030204" pitchFamily="18" charset="0"/>
                                </a:rPr>
                                <m:t>𝑖</m:t>
                              </m:r>
                            </m:sub>
                          </m:sSub>
                          <m:r>
                            <a:rPr lang="pl-PL" sz="2000" b="0" i="1" smtClean="0">
                              <a:solidFill>
                                <a:srgbClr val="0000CC"/>
                              </a:solidFill>
                              <a:latin typeface="Cambria Math" panose="02040503050406030204" pitchFamily="18" charset="0"/>
                            </a:rPr>
                            <m:t> </m:t>
                          </m:r>
                          <m:r>
                            <m:rPr>
                              <m:sty m:val="p"/>
                            </m:rPr>
                            <a:rPr lang="pl-PL" sz="2000" b="0" i="0" smtClean="0">
                              <a:solidFill>
                                <a:srgbClr val="0000CC"/>
                              </a:solidFill>
                              <a:latin typeface="Cambria Math" panose="02040503050406030204" pitchFamily="18" charset="0"/>
                            </a:rPr>
                            <m:t>for</m:t>
                          </m:r>
                          <m:r>
                            <a:rPr lang="pl-PL" sz="2000" b="0" i="1" smtClean="0">
                              <a:solidFill>
                                <a:srgbClr val="0000CC"/>
                              </a:solidFill>
                              <a:latin typeface="Cambria Math" panose="02040503050406030204" pitchFamily="18" charset="0"/>
                            </a:rPr>
                            <m:t> </m:t>
                          </m:r>
                          <m:r>
                            <a:rPr lang="pl-PL" sz="2000" b="0" i="1" smtClean="0">
                              <a:solidFill>
                                <a:srgbClr val="0000CC"/>
                              </a:solidFill>
                              <a:latin typeface="Cambria Math" panose="02040503050406030204" pitchFamily="18" charset="0"/>
                            </a:rPr>
                            <m:t>𝑖</m:t>
                          </m:r>
                          <m:r>
                            <a:rPr lang="pl-PL" sz="2000" b="0" i="1" smtClean="0">
                              <a:solidFill>
                                <a:srgbClr val="0000CC"/>
                              </a:solidFill>
                              <a:latin typeface="Cambria Math" panose="02040503050406030204" pitchFamily="18" charset="0"/>
                            </a:rPr>
                            <m:t>=1,…,</m:t>
                          </m:r>
                          <m:r>
                            <a:rPr lang="pl-PL" sz="2000" b="0" i="1" smtClean="0">
                              <a:solidFill>
                                <a:srgbClr val="0000CC"/>
                              </a:solidFill>
                              <a:latin typeface="Cambria Math" panose="02040503050406030204" pitchFamily="18" charset="0"/>
                            </a:rPr>
                            <m:t>𝑘</m:t>
                          </m:r>
                        </m:num>
                        <m:den>
                          <m:sSub>
                            <m:sSubPr>
                              <m:ctrlPr>
                                <a:rPr lang="pl-PL" sz="2000" i="1">
                                  <a:solidFill>
                                    <a:srgbClr val="0000CC"/>
                                  </a:solidFill>
                                  <a:latin typeface="Cambria Math" panose="02040503050406030204" pitchFamily="18" charset="0"/>
                                </a:rPr>
                              </m:ctrlPr>
                            </m:sSubPr>
                            <m:e>
                              <m:sSub>
                                <m:sSubPr>
                                  <m:ctrlPr>
                                    <a:rPr lang="pl-PL" sz="2000" i="1" smtClean="0">
                                      <a:solidFill>
                                        <a:srgbClr val="0000CC"/>
                                      </a:solidFill>
                                      <a:latin typeface="Cambria Math" panose="02040503050406030204" pitchFamily="18" charset="0"/>
                                    </a:rPr>
                                  </m:ctrlPr>
                                </m:sSubPr>
                                <m:e>
                                  <m:r>
                                    <a:rPr lang="pl-PL" sz="2000" b="0" i="1" smtClean="0">
                                      <a:solidFill>
                                        <a:srgbClr val="0000CC"/>
                                      </a:solidFill>
                                      <a:latin typeface="Cambria Math" panose="02040503050406030204" pitchFamily="18" charset="0"/>
                                    </a:rPr>
                                    <m:t>𝑃𝑁</m:t>
                                  </m:r>
                                </m:e>
                                <m:sub>
                                  <m:r>
                                    <a:rPr lang="pl-PL" sz="2000" b="0" i="1" smtClean="0">
                                      <a:solidFill>
                                        <a:srgbClr val="0000CC"/>
                                      </a:solidFill>
                                      <a:latin typeface="Cambria Math" panose="02040503050406030204" pitchFamily="18" charset="0"/>
                                    </a:rPr>
                                    <m:t>𝑔</m:t>
                                  </m:r>
                                </m:sub>
                              </m:sSub>
                              <m:d>
                                <m:dPr>
                                  <m:ctrlPr>
                                    <a:rPr lang="pl-PL" sz="2000" b="0" i="1" smtClean="0">
                                      <a:solidFill>
                                        <a:srgbClr val="0000CC"/>
                                      </a:solidFill>
                                      <a:latin typeface="Cambria Math" panose="02040503050406030204" pitchFamily="18" charset="0"/>
                                    </a:rPr>
                                  </m:ctrlPr>
                                </m:dPr>
                                <m:e>
                                  <m:r>
                                    <a:rPr lang="pl-PL" sz="2000" b="0" i="1" smtClean="0">
                                      <a:solidFill>
                                        <a:srgbClr val="0000CC"/>
                                      </a:solidFill>
                                      <a:latin typeface="Cambria Math" panose="02040503050406030204" pitchFamily="18" charset="0"/>
                                    </a:rPr>
                                    <m:t>𝑥</m:t>
                                  </m:r>
                                </m:e>
                              </m:d>
                              <m:r>
                                <a:rPr lang="pl-PL" sz="2000" b="0" i="1" smtClean="0">
                                  <a:solidFill>
                                    <a:srgbClr val="0000CC"/>
                                  </a:solidFill>
                                  <a:latin typeface="Cambria Math" panose="02040503050406030204" pitchFamily="18" charset="0"/>
                                </a:rPr>
                                <m:t>=</m:t>
                              </m:r>
                              <m:r>
                                <a:rPr lang="pl-PL" sz="2000" i="1">
                                  <a:solidFill>
                                    <a:srgbClr val="0000CC"/>
                                  </a:solidFill>
                                  <a:latin typeface="Cambria Math" panose="02040503050406030204" pitchFamily="18" charset="0"/>
                                </a:rPr>
                                <m:t>h</m:t>
                              </m:r>
                            </m:e>
                            <m:sub>
                              <m:r>
                                <a:rPr lang="pl-PL" sz="2000" i="1">
                                  <a:solidFill>
                                    <a:srgbClr val="0000CC"/>
                                  </a:solidFill>
                                  <a:latin typeface="Cambria Math" panose="02040503050406030204" pitchFamily="18" charset="0"/>
                                </a:rPr>
                                <m:t>𝑔</m:t>
                              </m:r>
                            </m:sub>
                          </m:sSub>
                          <m:r>
                            <a:rPr lang="pl-PL" sz="2000" i="1">
                              <a:solidFill>
                                <a:srgbClr val="0000CC"/>
                              </a:solidFill>
                              <a:latin typeface="Cambria Math" panose="02040503050406030204" pitchFamily="18" charset="0"/>
                            </a:rPr>
                            <m:t>(</m:t>
                          </m:r>
                          <m:sSub>
                            <m:sSubPr>
                              <m:ctrlPr>
                                <a:rPr lang="pl-PL" sz="2000" i="1">
                                  <a:solidFill>
                                    <a:srgbClr val="0000CC"/>
                                  </a:solidFill>
                                  <a:latin typeface="Cambria Math" panose="02040503050406030204" pitchFamily="18" charset="0"/>
                                </a:rPr>
                              </m:ctrlPr>
                            </m:sSubPr>
                            <m:e>
                              <m:r>
                                <a:rPr lang="pl-PL" sz="2000" b="0" i="1" smtClean="0">
                                  <a:solidFill>
                                    <a:srgbClr val="0000CC"/>
                                  </a:solidFill>
                                  <a:latin typeface="Cambria Math" panose="02040503050406030204" pitchFamily="18" charset="0"/>
                                </a:rPr>
                                <m:t>𝑃𝑁</m:t>
                              </m:r>
                            </m:e>
                            <m:sub>
                              <m:sSub>
                                <m:sSubPr>
                                  <m:ctrlPr>
                                    <a:rPr lang="pl-PL" sz="2000" i="1">
                                      <a:solidFill>
                                        <a:srgbClr val="0000CC"/>
                                      </a:solidFill>
                                      <a:latin typeface="Cambria Math" panose="02040503050406030204" pitchFamily="18" charset="0"/>
                                    </a:rPr>
                                  </m:ctrlPr>
                                </m:sSubPr>
                                <m:e>
                                  <m:r>
                                    <a:rPr lang="pl-PL" sz="2000" i="1">
                                      <a:solidFill>
                                        <a:srgbClr val="0000CC"/>
                                      </a:solidFill>
                                      <a:latin typeface="Cambria Math" panose="02040503050406030204" pitchFamily="18" charset="0"/>
                                    </a:rPr>
                                    <m:t>𝑔</m:t>
                                  </m:r>
                                </m:e>
                                <m:sub>
                                  <m:r>
                                    <a:rPr lang="pl-PL" sz="2000" i="1">
                                      <a:solidFill>
                                        <a:srgbClr val="0000CC"/>
                                      </a:solidFill>
                                      <a:latin typeface="Cambria Math" panose="02040503050406030204" pitchFamily="18" charset="0"/>
                                    </a:rPr>
                                    <m:t>1</m:t>
                                  </m:r>
                                </m:sub>
                              </m:sSub>
                            </m:sub>
                          </m:sSub>
                          <m:d>
                            <m:dPr>
                              <m:ctrlPr>
                                <a:rPr lang="pl-PL" sz="2000" i="1">
                                  <a:solidFill>
                                    <a:srgbClr val="0000CC"/>
                                  </a:solidFill>
                                  <a:latin typeface="Cambria Math" panose="02040503050406030204" pitchFamily="18" charset="0"/>
                                </a:rPr>
                              </m:ctrlPr>
                            </m:dPr>
                            <m:e>
                              <m:r>
                                <a:rPr lang="pl-PL" sz="2000" i="1">
                                  <a:solidFill>
                                    <a:srgbClr val="0000CC"/>
                                  </a:solidFill>
                                  <a:latin typeface="Cambria Math" panose="02040503050406030204" pitchFamily="18" charset="0"/>
                                </a:rPr>
                                <m:t>𝑥</m:t>
                              </m:r>
                            </m:e>
                          </m:d>
                          <m:r>
                            <a:rPr lang="pl-PL" sz="2000" i="1">
                              <a:solidFill>
                                <a:srgbClr val="0000CC"/>
                              </a:solidFill>
                              <a:latin typeface="Cambria Math" panose="02040503050406030204" pitchFamily="18" charset="0"/>
                            </a:rPr>
                            <m:t>,…,</m:t>
                          </m:r>
                          <m:sSub>
                            <m:sSubPr>
                              <m:ctrlPr>
                                <a:rPr lang="pl-PL" sz="2000" i="1">
                                  <a:solidFill>
                                    <a:srgbClr val="0000CC"/>
                                  </a:solidFill>
                                  <a:latin typeface="Cambria Math" panose="02040503050406030204" pitchFamily="18" charset="0"/>
                                </a:rPr>
                              </m:ctrlPr>
                            </m:sSubPr>
                            <m:e>
                              <m:r>
                                <a:rPr lang="pl-PL" sz="2000" b="0" i="1" smtClean="0">
                                  <a:solidFill>
                                    <a:srgbClr val="0000CC"/>
                                  </a:solidFill>
                                  <a:latin typeface="Cambria Math" panose="02040503050406030204" pitchFamily="18" charset="0"/>
                                </a:rPr>
                                <m:t>𝑃𝑁</m:t>
                              </m:r>
                            </m:e>
                            <m:sub>
                              <m:sSub>
                                <m:sSubPr>
                                  <m:ctrlPr>
                                    <a:rPr lang="pl-PL" sz="2000" i="1">
                                      <a:solidFill>
                                        <a:srgbClr val="0000CC"/>
                                      </a:solidFill>
                                      <a:latin typeface="Cambria Math" panose="02040503050406030204" pitchFamily="18" charset="0"/>
                                    </a:rPr>
                                  </m:ctrlPr>
                                </m:sSubPr>
                                <m:e>
                                  <m:r>
                                    <a:rPr lang="pl-PL" sz="2000" i="1">
                                      <a:solidFill>
                                        <a:srgbClr val="0000CC"/>
                                      </a:solidFill>
                                      <a:latin typeface="Cambria Math" panose="02040503050406030204" pitchFamily="18" charset="0"/>
                                    </a:rPr>
                                    <m:t>𝑔</m:t>
                                  </m:r>
                                </m:e>
                                <m:sub>
                                  <m:r>
                                    <a:rPr lang="pl-PL" sz="2000" i="1">
                                      <a:solidFill>
                                        <a:srgbClr val="0000CC"/>
                                      </a:solidFill>
                                      <a:latin typeface="Cambria Math" panose="02040503050406030204" pitchFamily="18" charset="0"/>
                                    </a:rPr>
                                    <m:t>𝑘</m:t>
                                  </m:r>
                                </m:sub>
                              </m:sSub>
                            </m:sub>
                          </m:sSub>
                          <m:d>
                            <m:dPr>
                              <m:ctrlPr>
                                <a:rPr lang="pl-PL" sz="2000" i="1">
                                  <a:solidFill>
                                    <a:srgbClr val="0000CC"/>
                                  </a:solidFill>
                                  <a:latin typeface="Cambria Math" panose="02040503050406030204" pitchFamily="18" charset="0"/>
                                </a:rPr>
                              </m:ctrlPr>
                            </m:dPr>
                            <m:e>
                              <m:r>
                                <a:rPr lang="pl-PL" sz="2000" i="1">
                                  <a:solidFill>
                                    <a:srgbClr val="0000CC"/>
                                  </a:solidFill>
                                  <a:latin typeface="Cambria Math" panose="02040503050406030204" pitchFamily="18" charset="0"/>
                                </a:rPr>
                                <m:t>𝑥</m:t>
                              </m:r>
                            </m:e>
                          </m:d>
                          <m:r>
                            <m:rPr>
                              <m:nor/>
                            </m:rPr>
                            <a:rPr lang="pl-PL" sz="2000" dirty="0">
                              <a:solidFill>
                                <a:srgbClr val="0000CC"/>
                              </a:solidFill>
                            </a:rPr>
                            <m:t>)</m:t>
                          </m:r>
                          <m:r>
                            <m:rPr>
                              <m:nor/>
                            </m:rPr>
                            <a:rPr lang="pl-PL" sz="2000" b="0" i="0" dirty="0" smtClean="0">
                              <a:solidFill>
                                <a:srgbClr val="0000CC"/>
                              </a:solidFill>
                            </a:rPr>
                            <m:t> </m:t>
                          </m:r>
                          <m:r>
                            <m:rPr>
                              <m:nor/>
                            </m:rPr>
                            <a:rPr lang="pl-PL" sz="2000" dirty="0">
                              <a:solidFill>
                                <a:srgbClr val="0000CC"/>
                              </a:solidFill>
                              <a:latin typeface="Cambria Math" panose="02040503050406030204" pitchFamily="18" charset="0"/>
                            </a:rPr>
                            <m:t>is</m:t>
                          </m:r>
                          <m:r>
                            <m:rPr>
                              <m:nor/>
                            </m:rPr>
                            <a:rPr lang="pl-PL" sz="2000" dirty="0">
                              <a:solidFill>
                                <a:srgbClr val="0000CC"/>
                              </a:solidFill>
                              <a:latin typeface="Cambria Math" panose="02040503050406030204" pitchFamily="18" charset="0"/>
                            </a:rPr>
                            <m:t> </m:t>
                          </m:r>
                          <m:r>
                            <m:rPr>
                              <m:nor/>
                            </m:rPr>
                            <a:rPr lang="pl-PL" sz="2000" dirty="0">
                              <a:solidFill>
                                <a:srgbClr val="0000CC"/>
                              </a:solidFill>
                              <a:latin typeface="Cambria Math" panose="02040503050406030204" pitchFamily="18" charset="0"/>
                            </a:rPr>
                            <m:t>satisfying</m:t>
                          </m:r>
                          <m:r>
                            <m:rPr>
                              <m:nor/>
                            </m:rPr>
                            <a:rPr lang="pl-PL" sz="2000" dirty="0">
                              <a:solidFill>
                                <a:srgbClr val="0000CC"/>
                              </a:solidFill>
                              <a:latin typeface="Cambria Math" panose="02040503050406030204" pitchFamily="18" charset="0"/>
                            </a:rPr>
                            <m:t> </m:t>
                          </m:r>
                          <m:r>
                            <m:rPr>
                              <m:nor/>
                            </m:rPr>
                            <a:rPr lang="pl-PL" sz="2000" i="1" dirty="0">
                              <a:solidFill>
                                <a:srgbClr val="0000CC"/>
                              </a:solidFill>
                              <a:latin typeface="Cambria Math" panose="02040503050406030204" pitchFamily="18" charset="0"/>
                            </a:rPr>
                            <m:t>C</m:t>
                          </m:r>
                          <m:r>
                            <m:rPr>
                              <m:nor/>
                            </m:rPr>
                            <a:rPr lang="pl-PL" sz="2000" i="1" dirty="0">
                              <a:solidFill>
                                <a:srgbClr val="0000CC"/>
                              </a:solidFill>
                              <a:latin typeface="Cambria Math" panose="02040503050406030204" pitchFamily="18" charset="0"/>
                            </a:rPr>
                            <m:t> </m:t>
                          </m:r>
                          <m:r>
                            <m:rPr>
                              <m:nor/>
                            </m:rPr>
                            <a:rPr lang="pl-PL" sz="2000" dirty="0">
                              <a:solidFill>
                                <a:srgbClr val="0000CC"/>
                              </a:solidFill>
                              <a:latin typeface="Cambria Math" panose="02040503050406030204" pitchFamily="18" charset="0"/>
                            </a:rPr>
                            <m:t>at</m:t>
                          </m:r>
                          <m:r>
                            <m:rPr>
                              <m:nor/>
                            </m:rPr>
                            <a:rPr lang="pl-PL" sz="2000" dirty="0">
                              <a:solidFill>
                                <a:srgbClr val="0000CC"/>
                              </a:solidFill>
                              <a:latin typeface="Cambria Math" panose="02040503050406030204" pitchFamily="18" charset="0"/>
                            </a:rPr>
                            <m:t> </m:t>
                          </m:r>
                          <m:r>
                            <m:rPr>
                              <m:nor/>
                            </m:rPr>
                            <a:rPr lang="pl-PL" sz="2000" dirty="0">
                              <a:solidFill>
                                <a:srgbClr val="0000CC"/>
                              </a:solidFill>
                              <a:latin typeface="Cambria Math" panose="02040503050406030204" pitchFamily="18" charset="0"/>
                            </a:rPr>
                            <m:t>least</m:t>
                          </m:r>
                          <m:r>
                            <m:rPr>
                              <m:nor/>
                            </m:rPr>
                            <a:rPr lang="pl-PL" sz="2000" dirty="0">
                              <a:solidFill>
                                <a:srgbClr val="0000CC"/>
                              </a:solidFill>
                              <a:latin typeface="Cambria Math" panose="02040503050406030204" pitchFamily="18" charset="0"/>
                            </a:rPr>
                            <m:t> </m:t>
                          </m:r>
                          <m:r>
                            <m:rPr>
                              <m:nor/>
                            </m:rPr>
                            <a:rPr lang="pl-PL" sz="2000" dirty="0">
                              <a:solidFill>
                                <a:srgbClr val="0000CC"/>
                              </a:solidFill>
                              <a:latin typeface="Cambria Math" panose="02040503050406030204" pitchFamily="18" charset="0"/>
                            </a:rPr>
                            <m:t>to</m:t>
                          </m:r>
                          <m:r>
                            <m:rPr>
                              <m:nor/>
                            </m:rPr>
                            <a:rPr lang="pl-PL" sz="2000" dirty="0">
                              <a:solidFill>
                                <a:srgbClr val="0000CC"/>
                              </a:solidFill>
                              <a:latin typeface="Cambria Math" panose="02040503050406030204" pitchFamily="18" charset="0"/>
                            </a:rPr>
                            <m:t> </m:t>
                          </m:r>
                          <m:r>
                            <m:rPr>
                              <m:nor/>
                            </m:rPr>
                            <a:rPr lang="pl-PL" sz="2000" dirty="0">
                              <a:solidFill>
                                <a:srgbClr val="0000CC"/>
                              </a:solidFill>
                              <a:latin typeface="Cambria Math" panose="02040503050406030204" pitchFamily="18" charset="0"/>
                            </a:rPr>
                            <m:t>a</m:t>
                          </m:r>
                          <m:r>
                            <m:rPr>
                              <m:nor/>
                            </m:rPr>
                            <a:rPr lang="pl-PL" sz="2000" dirty="0">
                              <a:solidFill>
                                <a:srgbClr val="0000CC"/>
                              </a:solidFill>
                              <a:latin typeface="Cambria Math" panose="02040503050406030204" pitchFamily="18" charset="0"/>
                            </a:rPr>
                            <m:t> </m:t>
                          </m:r>
                          <m:r>
                            <m:rPr>
                              <m:nor/>
                            </m:rPr>
                            <a:rPr lang="pl-PL" sz="2000" dirty="0">
                              <a:solidFill>
                                <a:srgbClr val="0000CC"/>
                              </a:solidFill>
                              <a:latin typeface="Cambria Math" panose="02040503050406030204" pitchFamily="18" charset="0"/>
                            </a:rPr>
                            <m:t>degree</m:t>
                          </m:r>
                          <m:r>
                            <m:rPr>
                              <m:nor/>
                            </m:rPr>
                            <a:rPr lang="pl-PL" sz="2000" i="1" dirty="0">
                              <a:solidFill>
                                <a:srgbClr val="0000CC"/>
                              </a:solidFill>
                              <a:latin typeface="Cambria Math" panose="02040503050406030204" pitchFamily="18" charset="0"/>
                            </a:rPr>
                            <m:t> </m:t>
                          </m:r>
                          <m:r>
                            <m:rPr>
                              <m:nor/>
                            </m:rPr>
                            <a:rPr lang="pl-PL" sz="2000" i="1" dirty="0">
                              <a:solidFill>
                                <a:srgbClr val="0000CC"/>
                              </a:solidFill>
                              <a:latin typeface="Cambria Math" panose="02040503050406030204" pitchFamily="18" charset="0"/>
                            </a:rPr>
                            <m:t>deg</m:t>
                          </m:r>
                          <m:r>
                            <m:rPr>
                              <m:nor/>
                            </m:rPr>
                            <a:rPr lang="pl-PL" sz="2000" i="1" dirty="0">
                              <a:solidFill>
                                <a:srgbClr val="0000CC"/>
                              </a:solidFill>
                              <a:latin typeface="Cambria Math" panose="02040503050406030204" pitchFamily="18" charset="0"/>
                            </a:rPr>
                            <m:t> </m:t>
                          </m:r>
                        </m:den>
                      </m:f>
                    </m:oMath>
                  </m:oMathPara>
                </a14:m>
                <a:endParaRPr lang="en-US" sz="2000" dirty="0"/>
              </a:p>
            </p:txBody>
          </p:sp>
        </mc:Choice>
        <mc:Fallback xmlns="">
          <p:sp>
            <p:nvSpPr>
              <p:cNvPr id="52" name="pole tekstowe 51"/>
              <p:cNvSpPr txBox="1">
                <a:spLocks noRot="1" noChangeAspect="1" noMove="1" noResize="1" noEditPoints="1" noAdjustHandles="1" noChangeArrowheads="1" noChangeShapeType="1" noTextEdit="1"/>
              </p:cNvSpPr>
              <p:nvPr/>
            </p:nvSpPr>
            <p:spPr>
              <a:xfrm>
                <a:off x="538926" y="2132856"/>
                <a:ext cx="8136904" cy="702052"/>
              </a:xfrm>
              <a:prstGeom prst="rect">
                <a:avLst/>
              </a:prstGeom>
              <a:blipFill rotWithShape="0">
                <a:blip r:embed="rId3"/>
                <a:stretch>
                  <a:fillRect b="-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pole tekstowe 2"/>
              <p:cNvSpPr txBox="1"/>
              <p:nvPr/>
            </p:nvSpPr>
            <p:spPr>
              <a:xfrm>
                <a:off x="460578" y="3573016"/>
                <a:ext cx="8208912" cy="2643865"/>
              </a:xfrm>
              <a:prstGeom prst="rect">
                <a:avLst/>
              </a:prstGeom>
              <a:noFill/>
            </p:spPr>
            <p:txBody>
              <a:bodyPr wrap="square" rtlCol="0">
                <a:spAutoFit/>
              </a:bodyPr>
              <a:lstStyle/>
              <a:p>
                <a14:m>
                  <m:oMath xmlns:m="http://schemas.openxmlformats.org/officeDocument/2006/math">
                    <m:sSub>
                      <m:sSubPr>
                        <m:ctrlPr>
                          <a:rPr lang="pl-PL" sz="2000" i="1" smtClean="0">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𝑃𝑁</m:t>
                        </m:r>
                      </m:e>
                      <m:sub>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𝑔</m:t>
                            </m:r>
                          </m:e>
                          <m:sub>
                            <m:r>
                              <a:rPr lang="pl-PL" sz="2000">
                                <a:solidFill>
                                  <a:srgbClr val="0000CC"/>
                                </a:solidFill>
                                <a:latin typeface="Cambria Math" panose="02040503050406030204" pitchFamily="18" charset="0"/>
                              </a:rPr>
                              <m:t>𝑖</m:t>
                            </m:r>
                          </m:sub>
                        </m:sSub>
                      </m:sub>
                    </m:sSub>
                  </m:oMath>
                </a14:m>
                <a:r>
                  <a:rPr lang="pl-PL" sz="2000" dirty="0">
                    <a:solidFill>
                      <a:srgbClr val="0000CC"/>
                    </a:solidFill>
                  </a:rPr>
                  <a:t> induced from data </a:t>
                </a:r>
                <a:r>
                  <a:rPr lang="en-US" sz="2000" dirty="0">
                    <a:solidFill>
                      <a:srgbClr val="0000CC"/>
                    </a:solidFill>
                  </a:rPr>
                  <a:t>may change according to changes </a:t>
                </a:r>
                <a:r>
                  <a:rPr lang="pl-PL" sz="2000" dirty="0">
                    <a:solidFill>
                      <a:srgbClr val="0000CC"/>
                    </a:solidFill>
                  </a:rPr>
                  <a:t>in </a:t>
                </a:r>
                <a:r>
                  <a:rPr lang="en-US" sz="2000" dirty="0">
                    <a:solidFill>
                      <a:srgbClr val="0000CC"/>
                    </a:solidFill>
                  </a:rPr>
                  <a:t>perceived </a:t>
                </a:r>
                <a:r>
                  <a:rPr lang="pl-PL" sz="2000" dirty="0">
                    <a:solidFill>
                      <a:srgbClr val="0000CC"/>
                    </a:solidFill>
                  </a:rPr>
                  <a:t>data.</a:t>
                </a:r>
              </a:p>
              <a:p>
                <a:endParaRPr lang="pl-PL" sz="2000" dirty="0">
                  <a:solidFill>
                    <a:srgbClr val="0000CC"/>
                  </a:solidFill>
                </a:endParaRPr>
              </a:p>
              <a:p>
                <a:r>
                  <a:rPr lang="en-US" sz="2000" dirty="0">
                    <a:solidFill>
                      <a:srgbClr val="0000CC"/>
                    </a:solidFill>
                  </a:rPr>
                  <a:t>One may consider to characterize external interactions by additional to </a:t>
                </a:r>
                <a:r>
                  <a:rPr lang="en-US" sz="2000" i="1" dirty="0">
                    <a:solidFill>
                      <a:srgbClr val="0000CC"/>
                    </a:solidFill>
                  </a:rPr>
                  <a:t>x</a:t>
                </a:r>
                <a:r>
                  <a:rPr lang="en-US" sz="2000" dirty="0">
                    <a:solidFill>
                      <a:srgbClr val="0000CC"/>
                    </a:solidFill>
                  </a:rPr>
                  <a:t> vector </a:t>
                </a:r>
                <a:r>
                  <a:rPr lang="en-US" sz="2000" i="1" dirty="0">
                    <a:solidFill>
                      <a:srgbClr val="0000CC"/>
                    </a:solidFill>
                  </a:rPr>
                  <a:t>e</a:t>
                </a:r>
                <a:r>
                  <a:rPr lang="pl-PL" sz="2000" i="1" dirty="0">
                    <a:solidFill>
                      <a:srgbClr val="0000CC"/>
                    </a:solidFill>
                  </a:rPr>
                  <a:t> </a:t>
                </a:r>
                <a:r>
                  <a:rPr lang="en-US" sz="2000" dirty="0">
                    <a:solidFill>
                      <a:srgbClr val="0000CC"/>
                    </a:solidFill>
                  </a:rPr>
                  <a:t>of values of some attributes. However, in </a:t>
                </a:r>
                <a:r>
                  <a:rPr lang="en-US" sz="2000" i="1" dirty="0">
                    <a:solidFill>
                      <a:srgbClr val="0000CC"/>
                    </a:solidFill>
                  </a:rPr>
                  <a:t>e</a:t>
                </a:r>
                <a:r>
                  <a:rPr lang="en-US" sz="2000" dirty="0">
                    <a:solidFill>
                      <a:srgbClr val="0000CC"/>
                    </a:solidFill>
                  </a:rPr>
                  <a:t> some values may be missing and </a:t>
                </a:r>
                <a:r>
                  <a:rPr lang="en-US" sz="2000" i="1" dirty="0" err="1">
                    <a:solidFill>
                      <a:srgbClr val="0000CC"/>
                    </a:solidFill>
                  </a:rPr>
                  <a:t>e</a:t>
                </a:r>
                <a:r>
                  <a:rPr lang="en-US" sz="2000" i="1" dirty="0">
                    <a:solidFill>
                      <a:srgbClr val="0000CC"/>
                    </a:solidFill>
                  </a:rPr>
                  <a:t> </a:t>
                </a:r>
                <a:r>
                  <a:rPr lang="en-US" sz="2000" dirty="0">
                    <a:solidFill>
                      <a:srgbClr val="0000CC"/>
                    </a:solidFill>
                  </a:rPr>
                  <a:t>may not completely characterize the impact of the environment on the construction of concurrent models and/or x.</a:t>
                </a:r>
                <a:r>
                  <a:rPr lang="pl-PL" sz="2000" dirty="0">
                    <a:solidFill>
                      <a:srgbClr val="0000CC"/>
                    </a:solidFill>
                  </a:rPr>
                  <a:t> </a:t>
                </a:r>
                <a:r>
                  <a:rPr lang="pl-PL" sz="2000" dirty="0" err="1">
                    <a:solidFill>
                      <a:srgbClr val="0000CC"/>
                    </a:solidFill>
                  </a:rPr>
                  <a:t>Hence</a:t>
                </a:r>
                <a:r>
                  <a:rPr lang="pl-PL" sz="2000" dirty="0">
                    <a:solidFill>
                      <a:srgbClr val="0000CC"/>
                    </a:solidFill>
                  </a:rPr>
                  <a:t>, </a:t>
                </a:r>
                <a:r>
                  <a:rPr lang="en-US" sz="2000" dirty="0">
                    <a:solidFill>
                      <a:srgbClr val="0000CC"/>
                    </a:solidFill>
                  </a:rPr>
                  <a:t>adaptation of </a:t>
                </a:r>
                <a14:m>
                  <m:oMath xmlns:m="http://schemas.openxmlformats.org/officeDocument/2006/math">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𝑃𝑁</m:t>
                        </m:r>
                      </m:e>
                      <m:sub>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𝑔</m:t>
                            </m:r>
                          </m:e>
                          <m:sub>
                            <m:r>
                              <a:rPr lang="en-US" sz="2000">
                                <a:solidFill>
                                  <a:srgbClr val="0000CC"/>
                                </a:solidFill>
                                <a:latin typeface="Cambria Math" panose="02040503050406030204" pitchFamily="18" charset="0"/>
                              </a:rPr>
                              <m:t>𝑖</m:t>
                            </m:r>
                          </m:sub>
                        </m:sSub>
                      </m:sub>
                    </m:sSub>
                  </m:oMath>
                </a14:m>
                <a:r>
                  <a:rPr lang="en-US" sz="2000" dirty="0">
                    <a:solidFill>
                      <a:srgbClr val="0000CC"/>
                    </a:solidFill>
                  </a:rPr>
                  <a:t> may be needed.</a:t>
                </a:r>
              </a:p>
            </p:txBody>
          </p:sp>
        </mc:Choice>
        <mc:Fallback xmlns="">
          <p:sp>
            <p:nvSpPr>
              <p:cNvPr id="3" name="pole tekstowe 2"/>
              <p:cNvSpPr txBox="1">
                <a:spLocks noRot="1" noChangeAspect="1" noMove="1" noResize="1" noEditPoints="1" noAdjustHandles="1" noChangeArrowheads="1" noChangeShapeType="1" noTextEdit="1"/>
              </p:cNvSpPr>
              <p:nvPr/>
            </p:nvSpPr>
            <p:spPr>
              <a:xfrm>
                <a:off x="460578" y="3573016"/>
                <a:ext cx="8208912" cy="2643865"/>
              </a:xfrm>
              <a:prstGeom prst="rect">
                <a:avLst/>
              </a:prstGeom>
              <a:blipFill rotWithShape="0">
                <a:blip r:embed="rId4"/>
                <a:stretch>
                  <a:fillRect l="-817" t="-1152" r="-1337" b="-2074"/>
                </a:stretch>
              </a:blipFill>
            </p:spPr>
            <p:txBody>
              <a:bodyPr/>
              <a:lstStyle/>
              <a:p>
                <a:r>
                  <a:rPr lang="en-US">
                    <a:noFill/>
                  </a:rPr>
                  <a:t> </a:t>
                </a:r>
              </a:p>
            </p:txBody>
          </p:sp>
        </mc:Fallback>
      </mc:AlternateContent>
    </p:spTree>
    <p:extLst>
      <p:ext uri="{BB962C8B-B14F-4D97-AF65-F5344CB8AC3E}">
        <p14:creationId xmlns:p14="http://schemas.microsoft.com/office/powerpoint/2010/main" val="310893501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33908" y="112456"/>
            <a:ext cx="9080902" cy="969842"/>
          </a:xfrm>
        </p:spPr>
        <p:txBody>
          <a:bodyPr/>
          <a:lstStyle/>
          <a:p>
            <a:r>
              <a:rPr lang="en-US" sz="2400" b="1" dirty="0"/>
              <a:t>INTERFACES BETWEEN GRANULAR NETWORKS</a:t>
            </a:r>
            <a:r>
              <a:rPr lang="pl-PL" sz="2400" b="1" dirty="0"/>
              <a:t> </a:t>
            </a:r>
            <a:r>
              <a:rPr lang="pl-PL" sz="3200" b="1" dirty="0"/>
              <a:t/>
            </a:r>
            <a:br>
              <a:rPr lang="pl-PL" sz="3200" b="1" dirty="0"/>
            </a:br>
            <a:r>
              <a:rPr lang="en-US" sz="1800" b="1" dirty="0"/>
              <a:t>INFERENCE RULES BASED ON SEMANTICS OF GRANULES</a:t>
            </a:r>
            <a:r>
              <a:rPr lang="pl-PL" sz="1800" b="1" dirty="0"/>
              <a:t> </a:t>
            </a:r>
            <a:r>
              <a:rPr lang="en-US" sz="1800" b="1" dirty="0"/>
              <a:t>DEFINED BY DIFFERENTIAL EQUATIONS INDUCED FROM DATA</a:t>
            </a:r>
          </a:p>
        </p:txBody>
      </p:sp>
      <p:grpSp>
        <p:nvGrpSpPr>
          <p:cNvPr id="51" name="Grupa 50"/>
          <p:cNvGrpSpPr/>
          <p:nvPr/>
        </p:nvGrpSpPr>
        <p:grpSpPr>
          <a:xfrm>
            <a:off x="114377" y="1096838"/>
            <a:ext cx="8939917" cy="5058306"/>
            <a:chOff x="60405" y="1467038"/>
            <a:chExt cx="8939917" cy="5058306"/>
          </a:xfrm>
        </p:grpSpPr>
        <p:grpSp>
          <p:nvGrpSpPr>
            <p:cNvPr id="31" name="Grupa 30"/>
            <p:cNvGrpSpPr/>
            <p:nvPr/>
          </p:nvGrpSpPr>
          <p:grpSpPr>
            <a:xfrm>
              <a:off x="60405" y="1467038"/>
              <a:ext cx="8939917" cy="5058306"/>
              <a:chOff x="60405" y="872120"/>
              <a:chExt cx="8939917" cy="5058306"/>
            </a:xfrm>
          </p:grpSpPr>
          <p:sp>
            <p:nvSpPr>
              <p:cNvPr id="14" name="Prostokąt 13"/>
              <p:cNvSpPr/>
              <p:nvPr/>
            </p:nvSpPr>
            <p:spPr>
              <a:xfrm>
                <a:off x="971600" y="3147990"/>
                <a:ext cx="6611820" cy="5835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upa 41"/>
              <p:cNvGrpSpPr/>
              <p:nvPr/>
            </p:nvGrpSpPr>
            <p:grpSpPr>
              <a:xfrm>
                <a:off x="60405" y="872120"/>
                <a:ext cx="8939917" cy="5058306"/>
                <a:chOff x="-28292" y="1246362"/>
                <a:chExt cx="8939917" cy="5058306"/>
              </a:xfrm>
            </p:grpSpPr>
            <p:sp>
              <p:nvSpPr>
                <p:cNvPr id="9" name="pole tekstowe 8"/>
                <p:cNvSpPr txBox="1"/>
                <p:nvPr/>
              </p:nvSpPr>
              <p:spPr>
                <a:xfrm>
                  <a:off x="7858401" y="4450888"/>
                  <a:ext cx="971159" cy="307777"/>
                </a:xfrm>
                <a:prstGeom prst="rect">
                  <a:avLst/>
                </a:prstGeom>
                <a:noFill/>
              </p:spPr>
              <p:txBody>
                <a:bodyPr wrap="square" rtlCol="0">
                  <a:spAutoFit/>
                </a:bodyPr>
                <a:lstStyle/>
                <a:p>
                  <a:r>
                    <a:rPr lang="en-US" sz="1400" dirty="0">
                      <a:solidFill>
                        <a:srgbClr val="0000CC"/>
                      </a:solidFill>
                    </a:rPr>
                    <a:t>interface</a:t>
                  </a:r>
                </a:p>
              </p:txBody>
            </p:sp>
            <p:grpSp>
              <p:nvGrpSpPr>
                <p:cNvPr id="38" name="Grupa 37"/>
                <p:cNvGrpSpPr/>
                <p:nvPr/>
              </p:nvGrpSpPr>
              <p:grpSpPr>
                <a:xfrm>
                  <a:off x="-28292" y="1246362"/>
                  <a:ext cx="8939917" cy="5058306"/>
                  <a:chOff x="-28292" y="1474247"/>
                  <a:chExt cx="8939917" cy="5058306"/>
                </a:xfrm>
              </p:grpSpPr>
              <p:sp>
                <p:nvSpPr>
                  <p:cNvPr id="19" name="Schemat blokowy: dane 18">
                    <a:extLst>
                      <a:ext uri="{FF2B5EF4-FFF2-40B4-BE49-F238E27FC236}">
                        <a16:creationId xmlns="" xmlns:a16="http://schemas.microsoft.com/office/drawing/2014/main" id="{35648293-1258-EB57-D3B9-B76DC9D26543}"/>
                      </a:ext>
                    </a:extLst>
                  </p:cNvPr>
                  <p:cNvSpPr/>
                  <p:nvPr/>
                </p:nvSpPr>
                <p:spPr>
                  <a:xfrm>
                    <a:off x="257384" y="1474247"/>
                    <a:ext cx="8654241" cy="1276696"/>
                  </a:xfrm>
                  <a:prstGeom prst="flowChartInputOutpu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 xmlns:a16="http://schemas.microsoft.com/office/drawing/2014/main" id="{2E2FA4B2-8229-D7E8-56B1-20D03A95AAEA}"/>
                      </a:ext>
                    </a:extLst>
                  </p:cNvPr>
                  <p:cNvSpPr/>
                  <p:nvPr/>
                </p:nvSpPr>
                <p:spPr>
                  <a:xfrm>
                    <a:off x="-28292" y="5141226"/>
                    <a:ext cx="8637318" cy="1391327"/>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 xmlns:a16="http://schemas.microsoft.com/office/drawing/2014/main" id="{9D9A7932-40AC-DD03-8762-8B0600495928}"/>
                      </a:ext>
                    </a:extLst>
                  </p:cNvPr>
                  <p:cNvSpPr/>
                  <p:nvPr/>
                </p:nvSpPr>
                <p:spPr>
                  <a:xfrm>
                    <a:off x="718675" y="2334585"/>
                    <a:ext cx="6912769" cy="3150573"/>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7" name="pole tekstowe 26"/>
                      <p:cNvSpPr txBox="1"/>
                      <p:nvPr/>
                    </p:nvSpPr>
                    <p:spPr>
                      <a:xfrm>
                        <a:off x="5289015" y="6043988"/>
                        <a:ext cx="352420" cy="415498"/>
                      </a:xfrm>
                      <a:prstGeom prst="rect">
                        <a:avLst/>
                      </a:prstGeom>
                      <a:noFill/>
                    </p:spPr>
                    <p:txBody>
                      <a:bodyPr wrap="square" lIns="0" tIns="0" rIns="0" bIns="0" rtlCol="0">
                        <a:spAutoFit/>
                      </a:bodyPr>
                      <a:lstStyle/>
                      <a:p>
                        <a:r>
                          <a:rPr lang="pl-PL" b="0" dirty="0"/>
                          <a:t> </a:t>
                        </a:r>
                        <a14:m>
                          <m:oMath xmlns:m="http://schemas.openxmlformats.org/officeDocument/2006/math">
                            <m:r>
                              <a:rPr lang="pl-PL" sz="2000" b="1" i="1" smtClean="0">
                                <a:solidFill>
                                  <a:schemeClr val="tx1"/>
                                </a:solidFill>
                                <a:latin typeface="Cambria Math" panose="02040503050406030204" pitchFamily="18" charset="0"/>
                              </a:rPr>
                              <m:t>𝒙</m:t>
                            </m:r>
                          </m:oMath>
                        </a14:m>
                        <a:endParaRPr lang="en-US" sz="2000" b="1" i="1" dirty="0">
                          <a:solidFill>
                            <a:schemeClr val="tx1"/>
                          </a:solidFill>
                        </a:endParaRPr>
                      </a:p>
                    </p:txBody>
                  </p:sp>
                </mc:Choice>
                <mc:Fallback xmlns="">
                  <p:sp>
                    <p:nvSpPr>
                      <p:cNvPr id="27" name="pole tekstowe 26"/>
                      <p:cNvSpPr txBox="1">
                        <a:spLocks noRot="1" noChangeAspect="1" noMove="1" noResize="1" noEditPoints="1" noAdjustHandles="1" noChangeArrowheads="1" noChangeShapeType="1" noTextEdit="1"/>
                      </p:cNvSpPr>
                      <p:nvPr/>
                    </p:nvSpPr>
                    <p:spPr>
                      <a:xfrm>
                        <a:off x="5289015" y="6043988"/>
                        <a:ext cx="352420" cy="415498"/>
                      </a:xfrm>
                      <a:prstGeom prst="rect">
                        <a:avLst/>
                      </a:prstGeom>
                      <a:blipFill rotWithShape="0">
                        <a:blip r:embed="rId3"/>
                        <a:stretch>
                          <a:fillRect/>
                        </a:stretch>
                      </a:blipFill>
                    </p:spPr>
                    <p:txBody>
                      <a:bodyPr/>
                      <a:lstStyle/>
                      <a:p>
                        <a:r>
                          <a:rPr lang="en-US">
                            <a:noFill/>
                          </a:rPr>
                          <a:t> </a:t>
                        </a:r>
                      </a:p>
                    </p:txBody>
                  </p:sp>
                </mc:Fallback>
              </mc:AlternateContent>
              <p:cxnSp>
                <p:nvCxnSpPr>
                  <p:cNvPr id="28" name="Łącznik prosty ze strzałką 27"/>
                  <p:cNvCxnSpPr>
                    <a:stCxn id="27" idx="1"/>
                  </p:cNvCxnSpPr>
                  <p:nvPr/>
                </p:nvCxnSpPr>
                <p:spPr>
                  <a:xfrm flipH="1" flipV="1">
                    <a:off x="4650886" y="5871768"/>
                    <a:ext cx="638129" cy="37996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H="1" flipV="1">
                    <a:off x="7661573" y="4517767"/>
                    <a:ext cx="661692" cy="18435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925387" y="1546727"/>
                    <a:ext cx="1683639" cy="338554"/>
                  </a:xfrm>
                  <a:prstGeom prst="rect">
                    <a:avLst/>
                  </a:prstGeom>
                  <a:noFill/>
                </p:spPr>
                <p:txBody>
                  <a:bodyPr wrap="square" rtlCol="0">
                    <a:spAutoFit/>
                  </a:bodyPr>
                  <a:lstStyle/>
                  <a:p>
                    <a:r>
                      <a:rPr lang="en-US" sz="1600" dirty="0"/>
                      <a:t>higher level</a:t>
                    </a:r>
                  </a:p>
                </p:txBody>
              </p:sp>
              <p:sp>
                <p:nvSpPr>
                  <p:cNvPr id="41" name="pole tekstowe 40"/>
                  <p:cNvSpPr txBox="1"/>
                  <p:nvPr/>
                </p:nvSpPr>
                <p:spPr>
                  <a:xfrm>
                    <a:off x="1819483" y="5652880"/>
                    <a:ext cx="2631706" cy="307777"/>
                  </a:xfrm>
                  <a:prstGeom prst="rect">
                    <a:avLst/>
                  </a:prstGeom>
                  <a:noFill/>
                </p:spPr>
                <p:txBody>
                  <a:bodyPr wrap="square" rtlCol="0">
                    <a:spAutoFit/>
                  </a:bodyPr>
                  <a:lstStyle/>
                  <a:p>
                    <a:r>
                      <a:rPr lang="en-US" sz="1400" dirty="0"/>
                      <a:t>granules to be aggregated</a:t>
                    </a:r>
                  </a:p>
                </p:txBody>
              </p:sp>
              <mc:AlternateContent xmlns:mc="http://schemas.openxmlformats.org/markup-compatibility/2006" xmlns:a14="http://schemas.microsoft.com/office/drawing/2010/main">
                <mc:Choice Requires="a14">
                  <p:sp>
                    <p:nvSpPr>
                      <p:cNvPr id="2" name="pole tekstowe 1"/>
                      <p:cNvSpPr txBox="1"/>
                      <p:nvPr/>
                    </p:nvSpPr>
                    <p:spPr>
                      <a:xfrm>
                        <a:off x="4485662" y="1703278"/>
                        <a:ext cx="19550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𝑔</m:t>
                              </m:r>
                              <m:r>
                                <a:rPr lang="pl-PL" sz="2000" b="0" i="1" smtClean="0">
                                  <a:latin typeface="Cambria Math" panose="02040503050406030204" pitchFamily="18" charset="0"/>
                                </a:rPr>
                                <m:t>=</m:t>
                              </m:r>
                              <m:r>
                                <a:rPr lang="pl-PL" sz="2000" b="0" i="1" smtClean="0">
                                  <a:latin typeface="Cambria Math" panose="02040503050406030204" pitchFamily="18" charset="0"/>
                                </a:rPr>
                                <m:t>𝐹</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b="0" i="1" smtClean="0">
                                      <a:latin typeface="Cambria Math" panose="02040503050406030204" pitchFamily="18" charset="0"/>
                                    </a:rPr>
                                    <m:t>𝑘</m:t>
                                  </m:r>
                                </m:sub>
                              </m:sSub>
                              <m:r>
                                <a:rPr lang="pl-PL" sz="2000" b="0" i="1" smtClean="0">
                                  <a:latin typeface="Cambria Math" panose="02040503050406030204" pitchFamily="18" charset="0"/>
                                </a:rPr>
                                <m:t>)</m:t>
                              </m:r>
                            </m:oMath>
                          </m:oMathPara>
                        </a14:m>
                        <a:endParaRPr lang="en-US" sz="2000" dirty="0"/>
                      </a:p>
                    </p:txBody>
                  </p:sp>
                </mc:Choice>
                <mc:Fallback xmlns="">
                  <p:sp>
                    <p:nvSpPr>
                      <p:cNvPr id="2" name="pole tekstowe 1"/>
                      <p:cNvSpPr txBox="1">
                        <a:spLocks noRot="1" noChangeAspect="1" noMove="1" noResize="1" noEditPoints="1" noAdjustHandles="1" noChangeArrowheads="1" noChangeShapeType="1" noTextEdit="1"/>
                      </p:cNvSpPr>
                      <p:nvPr/>
                    </p:nvSpPr>
                    <p:spPr>
                      <a:xfrm>
                        <a:off x="4485662" y="1703278"/>
                        <a:ext cx="1955022" cy="307777"/>
                      </a:xfrm>
                      <a:prstGeom prst="rect">
                        <a:avLst/>
                      </a:prstGeom>
                      <a:blipFill rotWithShape="0">
                        <a:blip r:embed="rId4"/>
                        <a:stretch>
                          <a:fillRect l="-2492" r="-3738" b="-37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pole tekstowe 19"/>
                      <p:cNvSpPr txBox="1"/>
                      <p:nvPr/>
                    </p:nvSpPr>
                    <p:spPr>
                      <a:xfrm>
                        <a:off x="4290367" y="5592780"/>
                        <a:ext cx="19547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         …          </m:t>
                              </m:r>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oMath>
                          </m:oMathPara>
                        </a14:m>
                        <a:endParaRPr lang="en-US" sz="2000" dirty="0"/>
                      </a:p>
                    </p:txBody>
                  </p:sp>
                </mc:Choice>
                <mc:Fallback xmlns="">
                  <p:sp>
                    <p:nvSpPr>
                      <p:cNvPr id="20" name="pole tekstowe 19"/>
                      <p:cNvSpPr txBox="1">
                        <a:spLocks noRot="1" noChangeAspect="1" noMove="1" noResize="1" noEditPoints="1" noAdjustHandles="1" noChangeArrowheads="1" noChangeShapeType="1" noTextEdit="1"/>
                      </p:cNvSpPr>
                      <p:nvPr/>
                    </p:nvSpPr>
                    <p:spPr>
                      <a:xfrm>
                        <a:off x="4290367" y="5592780"/>
                        <a:ext cx="1954701" cy="307777"/>
                      </a:xfrm>
                      <a:prstGeom prst="rect">
                        <a:avLst/>
                      </a:prstGeom>
                      <a:blipFill rotWithShape="0">
                        <a:blip r:embed="rId5"/>
                        <a:stretch>
                          <a:fillRect l="-2492" r="-623" b="-27451"/>
                        </a:stretch>
                      </a:blipFill>
                    </p:spPr>
                    <p:txBody>
                      <a:bodyPr/>
                      <a:lstStyle/>
                      <a:p>
                        <a:r>
                          <a:rPr lang="en-US">
                            <a:noFill/>
                          </a:rPr>
                          <a:t> </a:t>
                        </a:r>
                      </a:p>
                    </p:txBody>
                  </p:sp>
                </mc:Fallback>
              </mc:AlternateContent>
              <p:cxnSp>
                <p:nvCxnSpPr>
                  <p:cNvPr id="7" name="Łącznik prosty ze strzałką 6"/>
                  <p:cNvCxnSpPr/>
                  <p:nvPr/>
                </p:nvCxnSpPr>
                <p:spPr>
                  <a:xfrm flipV="1">
                    <a:off x="4547260" y="2082770"/>
                    <a:ext cx="745898" cy="3534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V="1">
                    <a:off x="6015006" y="2105176"/>
                    <a:ext cx="24311" cy="34876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pole tekstowe 22"/>
                      <p:cNvSpPr txBox="1"/>
                      <p:nvPr/>
                    </p:nvSpPr>
                    <p:spPr>
                      <a:xfrm>
                        <a:off x="991423" y="3762554"/>
                        <a:ext cx="6336704" cy="5679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l-PL" sz="1600" b="0" i="1" smtClean="0">
                                      <a:latin typeface="Cambria Math" panose="02040503050406030204" pitchFamily="18" charset="0"/>
                                    </a:rPr>
                                  </m:ctrlPr>
                                </m:fPr>
                                <m:num>
                                  <m:sSub>
                                    <m:sSubPr>
                                      <m:ctrlPr>
                                        <a:rPr lang="pl-PL" sz="1600" i="1">
                                          <a:latin typeface="Cambria Math" panose="02040503050406030204" pitchFamily="18" charset="0"/>
                                        </a:rPr>
                                      </m:ctrlPr>
                                    </m:sSubPr>
                                    <m:e>
                                      <m:r>
                                        <a:rPr lang="pl-PL" sz="1600" b="0" i="1" smtClean="0">
                                          <a:latin typeface="Cambria Math" panose="02040503050406030204" pitchFamily="18" charset="0"/>
                                        </a:rPr>
                                        <m:t>𝐸𝑄</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b="0" i="1" smtClean="0">
                                              <a:latin typeface="Cambria Math" panose="02040503050406030204" pitchFamily="18" charset="0"/>
                                            </a:rPr>
                                            <m:t>𝑖</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a:rPr lang="pl-PL" sz="1600" b="0" i="1" smtClean="0">
                                      <a:latin typeface="Cambria Math" panose="02040503050406030204" pitchFamily="18" charset="0"/>
                                    </a:rPr>
                                    <m:t> </m:t>
                                  </m:r>
                                  <m:r>
                                    <m:rPr>
                                      <m:sty m:val="p"/>
                                    </m:rPr>
                                    <a:rPr lang="pl-PL" sz="1600" b="0" i="0" smtClean="0">
                                      <a:latin typeface="Cambria Math" panose="02040503050406030204" pitchFamily="18" charset="0"/>
                                    </a:rPr>
                                    <m:t>is</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satisfying</m:t>
                                  </m:r>
                                  <m:r>
                                    <a:rPr lang="pl-PL" sz="1600" b="0" i="0" smtClean="0">
                                      <a:latin typeface="Cambria Math" panose="02040503050406030204" pitchFamily="18" charset="0"/>
                                    </a:rPr>
                                    <m:t> </m:t>
                                  </m:r>
                                  <m:sSub>
                                    <m:sSubPr>
                                      <m:ctrlPr>
                                        <a:rPr lang="pl-PL" sz="1600" b="0" i="1" smtClean="0">
                                          <a:latin typeface="Cambria Math" panose="02040503050406030204" pitchFamily="18" charset="0"/>
                                        </a:rPr>
                                      </m:ctrlPr>
                                    </m:sSubPr>
                                    <m:e>
                                      <m:r>
                                        <a:rPr lang="pl-PL" sz="1600" b="0" i="1" smtClean="0">
                                          <a:latin typeface="Cambria Math" panose="02040503050406030204" pitchFamily="18" charset="0"/>
                                        </a:rPr>
                                        <m:t>𝐶</m:t>
                                      </m:r>
                                    </m:e>
                                    <m:sub>
                                      <m:r>
                                        <a:rPr lang="pl-PL" sz="1600" b="0" i="1" smtClean="0">
                                          <a:latin typeface="Cambria Math" panose="02040503050406030204" pitchFamily="18" charset="0"/>
                                        </a:rPr>
                                        <m:t>𝑖</m:t>
                                      </m:r>
                                    </m:sub>
                                  </m:sSub>
                                  <m:r>
                                    <a:rPr lang="pl-PL" sz="1600" b="0" i="1" smtClean="0">
                                      <a:latin typeface="Cambria Math" panose="02040503050406030204" pitchFamily="18" charset="0"/>
                                    </a:rPr>
                                    <m:t> </m:t>
                                  </m:r>
                                  <m:r>
                                    <m:rPr>
                                      <m:sty m:val="p"/>
                                    </m:rPr>
                                    <a:rPr lang="pl-PL" sz="1600" b="0" i="0" smtClean="0">
                                      <a:latin typeface="Cambria Math" panose="02040503050406030204" pitchFamily="18" charset="0"/>
                                    </a:rPr>
                                    <m:t>at</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least</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to</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a</m:t>
                                  </m:r>
                                  <m:r>
                                    <a:rPr lang="pl-PL" sz="1600" b="0" i="0" smtClean="0">
                                      <a:latin typeface="Cambria Math" panose="02040503050406030204" pitchFamily="18" charset="0"/>
                                    </a:rPr>
                                    <m:t> </m:t>
                                  </m:r>
                                  <m:r>
                                    <m:rPr>
                                      <m:sty m:val="p"/>
                                    </m:rPr>
                                    <a:rPr lang="pl-PL" sz="1600" b="0" i="0" smtClean="0">
                                      <a:latin typeface="Cambria Math" panose="02040503050406030204" pitchFamily="18" charset="0"/>
                                    </a:rPr>
                                    <m:t>degree</m:t>
                                  </m:r>
                                  <m:r>
                                    <a:rPr lang="pl-PL" sz="1600" b="0" i="0" smtClean="0">
                                      <a:latin typeface="Cambria Math" panose="02040503050406030204" pitchFamily="18" charset="0"/>
                                    </a:rPr>
                                    <m:t> </m:t>
                                  </m:r>
                                  <m:sSub>
                                    <m:sSubPr>
                                      <m:ctrlPr>
                                        <a:rPr lang="pl-PL" sz="1600" b="0" i="1" smtClean="0">
                                          <a:latin typeface="Cambria Math" panose="02040503050406030204" pitchFamily="18" charset="0"/>
                                        </a:rPr>
                                      </m:ctrlPr>
                                    </m:sSubPr>
                                    <m:e>
                                      <m:r>
                                        <a:rPr lang="pl-PL" sz="1600" b="0" i="1" smtClean="0">
                                          <a:latin typeface="Cambria Math" panose="02040503050406030204" pitchFamily="18" charset="0"/>
                                        </a:rPr>
                                        <m:t>𝑑𝑒𝑔</m:t>
                                      </m:r>
                                    </m:e>
                                    <m:sub>
                                      <m:r>
                                        <a:rPr lang="pl-PL" sz="1600" b="0" i="1" smtClean="0">
                                          <a:latin typeface="Cambria Math" panose="02040503050406030204" pitchFamily="18" charset="0"/>
                                        </a:rPr>
                                        <m:t>𝑖</m:t>
                                      </m:r>
                                    </m:sub>
                                  </m:sSub>
                                  <m:r>
                                    <a:rPr lang="pl-PL" sz="1600" b="0" i="1" smtClean="0">
                                      <a:latin typeface="Cambria Math" panose="02040503050406030204" pitchFamily="18" charset="0"/>
                                    </a:rPr>
                                    <m:t> </m:t>
                                  </m:r>
                                  <m:r>
                                    <m:rPr>
                                      <m:sty m:val="p"/>
                                    </m:rPr>
                                    <a:rPr lang="pl-PL" sz="1600" b="0" i="0" smtClean="0">
                                      <a:latin typeface="Cambria Math" panose="02040503050406030204" pitchFamily="18" charset="0"/>
                                    </a:rPr>
                                    <m:t>for</m:t>
                                  </m:r>
                                  <m:r>
                                    <a:rPr lang="pl-PL" sz="1600" b="0" i="1" smtClean="0">
                                      <a:latin typeface="Cambria Math" panose="02040503050406030204" pitchFamily="18" charset="0"/>
                                    </a:rPr>
                                    <m:t> </m:t>
                                  </m:r>
                                  <m:r>
                                    <a:rPr lang="pl-PL" sz="1600" b="0" i="1" smtClean="0">
                                      <a:latin typeface="Cambria Math" panose="02040503050406030204" pitchFamily="18" charset="0"/>
                                    </a:rPr>
                                    <m:t>𝑖</m:t>
                                  </m:r>
                                  <m:r>
                                    <a:rPr lang="pl-PL" sz="1600" b="0" i="1" smtClean="0">
                                      <a:latin typeface="Cambria Math" panose="02040503050406030204" pitchFamily="18" charset="0"/>
                                    </a:rPr>
                                    <m:t>=1,…,</m:t>
                                  </m:r>
                                  <m:r>
                                    <a:rPr lang="pl-PL" sz="1600" b="0" i="1" smtClean="0">
                                      <a:latin typeface="Cambria Math" panose="02040503050406030204" pitchFamily="18" charset="0"/>
                                    </a:rPr>
                                    <m:t>𝑘</m:t>
                                  </m:r>
                                </m:num>
                                <m:den>
                                  <m:sSub>
                                    <m:sSubPr>
                                      <m:ctrlPr>
                                        <a:rPr lang="pl-PL" sz="1600" i="1">
                                          <a:latin typeface="Cambria Math" panose="02040503050406030204" pitchFamily="18" charset="0"/>
                                        </a:rPr>
                                      </m:ctrlPr>
                                    </m:sSubPr>
                                    <m:e>
                                      <m:sSub>
                                        <m:sSubPr>
                                          <m:ctrlPr>
                                            <a:rPr lang="pl-PL" sz="1600" i="1" smtClean="0">
                                              <a:latin typeface="Cambria Math" panose="02040503050406030204" pitchFamily="18" charset="0"/>
                                            </a:rPr>
                                          </m:ctrlPr>
                                        </m:sSubPr>
                                        <m:e>
                                          <m:r>
                                            <a:rPr lang="pl-PL" sz="1600" b="0" i="1" smtClean="0">
                                              <a:latin typeface="Cambria Math" panose="02040503050406030204" pitchFamily="18" charset="0"/>
                                            </a:rPr>
                                            <m:t>𝐸𝑄</m:t>
                                          </m:r>
                                        </m:e>
                                        <m:sub>
                                          <m:r>
                                            <a:rPr lang="pl-PL" sz="1600" b="0" i="1" smtClean="0">
                                              <a:latin typeface="Cambria Math" panose="02040503050406030204" pitchFamily="18" charset="0"/>
                                            </a:rPr>
                                            <m:t>𝑔</m:t>
                                          </m:r>
                                        </m:sub>
                                      </m:sSub>
                                      <m:d>
                                        <m:dPr>
                                          <m:ctrlPr>
                                            <a:rPr lang="pl-PL" sz="1600" b="0" i="1" smtClean="0">
                                              <a:latin typeface="Cambria Math" panose="02040503050406030204" pitchFamily="18" charset="0"/>
                                            </a:rPr>
                                          </m:ctrlPr>
                                        </m:dPr>
                                        <m:e>
                                          <m:r>
                                            <a:rPr lang="pl-PL" sz="1600" b="0" i="1" smtClean="0">
                                              <a:latin typeface="Cambria Math" panose="02040503050406030204" pitchFamily="18" charset="0"/>
                                            </a:rPr>
                                            <m:t>𝑥</m:t>
                                          </m:r>
                                        </m:e>
                                      </m:d>
                                      <m:r>
                                        <a:rPr lang="pl-PL" sz="1600" b="0" i="1" smtClean="0">
                                          <a:latin typeface="Cambria Math" panose="02040503050406030204" pitchFamily="18" charset="0"/>
                                        </a:rPr>
                                        <m:t>=</m:t>
                                      </m:r>
                                      <m:r>
                                        <a:rPr lang="pl-PL" sz="1600" b="0" i="1" smtClean="0">
                                          <a:latin typeface="Cambria Math" panose="02040503050406030204" pitchFamily="18" charset="0"/>
                                        </a:rPr>
                                        <m:t>𝑓</m:t>
                                      </m:r>
                                    </m:e>
                                    <m:sub>
                                      <m:r>
                                        <a:rPr lang="pl-PL" sz="1600" i="1">
                                          <a:latin typeface="Cambria Math" panose="02040503050406030204" pitchFamily="18" charset="0"/>
                                        </a:rPr>
                                        <m:t>𝑔</m:t>
                                      </m:r>
                                    </m:sub>
                                  </m:sSub>
                                  <m:r>
                                    <a:rPr lang="pl-PL" sz="1600" i="1">
                                      <a:latin typeface="Cambria Math" panose="02040503050406030204" pitchFamily="18" charset="0"/>
                                    </a:rPr>
                                    <m:t>(</m:t>
                                  </m:r>
                                  <m:sSub>
                                    <m:sSubPr>
                                      <m:ctrlPr>
                                        <a:rPr lang="pl-PL" sz="1600" i="1">
                                          <a:latin typeface="Cambria Math" panose="02040503050406030204" pitchFamily="18" charset="0"/>
                                        </a:rPr>
                                      </m:ctrlPr>
                                    </m:sSubPr>
                                    <m:e>
                                      <m:r>
                                        <a:rPr lang="pl-PL" sz="1600" b="0" i="1" smtClean="0">
                                          <a:latin typeface="Cambria Math" panose="02040503050406030204" pitchFamily="18" charset="0"/>
                                        </a:rPr>
                                        <m:t>𝐸𝑄</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1</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a:rPr lang="pl-PL" sz="1600" i="1">
                                      <a:latin typeface="Cambria Math" panose="02040503050406030204" pitchFamily="18" charset="0"/>
                                    </a:rPr>
                                    <m:t>,…,</m:t>
                                  </m:r>
                                  <m:sSub>
                                    <m:sSubPr>
                                      <m:ctrlPr>
                                        <a:rPr lang="pl-PL" sz="1600" i="1">
                                          <a:latin typeface="Cambria Math" panose="02040503050406030204" pitchFamily="18" charset="0"/>
                                        </a:rPr>
                                      </m:ctrlPr>
                                    </m:sSubPr>
                                    <m:e>
                                      <m:r>
                                        <a:rPr lang="pl-PL" sz="1600" b="0" i="1" smtClean="0">
                                          <a:latin typeface="Cambria Math" panose="02040503050406030204" pitchFamily="18" charset="0"/>
                                        </a:rPr>
                                        <m:t>𝐸𝑄</m:t>
                                      </m:r>
                                    </m:e>
                                    <m:sub>
                                      <m:sSub>
                                        <m:sSubPr>
                                          <m:ctrlPr>
                                            <a:rPr lang="pl-PL"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𝑘</m:t>
                                          </m:r>
                                        </m:sub>
                                      </m:sSub>
                                    </m:sub>
                                  </m:sSub>
                                  <m:d>
                                    <m:dPr>
                                      <m:ctrlPr>
                                        <a:rPr lang="pl-PL" sz="1600" i="1">
                                          <a:latin typeface="Cambria Math" panose="02040503050406030204" pitchFamily="18" charset="0"/>
                                        </a:rPr>
                                      </m:ctrlPr>
                                    </m:dPr>
                                    <m:e>
                                      <m:r>
                                        <a:rPr lang="pl-PL" sz="1600" i="1">
                                          <a:latin typeface="Cambria Math" panose="02040503050406030204" pitchFamily="18" charset="0"/>
                                        </a:rPr>
                                        <m:t>𝑥</m:t>
                                      </m:r>
                                    </m:e>
                                  </m:d>
                                  <m:r>
                                    <m:rPr>
                                      <m:nor/>
                                    </m:rPr>
                                    <a:rPr lang="pl-PL" sz="1600" dirty="0"/>
                                    <m:t>)</m:t>
                                  </m:r>
                                  <m:r>
                                    <m:rPr>
                                      <m:nor/>
                                    </m:rPr>
                                    <a:rPr lang="pl-PL" sz="1600" b="0" i="0" dirty="0" smtClean="0"/>
                                    <m:t> </m:t>
                                  </m:r>
                                  <m:r>
                                    <m:rPr>
                                      <m:nor/>
                                    </m:rPr>
                                    <a:rPr lang="pl-PL" sz="1600" dirty="0">
                                      <a:latin typeface="Cambria Math" panose="02040503050406030204" pitchFamily="18" charset="0"/>
                                    </a:rPr>
                                    <m:t>is</m:t>
                                  </m:r>
                                  <m:r>
                                    <m:rPr>
                                      <m:nor/>
                                    </m:rPr>
                                    <a:rPr lang="pl-PL" sz="1600" dirty="0">
                                      <a:latin typeface="Cambria Math" panose="02040503050406030204" pitchFamily="18" charset="0"/>
                                    </a:rPr>
                                    <m:t> </m:t>
                                  </m:r>
                                  <m:r>
                                    <m:rPr>
                                      <m:nor/>
                                    </m:rPr>
                                    <a:rPr lang="pl-PL" sz="1600" dirty="0">
                                      <a:latin typeface="Cambria Math" panose="02040503050406030204" pitchFamily="18" charset="0"/>
                                    </a:rPr>
                                    <m:t>satisfying</m:t>
                                  </m:r>
                                  <m:r>
                                    <m:rPr>
                                      <m:nor/>
                                    </m:rPr>
                                    <a:rPr lang="pl-PL" sz="1600" dirty="0">
                                      <a:latin typeface="Cambria Math" panose="02040503050406030204" pitchFamily="18" charset="0"/>
                                    </a:rPr>
                                    <m:t> </m:t>
                                  </m:r>
                                  <m:r>
                                    <m:rPr>
                                      <m:nor/>
                                    </m:rPr>
                                    <a:rPr lang="pl-PL" sz="1600" i="1" dirty="0">
                                      <a:latin typeface="Cambria Math" panose="02040503050406030204" pitchFamily="18" charset="0"/>
                                    </a:rPr>
                                    <m:t>C</m:t>
                                  </m:r>
                                  <m:r>
                                    <m:rPr>
                                      <m:nor/>
                                    </m:rPr>
                                    <a:rPr lang="pl-PL" sz="1600" i="1" dirty="0">
                                      <a:latin typeface="Cambria Math" panose="02040503050406030204" pitchFamily="18" charset="0"/>
                                    </a:rPr>
                                    <m:t> </m:t>
                                  </m:r>
                                  <m:r>
                                    <m:rPr>
                                      <m:nor/>
                                    </m:rPr>
                                    <a:rPr lang="pl-PL" sz="1600" b="0" i="0" dirty="0" smtClean="0">
                                      <a:latin typeface="Cambria Math" panose="02040503050406030204" pitchFamily="18" charset="0"/>
                                    </a:rPr>
                                    <m:t> </m:t>
                                  </m:r>
                                  <m:r>
                                    <m:rPr>
                                      <m:nor/>
                                    </m:rPr>
                                    <a:rPr lang="pl-PL" sz="1600" dirty="0">
                                      <a:latin typeface="Cambria Math" panose="02040503050406030204" pitchFamily="18" charset="0"/>
                                    </a:rPr>
                                    <m:t>at</m:t>
                                  </m:r>
                                  <m:r>
                                    <m:rPr>
                                      <m:nor/>
                                    </m:rPr>
                                    <a:rPr lang="pl-PL" sz="1600" dirty="0">
                                      <a:latin typeface="Cambria Math" panose="02040503050406030204" pitchFamily="18" charset="0"/>
                                    </a:rPr>
                                    <m:t> </m:t>
                                  </m:r>
                                  <m:r>
                                    <m:rPr>
                                      <m:nor/>
                                    </m:rPr>
                                    <a:rPr lang="pl-PL" sz="1600" dirty="0">
                                      <a:latin typeface="Cambria Math" panose="02040503050406030204" pitchFamily="18" charset="0"/>
                                    </a:rPr>
                                    <m:t>least</m:t>
                                  </m:r>
                                  <m:r>
                                    <m:rPr>
                                      <m:nor/>
                                    </m:rPr>
                                    <a:rPr lang="pl-PL" sz="1600" dirty="0">
                                      <a:latin typeface="Cambria Math" panose="02040503050406030204" pitchFamily="18" charset="0"/>
                                    </a:rPr>
                                    <m:t> </m:t>
                                  </m:r>
                                  <m:r>
                                    <m:rPr>
                                      <m:nor/>
                                    </m:rPr>
                                    <a:rPr lang="pl-PL" sz="1600" dirty="0">
                                      <a:latin typeface="Cambria Math" panose="02040503050406030204" pitchFamily="18" charset="0"/>
                                    </a:rPr>
                                    <m:t>to</m:t>
                                  </m:r>
                                  <m:r>
                                    <m:rPr>
                                      <m:nor/>
                                    </m:rPr>
                                    <a:rPr lang="pl-PL" sz="1600" dirty="0">
                                      <a:latin typeface="Cambria Math" panose="02040503050406030204" pitchFamily="18" charset="0"/>
                                    </a:rPr>
                                    <m:t> </m:t>
                                  </m:r>
                                  <m:r>
                                    <m:rPr>
                                      <m:nor/>
                                    </m:rPr>
                                    <a:rPr lang="pl-PL" sz="1600" dirty="0">
                                      <a:latin typeface="Cambria Math" panose="02040503050406030204" pitchFamily="18" charset="0"/>
                                    </a:rPr>
                                    <m:t>a</m:t>
                                  </m:r>
                                  <m:r>
                                    <m:rPr>
                                      <m:nor/>
                                    </m:rPr>
                                    <a:rPr lang="pl-PL" sz="1600" dirty="0">
                                      <a:latin typeface="Cambria Math" panose="02040503050406030204" pitchFamily="18" charset="0"/>
                                    </a:rPr>
                                    <m:t> </m:t>
                                  </m:r>
                                  <m:r>
                                    <m:rPr>
                                      <m:nor/>
                                    </m:rPr>
                                    <a:rPr lang="pl-PL" sz="1600" dirty="0">
                                      <a:latin typeface="Cambria Math" panose="02040503050406030204" pitchFamily="18" charset="0"/>
                                    </a:rPr>
                                    <m:t>degree</m:t>
                                  </m:r>
                                  <m:r>
                                    <m:rPr>
                                      <m:nor/>
                                    </m:rPr>
                                    <a:rPr lang="pl-PL" sz="1600" i="1" dirty="0">
                                      <a:latin typeface="Cambria Math" panose="02040503050406030204" pitchFamily="18" charset="0"/>
                                    </a:rPr>
                                    <m:t> </m:t>
                                  </m:r>
                                  <m:r>
                                    <m:rPr>
                                      <m:nor/>
                                    </m:rPr>
                                    <a:rPr lang="pl-PL" sz="1600" i="1" dirty="0">
                                      <a:latin typeface="Cambria Math" panose="02040503050406030204" pitchFamily="18" charset="0"/>
                                    </a:rPr>
                                    <m:t>deg</m:t>
                                  </m:r>
                                  <m:r>
                                    <m:rPr>
                                      <m:nor/>
                                    </m:rPr>
                                    <a:rPr lang="pl-PL" sz="1600" i="1" dirty="0">
                                      <a:latin typeface="Cambria Math" panose="02040503050406030204" pitchFamily="18" charset="0"/>
                                    </a:rPr>
                                    <m:t> </m:t>
                                  </m:r>
                                </m:den>
                              </m:f>
                            </m:oMath>
                          </m:oMathPara>
                        </a14:m>
                        <a:endParaRPr lang="en-US" sz="1600" dirty="0"/>
                      </a:p>
                    </p:txBody>
                  </p:sp>
                </mc:Choice>
                <mc:Fallback xmlns="">
                  <p:sp>
                    <p:nvSpPr>
                      <p:cNvPr id="23" name="pole tekstowe 22"/>
                      <p:cNvSpPr txBox="1">
                        <a:spLocks noRot="1" noChangeAspect="1" noMove="1" noResize="1" noEditPoints="1" noAdjustHandles="1" noChangeArrowheads="1" noChangeShapeType="1" noTextEdit="1"/>
                      </p:cNvSpPr>
                      <p:nvPr/>
                    </p:nvSpPr>
                    <p:spPr>
                      <a:xfrm>
                        <a:off x="991423" y="3762554"/>
                        <a:ext cx="6336704" cy="567976"/>
                      </a:xfrm>
                      <a:prstGeom prst="rect">
                        <a:avLst/>
                      </a:prstGeom>
                      <a:blipFill rotWithShape="0">
                        <a:blip r:embed="rId6"/>
                        <a:stretch>
                          <a:fillRect r="-962"/>
                        </a:stretch>
                      </a:blipFill>
                    </p:spPr>
                    <p:txBody>
                      <a:bodyPr/>
                      <a:lstStyle/>
                      <a:p>
                        <a:r>
                          <a:rPr lang="en-US">
                            <a:noFill/>
                          </a:rPr>
                          <a:t> </a:t>
                        </a:r>
                      </a:p>
                    </p:txBody>
                  </p:sp>
                </mc:Fallback>
              </mc:AlternateContent>
              <p:cxnSp>
                <p:nvCxnSpPr>
                  <p:cNvPr id="32" name="Łącznik prosty ze strzałką 31"/>
                  <p:cNvCxnSpPr>
                    <a:stCxn id="27" idx="3"/>
                  </p:cNvCxnSpPr>
                  <p:nvPr/>
                </p:nvCxnSpPr>
                <p:spPr>
                  <a:xfrm flipV="1">
                    <a:off x="5641435" y="5970921"/>
                    <a:ext cx="302089" cy="2808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8" name="pole tekstowe 47"/>
              <p:cNvSpPr txBox="1"/>
              <p:nvPr/>
            </p:nvSpPr>
            <p:spPr>
              <a:xfrm>
                <a:off x="6212556" y="2333506"/>
                <a:ext cx="1503303" cy="523220"/>
              </a:xfrm>
              <a:prstGeom prst="rect">
                <a:avLst/>
              </a:prstGeom>
              <a:noFill/>
            </p:spPr>
            <p:txBody>
              <a:bodyPr wrap="square" rtlCol="0">
                <a:spAutoFit/>
              </a:bodyPr>
              <a:lstStyle/>
              <a:p>
                <a:pPr algn="ctr"/>
                <a:r>
                  <a:rPr lang="en-US" sz="1400" dirty="0">
                    <a:solidFill>
                      <a:srgbClr val="003399"/>
                    </a:solidFill>
                  </a:rPr>
                  <a:t>exemplary inference rule</a:t>
                </a:r>
              </a:p>
            </p:txBody>
          </p:sp>
          <p:cxnSp>
            <p:nvCxnSpPr>
              <p:cNvPr id="49" name="Łącznik prosty ze strzałką 48"/>
              <p:cNvCxnSpPr>
                <a:stCxn id="48" idx="2"/>
              </p:cNvCxnSpPr>
              <p:nvPr/>
            </p:nvCxnSpPr>
            <p:spPr>
              <a:xfrm flipH="1">
                <a:off x="6381802" y="2856726"/>
                <a:ext cx="582406" cy="27840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Strzałka w lewo i prawo 61"/>
              <p:cNvSpPr/>
              <p:nvPr/>
            </p:nvSpPr>
            <p:spPr>
              <a:xfrm>
                <a:off x="7749669" y="2828099"/>
                <a:ext cx="872815" cy="35745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ole tekstowe 62"/>
              <p:cNvSpPr txBox="1"/>
              <p:nvPr/>
            </p:nvSpPr>
            <p:spPr>
              <a:xfrm>
                <a:off x="7724423" y="2466661"/>
                <a:ext cx="1124867" cy="307777"/>
              </a:xfrm>
              <a:prstGeom prst="rect">
                <a:avLst/>
              </a:prstGeom>
              <a:noFill/>
            </p:spPr>
            <p:txBody>
              <a:bodyPr wrap="square" rtlCol="0">
                <a:spAutoFit/>
              </a:bodyPr>
              <a:lstStyle/>
              <a:p>
                <a:pPr algn="ctr"/>
                <a:r>
                  <a:rPr lang="en-US" sz="1400" dirty="0">
                    <a:solidFill>
                      <a:srgbClr val="003399"/>
                    </a:solidFill>
                  </a:rPr>
                  <a:t>interactions</a:t>
                </a:r>
              </a:p>
            </p:txBody>
          </p:sp>
          <p:sp>
            <p:nvSpPr>
              <p:cNvPr id="70" name="Strzałka w lewo i prawo 69"/>
              <p:cNvSpPr/>
              <p:nvPr/>
            </p:nvSpPr>
            <p:spPr>
              <a:xfrm>
                <a:off x="203444" y="3968736"/>
                <a:ext cx="607049" cy="28657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5" name="pole tekstowe 84"/>
                  <p:cNvSpPr txBox="1"/>
                  <p:nvPr/>
                </p:nvSpPr>
                <p:spPr>
                  <a:xfrm>
                    <a:off x="1988707" y="1078262"/>
                    <a:ext cx="2574645" cy="400110"/>
                  </a:xfrm>
                  <a:prstGeom prst="rect">
                    <a:avLst/>
                  </a:prstGeom>
                  <a:noFill/>
                </p:spPr>
                <p:txBody>
                  <a:bodyPr wrap="square" rtlCol="0">
                    <a:spAutoFit/>
                  </a:bodyPr>
                  <a:lstStyle/>
                  <a:p>
                    <a:pPr algn="ctr"/>
                    <a:r>
                      <a:rPr lang="en-US" sz="1400" dirty="0"/>
                      <a:t>granule constructed by </a:t>
                    </a:r>
                    <a14:m>
                      <m:oMath xmlns:m="http://schemas.openxmlformats.org/officeDocument/2006/math">
                        <m:r>
                          <a:rPr lang="pl-PL" sz="2000" i="1">
                            <a:latin typeface="Cambria Math" panose="02040503050406030204" pitchFamily="18" charset="0"/>
                          </a:rPr>
                          <m:t>𝐹</m:t>
                        </m:r>
                      </m:oMath>
                    </a14:m>
                    <a:endParaRPr lang="en-US" sz="2000" i="1" dirty="0"/>
                  </a:p>
                </p:txBody>
              </p:sp>
            </mc:Choice>
            <mc:Fallback xmlns="">
              <p:sp>
                <p:nvSpPr>
                  <p:cNvPr id="85" name="pole tekstowe 84"/>
                  <p:cNvSpPr txBox="1">
                    <a:spLocks noRot="1" noChangeAspect="1" noMove="1" noResize="1" noEditPoints="1" noAdjustHandles="1" noChangeArrowheads="1" noChangeShapeType="1" noTextEdit="1"/>
                  </p:cNvSpPr>
                  <p:nvPr/>
                </p:nvSpPr>
                <p:spPr>
                  <a:xfrm>
                    <a:off x="1988707" y="1078262"/>
                    <a:ext cx="2574645" cy="400110"/>
                  </a:xfrm>
                  <a:prstGeom prst="rect">
                    <a:avLst/>
                  </a:prstGeom>
                  <a:blipFill rotWithShape="0">
                    <a:blip r:embed="rId7"/>
                    <a:stretch>
                      <a:fillRect b="-12308"/>
                    </a:stretch>
                  </a:blipFill>
                </p:spPr>
                <p:txBody>
                  <a:bodyPr/>
                  <a:lstStyle/>
                  <a:p>
                    <a:r>
                      <a:rPr lang="en-US">
                        <a:noFill/>
                      </a:rPr>
                      <a:t> </a:t>
                    </a:r>
                  </a:p>
                </p:txBody>
              </p:sp>
            </mc:Fallback>
          </mc:AlternateContent>
          <p:sp>
            <p:nvSpPr>
              <p:cNvPr id="86" name="pole tekstowe 85"/>
              <p:cNvSpPr txBox="1"/>
              <p:nvPr/>
            </p:nvSpPr>
            <p:spPr>
              <a:xfrm>
                <a:off x="6032221" y="5515276"/>
                <a:ext cx="1204075" cy="338554"/>
              </a:xfrm>
              <a:prstGeom prst="rect">
                <a:avLst/>
              </a:prstGeom>
              <a:noFill/>
            </p:spPr>
            <p:txBody>
              <a:bodyPr wrap="square" rtlCol="0">
                <a:spAutoFit/>
              </a:bodyPr>
              <a:lstStyle/>
              <a:p>
                <a:r>
                  <a:rPr lang="en-US" sz="1600" dirty="0"/>
                  <a:t>lower level</a:t>
                </a:r>
              </a:p>
            </p:txBody>
          </p:sp>
          <p:cxnSp>
            <p:nvCxnSpPr>
              <p:cNvPr id="89" name="Łącznik prosty ze strzałką 88"/>
              <p:cNvCxnSpPr/>
              <p:nvPr/>
            </p:nvCxnSpPr>
            <p:spPr>
              <a:xfrm>
                <a:off x="5058647" y="5737372"/>
                <a:ext cx="403732"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pole tekstowe 42"/>
              <p:cNvSpPr txBox="1"/>
              <p:nvPr/>
            </p:nvSpPr>
            <p:spPr>
              <a:xfrm>
                <a:off x="755405" y="4005899"/>
                <a:ext cx="4974727" cy="523220"/>
              </a:xfrm>
              <a:prstGeom prst="rect">
                <a:avLst/>
              </a:prstGeom>
              <a:noFill/>
            </p:spPr>
            <p:txBody>
              <a:bodyPr wrap="square" rtlCol="0">
                <a:spAutoFit/>
              </a:bodyPr>
              <a:lstStyle/>
              <a:p>
                <a:pPr algn="ctr"/>
                <a:r>
                  <a:rPr lang="en-US" sz="1400" dirty="0">
                    <a:solidFill>
                      <a:srgbClr val="003399"/>
                    </a:solidFill>
                  </a:rPr>
                  <a:t>semantics of granules: differential equations associated to granules with initial conditions extracted from</a:t>
                </a:r>
                <a:r>
                  <a:rPr lang="en-US" sz="1400" i="1" dirty="0">
                    <a:solidFill>
                      <a:srgbClr val="003399"/>
                    </a:solidFill>
                  </a:rPr>
                  <a:t> x</a:t>
                </a:r>
              </a:p>
            </p:txBody>
          </p:sp>
          <p:cxnSp>
            <p:nvCxnSpPr>
              <p:cNvPr id="44" name="Łącznik prosty ze strzałką 43"/>
              <p:cNvCxnSpPr/>
              <p:nvPr/>
            </p:nvCxnSpPr>
            <p:spPr>
              <a:xfrm flipV="1">
                <a:off x="2412307" y="3732766"/>
                <a:ext cx="215477" cy="30172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Łącznik prosty ze strzałką 45"/>
              <p:cNvCxnSpPr/>
              <p:nvPr/>
            </p:nvCxnSpPr>
            <p:spPr>
              <a:xfrm flipV="1">
                <a:off x="2412307" y="3702078"/>
                <a:ext cx="1025534" cy="36152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Łącznik prosty ze strzałką 46"/>
              <p:cNvCxnSpPr/>
              <p:nvPr/>
            </p:nvCxnSpPr>
            <p:spPr>
              <a:xfrm flipH="1" flipV="1">
                <a:off x="1475657" y="3733671"/>
                <a:ext cx="919560" cy="30081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5" name="pole tekstowe 34"/>
                <p:cNvSpPr txBox="1"/>
                <p:nvPr/>
              </p:nvSpPr>
              <p:spPr>
                <a:xfrm>
                  <a:off x="761924" y="2832503"/>
                  <a:ext cx="3099894" cy="544252"/>
                </a:xfrm>
                <a:prstGeom prst="rect">
                  <a:avLst/>
                </a:prstGeom>
                <a:noFill/>
              </p:spPr>
              <p:txBody>
                <a:bodyPr wrap="square" rtlCol="0">
                  <a:spAutoFit/>
                </a:bodyPr>
                <a:lstStyle/>
                <a:p>
                  <a:pPr algn="ctr"/>
                  <a:r>
                    <a:rPr lang="en-US" sz="1400" dirty="0">
                      <a:solidFill>
                        <a:srgbClr val="003399"/>
                      </a:solidFill>
                    </a:rPr>
                    <a:t>differentia</a:t>
                  </a:r>
                  <a:r>
                    <a:rPr lang="pl-PL" sz="1400" dirty="0">
                      <a:solidFill>
                        <a:srgbClr val="003399"/>
                      </a:solidFill>
                    </a:rPr>
                    <a:t>l</a:t>
                  </a:r>
                  <a:r>
                    <a:rPr lang="en-US" sz="1400" dirty="0">
                      <a:solidFill>
                        <a:srgbClr val="003399"/>
                      </a:solidFill>
                    </a:rPr>
                    <a:t> equation </a:t>
                  </a:r>
                  <a14:m>
                    <m:oMath xmlns:m="http://schemas.openxmlformats.org/officeDocument/2006/math">
                      <m:sSub>
                        <m:sSubPr>
                          <m:ctrlPr>
                            <a:rPr lang="en-US" sz="1400" i="1">
                              <a:latin typeface="Cambria Math" panose="02040503050406030204" pitchFamily="18" charset="0"/>
                            </a:rPr>
                          </m:ctrlPr>
                        </m:sSubPr>
                        <m:e>
                          <m:r>
                            <a:rPr lang="en-US" sz="1400" b="0" i="1" smtClean="0">
                              <a:latin typeface="Cambria Math" panose="02040503050406030204" pitchFamily="18" charset="0"/>
                            </a:rPr>
                            <m:t>𝐸𝑄</m:t>
                          </m:r>
                        </m:e>
                        <m:sub>
                          <m:sSub>
                            <m:sSubPr>
                              <m:ctrlPr>
                                <a:rPr lang="en-US" sz="1400" i="1">
                                  <a:latin typeface="Cambria Math" panose="02040503050406030204" pitchFamily="18" charset="0"/>
                                </a:rPr>
                              </m:ctrlPr>
                            </m:sSubPr>
                            <m:e>
                              <m:r>
                                <a:rPr lang="en-US" sz="1400" i="1">
                                  <a:latin typeface="Cambria Math" panose="02040503050406030204" pitchFamily="18" charset="0"/>
                                </a:rPr>
                                <m:t>𝑔</m:t>
                              </m:r>
                            </m:e>
                            <m:sub>
                              <m:r>
                                <a:rPr lang="en-US" sz="1400" i="1">
                                  <a:latin typeface="Cambria Math" panose="02040503050406030204" pitchFamily="18" charset="0"/>
                                </a:rPr>
                                <m:t>𝑖</m:t>
                              </m:r>
                            </m:sub>
                          </m:sSub>
                        </m:sub>
                      </m:sSub>
                    </m:oMath>
                  </a14:m>
                  <a:r>
                    <a:rPr lang="en-US" sz="1400" dirty="0">
                      <a:solidFill>
                        <a:srgbClr val="003399"/>
                      </a:solidFill>
                    </a:rPr>
                    <a:t> with </a:t>
                  </a:r>
                  <a:r>
                    <a:rPr lang="pl-PL" sz="1400" dirty="0">
                      <a:solidFill>
                        <a:srgbClr val="003399"/>
                      </a:solidFill>
                    </a:rPr>
                    <a:t>the </a:t>
                  </a:r>
                  <a:r>
                    <a:rPr lang="en-US" sz="1400" dirty="0">
                      <a:solidFill>
                        <a:srgbClr val="003399"/>
                      </a:solidFill>
                    </a:rPr>
                    <a:t>initial conditions extracted from </a:t>
                  </a:r>
                  <a:r>
                    <a:rPr lang="en-US" sz="1400" i="1" dirty="0">
                      <a:solidFill>
                        <a:srgbClr val="003399"/>
                      </a:solidFill>
                    </a:rPr>
                    <a:t>x</a:t>
                  </a:r>
                </a:p>
              </p:txBody>
            </p:sp>
          </mc:Choice>
          <mc:Fallback xmlns="">
            <p:sp>
              <p:nvSpPr>
                <p:cNvPr id="35" name="pole tekstowe 34"/>
                <p:cNvSpPr txBox="1">
                  <a:spLocks noRot="1" noChangeAspect="1" noMove="1" noResize="1" noEditPoints="1" noAdjustHandles="1" noChangeArrowheads="1" noChangeShapeType="1" noTextEdit="1"/>
                </p:cNvSpPr>
                <p:nvPr/>
              </p:nvSpPr>
              <p:spPr>
                <a:xfrm>
                  <a:off x="761924" y="2832503"/>
                  <a:ext cx="3099894" cy="544252"/>
                </a:xfrm>
                <a:prstGeom prst="rect">
                  <a:avLst/>
                </a:prstGeom>
                <a:blipFill rotWithShape="0">
                  <a:blip r:embed="rId8"/>
                  <a:stretch>
                    <a:fillRect t="-2247" b="-11236"/>
                  </a:stretch>
                </a:blipFill>
              </p:spPr>
              <p:txBody>
                <a:bodyPr/>
                <a:lstStyle/>
                <a:p>
                  <a:r>
                    <a:rPr lang="en-US">
                      <a:noFill/>
                    </a:rPr>
                    <a:t> </a:t>
                  </a:r>
                </a:p>
              </p:txBody>
            </p:sp>
          </mc:Fallback>
        </mc:AlternateContent>
        <p:cxnSp>
          <p:nvCxnSpPr>
            <p:cNvPr id="36" name="Łącznik prosty ze strzałką 35"/>
            <p:cNvCxnSpPr/>
            <p:nvPr/>
          </p:nvCxnSpPr>
          <p:spPr>
            <a:xfrm>
              <a:off x="1518143" y="3340514"/>
              <a:ext cx="133518" cy="37474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Łącznik prosty ze strzałką 44"/>
            <p:cNvCxnSpPr/>
            <p:nvPr/>
          </p:nvCxnSpPr>
          <p:spPr>
            <a:xfrm flipH="1">
              <a:off x="2117667" y="3390681"/>
              <a:ext cx="1757853" cy="71473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pole tekstowe 49"/>
            <p:cNvSpPr txBox="1"/>
            <p:nvPr/>
          </p:nvSpPr>
          <p:spPr>
            <a:xfrm>
              <a:off x="3566109" y="2753597"/>
              <a:ext cx="1666851" cy="738664"/>
            </a:xfrm>
            <a:prstGeom prst="rect">
              <a:avLst/>
            </a:prstGeom>
            <a:noFill/>
          </p:spPr>
          <p:txBody>
            <a:bodyPr wrap="square" rtlCol="0">
              <a:spAutoFit/>
            </a:bodyPr>
            <a:lstStyle/>
            <a:p>
              <a:pPr algn="ctr"/>
              <a:r>
                <a:rPr lang="en-US" sz="1400" dirty="0">
                  <a:solidFill>
                    <a:srgbClr val="003399"/>
                  </a:solidFill>
                </a:rPr>
                <a:t>aggregation of differential equations</a:t>
              </a:r>
            </a:p>
          </p:txBody>
        </p:sp>
      </p:grpSp>
      <p:sp>
        <p:nvSpPr>
          <p:cNvPr id="15" name="pole tekstowe 14"/>
          <p:cNvSpPr txBox="1"/>
          <p:nvPr/>
        </p:nvSpPr>
        <p:spPr>
          <a:xfrm>
            <a:off x="108071" y="6257163"/>
            <a:ext cx="9000433" cy="523220"/>
          </a:xfrm>
          <a:prstGeom prst="rect">
            <a:avLst/>
          </a:prstGeom>
          <a:noFill/>
        </p:spPr>
        <p:txBody>
          <a:bodyPr wrap="square" rtlCol="0">
            <a:spAutoFit/>
          </a:bodyPr>
          <a:lstStyle/>
          <a:p>
            <a:r>
              <a:rPr lang="en-US" sz="1400" i="1" dirty="0">
                <a:solidFill>
                  <a:srgbClr val="0000CC"/>
                </a:solidFill>
              </a:rPr>
              <a:t>Xu, H., Chen, Y., Cao, R. et al. Generative discovery of partial differential equations by learning from math handbooks. Nature Communications </a:t>
            </a:r>
            <a:r>
              <a:rPr lang="pl-PL" sz="1400" i="1" dirty="0">
                <a:solidFill>
                  <a:srgbClr val="0000CC"/>
                </a:solidFill>
              </a:rPr>
              <a:t>(</a:t>
            </a:r>
            <a:r>
              <a:rPr lang="en-US" sz="1400" i="1" dirty="0">
                <a:solidFill>
                  <a:srgbClr val="0000CC"/>
                </a:solidFill>
              </a:rPr>
              <a:t>16</a:t>
            </a:r>
            <a:r>
              <a:rPr lang="pl-PL" sz="1400" i="1" dirty="0">
                <a:solidFill>
                  <a:srgbClr val="0000CC"/>
                </a:solidFill>
              </a:rPr>
              <a:t>)</a:t>
            </a:r>
            <a:r>
              <a:rPr lang="en-US" sz="1400" i="1" dirty="0">
                <a:solidFill>
                  <a:srgbClr val="0000CC"/>
                </a:solidFill>
              </a:rPr>
              <a:t> 10255 (2025). doi.org/10.1038/s41467-025-65114-2</a:t>
            </a:r>
            <a:endParaRPr lang="en-US" sz="1400" dirty="0">
              <a:solidFill>
                <a:srgbClr val="0000CC"/>
              </a:solidFill>
            </a:endParaRPr>
          </a:p>
        </p:txBody>
      </p:sp>
      <p:sp>
        <p:nvSpPr>
          <p:cNvPr id="52" name="pole tekstowe 51"/>
          <p:cNvSpPr txBox="1"/>
          <p:nvPr/>
        </p:nvSpPr>
        <p:spPr>
          <a:xfrm>
            <a:off x="503510" y="5587218"/>
            <a:ext cx="4751964" cy="523220"/>
          </a:xfrm>
          <a:prstGeom prst="rect">
            <a:avLst/>
          </a:prstGeom>
          <a:noFill/>
        </p:spPr>
        <p:txBody>
          <a:bodyPr wrap="square" rtlCol="0">
            <a:spAutoFit/>
          </a:bodyPr>
          <a:lstStyle/>
          <a:p>
            <a:pPr algn="ctr"/>
            <a:r>
              <a:rPr lang="en-US" sz="1400" dirty="0"/>
              <a:t>granule - a buffer (vector of variables) from </a:t>
            </a:r>
          </a:p>
          <a:p>
            <a:pPr algn="ctr"/>
            <a:r>
              <a:rPr lang="en-US" sz="1400" dirty="0"/>
              <a:t>which initial conditions for differentia</a:t>
            </a:r>
            <a:r>
              <a:rPr lang="pl-PL" sz="1400" dirty="0"/>
              <a:t>l</a:t>
            </a:r>
            <a:r>
              <a:rPr lang="en-US" sz="1400" dirty="0"/>
              <a:t> equations extracted</a:t>
            </a:r>
          </a:p>
        </p:txBody>
      </p:sp>
      <mc:AlternateContent xmlns:mc="http://schemas.openxmlformats.org/markup-compatibility/2006" xmlns:a14="http://schemas.microsoft.com/office/drawing/2010/main">
        <mc:Choice Requires="a14">
          <p:sp>
            <p:nvSpPr>
              <p:cNvPr id="99" name="pole tekstowe 98"/>
              <p:cNvSpPr txBox="1"/>
              <p:nvPr/>
            </p:nvSpPr>
            <p:spPr>
              <a:xfrm>
                <a:off x="5658476" y="3946716"/>
                <a:ext cx="2111355" cy="756169"/>
              </a:xfrm>
              <a:prstGeom prst="rect">
                <a:avLst/>
              </a:prstGeom>
              <a:noFill/>
            </p:spPr>
            <p:txBody>
              <a:bodyPr wrap="square" rtlCol="0">
                <a:spAutoFit/>
              </a:bodyPr>
              <a:lstStyle/>
              <a:p>
                <a:pPr algn="ctr"/>
                <a:r>
                  <a:rPr lang="en-US" sz="1400" dirty="0">
                    <a:solidFill>
                      <a:srgbClr val="003399"/>
                    </a:solidFill>
                  </a:rPr>
                  <a:t>required property of </a:t>
                </a:r>
                <a14:m>
                  <m:oMath xmlns:m="http://schemas.openxmlformats.org/officeDocument/2006/math">
                    <m:sSub>
                      <m:sSubPr>
                        <m:ctrlPr>
                          <a:rPr lang="en-US" sz="1400" i="1">
                            <a:latin typeface="Cambria Math" panose="02040503050406030204" pitchFamily="18" charset="0"/>
                          </a:rPr>
                        </m:ctrlPr>
                      </m:sSubPr>
                      <m:e>
                        <m:r>
                          <a:rPr lang="en-US" sz="1400" b="0" i="1" smtClean="0">
                            <a:latin typeface="Cambria Math" panose="02040503050406030204" pitchFamily="18" charset="0"/>
                          </a:rPr>
                          <m:t>𝐸𝑄</m:t>
                        </m:r>
                      </m:e>
                      <m:sub>
                        <m:r>
                          <a:rPr lang="en-US" sz="1400" i="1">
                            <a:latin typeface="Cambria Math" panose="02040503050406030204" pitchFamily="18" charset="0"/>
                          </a:rPr>
                          <m:t>𝑔</m:t>
                        </m:r>
                      </m:sub>
                    </m:sSub>
                  </m:oMath>
                </a14:m>
                <a:r>
                  <a:rPr lang="en-US" sz="1400" dirty="0">
                    <a:solidFill>
                      <a:srgbClr val="003399"/>
                    </a:solidFill>
                  </a:rPr>
                  <a:t> solutions for different initial conditions</a:t>
                </a:r>
              </a:p>
            </p:txBody>
          </p:sp>
        </mc:Choice>
        <mc:Fallback xmlns="">
          <p:sp>
            <p:nvSpPr>
              <p:cNvPr id="99" name="pole tekstowe 98"/>
              <p:cNvSpPr txBox="1">
                <a:spLocks noRot="1" noChangeAspect="1" noMove="1" noResize="1" noEditPoints="1" noAdjustHandles="1" noChangeArrowheads="1" noChangeShapeType="1" noTextEdit="1"/>
              </p:cNvSpPr>
              <p:nvPr/>
            </p:nvSpPr>
            <p:spPr>
              <a:xfrm>
                <a:off x="5658476" y="3946716"/>
                <a:ext cx="2111355" cy="756169"/>
              </a:xfrm>
              <a:prstGeom prst="rect">
                <a:avLst/>
              </a:prstGeom>
              <a:blipFill rotWithShape="0">
                <a:blip r:embed="rId9"/>
                <a:stretch>
                  <a:fillRect l="-576" t="-806" b="-8065"/>
                </a:stretch>
              </a:blipFill>
            </p:spPr>
            <p:txBody>
              <a:bodyPr/>
              <a:lstStyle/>
              <a:p>
                <a:r>
                  <a:rPr lang="en-US">
                    <a:noFill/>
                  </a:rPr>
                  <a:t> </a:t>
                </a:r>
              </a:p>
            </p:txBody>
          </p:sp>
        </mc:Fallback>
      </mc:AlternateContent>
      <p:cxnSp>
        <p:nvCxnSpPr>
          <p:cNvPr id="100" name="Łącznik prosty ze strzałką 99"/>
          <p:cNvCxnSpPr/>
          <p:nvPr/>
        </p:nvCxnSpPr>
        <p:spPr>
          <a:xfrm flipH="1" flipV="1">
            <a:off x="5400510" y="3885784"/>
            <a:ext cx="292210" cy="19128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7271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FDD0879-C145-6C6F-5C43-529756B25855}"/>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A9092A84-A6C2-77FC-0432-44ACDA009D62}"/>
              </a:ext>
            </a:extLst>
          </p:cNvPr>
          <p:cNvSpPr>
            <a:spLocks noGrp="1"/>
          </p:cNvSpPr>
          <p:nvPr>
            <p:ph type="title"/>
          </p:nvPr>
        </p:nvSpPr>
        <p:spPr>
          <a:xfrm>
            <a:off x="63098" y="95640"/>
            <a:ext cx="9080902" cy="885088"/>
          </a:xfrm>
        </p:spPr>
        <p:txBody>
          <a:bodyPr/>
          <a:lstStyle/>
          <a:p>
            <a:r>
              <a:rPr lang="pl-PL" sz="3200" b="1"/>
              <a:t>INTERFACES BETWEEN GRANULAR NETWORKS OVER DIFFERENT UNIVERSES</a:t>
            </a:r>
          </a:p>
        </p:txBody>
      </p:sp>
      <p:sp>
        <p:nvSpPr>
          <p:cNvPr id="9" name="pole tekstowe 8">
            <a:extLst>
              <a:ext uri="{FF2B5EF4-FFF2-40B4-BE49-F238E27FC236}">
                <a16:creationId xmlns="" xmlns:a16="http://schemas.microsoft.com/office/drawing/2014/main" id="{4B88DEF3-04F0-8561-BE05-F916F149FE16}"/>
              </a:ext>
            </a:extLst>
          </p:cNvPr>
          <p:cNvSpPr txBox="1"/>
          <p:nvPr/>
        </p:nvSpPr>
        <p:spPr>
          <a:xfrm>
            <a:off x="611650" y="1027772"/>
            <a:ext cx="7735215" cy="400110"/>
          </a:xfrm>
          <a:prstGeom prst="rect">
            <a:avLst/>
          </a:prstGeom>
          <a:noFill/>
        </p:spPr>
        <p:txBody>
          <a:bodyPr wrap="square" rtlCol="0">
            <a:spAutoFit/>
          </a:bodyPr>
          <a:lstStyle/>
          <a:p>
            <a:r>
              <a:rPr lang="en-US" sz="2000" dirty="0">
                <a:solidFill>
                  <a:srgbClr val="0000FF"/>
                </a:solidFill>
              </a:rPr>
              <a:t>generation of </a:t>
            </a:r>
            <a:r>
              <a:rPr lang="en-US" sz="2000" noProof="0" dirty="0">
                <a:solidFill>
                  <a:srgbClr val="0000FF"/>
                </a:solidFill>
              </a:rPr>
              <a:t>new types </a:t>
            </a:r>
            <a:r>
              <a:rPr lang="pl-PL" sz="2000" dirty="0">
                <a:solidFill>
                  <a:srgbClr val="0000FF"/>
                </a:solidFill>
              </a:rPr>
              <a:t>of </a:t>
            </a:r>
            <a:r>
              <a:rPr lang="en-US" sz="2000" dirty="0">
                <a:solidFill>
                  <a:srgbClr val="0000FF"/>
                </a:solidFill>
              </a:rPr>
              <a:t>granules </a:t>
            </a:r>
            <a:r>
              <a:rPr lang="pl-PL" sz="2000" dirty="0">
                <a:solidFill>
                  <a:srgbClr val="0000FF"/>
                </a:solidFill>
              </a:rPr>
              <a:t>(</a:t>
            </a:r>
            <a:r>
              <a:rPr lang="en-US" sz="2000" dirty="0">
                <a:solidFill>
                  <a:srgbClr val="0000FF"/>
                </a:solidFill>
              </a:rPr>
              <a:t>e.g.</a:t>
            </a:r>
            <a:r>
              <a:rPr lang="pl-PL" sz="2000" dirty="0">
                <a:solidFill>
                  <a:srgbClr val="0000FF"/>
                </a:solidFill>
              </a:rPr>
              <a:t>,</a:t>
            </a:r>
            <a:r>
              <a:rPr lang="en-US" sz="2000" dirty="0">
                <a:solidFill>
                  <a:srgbClr val="0000FF"/>
                </a:solidFill>
              </a:rPr>
              <a:t> atomic</a:t>
            </a:r>
            <a:r>
              <a:rPr lang="pl-PL" sz="2000" dirty="0">
                <a:solidFill>
                  <a:srgbClr val="0000FF"/>
                </a:solidFill>
              </a:rPr>
              <a:t>) </a:t>
            </a:r>
            <a:r>
              <a:rPr lang="en-US" sz="2000" dirty="0">
                <a:solidFill>
                  <a:srgbClr val="0000FF"/>
                </a:solidFill>
              </a:rPr>
              <a:t>from given ones</a:t>
            </a:r>
          </a:p>
        </p:txBody>
      </p:sp>
      <p:grpSp>
        <p:nvGrpSpPr>
          <p:cNvPr id="14" name="Grupa 13">
            <a:extLst>
              <a:ext uri="{FF2B5EF4-FFF2-40B4-BE49-F238E27FC236}">
                <a16:creationId xmlns="" xmlns:a16="http://schemas.microsoft.com/office/drawing/2014/main" id="{2EAD329F-41C8-BEBD-5E60-212F1B5E51E5}"/>
              </a:ext>
            </a:extLst>
          </p:cNvPr>
          <p:cNvGrpSpPr/>
          <p:nvPr/>
        </p:nvGrpSpPr>
        <p:grpSpPr>
          <a:xfrm>
            <a:off x="250595" y="2884389"/>
            <a:ext cx="2690905" cy="1061330"/>
            <a:chOff x="369601" y="3626362"/>
            <a:chExt cx="2238570" cy="1194654"/>
          </a:xfrm>
        </p:grpSpPr>
        <mc:AlternateContent xmlns:mc="http://schemas.openxmlformats.org/markup-compatibility/2006" xmlns:a14="http://schemas.microsoft.com/office/drawing/2010/main">
          <mc:Choice Requires="a14">
            <p:sp>
              <p:nvSpPr>
                <p:cNvPr id="12" name="Prostokąt 11">
                  <a:extLst>
                    <a:ext uri="{FF2B5EF4-FFF2-40B4-BE49-F238E27FC236}">
                      <a16:creationId xmlns="" xmlns:a16="http://schemas.microsoft.com/office/drawing/2014/main" id="{C67EAF2C-016D-8131-E658-BE520347645F}"/>
                    </a:ext>
                  </a:extLst>
                </p:cNvPr>
                <p:cNvSpPr/>
                <p:nvPr/>
              </p:nvSpPr>
              <p:spPr>
                <a:xfrm>
                  <a:off x="788084" y="3626362"/>
                  <a:ext cx="592949" cy="4293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pl-PL" sz="2000" i="1">
                                <a:latin typeface="Cambria Math" panose="02040503050406030204" pitchFamily="18" charset="0"/>
                              </a:rPr>
                            </m:ctrlPr>
                          </m:sSubSupPr>
                          <m:e>
                            <m:r>
                              <a:rPr lang="pl-PL" sz="2000" i="1">
                                <a:latin typeface="Cambria Math" panose="02040503050406030204" pitchFamily="18" charset="0"/>
                              </a:rPr>
                              <m:t>𝑔</m:t>
                            </m:r>
                          </m:e>
                          <m:sub>
                            <m:r>
                              <a:rPr lang="pl-PL" sz="2000" i="1">
                                <a:latin typeface="Cambria Math" panose="02040503050406030204" pitchFamily="18" charset="0"/>
                              </a:rPr>
                              <m:t>𝑖</m:t>
                            </m:r>
                          </m:sub>
                          <m:sup>
                            <m:r>
                              <a:rPr lang="pl-PL" sz="2000" i="1">
                                <a:latin typeface="Cambria Math" panose="02040503050406030204" pitchFamily="18" charset="0"/>
                              </a:rPr>
                              <m:t>𝑖𝑛</m:t>
                            </m:r>
                          </m:sup>
                        </m:sSubSup>
                      </m:oMath>
                    </m:oMathPara>
                  </a14:m>
                  <a:endParaRPr lang="pl-PL" sz="2000"/>
                </a:p>
              </p:txBody>
            </p:sp>
          </mc:Choice>
          <mc:Fallback xmlns="">
            <p:sp>
              <p:nvSpPr>
                <p:cNvPr id="12" name="Prostokąt 11"/>
                <p:cNvSpPr>
                  <a:spLocks noRot="1" noChangeAspect="1" noMove="1" noResize="1" noEditPoints="1" noAdjustHandles="1" noChangeArrowheads="1" noChangeShapeType="1" noTextEdit="1"/>
                </p:cNvSpPr>
                <p:nvPr/>
              </p:nvSpPr>
              <p:spPr>
                <a:xfrm>
                  <a:off x="788084" y="3626362"/>
                  <a:ext cx="592949" cy="429348"/>
                </a:xfrm>
                <a:prstGeom prst="rect">
                  <a:avLst/>
                </a:prstGeom>
                <a:blipFill rotWithShape="0">
                  <a:blip r:embed="rId3"/>
                  <a:stretch>
                    <a:fillRect b="-20635"/>
                  </a:stretch>
                </a:blipFill>
              </p:spPr>
              <p:txBody>
                <a:bodyPr/>
                <a:lstStyle/>
                <a:p>
                  <a:r>
                    <a:rPr lang="en-US">
                      <a:noFill/>
                    </a:rPr>
                    <a:t> </a:t>
                  </a:r>
                </a:p>
              </p:txBody>
            </p:sp>
          </mc:Fallback>
        </mc:AlternateContent>
        <p:sp>
          <p:nvSpPr>
            <p:cNvPr id="57" name="pole tekstowe 56">
              <a:extLst>
                <a:ext uri="{FF2B5EF4-FFF2-40B4-BE49-F238E27FC236}">
                  <a16:creationId xmlns="" xmlns:a16="http://schemas.microsoft.com/office/drawing/2014/main" id="{04AD2156-9C97-D4C8-63AE-B6E8E307EFFE}"/>
                </a:ext>
              </a:extLst>
            </p:cNvPr>
            <p:cNvSpPr txBox="1"/>
            <p:nvPr/>
          </p:nvSpPr>
          <p:spPr>
            <a:xfrm>
              <a:off x="1301740" y="3728214"/>
              <a:ext cx="291986" cy="295089"/>
            </a:xfrm>
            <a:prstGeom prst="rect">
              <a:avLst/>
            </a:prstGeom>
            <a:noFill/>
          </p:spPr>
          <p:txBody>
            <a:bodyPr wrap="square" lIns="0" tIns="0" rIns="0" bIns="0" rtlCol="0">
              <a:spAutoFit/>
            </a:bodyPr>
            <a:lstStyle/>
            <a:p>
              <a:r>
                <a:rPr lang="pl-PL" sz="2000" i="1" err="1"/>
                <a:t>tr</a:t>
              </a:r>
              <a:endParaRPr lang="pl-PL" sz="2000" i="1"/>
            </a:p>
          </p:txBody>
        </p:sp>
        <p:sp>
          <p:nvSpPr>
            <p:cNvPr id="13" name="pole tekstowe 12">
              <a:extLst>
                <a:ext uri="{FF2B5EF4-FFF2-40B4-BE49-F238E27FC236}">
                  <a16:creationId xmlns="" xmlns:a16="http://schemas.microsoft.com/office/drawing/2014/main" id="{E9AD746B-05A7-56B1-C281-2A9D3B3F9CF1}"/>
                </a:ext>
              </a:extLst>
            </p:cNvPr>
            <p:cNvSpPr txBox="1"/>
            <p:nvPr/>
          </p:nvSpPr>
          <p:spPr>
            <a:xfrm>
              <a:off x="369601" y="4024206"/>
              <a:ext cx="2238570" cy="796810"/>
            </a:xfrm>
            <a:prstGeom prst="rect">
              <a:avLst/>
            </a:prstGeom>
            <a:noFill/>
          </p:spPr>
          <p:txBody>
            <a:bodyPr wrap="square" rtlCol="0">
              <a:spAutoFit/>
            </a:bodyPr>
            <a:lstStyle/>
            <a:p>
              <a:r>
                <a:rPr lang="pl-PL" sz="2000" dirty="0"/>
                <a:t>-- </a:t>
              </a:r>
              <a:r>
                <a:rPr lang="en-US" sz="2000" dirty="0"/>
                <a:t>often represented by relevant algorithms</a:t>
              </a:r>
            </a:p>
          </p:txBody>
        </p:sp>
      </p:grpSp>
      <mc:AlternateContent xmlns:mc="http://schemas.openxmlformats.org/markup-compatibility/2006" xmlns:a14="http://schemas.microsoft.com/office/drawing/2010/main">
        <mc:Choice Requires="a14">
          <p:sp>
            <p:nvSpPr>
              <p:cNvPr id="3" name="pole tekstowe 2">
                <a:extLst>
                  <a:ext uri="{FF2B5EF4-FFF2-40B4-BE49-F238E27FC236}">
                    <a16:creationId xmlns="" xmlns:a16="http://schemas.microsoft.com/office/drawing/2014/main" id="{94E529E2-22DA-BEE3-8382-FF4C145770E7}"/>
                  </a:ext>
                </a:extLst>
              </p:cNvPr>
              <p:cNvSpPr txBox="1"/>
              <p:nvPr/>
            </p:nvSpPr>
            <p:spPr>
              <a:xfrm>
                <a:off x="-4599" y="4464346"/>
                <a:ext cx="9094465" cy="2334485"/>
              </a:xfrm>
              <a:prstGeom prst="rect">
                <a:avLst/>
              </a:prstGeom>
              <a:noFill/>
            </p:spPr>
            <p:txBody>
              <a:bodyPr wrap="square" rtlCol="0">
                <a:spAutoFit/>
              </a:bodyPr>
              <a:lstStyle/>
              <a:p>
                <a:r>
                  <a:rPr lang="en-US" sz="2000" u="sng" dirty="0"/>
                  <a:t>Example</a:t>
                </a:r>
                <a:r>
                  <a:rPr lang="en-US" sz="2000" dirty="0"/>
                  <a:t>: </a:t>
                </a:r>
                <a:r>
                  <a:rPr lang="en-US" sz="2000" i="1" dirty="0" err="1"/>
                  <a:t>tr</a:t>
                </a:r>
                <a:r>
                  <a:rPr lang="en-US" sz="2000" dirty="0"/>
                  <a:t> - learning algorithm constructing an ensemble of classifiers from given classifiers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1</m:t>
                        </m:r>
                      </m:sub>
                      <m:sup>
                        <m:r>
                          <a:rPr lang="en-US" sz="2000" i="1">
                            <a:latin typeface="Cambria Math" panose="02040503050406030204" pitchFamily="18" charset="0"/>
                          </a:rPr>
                          <m:t>𝑖𝑛</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𝑖</m:t>
                        </m:r>
                      </m:sub>
                      <m:sup>
                        <m:r>
                          <a:rPr lang="en-US" sz="2000" i="1">
                            <a:latin typeface="Cambria Math" panose="02040503050406030204" pitchFamily="18" charset="0"/>
                          </a:rPr>
                          <m:t>𝑖𝑛</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𝑘</m:t>
                        </m:r>
                      </m:sub>
                      <m:sup>
                        <m:r>
                          <a:rPr lang="en-US" sz="2000" i="1">
                            <a:latin typeface="Cambria Math" panose="02040503050406030204" pitchFamily="18" charset="0"/>
                          </a:rPr>
                          <m:t>𝑖𝑛</m:t>
                        </m:r>
                      </m:sup>
                    </m:sSubSup>
                  </m:oMath>
                </a14:m>
                <a:r>
                  <a:rPr lang="en-US" sz="2000" dirty="0"/>
                  <a:t>; </a:t>
                </a:r>
                <a:r>
                  <a:rPr lang="en-US" sz="2000" i="1" dirty="0"/>
                  <a:t>R</a:t>
                </a:r>
                <a:r>
                  <a:rPr lang="en-US" sz="2000" dirty="0"/>
                  <a:t>’ - the quality measure</a:t>
                </a:r>
                <a:r>
                  <a:rPr lang="pl-PL" sz="2000" dirty="0"/>
                  <a:t> </a:t>
                </a:r>
                <a:r>
                  <a:rPr lang="en-US" sz="2000" dirty="0"/>
                  <a:t>of constructed classifier. </a:t>
                </a:r>
                <a:r>
                  <a:rPr lang="pl-PL" sz="2000" u="sng" dirty="0"/>
                  <a:t>Problem</a:t>
                </a:r>
                <a:r>
                  <a:rPr lang="pl-PL" sz="2000" dirty="0"/>
                  <a:t>: </a:t>
                </a:r>
                <a:r>
                  <a:rPr lang="en-US" sz="2000" dirty="0"/>
                  <a:t>Discover a constraint </a:t>
                </a:r>
                <a:r>
                  <a:rPr lang="en-US" sz="2000" i="1" dirty="0"/>
                  <a:t>R</a:t>
                </a:r>
                <a:r>
                  <a:rPr lang="en-US" sz="2000" dirty="0"/>
                  <a:t> </a:t>
                </a:r>
                <a:r>
                  <a:rPr lang="pl-PL" sz="2000" dirty="0"/>
                  <a:t>(</a:t>
                </a:r>
                <a:r>
                  <a:rPr lang="en-US" sz="2000" dirty="0"/>
                  <a:t>satisfied on sufficiently large data set) on inputs </a:t>
                </a:r>
              </a:p>
              <a:p>
                <a:pPr algn="ctr"/>
                <a14:m>
                  <m:oMath xmlns:m="http://schemas.openxmlformats.org/officeDocument/2006/math">
                    <m:sSubSup>
                      <m:sSubSupPr>
                        <m:ctrlPr>
                          <a:rPr lang="pl-PL" sz="2000" i="1">
                            <a:latin typeface="Cambria Math" panose="02040503050406030204" pitchFamily="18" charset="0"/>
                          </a:rPr>
                        </m:ctrlPr>
                      </m:sSubSupPr>
                      <m:e>
                        <m:r>
                          <a:rPr lang="pl-PL" sz="2000" i="1">
                            <a:latin typeface="Cambria Math" panose="02040503050406030204" pitchFamily="18" charset="0"/>
                          </a:rPr>
                          <m:t>𝑖𝑛</m:t>
                        </m:r>
                        <m:r>
                          <a:rPr lang="pl-PL" sz="2000" i="1">
                            <a:latin typeface="Cambria Math" panose="02040503050406030204" pitchFamily="18" charset="0"/>
                          </a:rPr>
                          <m:t>_</m:t>
                        </m:r>
                        <m:r>
                          <a:rPr lang="pl-PL" sz="2000" i="1">
                            <a:latin typeface="Cambria Math" panose="02040503050406030204" pitchFamily="18" charset="0"/>
                          </a:rPr>
                          <m:t>𝑔</m:t>
                        </m:r>
                      </m:e>
                      <m:sub>
                        <m:r>
                          <a:rPr lang="pl-PL" sz="2000" i="1">
                            <a:latin typeface="Cambria Math" panose="02040503050406030204" pitchFamily="18" charset="0"/>
                          </a:rPr>
                          <m:t>1</m:t>
                        </m:r>
                      </m:sub>
                      <m:sup>
                        <m:r>
                          <a:rPr lang="pl-PL" sz="2000" i="1">
                            <a:latin typeface="Cambria Math" panose="02040503050406030204" pitchFamily="18" charset="0"/>
                          </a:rPr>
                          <m:t>𝑖𝑛</m:t>
                        </m:r>
                      </m:sup>
                    </m:sSubSup>
                    <m:r>
                      <a:rPr lang="pl-PL" sz="2000" i="1">
                        <a:latin typeface="Cambria Math" panose="02040503050406030204" pitchFamily="18" charset="0"/>
                      </a:rPr>
                      <m:t>,…,</m:t>
                    </m:r>
                    <m:sSubSup>
                      <m:sSubSupPr>
                        <m:ctrlPr>
                          <a:rPr lang="pl-PL" sz="2000" i="1">
                            <a:latin typeface="Cambria Math" panose="02040503050406030204" pitchFamily="18" charset="0"/>
                          </a:rPr>
                        </m:ctrlPr>
                      </m:sSubSupPr>
                      <m:e>
                        <m:r>
                          <a:rPr lang="pl-PL" sz="2000" i="1">
                            <a:latin typeface="Cambria Math" panose="02040503050406030204" pitchFamily="18" charset="0"/>
                          </a:rPr>
                          <m:t>𝑖𝑛</m:t>
                        </m:r>
                        <m:r>
                          <a:rPr lang="pl-PL" sz="2000" i="1">
                            <a:latin typeface="Cambria Math" panose="02040503050406030204" pitchFamily="18" charset="0"/>
                          </a:rPr>
                          <m:t>_</m:t>
                        </m:r>
                        <m:r>
                          <a:rPr lang="pl-PL" sz="2000" i="1">
                            <a:latin typeface="Cambria Math" panose="02040503050406030204" pitchFamily="18" charset="0"/>
                          </a:rPr>
                          <m:t>𝑔</m:t>
                        </m:r>
                      </m:e>
                      <m:sub>
                        <m:r>
                          <a:rPr lang="pl-PL" sz="2000" i="1">
                            <a:latin typeface="Cambria Math" panose="02040503050406030204" pitchFamily="18" charset="0"/>
                          </a:rPr>
                          <m:t>𝑖</m:t>
                        </m:r>
                      </m:sub>
                      <m:sup>
                        <m:r>
                          <a:rPr lang="pl-PL" sz="2000" i="1">
                            <a:latin typeface="Cambria Math" panose="02040503050406030204" pitchFamily="18" charset="0"/>
                          </a:rPr>
                          <m:t>𝑖𝑛</m:t>
                        </m:r>
                      </m:sup>
                    </m:sSubSup>
                    <m:r>
                      <a:rPr lang="pl-PL" sz="2000" i="1">
                        <a:latin typeface="Cambria Math" panose="02040503050406030204" pitchFamily="18" charset="0"/>
                      </a:rPr>
                      <m:t>,…,</m:t>
                    </m:r>
                    <m:sSubSup>
                      <m:sSubSupPr>
                        <m:ctrlPr>
                          <a:rPr lang="pl-PL" sz="2000" i="1">
                            <a:latin typeface="Cambria Math" panose="02040503050406030204" pitchFamily="18" charset="0"/>
                          </a:rPr>
                        </m:ctrlPr>
                      </m:sSubSupPr>
                      <m:e>
                        <m:r>
                          <a:rPr lang="pl-PL" sz="2000" i="1">
                            <a:latin typeface="Cambria Math" panose="02040503050406030204" pitchFamily="18" charset="0"/>
                          </a:rPr>
                          <m:t>𝑖𝑛</m:t>
                        </m:r>
                        <m:r>
                          <a:rPr lang="pl-PL" sz="2000" i="1">
                            <a:latin typeface="Cambria Math" panose="02040503050406030204" pitchFamily="18" charset="0"/>
                          </a:rPr>
                          <m:t>_</m:t>
                        </m:r>
                        <m:r>
                          <a:rPr lang="pl-PL" sz="2000" i="1">
                            <a:latin typeface="Cambria Math" panose="02040503050406030204" pitchFamily="18" charset="0"/>
                          </a:rPr>
                          <m:t>𝑔</m:t>
                        </m:r>
                      </m:e>
                      <m:sub>
                        <m:r>
                          <a:rPr lang="pl-PL" sz="2000" i="1">
                            <a:latin typeface="Cambria Math" panose="02040503050406030204" pitchFamily="18" charset="0"/>
                          </a:rPr>
                          <m:t>𝑘</m:t>
                        </m:r>
                      </m:sub>
                      <m:sup>
                        <m:r>
                          <a:rPr lang="pl-PL" sz="2000" i="1">
                            <a:latin typeface="Cambria Math" panose="02040503050406030204" pitchFamily="18" charset="0"/>
                          </a:rPr>
                          <m:t>𝑖𝑛</m:t>
                        </m:r>
                      </m:sup>
                    </m:sSubSup>
                  </m:oMath>
                </a14:m>
                <a:r>
                  <a:rPr lang="pl-PL" sz="2000" dirty="0"/>
                  <a:t> </a:t>
                </a:r>
                <a:r>
                  <a:rPr lang="en-US" sz="2000" dirty="0"/>
                  <a:t>of</a:t>
                </a:r>
                <a14:m>
                  <m:oMath xmlns:m="http://schemas.openxmlformats.org/officeDocument/2006/math">
                    <m:sSubSup>
                      <m:sSubSupPr>
                        <m:ctrlPr>
                          <a:rPr lang="en-US" sz="2000" i="1">
                            <a:latin typeface="Cambria Math" panose="02040503050406030204" pitchFamily="18" charset="0"/>
                          </a:rPr>
                        </m:ctrlPr>
                      </m:sSubSupPr>
                      <m:e>
                        <m:r>
                          <a:rPr lang="pl-PL" sz="2000" b="0" i="1" smtClean="0">
                            <a:latin typeface="Cambria Math" panose="02040503050406030204" pitchFamily="18" charset="0"/>
                          </a:rPr>
                          <m:t> </m:t>
                        </m:r>
                        <m:r>
                          <a:rPr lang="en-US" sz="2000" i="1">
                            <a:latin typeface="Cambria Math" panose="02040503050406030204" pitchFamily="18" charset="0"/>
                          </a:rPr>
                          <m:t>𝑔</m:t>
                        </m:r>
                      </m:e>
                      <m:sub>
                        <m:r>
                          <a:rPr lang="pl-PL" sz="2000" b="0" i="1" smtClean="0">
                            <a:latin typeface="Cambria Math" panose="02040503050406030204" pitchFamily="18" charset="0"/>
                          </a:rPr>
                          <m:t>1</m:t>
                        </m:r>
                      </m:sub>
                      <m:sup>
                        <m:r>
                          <a:rPr lang="en-US" sz="2000" i="1">
                            <a:latin typeface="Cambria Math" panose="02040503050406030204" pitchFamily="18" charset="0"/>
                          </a:rPr>
                          <m:t>𝑖𝑛</m:t>
                        </m:r>
                      </m:sup>
                    </m:sSubSup>
                    <m:r>
                      <a:rPr lang="pl-PL" sz="2000" b="0" i="1" smtClean="0">
                        <a:latin typeface="Cambria Math" panose="02040503050406030204" pitchFamily="18" charset="0"/>
                      </a:rPr>
                      <m:t>,…,  </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𝑖</m:t>
                        </m:r>
                      </m:sub>
                      <m:sup>
                        <m:r>
                          <a:rPr lang="en-US" sz="2000" i="1">
                            <a:latin typeface="Cambria Math" panose="02040503050406030204" pitchFamily="18" charset="0"/>
                          </a:rPr>
                          <m:t>𝑖𝑛</m:t>
                        </m:r>
                      </m:sup>
                    </m:sSubSup>
                  </m:oMath>
                </a14:m>
                <a:r>
                  <a:rPr lang="pl-PL" sz="2000" dirty="0"/>
                  <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pl-PL" sz="2000" b="0" i="1" smtClean="0">
                            <a:latin typeface="Cambria Math" panose="02040503050406030204" pitchFamily="18" charset="0"/>
                          </a:rPr>
                          <m:t>𝑘</m:t>
                        </m:r>
                      </m:sub>
                      <m:sup>
                        <m:r>
                          <a:rPr lang="en-US" sz="2000" i="1">
                            <a:latin typeface="Cambria Math" panose="02040503050406030204" pitchFamily="18" charset="0"/>
                          </a:rPr>
                          <m:t>𝑖𝑛</m:t>
                        </m:r>
                      </m:sup>
                    </m:sSubSup>
                  </m:oMath>
                </a14:m>
                <a:r>
                  <a:rPr lang="en-US" sz="2000" dirty="0"/>
                  <a:t> </a:t>
                </a:r>
                <a:endParaRPr lang="pl-PL" sz="2000" dirty="0"/>
              </a:p>
              <a:p>
                <a:r>
                  <a:rPr lang="en-US" sz="2000" dirty="0"/>
                  <a:t>such that aggregation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𝑔</m:t>
                        </m:r>
                      </m:e>
                      <m:sup>
                        <m:r>
                          <a:rPr lang="en-US" sz="2000" i="1">
                            <a:latin typeface="Cambria Math" panose="02040503050406030204" pitchFamily="18" charset="0"/>
                          </a:rPr>
                          <m:t>𝑜𝑢𝑡</m:t>
                        </m:r>
                      </m:sup>
                    </m:sSup>
                  </m:oMath>
                </a14:m>
                <a:r>
                  <a:rPr lang="en-US" sz="2000" dirty="0"/>
                  <a:t> by </a:t>
                </a:r>
                <a:r>
                  <a:rPr lang="en-US" sz="2000" i="1" dirty="0"/>
                  <a:t>tr </a:t>
                </a:r>
                <a:r>
                  <a:rPr lang="en-US" sz="2000" dirty="0"/>
                  <a:t>of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1</m:t>
                        </m:r>
                      </m:sub>
                      <m:sup>
                        <m:r>
                          <a:rPr lang="en-US" sz="2000" i="1">
                            <a:latin typeface="Cambria Math" panose="02040503050406030204" pitchFamily="18" charset="0"/>
                          </a:rPr>
                          <m:t>𝑖𝑛</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𝑖</m:t>
                        </m:r>
                      </m:sub>
                      <m:sup>
                        <m:r>
                          <a:rPr lang="en-US" sz="2000" i="1">
                            <a:latin typeface="Cambria Math" panose="02040503050406030204" pitchFamily="18" charset="0"/>
                          </a:rPr>
                          <m:t>𝑖𝑛</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𝑘</m:t>
                        </m:r>
                      </m:sub>
                      <m:sup>
                        <m:r>
                          <a:rPr lang="en-US" sz="2000" i="1">
                            <a:latin typeface="Cambria Math" panose="02040503050406030204" pitchFamily="18" charset="0"/>
                          </a:rPr>
                          <m:t>𝑖𝑛</m:t>
                        </m:r>
                      </m:sup>
                    </m:sSubSup>
                  </m:oMath>
                </a14:m>
                <a:r>
                  <a:rPr lang="en-US" sz="2000" dirty="0"/>
                  <a:t> </a:t>
                </a:r>
                <a:r>
                  <a:rPr lang="pl-PL" sz="2000" dirty="0"/>
                  <a:t> </a:t>
                </a:r>
                <a:r>
                  <a:rPr lang="en-US" sz="2000" dirty="0"/>
                  <a:t>satisfying</a:t>
                </a:r>
                <a:r>
                  <a:rPr lang="pl-PL" sz="2000" dirty="0"/>
                  <a:t> </a:t>
                </a:r>
                <a:r>
                  <a:rPr lang="pl-PL" sz="2000" i="1" dirty="0"/>
                  <a:t>R</a:t>
                </a:r>
                <a:r>
                  <a:rPr lang="pl-PL" sz="2000" dirty="0"/>
                  <a:t> </a:t>
                </a:r>
                <a:r>
                  <a:rPr lang="en-US" sz="2000" dirty="0"/>
                  <a:t>satisfies </a:t>
                </a:r>
                <a:r>
                  <a:rPr lang="en-US" sz="2000" i="1" dirty="0"/>
                  <a:t>R’</a:t>
                </a:r>
                <a:r>
                  <a:rPr lang="en-US" sz="2000" dirty="0"/>
                  <a:t>  </a:t>
                </a:r>
                <a:r>
                  <a:rPr lang="pl-PL" sz="2000" dirty="0"/>
                  <a:t>on </a:t>
                </a:r>
                <a:r>
                  <a:rPr lang="en-US" sz="2000" dirty="0"/>
                  <a:t>testing data.</a:t>
                </a:r>
              </a:p>
            </p:txBody>
          </p:sp>
        </mc:Choice>
        <mc:Fallback xmlns="">
          <p:sp>
            <p:nvSpPr>
              <p:cNvPr id="3" name="pole tekstowe 2">
                <a:extLst>
                  <a:ext uri="{FF2B5EF4-FFF2-40B4-BE49-F238E27FC236}">
                    <a16:creationId xmlns="" xmlns:a16="http://schemas.microsoft.com/office/drawing/2014/main" xmlns:a14="http://schemas.microsoft.com/office/drawing/2010/main" id="{94E529E2-22DA-BEE3-8382-FF4C145770E7}"/>
                  </a:ext>
                </a:extLst>
              </p:cNvPr>
              <p:cNvSpPr txBox="1">
                <a:spLocks noRot="1" noChangeAspect="1" noMove="1" noResize="1" noEditPoints="1" noAdjustHandles="1" noChangeArrowheads="1" noChangeShapeType="1" noTextEdit="1"/>
              </p:cNvSpPr>
              <p:nvPr/>
            </p:nvSpPr>
            <p:spPr>
              <a:xfrm>
                <a:off x="-4599" y="4464346"/>
                <a:ext cx="9094465" cy="2334485"/>
              </a:xfrm>
              <a:prstGeom prst="rect">
                <a:avLst/>
              </a:prstGeom>
              <a:blipFill rotWithShape="0">
                <a:blip r:embed="rId4"/>
                <a:stretch>
                  <a:fillRect l="-670" t="-1044" b="-3916"/>
                </a:stretch>
              </a:blipFill>
            </p:spPr>
            <p:txBody>
              <a:bodyPr/>
              <a:lstStyle/>
              <a:p>
                <a:r>
                  <a:rPr lang="en-US">
                    <a:noFill/>
                  </a:rPr>
                  <a:t> </a:t>
                </a:r>
              </a:p>
            </p:txBody>
          </p:sp>
        </mc:Fallback>
      </mc:AlternateContent>
      <p:grpSp>
        <p:nvGrpSpPr>
          <p:cNvPr id="27" name="Grupa 26">
            <a:extLst>
              <a:ext uri="{FF2B5EF4-FFF2-40B4-BE49-F238E27FC236}">
                <a16:creationId xmlns="" xmlns:a16="http://schemas.microsoft.com/office/drawing/2014/main" id="{3CA38696-3394-E910-2D8F-B1AA18458B82}"/>
              </a:ext>
            </a:extLst>
          </p:cNvPr>
          <p:cNvGrpSpPr/>
          <p:nvPr/>
        </p:nvGrpSpPr>
        <p:grpSpPr>
          <a:xfrm>
            <a:off x="2999264" y="1425999"/>
            <a:ext cx="5842942" cy="3064685"/>
            <a:chOff x="2987259" y="2348880"/>
            <a:chExt cx="6012798" cy="3136266"/>
          </a:xfrm>
        </p:grpSpPr>
        <p:grpSp>
          <p:nvGrpSpPr>
            <p:cNvPr id="58" name="Grupa 57">
              <a:extLst>
                <a:ext uri="{FF2B5EF4-FFF2-40B4-BE49-F238E27FC236}">
                  <a16:creationId xmlns="" xmlns:a16="http://schemas.microsoft.com/office/drawing/2014/main" id="{CDC35B6D-B264-D651-D6A9-7A205F44D0EE}"/>
                </a:ext>
              </a:extLst>
            </p:cNvPr>
            <p:cNvGrpSpPr/>
            <p:nvPr/>
          </p:nvGrpSpPr>
          <p:grpSpPr>
            <a:xfrm>
              <a:off x="2987259" y="2348880"/>
              <a:ext cx="6012798" cy="3136266"/>
              <a:chOff x="2972413" y="3165350"/>
              <a:chExt cx="6012798" cy="3136266"/>
            </a:xfrm>
          </p:grpSpPr>
          <p:sp>
            <p:nvSpPr>
              <p:cNvPr id="19" name="Schemat blokowy: dane 18">
                <a:extLst>
                  <a:ext uri="{FF2B5EF4-FFF2-40B4-BE49-F238E27FC236}">
                    <a16:creationId xmlns="" xmlns:a16="http://schemas.microsoft.com/office/drawing/2014/main" id="{9AD06A1F-28A9-A065-EC3E-B6CDBDA233F9}"/>
                  </a:ext>
                </a:extLst>
              </p:cNvPr>
              <p:cNvSpPr/>
              <p:nvPr/>
            </p:nvSpPr>
            <p:spPr>
              <a:xfrm>
                <a:off x="2972413" y="3165350"/>
                <a:ext cx="5962381" cy="1015663"/>
              </a:xfrm>
              <a:prstGeom prst="flowChartInputOutput">
                <a:avLst/>
              </a:prstGeom>
              <a:solidFill>
                <a:schemeClr val="accent1">
                  <a:alpha val="3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 xmlns:a16="http://schemas.microsoft.com/office/drawing/2014/main" id="{D11D4956-A624-4B53-7994-A9142C839888}"/>
                  </a:ext>
                </a:extLst>
              </p:cNvPr>
              <p:cNvSpPr/>
              <p:nvPr/>
            </p:nvSpPr>
            <p:spPr>
              <a:xfrm>
                <a:off x="3022831" y="5285953"/>
                <a:ext cx="5962380" cy="1015663"/>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8" name="Grupa 7">
                <a:extLst>
                  <a:ext uri="{FF2B5EF4-FFF2-40B4-BE49-F238E27FC236}">
                    <a16:creationId xmlns="" xmlns:a16="http://schemas.microsoft.com/office/drawing/2014/main" id="{8B31796F-CC65-45D4-4DC2-DD914DC77093}"/>
                  </a:ext>
                </a:extLst>
              </p:cNvPr>
              <p:cNvGrpSpPr/>
              <p:nvPr/>
            </p:nvGrpSpPr>
            <p:grpSpPr>
              <a:xfrm>
                <a:off x="3915790" y="3455150"/>
                <a:ext cx="4176463" cy="2750375"/>
                <a:chOff x="2275867" y="1378959"/>
                <a:chExt cx="4895014" cy="5084287"/>
              </a:xfrm>
            </p:grpSpPr>
            <p:grpSp>
              <p:nvGrpSpPr>
                <p:cNvPr id="7" name="Grupa 6">
                  <a:extLst>
                    <a:ext uri="{FF2B5EF4-FFF2-40B4-BE49-F238E27FC236}">
                      <a16:creationId xmlns="" xmlns:a16="http://schemas.microsoft.com/office/drawing/2014/main" id="{E6668A34-8FFA-80A1-B84E-13DBF9D15F3B}"/>
                    </a:ext>
                  </a:extLst>
                </p:cNvPr>
                <p:cNvGrpSpPr/>
                <p:nvPr/>
              </p:nvGrpSpPr>
              <p:grpSpPr>
                <a:xfrm>
                  <a:off x="3238071" y="2845470"/>
                  <a:ext cx="2896622" cy="2578992"/>
                  <a:chOff x="2838887" y="2852426"/>
                  <a:chExt cx="4362442" cy="3432356"/>
                </a:xfrm>
              </p:grpSpPr>
              <p:sp>
                <p:nvSpPr>
                  <p:cNvPr id="2" name="pole tekstowe 1">
                    <a:extLst>
                      <a:ext uri="{FF2B5EF4-FFF2-40B4-BE49-F238E27FC236}">
                        <a16:creationId xmlns="" xmlns:a16="http://schemas.microsoft.com/office/drawing/2014/main" id="{EE326C65-48F5-E6E3-B3D4-4A6E8AFCA94B}"/>
                      </a:ext>
                    </a:extLst>
                  </p:cNvPr>
                  <p:cNvSpPr txBox="1"/>
                  <p:nvPr/>
                </p:nvSpPr>
                <p:spPr>
                  <a:xfrm>
                    <a:off x="4669001" y="3343854"/>
                    <a:ext cx="406817" cy="463546"/>
                  </a:xfrm>
                  <a:prstGeom prst="rect">
                    <a:avLst/>
                  </a:prstGeom>
                  <a:noFill/>
                </p:spPr>
                <p:txBody>
                  <a:bodyPr wrap="square" lIns="0" tIns="0" rIns="0" bIns="0" rtlCol="0">
                    <a:spAutoFit/>
                  </a:bodyPr>
                  <a:lstStyle/>
                  <a:p>
                    <a:r>
                      <a:rPr lang="pl-PL" sz="2000" i="1" err="1"/>
                      <a:t>tr</a:t>
                    </a:r>
                    <a:endParaRPr lang="pl-PL" sz="2000" i="1"/>
                  </a:p>
                </p:txBody>
              </p:sp>
              <mc:AlternateContent xmlns:mc="http://schemas.openxmlformats.org/markup-compatibility/2006" xmlns:a14="http://schemas.microsoft.com/office/drawing/2010/main">
                <mc:Choice Requires="a14">
                  <p:sp>
                    <p:nvSpPr>
                      <p:cNvPr id="25" name="pole tekstowe 24">
                        <a:extLst>
                          <a:ext uri="{FF2B5EF4-FFF2-40B4-BE49-F238E27FC236}">
                            <a16:creationId xmlns="" xmlns:a16="http://schemas.microsoft.com/office/drawing/2014/main" id="{69D10A4A-B55A-9CB5-5804-F0926B205C64}"/>
                          </a:ext>
                        </a:extLst>
                      </p:cNvPr>
                      <p:cNvSpPr txBox="1"/>
                      <p:nvPr/>
                    </p:nvSpPr>
                    <p:spPr>
                      <a:xfrm>
                        <a:off x="2838887" y="5377150"/>
                        <a:ext cx="903017" cy="8035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up>
                                  <m:r>
                                    <a:rPr lang="pl-PL" sz="2000" b="0" i="1" smtClean="0">
                                      <a:latin typeface="Cambria Math" panose="02040503050406030204" pitchFamily="18" charset="0"/>
                                    </a:rPr>
                                    <m:t>𝑖𝑛</m:t>
                                  </m:r>
                                </m:sup>
                              </m:sSubSup>
                            </m:oMath>
                          </m:oMathPara>
                        </a14:m>
                        <a:endParaRPr lang="pl-PL" sz="2000"/>
                      </a:p>
                    </p:txBody>
                  </p:sp>
                </mc:Choice>
                <mc:Fallback xmlns="">
                  <p:sp>
                    <p:nvSpPr>
                      <p:cNvPr id="25" name="pole tekstowe 24"/>
                      <p:cNvSpPr txBox="1">
                        <a:spLocks noRot="1" noChangeAspect="1" noMove="1" noResize="1" noEditPoints="1" noAdjustHandles="1" noChangeArrowheads="1" noChangeShapeType="1" noTextEdit="1"/>
                      </p:cNvSpPr>
                      <p:nvPr/>
                    </p:nvSpPr>
                    <p:spPr>
                      <a:xfrm>
                        <a:off x="2838887" y="5377150"/>
                        <a:ext cx="903017" cy="803533"/>
                      </a:xfrm>
                      <a:prstGeom prst="rect">
                        <a:avLst/>
                      </a:prstGeom>
                      <a:blipFill rotWithShape="0">
                        <a:blip r:embed="rId7"/>
                        <a:stretch>
                          <a:fillRect l="-3571" b="-240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pole tekstowe 25">
                        <a:extLst>
                          <a:ext uri="{FF2B5EF4-FFF2-40B4-BE49-F238E27FC236}">
                            <a16:creationId xmlns="" xmlns:a16="http://schemas.microsoft.com/office/drawing/2014/main" id="{4B1C5331-8F1A-4B02-E6DE-4ED6CB32DD1F}"/>
                          </a:ext>
                        </a:extLst>
                      </p:cNvPr>
                      <p:cNvSpPr txBox="1"/>
                      <p:nvPr/>
                    </p:nvSpPr>
                    <p:spPr>
                      <a:xfrm>
                        <a:off x="4500352" y="5409509"/>
                        <a:ext cx="917542" cy="829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up>
                                  <m:r>
                                    <a:rPr lang="pl-PL" sz="2000" b="0" i="1" smtClean="0">
                                      <a:latin typeface="Cambria Math" panose="02040503050406030204" pitchFamily="18" charset="0"/>
                                    </a:rPr>
                                    <m:t>𝑖𝑛</m:t>
                                  </m:r>
                                </m:sup>
                              </m:sSubSup>
                            </m:oMath>
                          </m:oMathPara>
                        </a14:m>
                        <a:endParaRPr lang="pl-PL" sz="2000" dirty="0"/>
                      </a:p>
                    </p:txBody>
                  </p:sp>
                </mc:Choice>
                <mc:Fallback xmlns="">
                  <p:sp>
                    <p:nvSpPr>
                      <p:cNvPr id="26" name="pole tekstowe 25">
                        <a:extLst>
                          <a:ext uri="{FF2B5EF4-FFF2-40B4-BE49-F238E27FC236}">
                            <a16:creationId xmlns:a16="http://schemas.microsoft.com/office/drawing/2014/main" xmlns="" xmlns:a14="http://schemas.microsoft.com/office/drawing/2010/main" id="{4B1C5331-8F1A-4B02-E6DE-4ED6CB32DD1F}"/>
                          </a:ext>
                        </a:extLst>
                      </p:cNvPr>
                      <p:cNvSpPr txBox="1">
                        <a:spLocks noRot="1" noChangeAspect="1" noMove="1" noResize="1" noEditPoints="1" noAdjustHandles="1" noChangeArrowheads="1" noChangeShapeType="1" noTextEdit="1"/>
                      </p:cNvSpPr>
                      <p:nvPr/>
                    </p:nvSpPr>
                    <p:spPr>
                      <a:xfrm>
                        <a:off x="4500352" y="5409509"/>
                        <a:ext cx="917542" cy="829146"/>
                      </a:xfrm>
                      <a:prstGeom prst="rect">
                        <a:avLst/>
                      </a:prstGeom>
                      <a:blipFill rotWithShape="0">
                        <a:blip r:embed="rId8"/>
                        <a:stretch>
                          <a:fillRect l="-3614"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pole tekstowe 27">
                        <a:extLst>
                          <a:ext uri="{FF2B5EF4-FFF2-40B4-BE49-F238E27FC236}">
                            <a16:creationId xmlns="" xmlns:a16="http://schemas.microsoft.com/office/drawing/2014/main" id="{D9D78B6D-EEA4-E532-1F7E-70A3AFCDA7EB}"/>
                          </a:ext>
                        </a:extLst>
                      </p:cNvPr>
                      <p:cNvSpPr txBox="1"/>
                      <p:nvPr/>
                    </p:nvSpPr>
                    <p:spPr>
                      <a:xfrm>
                        <a:off x="3822676" y="5390914"/>
                        <a:ext cx="492101" cy="7572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m:t>
                              </m:r>
                              <m:r>
                                <a:rPr lang="pl-PL" sz="2000" i="1" smtClean="0">
                                  <a:latin typeface="Cambria Math" panose="02040503050406030204" pitchFamily="18" charset="0"/>
                                </a:rPr>
                                <m:t>…</m:t>
                              </m:r>
                              <m:r>
                                <a:rPr lang="pl-PL" sz="2000" b="0" i="1" smtClean="0">
                                  <a:latin typeface="Cambria Math" panose="02040503050406030204" pitchFamily="18" charset="0"/>
                                </a:rPr>
                                <m:t>,</m:t>
                              </m:r>
                            </m:oMath>
                          </m:oMathPara>
                        </a14:m>
                        <a:endParaRPr lang="pl-PL" sz="2000" dirty="0"/>
                      </a:p>
                    </p:txBody>
                  </p:sp>
                </mc:Choice>
                <mc:Fallback xmlns="">
                  <p:sp>
                    <p:nvSpPr>
                      <p:cNvPr id="28" name="pole tekstowe 27"/>
                      <p:cNvSpPr txBox="1">
                        <a:spLocks noRot="1" noChangeAspect="1" noMove="1" noResize="1" noEditPoints="1" noAdjustHandles="1" noChangeArrowheads="1" noChangeShapeType="1" noTextEdit="1"/>
                      </p:cNvSpPr>
                      <p:nvPr/>
                    </p:nvSpPr>
                    <p:spPr>
                      <a:xfrm>
                        <a:off x="3822676" y="5390914"/>
                        <a:ext cx="492101" cy="757212"/>
                      </a:xfrm>
                      <a:prstGeom prst="rect">
                        <a:avLst/>
                      </a:prstGeom>
                      <a:blipFill>
                        <a:blip r:embed="rId25"/>
                        <a:stretch>
                          <a:fillRect l="-10870" r="-50000" b="-196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9" name="pole tekstowe 28">
                        <a:extLst>
                          <a:ext uri="{FF2B5EF4-FFF2-40B4-BE49-F238E27FC236}">
                            <a16:creationId xmlns="" xmlns:a16="http://schemas.microsoft.com/office/drawing/2014/main" id="{27564FA5-D808-60EF-8CC1-0CCF22E8558C}"/>
                          </a:ext>
                        </a:extLst>
                      </p:cNvPr>
                      <p:cNvSpPr txBox="1"/>
                      <p:nvPr/>
                    </p:nvSpPr>
                    <p:spPr>
                      <a:xfrm>
                        <a:off x="5371225" y="5463758"/>
                        <a:ext cx="1783435" cy="774897"/>
                      </a:xfrm>
                      <a:prstGeom prst="rect">
                        <a:avLst/>
                      </a:prstGeom>
                      <a:noFill/>
                    </p:spPr>
                    <p:txBody>
                      <a:bodyPr wrap="square" lIns="0" tIns="0" rIns="0" bIns="0" rtlCol="0">
                        <a:spAutoFit/>
                      </a:bodyPr>
                      <a:lstStyle/>
                      <a:p>
                        <a:r>
                          <a:rPr lang="pl-PL" sz="2000" dirty="0"/>
                          <a:t>, </a:t>
                        </a:r>
                        <a14:m>
                          <m:oMath xmlns:m="http://schemas.openxmlformats.org/officeDocument/2006/math">
                            <m:r>
                              <a:rPr lang="pl-PL" sz="2000" i="1" smtClean="0">
                                <a:latin typeface="Cambria Math" panose="02040503050406030204" pitchFamily="18" charset="0"/>
                              </a:rPr>
                              <m:t>…</m:t>
                            </m:r>
                            <m:r>
                              <a:rPr lang="pl-PL" sz="2000" b="0" i="1" smtClean="0">
                                <a:latin typeface="Cambria Math" panose="02040503050406030204" pitchFamily="18" charset="0"/>
                              </a:rPr>
                              <m:t>,</m:t>
                            </m:r>
                          </m:oMath>
                        </a14:m>
                        <a:endParaRPr lang="pl-PL" sz="2000" dirty="0"/>
                      </a:p>
                    </p:txBody>
                  </p:sp>
                </mc:Choice>
                <mc:Fallback xmlns="">
                  <p:sp>
                    <p:nvSpPr>
                      <p:cNvPr id="29" name="pole tekstowe 28">
                        <a:extLst>
                          <a:ext uri="{FF2B5EF4-FFF2-40B4-BE49-F238E27FC236}">
                            <a16:creationId xmlns:a16="http://schemas.microsoft.com/office/drawing/2014/main" xmlns="" xmlns:a14="http://schemas.microsoft.com/office/drawing/2010/main" id="{27564FA5-D808-60EF-8CC1-0CCF22E8558C}"/>
                          </a:ext>
                        </a:extLst>
                      </p:cNvPr>
                      <p:cNvSpPr txBox="1">
                        <a:spLocks noRot="1" noChangeAspect="1" noMove="1" noResize="1" noEditPoints="1" noAdjustHandles="1" noChangeArrowheads="1" noChangeShapeType="1" noTextEdit="1"/>
                      </p:cNvSpPr>
                      <p:nvPr/>
                    </p:nvSpPr>
                    <p:spPr>
                      <a:xfrm>
                        <a:off x="5371225" y="5463758"/>
                        <a:ext cx="1783435" cy="774897"/>
                      </a:xfrm>
                      <a:prstGeom prst="rect">
                        <a:avLst/>
                      </a:prstGeom>
                      <a:blipFill rotWithShape="0">
                        <a:blip r:embed="rId26"/>
                        <a:stretch>
                          <a:fillRect l="-16149" t="-24000" b="-52000"/>
                        </a:stretch>
                      </a:blipFill>
                    </p:spPr>
                    <p:txBody>
                      <a:bodyPr/>
                      <a:lstStyle/>
                      <a:p>
                        <a:r>
                          <a:rPr lang="en-US">
                            <a:noFill/>
                          </a:rPr>
                          <a:t> </a:t>
                        </a:r>
                      </a:p>
                    </p:txBody>
                  </p:sp>
                </mc:Fallback>
              </mc:AlternateContent>
              <p:cxnSp>
                <p:nvCxnSpPr>
                  <p:cNvPr id="44" name="Łącznik prosty ze strzałką 43">
                    <a:extLst>
                      <a:ext uri="{FF2B5EF4-FFF2-40B4-BE49-F238E27FC236}">
                        <a16:creationId xmlns="" xmlns:a16="http://schemas.microsoft.com/office/drawing/2014/main" id="{7E7933B0-DA33-25D0-5BAA-4A09E31D6386}"/>
                      </a:ext>
                    </a:extLst>
                  </p:cNvPr>
                  <p:cNvCxnSpPr/>
                  <p:nvPr/>
                </p:nvCxnSpPr>
                <p:spPr>
                  <a:xfrm flipV="1">
                    <a:off x="4837868" y="4162487"/>
                    <a:ext cx="34543" cy="12215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pole tekstowe 44">
                        <a:extLst>
                          <a:ext uri="{FF2B5EF4-FFF2-40B4-BE49-F238E27FC236}">
                            <a16:creationId xmlns="" xmlns:a16="http://schemas.microsoft.com/office/drawing/2014/main" id="{324EBD9A-AF84-AB51-BB5A-6410FDC3226F}"/>
                          </a:ext>
                        </a:extLst>
                      </p:cNvPr>
                      <p:cNvSpPr txBox="1"/>
                      <p:nvPr/>
                    </p:nvSpPr>
                    <p:spPr>
                      <a:xfrm>
                        <a:off x="6070844" y="5466679"/>
                        <a:ext cx="1130485" cy="8181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𝑘</m:t>
                                  </m:r>
                                </m:sub>
                                <m:sup>
                                  <m:r>
                                    <a:rPr lang="pl-PL" sz="2000" b="0" i="1" smtClean="0">
                                      <a:latin typeface="Cambria Math" panose="02040503050406030204" pitchFamily="18" charset="0"/>
                                    </a:rPr>
                                    <m:t>𝑖𝑛</m:t>
                                  </m:r>
                                </m:sup>
                              </m:sSubSup>
                            </m:oMath>
                          </m:oMathPara>
                        </a14:m>
                        <a:endParaRPr lang="pl-PL" sz="2000" dirty="0"/>
                      </a:p>
                    </p:txBody>
                  </p:sp>
                </mc:Choice>
                <mc:Fallback xmlns="">
                  <p:sp>
                    <p:nvSpPr>
                      <p:cNvPr id="45" name="pole tekstowe 44">
                        <a:extLst>
                          <a:ext uri="{FF2B5EF4-FFF2-40B4-BE49-F238E27FC236}">
                            <a16:creationId xmlns:a16="http://schemas.microsoft.com/office/drawing/2014/main" xmlns="" xmlns:a14="http://schemas.microsoft.com/office/drawing/2010/main" id="{324EBD9A-AF84-AB51-BB5A-6410FDC3226F}"/>
                          </a:ext>
                        </a:extLst>
                      </p:cNvPr>
                      <p:cNvSpPr txBox="1">
                        <a:spLocks noRot="1" noChangeAspect="1" noMove="1" noResize="1" noEditPoints="1" noAdjustHandles="1" noChangeArrowheads="1" noChangeShapeType="1" noTextEdit="1"/>
                      </p:cNvSpPr>
                      <p:nvPr/>
                    </p:nvSpPr>
                    <p:spPr>
                      <a:xfrm>
                        <a:off x="6070844" y="5466679"/>
                        <a:ext cx="1130485" cy="818103"/>
                      </a:xfrm>
                      <a:prstGeom prst="rect">
                        <a:avLst/>
                      </a:prstGeom>
                      <a:blipFill rotWithShape="0">
                        <a:blip r:embed="rId27"/>
                        <a:stretch>
                          <a:fillRect b="-28302"/>
                        </a:stretch>
                      </a:blipFill>
                    </p:spPr>
                    <p:txBody>
                      <a:bodyPr/>
                      <a:lstStyle/>
                      <a:p>
                        <a:r>
                          <a:rPr lang="en-US">
                            <a:noFill/>
                          </a:rPr>
                          <a:t> </a:t>
                        </a:r>
                      </a:p>
                    </p:txBody>
                  </p:sp>
                </mc:Fallback>
              </mc:AlternateContent>
              <p:cxnSp>
                <p:nvCxnSpPr>
                  <p:cNvPr id="49" name="Łącznik prosty ze strzałką 48">
                    <a:extLst>
                      <a:ext uri="{FF2B5EF4-FFF2-40B4-BE49-F238E27FC236}">
                        <a16:creationId xmlns="" xmlns:a16="http://schemas.microsoft.com/office/drawing/2014/main" id="{41727DD7-E59F-63B1-BC24-BBF0A4584D11}"/>
                      </a:ext>
                    </a:extLst>
                  </p:cNvPr>
                  <p:cNvCxnSpPr>
                    <a:cxnSpLocks/>
                  </p:cNvCxnSpPr>
                  <p:nvPr/>
                </p:nvCxnSpPr>
                <p:spPr>
                  <a:xfrm flipH="1" flipV="1">
                    <a:off x="4855139" y="2852426"/>
                    <a:ext cx="17270" cy="5414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Łącznik prosty ze strzałką 50">
                    <a:extLst>
                      <a:ext uri="{FF2B5EF4-FFF2-40B4-BE49-F238E27FC236}">
                        <a16:creationId xmlns="" xmlns:a16="http://schemas.microsoft.com/office/drawing/2014/main" id="{5850FECC-D01A-A6B9-5C27-7219185F9FEC}"/>
                      </a:ext>
                    </a:extLst>
                  </p:cNvPr>
                  <p:cNvCxnSpPr>
                    <a:cxnSpLocks/>
                    <a:stCxn id="25" idx="0"/>
                  </p:cNvCxnSpPr>
                  <p:nvPr/>
                </p:nvCxnSpPr>
                <p:spPr>
                  <a:xfrm flipV="1">
                    <a:off x="3290397" y="3907735"/>
                    <a:ext cx="943608" cy="14694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Łącznik prosty ze strzałką 51">
                    <a:extLst>
                      <a:ext uri="{FF2B5EF4-FFF2-40B4-BE49-F238E27FC236}">
                        <a16:creationId xmlns="" xmlns:a16="http://schemas.microsoft.com/office/drawing/2014/main" id="{44A4EE65-B41F-5CB4-FF35-D8E4C70D1DCA}"/>
                      </a:ext>
                    </a:extLst>
                  </p:cNvPr>
                  <p:cNvCxnSpPr/>
                  <p:nvPr/>
                </p:nvCxnSpPr>
                <p:spPr>
                  <a:xfrm flipV="1">
                    <a:off x="4837868" y="4158202"/>
                    <a:ext cx="34543" cy="12215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ze strzałką 52">
                    <a:extLst>
                      <a:ext uri="{FF2B5EF4-FFF2-40B4-BE49-F238E27FC236}">
                        <a16:creationId xmlns="" xmlns:a16="http://schemas.microsoft.com/office/drawing/2014/main" id="{AD9D84D0-F287-5673-8578-072DF82C0CE3}"/>
                      </a:ext>
                    </a:extLst>
                  </p:cNvPr>
                  <p:cNvCxnSpPr>
                    <a:cxnSpLocks/>
                  </p:cNvCxnSpPr>
                  <p:nvPr/>
                </p:nvCxnSpPr>
                <p:spPr>
                  <a:xfrm flipH="1" flipV="1">
                    <a:off x="5445594" y="3924277"/>
                    <a:ext cx="1250503" cy="15162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0" name="Prostokąt zaokrąglony 59">
                  <a:extLst>
                    <a:ext uri="{FF2B5EF4-FFF2-40B4-BE49-F238E27FC236}">
                      <a16:creationId xmlns="" xmlns:a16="http://schemas.microsoft.com/office/drawing/2014/main" id="{37219406-7C14-C5DE-78CB-E3D7C6770F44}"/>
                    </a:ext>
                  </a:extLst>
                </p:cNvPr>
                <p:cNvSpPr/>
                <p:nvPr/>
              </p:nvSpPr>
              <p:spPr>
                <a:xfrm>
                  <a:off x="2275867" y="1378959"/>
                  <a:ext cx="4895014" cy="5084287"/>
                </a:xfrm>
                <a:prstGeom prst="roundRect">
                  <a:avLst/>
                </a:prstGeom>
                <a:solidFill>
                  <a:schemeClr val="bg1">
                    <a:alpha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grpSp>
        <mc:AlternateContent xmlns:mc="http://schemas.openxmlformats.org/markup-compatibility/2006" xmlns:a14="http://schemas.microsoft.com/office/drawing/2010/main">
          <mc:Choice Requires="a14">
            <p:sp>
              <p:nvSpPr>
                <p:cNvPr id="15" name="pole tekstowe 14">
                  <a:extLst>
                    <a:ext uri="{FF2B5EF4-FFF2-40B4-BE49-F238E27FC236}">
                      <a16:creationId xmlns="" xmlns:a16="http://schemas.microsoft.com/office/drawing/2014/main" id="{12D4F561-51EB-381A-5DFF-123356DCB84A}"/>
                    </a:ext>
                  </a:extLst>
                </p:cNvPr>
                <p:cNvSpPr txBox="1"/>
                <p:nvPr/>
              </p:nvSpPr>
              <p:spPr>
                <a:xfrm>
                  <a:off x="4386506" y="4857365"/>
                  <a:ext cx="3379130"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𝑅</m:t>
                        </m:r>
                        <m:r>
                          <a:rPr lang="pl-PL" sz="2000" b="0" i="1" smtClean="0">
                            <a:latin typeface="Cambria Math" panose="02040503050406030204" pitchFamily="18" charset="0"/>
                          </a:rPr>
                          <m:t>(</m:t>
                        </m:r>
                        <m:sSubSup>
                          <m:sSubSupPr>
                            <m:ctrlPr>
                              <a:rPr lang="pl-PL" sz="2000" i="1">
                                <a:latin typeface="Cambria Math" panose="02040503050406030204" pitchFamily="18" charset="0"/>
                              </a:rPr>
                            </m:ctrlPr>
                          </m:sSubSupPr>
                          <m:e>
                            <m:r>
                              <a:rPr lang="pl-PL" sz="2000" b="0" i="1" smtClean="0">
                                <a:latin typeface="Cambria Math" panose="02040503050406030204" pitchFamily="18" charset="0"/>
                              </a:rPr>
                              <m:t>𝑖𝑛</m:t>
                            </m:r>
                            <m:r>
                              <a:rPr lang="pl-PL" sz="2000" b="0" i="1" smtClean="0">
                                <a:latin typeface="Cambria Math" panose="02040503050406030204" pitchFamily="18" charset="0"/>
                              </a:rPr>
                              <m:t>_</m:t>
                            </m:r>
                            <m:r>
                              <a:rPr lang="pl-PL" sz="2000" i="1">
                                <a:latin typeface="Cambria Math" panose="02040503050406030204" pitchFamily="18" charset="0"/>
                              </a:rPr>
                              <m:t>𝑔</m:t>
                            </m:r>
                          </m:e>
                          <m:sub>
                            <m:r>
                              <a:rPr lang="pl-PL" sz="2000" i="1">
                                <a:latin typeface="Cambria Math" panose="02040503050406030204" pitchFamily="18" charset="0"/>
                              </a:rPr>
                              <m:t>1</m:t>
                            </m:r>
                          </m:sub>
                          <m:sup>
                            <m:r>
                              <a:rPr lang="pl-PL" sz="2000" i="1">
                                <a:latin typeface="Cambria Math" panose="02040503050406030204" pitchFamily="18" charset="0"/>
                              </a:rPr>
                              <m:t>𝑖𝑛</m:t>
                            </m:r>
                          </m:sup>
                        </m:sSubSup>
                        <m:r>
                          <a:rPr lang="pl-PL" sz="2000" b="0" i="1" smtClean="0">
                            <a:latin typeface="Cambria Math" panose="02040503050406030204" pitchFamily="18" charset="0"/>
                          </a:rPr>
                          <m:t>,…,</m:t>
                        </m:r>
                        <m:sSubSup>
                          <m:sSubSupPr>
                            <m:ctrlPr>
                              <a:rPr lang="pl-PL" sz="2000" i="1">
                                <a:latin typeface="Cambria Math" panose="02040503050406030204" pitchFamily="18" charset="0"/>
                              </a:rPr>
                            </m:ctrlPr>
                          </m:sSubSupPr>
                          <m:e>
                            <m:r>
                              <a:rPr lang="pl-PL" sz="2000" b="0" i="1" smtClean="0">
                                <a:latin typeface="Cambria Math" panose="02040503050406030204" pitchFamily="18" charset="0"/>
                              </a:rPr>
                              <m:t>𝑖𝑛</m:t>
                            </m:r>
                            <m:r>
                              <a:rPr lang="pl-PL" sz="2000" b="0" i="1" smtClean="0">
                                <a:latin typeface="Cambria Math" panose="02040503050406030204" pitchFamily="18" charset="0"/>
                              </a:rPr>
                              <m:t>_</m:t>
                            </m:r>
                            <m:r>
                              <a:rPr lang="pl-PL" sz="2000" i="1">
                                <a:latin typeface="Cambria Math" panose="02040503050406030204" pitchFamily="18" charset="0"/>
                              </a:rPr>
                              <m:t>𝑔</m:t>
                            </m:r>
                          </m:e>
                          <m:sub>
                            <m:r>
                              <a:rPr lang="pl-PL" sz="2000" b="0" i="1" smtClean="0">
                                <a:latin typeface="Cambria Math" panose="02040503050406030204" pitchFamily="18" charset="0"/>
                              </a:rPr>
                              <m:t>𝑖</m:t>
                            </m:r>
                          </m:sub>
                          <m:sup>
                            <m:r>
                              <a:rPr lang="pl-PL" sz="2000" i="1">
                                <a:latin typeface="Cambria Math" panose="02040503050406030204" pitchFamily="18" charset="0"/>
                              </a:rPr>
                              <m:t>𝑖𝑛</m:t>
                            </m:r>
                          </m:sup>
                        </m:sSubSup>
                        <m:r>
                          <a:rPr lang="pl-PL" sz="2000" b="0" i="1" smtClean="0">
                            <a:latin typeface="Cambria Math" panose="02040503050406030204" pitchFamily="18" charset="0"/>
                          </a:rPr>
                          <m:t>,…,</m:t>
                        </m:r>
                        <m:sSubSup>
                          <m:sSubSupPr>
                            <m:ctrlPr>
                              <a:rPr lang="pl-PL" sz="2000" i="1">
                                <a:latin typeface="Cambria Math" panose="02040503050406030204" pitchFamily="18" charset="0"/>
                              </a:rPr>
                            </m:ctrlPr>
                          </m:sSubSupPr>
                          <m:e>
                            <m:r>
                              <a:rPr lang="pl-PL" sz="2000" b="0" i="1" smtClean="0">
                                <a:latin typeface="Cambria Math" panose="02040503050406030204" pitchFamily="18" charset="0"/>
                              </a:rPr>
                              <m:t>𝑖𝑛</m:t>
                            </m:r>
                            <m:r>
                              <a:rPr lang="pl-PL" sz="2000" b="0" i="1" smtClean="0">
                                <a:latin typeface="Cambria Math" panose="02040503050406030204" pitchFamily="18" charset="0"/>
                              </a:rPr>
                              <m:t>_</m:t>
                            </m:r>
                            <m:r>
                              <a:rPr lang="pl-PL" sz="2000" i="1">
                                <a:latin typeface="Cambria Math" panose="02040503050406030204" pitchFamily="18" charset="0"/>
                              </a:rPr>
                              <m:t>𝑔</m:t>
                            </m:r>
                          </m:e>
                          <m:sub>
                            <m:r>
                              <a:rPr lang="pl-PL" sz="2000" b="0" i="1" smtClean="0">
                                <a:latin typeface="Cambria Math" panose="02040503050406030204" pitchFamily="18" charset="0"/>
                              </a:rPr>
                              <m:t>𝑘</m:t>
                            </m:r>
                          </m:sub>
                          <m:sup>
                            <m:r>
                              <a:rPr lang="pl-PL" sz="2000" i="1">
                                <a:latin typeface="Cambria Math" panose="02040503050406030204" pitchFamily="18" charset="0"/>
                              </a:rPr>
                              <m:t>𝑖𝑛</m:t>
                            </m:r>
                          </m:sup>
                        </m:sSubSup>
                        <m:r>
                          <a:rPr lang="pl-PL" sz="2000" b="0" i="1" smtClean="0">
                            <a:latin typeface="Cambria Math" panose="02040503050406030204" pitchFamily="18" charset="0"/>
                          </a:rPr>
                          <m:t>)</m:t>
                        </m:r>
                      </m:oMath>
                    </m:oMathPara>
                  </a14:m>
                  <a:endParaRPr lang="en-US" sz="2000"/>
                </a:p>
              </p:txBody>
            </p:sp>
          </mc:Choice>
          <mc:Fallback xmlns="">
            <p:sp>
              <p:nvSpPr>
                <p:cNvPr id="15" name="pole tekstowe 14">
                  <a:extLst>
                    <a:ext uri="{FF2B5EF4-FFF2-40B4-BE49-F238E27FC236}">
                      <a16:creationId xmlns="" xmlns:a16="http://schemas.microsoft.com/office/drawing/2014/main" xmlns:a14="http://schemas.microsoft.com/office/drawing/2010/main" id="{12D4F561-51EB-381A-5DFF-123356DCB84A}"/>
                    </a:ext>
                  </a:extLst>
                </p:cNvPr>
                <p:cNvSpPr txBox="1">
                  <a:spLocks noRot="1" noChangeAspect="1" noMove="1" noResize="1" noEditPoints="1" noAdjustHandles="1" noChangeArrowheads="1" noChangeShapeType="1" noTextEdit="1"/>
                </p:cNvSpPr>
                <p:nvPr/>
              </p:nvSpPr>
              <p:spPr>
                <a:xfrm>
                  <a:off x="4386506" y="4857365"/>
                  <a:ext cx="3379130" cy="337015"/>
                </a:xfrm>
                <a:prstGeom prst="rect">
                  <a:avLst/>
                </a:prstGeom>
                <a:blipFill rotWithShape="0">
                  <a:blip r:embed="rId28"/>
                  <a:stretch>
                    <a:fillRect l="-1264" r="-2347" b="-303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 name="Prostokąt 15">
                <a:extLst>
                  <a:ext uri="{FF2B5EF4-FFF2-40B4-BE49-F238E27FC236}">
                    <a16:creationId xmlns="" xmlns:a16="http://schemas.microsoft.com/office/drawing/2014/main" id="{CB8DD0D2-2682-EDE9-8FB0-C319C0590494}"/>
                  </a:ext>
                </a:extLst>
              </p:cNvPr>
              <p:cNvSpPr/>
              <p:nvPr/>
            </p:nvSpPr>
            <p:spPr>
              <a:xfrm>
                <a:off x="5377322" y="2026051"/>
                <a:ext cx="1115690" cy="400110"/>
              </a:xfrm>
              <a:prstGeom prst="rect">
                <a:avLst/>
              </a:prstGeom>
            </p:spPr>
            <p:txBody>
              <a:bodyPr wrap="none">
                <a:spAutoFit/>
              </a:bodyPr>
              <a:lstStyle/>
              <a:p>
                <a14:m>
                  <m:oMath xmlns:m="http://schemas.openxmlformats.org/officeDocument/2006/math">
                    <m:sSup>
                      <m:sSupPr>
                        <m:ctrlPr>
                          <a:rPr lang="pl-PL" sz="2000" i="1" smtClean="0">
                            <a:latin typeface="Cambria Math" panose="02040503050406030204" pitchFamily="18" charset="0"/>
                          </a:rPr>
                        </m:ctrlPr>
                      </m:sSupPr>
                      <m:e>
                        <m:r>
                          <a:rPr lang="pl-PL" sz="2000" b="0" i="1" smtClean="0">
                            <a:latin typeface="Cambria Math" panose="02040503050406030204" pitchFamily="18" charset="0"/>
                          </a:rPr>
                          <m:t>𝑅</m:t>
                        </m:r>
                      </m:e>
                      <m:sup>
                        <m:r>
                          <a:rPr lang="pl-PL" sz="2000" b="0" i="1" smtClean="0">
                            <a:latin typeface="Cambria Math" panose="02040503050406030204" pitchFamily="18" charset="0"/>
                          </a:rPr>
                          <m:t>′</m:t>
                        </m:r>
                      </m:sup>
                    </m:sSup>
                    <m:sSup>
                      <m:sSupPr>
                        <m:ctrlPr>
                          <a:rPr lang="pl-PL" sz="2000" i="1" smtClean="0">
                            <a:latin typeface="Cambria Math" panose="02040503050406030204" pitchFamily="18" charset="0"/>
                          </a:rPr>
                        </m:ctrlPr>
                      </m:sSupPr>
                      <m:e>
                        <m:r>
                          <a:rPr lang="pl-PL" sz="2000" b="0" i="1" smtClean="0">
                            <a:latin typeface="Cambria Math" panose="02040503050406030204" pitchFamily="18" charset="0"/>
                          </a:rPr>
                          <m:t>(</m:t>
                        </m:r>
                        <m:r>
                          <a:rPr lang="pl-PL" sz="2000" b="0" i="1" smtClean="0">
                            <a:latin typeface="Cambria Math" panose="02040503050406030204" pitchFamily="18" charset="0"/>
                          </a:rPr>
                          <m:t>𝑔</m:t>
                        </m:r>
                      </m:e>
                      <m:sup>
                        <m:r>
                          <a:rPr lang="pl-PL" sz="2000" b="0" i="1" smtClean="0">
                            <a:latin typeface="Cambria Math" panose="02040503050406030204" pitchFamily="18" charset="0"/>
                          </a:rPr>
                          <m:t>𝑜𝑢𝑡</m:t>
                        </m:r>
                      </m:sup>
                    </m:sSup>
                  </m:oMath>
                </a14:m>
                <a:r>
                  <a:rPr lang="pl-PL" sz="2000" dirty="0"/>
                  <a:t>)</a:t>
                </a:r>
                <a:endParaRPr lang="en-US" sz="2000" dirty="0"/>
              </a:p>
            </p:txBody>
          </p:sp>
        </mc:Choice>
        <mc:Fallback xmlns="">
          <p:sp>
            <p:nvSpPr>
              <p:cNvPr id="16" name="Prostokąt 15">
                <a:extLst>
                  <a:ext uri="{FF2B5EF4-FFF2-40B4-BE49-F238E27FC236}">
                    <a16:creationId xmlns:a16="http://schemas.microsoft.com/office/drawing/2014/main" xmlns="" xmlns:a14="http://schemas.microsoft.com/office/drawing/2010/main" id="{CB8DD0D2-2682-EDE9-8FB0-C319C0590494}"/>
                  </a:ext>
                </a:extLst>
              </p:cNvPr>
              <p:cNvSpPr>
                <a:spLocks noRot="1" noChangeAspect="1" noMove="1" noResize="1" noEditPoints="1" noAdjustHandles="1" noChangeArrowheads="1" noChangeShapeType="1" noTextEdit="1"/>
              </p:cNvSpPr>
              <p:nvPr/>
            </p:nvSpPr>
            <p:spPr>
              <a:xfrm>
                <a:off x="5377322" y="2026051"/>
                <a:ext cx="1115690" cy="400110"/>
              </a:xfrm>
              <a:prstGeom prst="rect">
                <a:avLst/>
              </a:prstGeom>
              <a:blipFill rotWithShape="0">
                <a:blip r:embed="rId29"/>
                <a:stretch>
                  <a:fillRect t="-6061" r="-4918"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Prostokąt 23">
                <a:extLst>
                  <a:ext uri="{FF2B5EF4-FFF2-40B4-BE49-F238E27FC236}">
                    <a16:creationId xmlns="" xmlns:a16="http://schemas.microsoft.com/office/drawing/2014/main" id="{C91C267E-5786-8B86-A6EB-EE537692B100}"/>
                  </a:ext>
                </a:extLst>
              </p:cNvPr>
              <p:cNvSpPr/>
              <p:nvPr/>
            </p:nvSpPr>
            <p:spPr>
              <a:xfrm>
                <a:off x="238407" y="2932088"/>
                <a:ext cx="74648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pl-PL" sz="2000" i="1">
                              <a:latin typeface="Cambria Math" panose="02040503050406030204" pitchFamily="18" charset="0"/>
                            </a:rPr>
                            <m:t>𝑔</m:t>
                          </m:r>
                        </m:e>
                        <m:sup>
                          <m:r>
                            <a:rPr lang="pl-PL" sz="2000" i="1">
                              <a:latin typeface="Cambria Math" panose="02040503050406030204" pitchFamily="18" charset="0"/>
                            </a:rPr>
                            <m:t>𝑜𝑢𝑡</m:t>
                          </m:r>
                        </m:sup>
                      </m:sSup>
                    </m:oMath>
                  </m:oMathPara>
                </a14:m>
                <a:endParaRPr lang="en-US" sz="2000"/>
              </a:p>
            </p:txBody>
          </p:sp>
        </mc:Choice>
        <mc:Fallback xmlns="">
          <p:sp>
            <p:nvSpPr>
              <p:cNvPr id="24" name="Prostokąt 23"/>
              <p:cNvSpPr>
                <a:spLocks noRot="1" noChangeAspect="1" noMove="1" noResize="1" noEditPoints="1" noAdjustHandles="1" noChangeArrowheads="1" noChangeShapeType="1" noTextEdit="1"/>
              </p:cNvSpPr>
              <p:nvPr/>
            </p:nvSpPr>
            <p:spPr>
              <a:xfrm>
                <a:off x="238407" y="2932088"/>
                <a:ext cx="746486" cy="400110"/>
              </a:xfrm>
              <a:prstGeom prst="rect">
                <a:avLst/>
              </a:prstGeom>
              <a:blipFill rotWithShape="0">
                <a:blip r:embed="rId30"/>
                <a:stretch>
                  <a:fillRect b="-9091"/>
                </a:stretch>
              </a:blipFill>
            </p:spPr>
            <p:txBody>
              <a:bodyPr/>
              <a:lstStyle/>
              <a:p>
                <a:r>
                  <a:rPr lang="en-US">
                    <a:noFill/>
                  </a:rPr>
                  <a:t> </a:t>
                </a:r>
              </a:p>
            </p:txBody>
          </p:sp>
        </mc:Fallback>
      </mc:AlternateContent>
      <p:sp>
        <p:nvSpPr>
          <p:cNvPr id="4" name="Symbol zastępczy numeru slajdu 3"/>
          <p:cNvSpPr>
            <a:spLocks noGrp="1"/>
          </p:cNvSpPr>
          <p:nvPr>
            <p:ph type="sldNum" sz="quarter" idx="12"/>
          </p:nvPr>
        </p:nvSpPr>
        <p:spPr>
          <a:xfrm>
            <a:off x="8316416" y="6445295"/>
            <a:ext cx="476798" cy="352022"/>
          </a:xfrm>
        </p:spPr>
        <p:txBody>
          <a:bodyPr/>
          <a:lstStyle/>
          <a:p>
            <a:pPr>
              <a:defRPr/>
            </a:pPr>
            <a:fld id="{D02E777F-298D-4C96-825C-3DC57E52C55E}" type="slidenum">
              <a:rPr lang="pl-PL" smtClean="0"/>
              <a:pPr>
                <a:defRPr/>
              </a:pPr>
              <a:t>126</a:t>
            </a:fld>
            <a:endParaRPr lang="pl-PL"/>
          </a:p>
        </p:txBody>
      </p:sp>
    </p:spTree>
    <p:extLst>
      <p:ext uri="{BB962C8B-B14F-4D97-AF65-F5344CB8AC3E}">
        <p14:creationId xmlns:p14="http://schemas.microsoft.com/office/powerpoint/2010/main" val="391899934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27181" y="78818"/>
            <a:ext cx="9080902" cy="1069989"/>
          </a:xfrm>
        </p:spPr>
        <p:txBody>
          <a:bodyPr/>
          <a:lstStyle/>
          <a:p>
            <a:r>
              <a:rPr lang="en-US" sz="2800" b="1" dirty="0"/>
              <a:t>INTERFACES BETWEEN GRANULAR NETWORKS</a:t>
            </a:r>
            <a:r>
              <a:rPr lang="pl-PL" sz="2800" b="1" dirty="0"/>
              <a:t>:</a:t>
            </a:r>
            <a:r>
              <a:rPr lang="en-US" sz="2800" b="1" dirty="0"/>
              <a:t> </a:t>
            </a:r>
            <a:r>
              <a:rPr lang="pl-PL" sz="2800" b="1" dirty="0"/>
              <a:t/>
            </a:r>
            <a:br>
              <a:rPr lang="pl-PL" sz="2800" b="1" dirty="0"/>
            </a:br>
            <a:r>
              <a:rPr lang="en-US" sz="2800" b="1" dirty="0"/>
              <a:t>RULES CONCERNING ROBUSTNESS</a:t>
            </a:r>
          </a:p>
        </p:txBody>
      </p:sp>
      <p:grpSp>
        <p:nvGrpSpPr>
          <p:cNvPr id="14" name="Grupa 13">
            <a:extLst>
              <a:ext uri="{FF2B5EF4-FFF2-40B4-BE49-F238E27FC236}">
                <a16:creationId xmlns="" xmlns:a16="http://schemas.microsoft.com/office/drawing/2014/main" id="{FFB6F2E1-5E29-E269-2C7A-9D8A081B2D62}"/>
              </a:ext>
            </a:extLst>
          </p:cNvPr>
          <p:cNvGrpSpPr/>
          <p:nvPr/>
        </p:nvGrpSpPr>
        <p:grpSpPr>
          <a:xfrm>
            <a:off x="69736" y="3557871"/>
            <a:ext cx="1405921" cy="1775825"/>
            <a:chOff x="188935" y="3634937"/>
            <a:chExt cx="1700590" cy="1702614"/>
          </a:xfrm>
        </p:grpSpPr>
        <mc:AlternateContent xmlns:mc="http://schemas.openxmlformats.org/markup-compatibility/2006" xmlns:a14="http://schemas.microsoft.com/office/drawing/2010/main">
          <mc:Choice Requires="a14">
            <p:sp>
              <p:nvSpPr>
                <p:cNvPr id="11" name="Prostokąt 10">
                  <a:extLst>
                    <a:ext uri="{FF2B5EF4-FFF2-40B4-BE49-F238E27FC236}">
                      <a16:creationId xmlns="" xmlns:a16="http://schemas.microsoft.com/office/drawing/2014/main" id="{EA37EA74-144E-312D-D430-A87C85D0B6BB}"/>
                    </a:ext>
                  </a:extLst>
                </p:cNvPr>
                <p:cNvSpPr/>
                <p:nvPr/>
              </p:nvSpPr>
              <p:spPr>
                <a:xfrm>
                  <a:off x="300750" y="3651809"/>
                  <a:ext cx="672799" cy="383615"/>
                </a:xfrm>
                <a:prstGeom prst="rect">
                  <a:avLst/>
                </a:prstGeom>
              </p:spPr>
              <p:txBody>
                <a:bodyPr wrap="none">
                  <a:spAutoFit/>
                </a:bodyPr>
                <a:lstStyle/>
                <a:p>
                  <a14:m>
                    <m:oMath xmlns:m="http://schemas.openxmlformats.org/officeDocument/2006/math">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𝑔</m:t>
                          </m:r>
                        </m:e>
                        <m:sup>
                          <m:r>
                            <a:rPr lang="pl-PL" sz="2000" i="1">
                              <a:latin typeface="Cambria Math" panose="02040503050406030204" pitchFamily="18" charset="0"/>
                              <a:ea typeface="Cambria Math" panose="02040503050406030204" pitchFamily="18" charset="0"/>
                            </a:rPr>
                            <m:t>𝑜𝑢𝑡</m:t>
                          </m:r>
                        </m:sup>
                      </m:sSup>
                    </m:oMath>
                  </a14:m>
                  <a:r>
                    <a:rPr lang="pl-PL" sz="2000"/>
                    <a:t>,</a:t>
                  </a:r>
                </a:p>
              </p:txBody>
            </p:sp>
          </mc:Choice>
          <mc:Fallback xmlns="">
            <p:sp>
              <p:nvSpPr>
                <p:cNvPr id="11" name="Prostokąt 10">
                  <a:extLst>
                    <a:ext uri="{FF2B5EF4-FFF2-40B4-BE49-F238E27FC236}">
                      <a16:creationId xmlns="" xmlns:a16="http://schemas.microsoft.com/office/drawing/2014/main" xmlns:a14="http://schemas.microsoft.com/office/drawing/2010/main" id="{EA37EA74-144E-312D-D430-A87C85D0B6BB}"/>
                    </a:ext>
                  </a:extLst>
                </p:cNvPr>
                <p:cNvSpPr>
                  <a:spLocks noRot="1" noChangeAspect="1" noMove="1" noResize="1" noEditPoints="1" noAdjustHandles="1" noChangeArrowheads="1" noChangeShapeType="1" noTextEdit="1"/>
                </p:cNvSpPr>
                <p:nvPr/>
              </p:nvSpPr>
              <p:spPr>
                <a:xfrm>
                  <a:off x="300750" y="3651809"/>
                  <a:ext cx="672799" cy="383615"/>
                </a:xfrm>
                <a:prstGeom prst="rect">
                  <a:avLst/>
                </a:prstGeom>
                <a:blipFill rotWithShape="0">
                  <a:blip r:embed="rId2"/>
                  <a:stretch>
                    <a:fillRect t="-7692" r="-8130"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rostokąt 11">
                  <a:extLst>
                    <a:ext uri="{FF2B5EF4-FFF2-40B4-BE49-F238E27FC236}">
                      <a16:creationId xmlns="" xmlns:a16="http://schemas.microsoft.com/office/drawing/2014/main" id="{F4C7F188-EC26-B194-E0ED-3B1DBC8192B7}"/>
                    </a:ext>
                  </a:extLst>
                </p:cNvPr>
                <p:cNvSpPr/>
                <p:nvPr/>
              </p:nvSpPr>
              <p:spPr>
                <a:xfrm>
                  <a:off x="900620" y="3634937"/>
                  <a:ext cx="592949" cy="706736"/>
                </a:xfrm>
                <a:prstGeom prst="rect">
                  <a:avLst/>
                </a:prstGeom>
              </p:spPr>
              <p:txBody>
                <a:bodyPr wrap="square">
                  <a:spAutoFit/>
                </a:bodyPr>
                <a:lstStyle/>
                <a:p>
                  <a14:m>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i="1">
                              <a:latin typeface="Cambria Math" panose="02040503050406030204" pitchFamily="18" charset="0"/>
                            </a:rPr>
                            <m:t>𝑖</m:t>
                          </m:r>
                        </m:sub>
                        <m:sup>
                          <m:r>
                            <a:rPr lang="pl-PL" sz="2000" i="1">
                              <a:latin typeface="Cambria Math" panose="02040503050406030204" pitchFamily="18" charset="0"/>
                            </a:rPr>
                            <m:t>𝑖𝑛</m:t>
                          </m:r>
                        </m:sup>
                      </m:sSubSup>
                    </m:oMath>
                  </a14:m>
                  <a:r>
                    <a:rPr lang="pl-PL" sz="2000" dirty="0"/>
                    <a:t>,</a:t>
                  </a:r>
                </a:p>
              </p:txBody>
            </p:sp>
          </mc:Choice>
          <mc:Fallback xmlns="">
            <p:sp>
              <p:nvSpPr>
                <p:cNvPr id="12" name="Prostokąt 11">
                  <a:extLst>
                    <a:ext uri="{FF2B5EF4-FFF2-40B4-BE49-F238E27FC236}">
                      <a16:creationId xmlns="" xmlns:a16="http://schemas.microsoft.com/office/drawing/2014/main" xmlns:a14="http://schemas.microsoft.com/office/drawing/2010/main" id="{F4C7F188-EC26-B194-E0ED-3B1DBC8192B7}"/>
                    </a:ext>
                  </a:extLst>
                </p:cNvPr>
                <p:cNvSpPr>
                  <a:spLocks noRot="1" noChangeAspect="1" noMove="1" noResize="1" noEditPoints="1" noAdjustHandles="1" noChangeArrowheads="1" noChangeShapeType="1" noTextEdit="1"/>
                </p:cNvSpPr>
                <p:nvPr/>
              </p:nvSpPr>
              <p:spPr>
                <a:xfrm>
                  <a:off x="900620" y="3634937"/>
                  <a:ext cx="592949" cy="706736"/>
                </a:xfrm>
                <a:prstGeom prst="rect">
                  <a:avLst/>
                </a:prstGeom>
                <a:blipFill rotWithShape="0">
                  <a:blip r:embed="rId3"/>
                  <a:stretch>
                    <a:fillRect l="-13750" r="-16250" b="-14050"/>
                  </a:stretch>
                </a:blipFill>
              </p:spPr>
              <p:txBody>
                <a:bodyPr/>
                <a:lstStyle/>
                <a:p>
                  <a:r>
                    <a:rPr lang="en-US">
                      <a:noFill/>
                    </a:rPr>
                    <a:t> </a:t>
                  </a:r>
                </a:p>
              </p:txBody>
            </p:sp>
          </mc:Fallback>
        </mc:AlternateContent>
        <p:sp>
          <p:nvSpPr>
            <p:cNvPr id="57" name="pole tekstowe 56">
              <a:extLst>
                <a:ext uri="{FF2B5EF4-FFF2-40B4-BE49-F238E27FC236}">
                  <a16:creationId xmlns="" xmlns:a16="http://schemas.microsoft.com/office/drawing/2014/main" id="{94CA7030-58D1-A344-0F21-328C5129B77D}"/>
                </a:ext>
              </a:extLst>
            </p:cNvPr>
            <p:cNvSpPr txBox="1"/>
            <p:nvPr/>
          </p:nvSpPr>
          <p:spPr>
            <a:xfrm>
              <a:off x="1445972" y="3727859"/>
              <a:ext cx="432104" cy="295089"/>
            </a:xfrm>
            <a:prstGeom prst="rect">
              <a:avLst/>
            </a:prstGeom>
            <a:noFill/>
          </p:spPr>
          <p:txBody>
            <a:bodyPr wrap="square" lIns="0" tIns="0" rIns="0" bIns="0" rtlCol="0">
              <a:spAutoFit/>
            </a:bodyPr>
            <a:lstStyle/>
            <a:p>
              <a:r>
                <a:rPr lang="pl-PL" sz="2000" i="1" dirty="0"/>
                <a:t>, </a:t>
              </a:r>
              <a:r>
                <a:rPr lang="pl-PL" sz="2000" i="1" dirty="0" err="1"/>
                <a:t>tr</a:t>
              </a:r>
              <a:endParaRPr lang="pl-PL" sz="2000" i="1" dirty="0"/>
            </a:p>
          </p:txBody>
        </p:sp>
        <p:sp>
          <p:nvSpPr>
            <p:cNvPr id="13" name="pole tekstowe 12">
              <a:extLst>
                <a:ext uri="{FF2B5EF4-FFF2-40B4-BE49-F238E27FC236}">
                  <a16:creationId xmlns="" xmlns:a16="http://schemas.microsoft.com/office/drawing/2014/main" id="{A2ABBC5E-B909-C84C-0683-7849107E6FF7}"/>
                </a:ext>
              </a:extLst>
            </p:cNvPr>
            <p:cNvSpPr txBox="1"/>
            <p:nvPr/>
          </p:nvSpPr>
          <p:spPr>
            <a:xfrm>
              <a:off x="188935" y="4068673"/>
              <a:ext cx="1700590" cy="1268878"/>
            </a:xfrm>
            <a:prstGeom prst="rect">
              <a:avLst/>
            </a:prstGeom>
            <a:noFill/>
          </p:spPr>
          <p:txBody>
            <a:bodyPr wrap="square" rtlCol="0">
              <a:spAutoFit/>
            </a:bodyPr>
            <a:lstStyle/>
            <a:p>
              <a:pPr algn="ctr"/>
              <a:r>
                <a:rPr lang="pl-PL" sz="1600" dirty="0" err="1"/>
                <a:t>are</a:t>
              </a:r>
              <a:r>
                <a:rPr lang="pl-PL" sz="1600" dirty="0"/>
                <a:t> </a:t>
              </a:r>
              <a:r>
                <a:rPr lang="en-US" sz="1600" dirty="0"/>
                <a:t>represented by relevant algorithms</a:t>
              </a:r>
              <a:r>
                <a:rPr lang="pl-PL" sz="1600" dirty="0"/>
                <a:t>;</a:t>
              </a:r>
            </a:p>
            <a:p>
              <a:pPr algn="ctr"/>
              <a:r>
                <a:rPr lang="pl-PL" sz="1600" i="1" dirty="0"/>
                <a:t>C</a:t>
              </a:r>
              <a:r>
                <a:rPr lang="pl-PL" sz="1600" dirty="0"/>
                <a:t>- </a:t>
              </a:r>
              <a:r>
                <a:rPr lang="pl-PL" sz="1600" dirty="0" err="1"/>
                <a:t>concept</a:t>
              </a:r>
              <a:endParaRPr lang="en-US" sz="1600" dirty="0"/>
            </a:p>
          </p:txBody>
        </p:sp>
      </p:grpSp>
      <p:cxnSp>
        <p:nvCxnSpPr>
          <p:cNvPr id="6" name="Łącznik prosty 5">
            <a:extLst>
              <a:ext uri="{FF2B5EF4-FFF2-40B4-BE49-F238E27FC236}">
                <a16:creationId xmlns="" xmlns:a16="http://schemas.microsoft.com/office/drawing/2014/main" id="{2DD7D818-6553-EC1D-024F-D416E78137EA}"/>
              </a:ext>
            </a:extLst>
          </p:cNvPr>
          <p:cNvCxnSpPr/>
          <p:nvPr/>
        </p:nvCxnSpPr>
        <p:spPr>
          <a:xfrm flipH="1">
            <a:off x="5194016" y="3160339"/>
            <a:ext cx="13853" cy="149685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a:extLst>
              <a:ext uri="{FF2B5EF4-FFF2-40B4-BE49-F238E27FC236}">
                <a16:creationId xmlns="" xmlns:a16="http://schemas.microsoft.com/office/drawing/2014/main" id="{67F90067-CEEA-074D-D7B9-EE5C57C749DD}"/>
              </a:ext>
            </a:extLst>
          </p:cNvPr>
          <p:cNvCxnSpPr/>
          <p:nvPr/>
        </p:nvCxnSpPr>
        <p:spPr>
          <a:xfrm flipH="1" flipV="1">
            <a:off x="4016590" y="4590644"/>
            <a:ext cx="1113593" cy="1672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127</a:t>
            </a:fld>
            <a:endParaRPr lang="pl-PL"/>
          </a:p>
        </p:txBody>
      </p:sp>
      <p:cxnSp>
        <p:nvCxnSpPr>
          <p:cNvPr id="38" name="Łącznik prosty 37">
            <a:extLst>
              <a:ext uri="{FF2B5EF4-FFF2-40B4-BE49-F238E27FC236}">
                <a16:creationId xmlns="" xmlns:a16="http://schemas.microsoft.com/office/drawing/2014/main" id="{2DD7D818-6553-EC1D-024F-D416E78137EA}"/>
              </a:ext>
            </a:extLst>
          </p:cNvPr>
          <p:cNvCxnSpPr/>
          <p:nvPr/>
        </p:nvCxnSpPr>
        <p:spPr>
          <a:xfrm flipV="1">
            <a:off x="4836729" y="3160339"/>
            <a:ext cx="293454" cy="365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 name="Grupa 3"/>
          <p:cNvGrpSpPr/>
          <p:nvPr/>
        </p:nvGrpSpPr>
        <p:grpSpPr>
          <a:xfrm>
            <a:off x="664826" y="1305328"/>
            <a:ext cx="7651590" cy="5388916"/>
            <a:chOff x="1395259" y="1332559"/>
            <a:chExt cx="7651590" cy="5388916"/>
          </a:xfrm>
        </p:grpSpPr>
        <p:sp>
          <p:nvSpPr>
            <p:cNvPr id="18" name="Schemat blokowy: dane 17">
              <a:extLst>
                <a:ext uri="{FF2B5EF4-FFF2-40B4-BE49-F238E27FC236}">
                  <a16:creationId xmlns="" xmlns:a16="http://schemas.microsoft.com/office/drawing/2014/main" id="{2E2FA4B2-8229-D7E8-56B1-20D03A95AAEA}"/>
                </a:ext>
              </a:extLst>
            </p:cNvPr>
            <p:cNvSpPr/>
            <p:nvPr/>
          </p:nvSpPr>
          <p:spPr>
            <a:xfrm>
              <a:off x="1395259" y="5372632"/>
              <a:ext cx="7219542" cy="1348843"/>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8" name="Grupa 7">
              <a:extLst>
                <a:ext uri="{FF2B5EF4-FFF2-40B4-BE49-F238E27FC236}">
                  <a16:creationId xmlns="" xmlns:a16="http://schemas.microsoft.com/office/drawing/2014/main" id="{34B3377A-BDA1-0FB6-8505-29D4747A323C}"/>
                </a:ext>
              </a:extLst>
            </p:cNvPr>
            <p:cNvGrpSpPr/>
            <p:nvPr/>
          </p:nvGrpSpPr>
          <p:grpSpPr>
            <a:xfrm>
              <a:off x="2206090" y="2896046"/>
              <a:ext cx="5616624" cy="3080465"/>
              <a:chOff x="1880355" y="1307299"/>
              <a:chExt cx="5847501" cy="4287888"/>
            </a:xfrm>
          </p:grpSpPr>
          <p:sp>
            <p:nvSpPr>
              <p:cNvPr id="60" name="Prostokąt zaokrąglony 59">
                <a:extLst>
                  <a:ext uri="{FF2B5EF4-FFF2-40B4-BE49-F238E27FC236}">
                    <a16:creationId xmlns="" xmlns:a16="http://schemas.microsoft.com/office/drawing/2014/main" id="{9D9A7932-40AC-DD03-8762-8B0600495928}"/>
                  </a:ext>
                </a:extLst>
              </p:cNvPr>
              <p:cNvSpPr/>
              <p:nvPr/>
            </p:nvSpPr>
            <p:spPr>
              <a:xfrm>
                <a:off x="1880355" y="1307299"/>
                <a:ext cx="5847501" cy="42878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 name="Grupa 6">
                <a:extLst>
                  <a:ext uri="{FF2B5EF4-FFF2-40B4-BE49-F238E27FC236}">
                    <a16:creationId xmlns="" xmlns:a16="http://schemas.microsoft.com/office/drawing/2014/main" id="{A5F65028-F21F-B9DC-5F40-B17D4B4FBD15}"/>
                  </a:ext>
                </a:extLst>
              </p:cNvPr>
              <p:cNvGrpSpPr/>
              <p:nvPr/>
            </p:nvGrpSpPr>
            <p:grpSpPr>
              <a:xfrm>
                <a:off x="2059849" y="1445891"/>
                <a:ext cx="5540557" cy="3900709"/>
                <a:chOff x="1064433" y="989742"/>
                <a:chExt cx="8344330" cy="5191424"/>
              </a:xfrm>
            </p:grpSpPr>
            <p:sp>
              <p:nvSpPr>
                <p:cNvPr id="2" name="pole tekstowe 1">
                  <a:extLst>
                    <a:ext uri="{FF2B5EF4-FFF2-40B4-BE49-F238E27FC236}">
                      <a16:creationId xmlns="" xmlns:a16="http://schemas.microsoft.com/office/drawing/2014/main" id="{9295D931-C0A5-6BFB-45C7-8078EE43F831}"/>
                    </a:ext>
                  </a:extLst>
                </p:cNvPr>
                <p:cNvSpPr txBox="1"/>
                <p:nvPr/>
              </p:nvSpPr>
              <p:spPr>
                <a:xfrm>
                  <a:off x="4162735" y="3825336"/>
                  <a:ext cx="406816" cy="463545"/>
                </a:xfrm>
                <a:prstGeom prst="rect">
                  <a:avLst/>
                </a:prstGeom>
                <a:noFill/>
              </p:spPr>
              <p:txBody>
                <a:bodyPr wrap="square" lIns="0" tIns="0" rIns="0" bIns="0" rtlCol="0">
                  <a:spAutoFit/>
                </a:bodyPr>
                <a:lstStyle/>
                <a:p>
                  <a:r>
                    <a:rPr lang="pl-PL" sz="2000" i="1" dirty="0" err="1"/>
                    <a:t>tr</a:t>
                  </a:r>
                  <a:endParaRPr lang="pl-PL" sz="2000" i="1" dirty="0"/>
                </a:p>
              </p:txBody>
            </p:sp>
            <mc:AlternateContent xmlns:mc="http://schemas.openxmlformats.org/markup-compatibility/2006" xmlns:a14="http://schemas.microsoft.com/office/drawing/2010/main">
              <mc:Choice Requires="a14">
                <p:sp>
                  <p:nvSpPr>
                    <p:cNvPr id="25" name="pole tekstowe 24">
                      <a:extLst>
                        <a:ext uri="{FF2B5EF4-FFF2-40B4-BE49-F238E27FC236}">
                          <a16:creationId xmlns="" xmlns:a16="http://schemas.microsoft.com/office/drawing/2014/main" id="{D7DE5825-A38A-46AA-141A-0091597AE450}"/>
                        </a:ext>
                      </a:extLst>
                    </p:cNvPr>
                    <p:cNvSpPr txBox="1"/>
                    <p:nvPr/>
                  </p:nvSpPr>
                  <p:spPr>
                    <a:xfrm>
                      <a:off x="1064433" y="5433342"/>
                      <a:ext cx="2244623" cy="5998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up>
                                <m:r>
                                  <a:rPr lang="pl-PL" sz="2000" b="0" i="1" smtClean="0">
                                    <a:latin typeface="Cambria Math" panose="02040503050406030204" pitchFamily="18" charset="0"/>
                                  </a:rPr>
                                  <m:t>𝑖𝑛</m:t>
                                </m:r>
                              </m:sup>
                            </m:sSubSup>
                            <m:r>
                              <a:rPr lang="pl-PL" sz="2000" b="0" i="1" smtClean="0">
                                <a:latin typeface="Cambria Math" panose="02040503050406030204" pitchFamily="18" charset="0"/>
                              </a:rPr>
                              <m:t>, </m:t>
                            </m:r>
                            <m:sSub>
                              <m:sSubPr>
                                <m:ctrlPr>
                                  <a:rPr lang="pl-PL" sz="200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𝐶</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𝜀</m:t>
                                </m:r>
                              </m:e>
                              <m:sub>
                                <m:r>
                                  <a:rPr lang="pl-PL" sz="2000" b="0" i="1" smtClean="0">
                                    <a:latin typeface="Cambria Math" panose="02040503050406030204" pitchFamily="18" charset="0"/>
                                    <a:ea typeface="Cambria Math" panose="02040503050406030204" pitchFamily="18" charset="0"/>
                                  </a:rPr>
                                  <m:t>1</m:t>
                                </m:r>
                              </m:sub>
                            </m:sSub>
                          </m:oMath>
                        </m:oMathPara>
                      </a14:m>
                      <a:endParaRPr lang="pl-PL" sz="2000" dirty="0"/>
                    </a:p>
                  </p:txBody>
                </p:sp>
              </mc:Choice>
              <mc:Fallback xmlns="">
                <p:sp>
                  <p:nvSpPr>
                    <p:cNvPr id="25" name="pole tekstowe 24">
                      <a:extLst>
                        <a:ext uri="{FF2B5EF4-FFF2-40B4-BE49-F238E27FC236}">
                          <a16:creationId xmlns="" xmlns:a16="http://schemas.microsoft.com/office/drawing/2014/main" xmlns:a14="http://schemas.microsoft.com/office/drawing/2010/main" id="{D7DE5825-A38A-46AA-141A-0091597AE450}"/>
                        </a:ext>
                      </a:extLst>
                    </p:cNvPr>
                    <p:cNvSpPr txBox="1">
                      <a:spLocks noRot="1" noChangeAspect="1" noMove="1" noResize="1" noEditPoints="1" noAdjustHandles="1" noChangeArrowheads="1" noChangeShapeType="1" noTextEdit="1"/>
                    </p:cNvSpPr>
                    <p:nvPr/>
                  </p:nvSpPr>
                  <p:spPr>
                    <a:xfrm>
                      <a:off x="1064433" y="5433342"/>
                      <a:ext cx="2244623" cy="599868"/>
                    </a:xfrm>
                    <a:prstGeom prst="rect">
                      <a:avLst/>
                    </a:prstGeom>
                    <a:blipFill rotWithShape="0">
                      <a:blip r:embed="rId4"/>
                      <a:stretch>
                        <a:fillRect l="-6383" r="-4255" b="-240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pole tekstowe 25">
                      <a:extLst>
                        <a:ext uri="{FF2B5EF4-FFF2-40B4-BE49-F238E27FC236}">
                          <a16:creationId xmlns="" xmlns:a16="http://schemas.microsoft.com/office/drawing/2014/main" id="{395BC276-1196-E47C-3BF8-C6EE9BC08D7A}"/>
                        </a:ext>
                      </a:extLst>
                    </p:cNvPr>
                    <p:cNvSpPr txBox="1"/>
                    <p:nvPr/>
                  </p:nvSpPr>
                  <p:spPr>
                    <a:xfrm>
                      <a:off x="4050968" y="5445686"/>
                      <a:ext cx="2373473" cy="624336"/>
                    </a:xfrm>
                    <a:prstGeom prst="rect">
                      <a:avLst/>
                    </a:prstGeom>
                    <a:noFill/>
                  </p:spPr>
                  <p:txBody>
                    <a:bodyPr wrap="square" lIns="0" tIns="0" rIns="0" bIns="0" rtlCol="0">
                      <a:spAutoFit/>
                    </a:bodyPr>
                    <a:lstStyle/>
                    <a:p>
                      <a14:m>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up>
                              <m:r>
                                <a:rPr lang="pl-PL" sz="2000" b="0" i="1" smtClean="0">
                                  <a:latin typeface="Cambria Math" panose="02040503050406030204" pitchFamily="18" charset="0"/>
                                </a:rPr>
                                <m:t>𝑖𝑛</m:t>
                              </m:r>
                            </m:sup>
                          </m:sSubSup>
                        </m:oMath>
                      </a14:m>
                      <a:r>
                        <a:rPr lang="pl-PL" sz="2000" dirty="0"/>
                        <a:t>,</a:t>
                      </a:r>
                      <a:r>
                        <a:rPr lang="pl-PL" sz="2000" dirty="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𝐶</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i="1">
                              <a:latin typeface="Cambria Math" panose="02040503050406030204" pitchFamily="18" charset="0"/>
                              <a:ea typeface="Cambria Math" panose="02040503050406030204" pitchFamily="18" charset="0"/>
                            </a:rPr>
                            <m:t>≥</m:t>
                          </m:r>
                          <m:sSub>
                            <m:sSubPr>
                              <m:ctrlPr>
                                <a:rPr lang="pl-PL" sz="2000" i="1">
                                  <a:latin typeface="Cambria Math" panose="02040503050406030204" pitchFamily="18" charset="0"/>
                                  <a:ea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𝜀</m:t>
                              </m:r>
                            </m:e>
                            <m:sub>
                              <m:r>
                                <a:rPr lang="pl-PL" sz="2000" b="0" i="1" smtClean="0">
                                  <a:latin typeface="Cambria Math" panose="02040503050406030204" pitchFamily="18" charset="0"/>
                                  <a:ea typeface="Cambria Math" panose="02040503050406030204" pitchFamily="18" charset="0"/>
                                </a:rPr>
                                <m:t>𝑖</m:t>
                              </m:r>
                            </m:sub>
                          </m:sSub>
                        </m:oMath>
                      </a14:m>
                      <a:endParaRPr lang="pl-PL" sz="2000" dirty="0"/>
                    </a:p>
                  </p:txBody>
                </p:sp>
              </mc:Choice>
              <mc:Fallback xmlns="">
                <p:sp>
                  <p:nvSpPr>
                    <p:cNvPr id="26" name="pole tekstowe 25">
                      <a:extLst>
                        <a:ext uri="{FF2B5EF4-FFF2-40B4-BE49-F238E27FC236}">
                          <a16:creationId xmlns="" xmlns:a16="http://schemas.microsoft.com/office/drawing/2014/main" xmlns:a14="http://schemas.microsoft.com/office/drawing/2010/main" id="{395BC276-1196-E47C-3BF8-C6EE9BC08D7A}"/>
                        </a:ext>
                      </a:extLst>
                    </p:cNvPr>
                    <p:cNvSpPr txBox="1">
                      <a:spLocks noRot="1" noChangeAspect="1" noMove="1" noResize="1" noEditPoints="1" noAdjustHandles="1" noChangeArrowheads="1" noChangeShapeType="1" noTextEdit="1"/>
                    </p:cNvSpPr>
                    <p:nvPr/>
                  </p:nvSpPr>
                  <p:spPr>
                    <a:xfrm>
                      <a:off x="4050968" y="5445686"/>
                      <a:ext cx="2373473" cy="624336"/>
                    </a:xfrm>
                    <a:prstGeom prst="rect">
                      <a:avLst/>
                    </a:prstGeom>
                    <a:blipFill rotWithShape="0">
                      <a:blip r:embed="rId5"/>
                      <a:stretch>
                        <a:fillRect l="-6048" t="-16364" b="-4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pole tekstowe 27">
                      <a:extLst>
                        <a:ext uri="{FF2B5EF4-FFF2-40B4-BE49-F238E27FC236}">
                          <a16:creationId xmlns="" xmlns:a16="http://schemas.microsoft.com/office/drawing/2014/main" id="{1CBCAF33-6CA5-66FE-F26B-B1B4E97A7377}"/>
                        </a:ext>
                      </a:extLst>
                    </p:cNvPr>
                    <p:cNvSpPr txBox="1"/>
                    <p:nvPr/>
                  </p:nvSpPr>
                  <p:spPr>
                    <a:xfrm>
                      <a:off x="3433961" y="5423954"/>
                      <a:ext cx="492102" cy="7572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m:t>
                            </m:r>
                            <m:r>
                              <a:rPr lang="pl-PL" sz="2000" i="1" smtClean="0">
                                <a:latin typeface="Cambria Math" panose="02040503050406030204" pitchFamily="18" charset="0"/>
                              </a:rPr>
                              <m:t>…</m:t>
                            </m:r>
                            <m:r>
                              <a:rPr lang="pl-PL" sz="2000" b="0" i="1" smtClean="0">
                                <a:latin typeface="Cambria Math" panose="02040503050406030204" pitchFamily="18" charset="0"/>
                              </a:rPr>
                              <m:t>,</m:t>
                            </m:r>
                          </m:oMath>
                        </m:oMathPara>
                      </a14:m>
                      <a:endParaRPr lang="pl-PL" sz="2000" dirty="0"/>
                    </a:p>
                  </p:txBody>
                </p:sp>
              </mc:Choice>
              <mc:Fallback xmlns="">
                <p:sp>
                  <p:nvSpPr>
                    <p:cNvPr id="28" name="pole tekstowe 27">
                      <a:extLst>
                        <a:ext uri="{FF2B5EF4-FFF2-40B4-BE49-F238E27FC236}">
                          <a16:creationId xmlns="" xmlns:a16="http://schemas.microsoft.com/office/drawing/2014/main" xmlns:a14="http://schemas.microsoft.com/office/drawing/2010/main" id="{1CBCAF33-6CA5-66FE-F26B-B1B4E97A7377}"/>
                        </a:ext>
                      </a:extLst>
                    </p:cNvPr>
                    <p:cNvSpPr txBox="1">
                      <a:spLocks noRot="1" noChangeAspect="1" noMove="1" noResize="1" noEditPoints="1" noAdjustHandles="1" noChangeArrowheads="1" noChangeShapeType="1" noTextEdit="1"/>
                    </p:cNvSpPr>
                    <p:nvPr/>
                  </p:nvSpPr>
                  <p:spPr>
                    <a:xfrm>
                      <a:off x="3433961" y="5423954"/>
                      <a:ext cx="492102" cy="757212"/>
                    </a:xfrm>
                    <a:prstGeom prst="rect">
                      <a:avLst/>
                    </a:prstGeom>
                    <a:blipFill rotWithShape="0">
                      <a:blip r:embed="rId6"/>
                      <a:stretch>
                        <a:fillRect l="-9615" r="-32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pole tekstowe 28">
                      <a:extLst>
                        <a:ext uri="{FF2B5EF4-FFF2-40B4-BE49-F238E27FC236}">
                          <a16:creationId xmlns="" xmlns:a16="http://schemas.microsoft.com/office/drawing/2014/main" id="{19F9F411-497E-0013-A0DF-568EA0043BE4}"/>
                        </a:ext>
                      </a:extLst>
                    </p:cNvPr>
                    <p:cNvSpPr txBox="1"/>
                    <p:nvPr/>
                  </p:nvSpPr>
                  <p:spPr>
                    <a:xfrm>
                      <a:off x="6262163" y="5468270"/>
                      <a:ext cx="724315" cy="5701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m:t>
                            </m:r>
                            <m:r>
                              <a:rPr lang="pl-PL" sz="2000" i="1" smtClean="0">
                                <a:latin typeface="Cambria Math" panose="02040503050406030204" pitchFamily="18" charset="0"/>
                              </a:rPr>
                              <m:t>…</m:t>
                            </m:r>
                            <m:r>
                              <a:rPr lang="pl-PL" sz="2000" b="0" i="1" smtClean="0">
                                <a:latin typeface="Cambria Math" panose="02040503050406030204" pitchFamily="18" charset="0"/>
                              </a:rPr>
                              <m:t>,</m:t>
                            </m:r>
                          </m:oMath>
                        </m:oMathPara>
                      </a14:m>
                      <a:endParaRPr lang="pl-PL" sz="2000" dirty="0"/>
                    </a:p>
                  </p:txBody>
                </p:sp>
              </mc:Choice>
              <mc:Fallback xmlns="">
                <p:sp>
                  <p:nvSpPr>
                    <p:cNvPr id="29" name="pole tekstowe 28">
                      <a:extLst>
                        <a:ext uri="{FF2B5EF4-FFF2-40B4-BE49-F238E27FC236}">
                          <a16:creationId xmlns="" xmlns:a16="http://schemas.microsoft.com/office/drawing/2014/main" xmlns:a14="http://schemas.microsoft.com/office/drawing/2010/main" id="{19F9F411-497E-0013-A0DF-568EA0043BE4}"/>
                        </a:ext>
                      </a:extLst>
                    </p:cNvPr>
                    <p:cNvSpPr txBox="1">
                      <a:spLocks noRot="1" noChangeAspect="1" noMove="1" noResize="1" noEditPoints="1" noAdjustHandles="1" noChangeArrowheads="1" noChangeShapeType="1" noTextEdit="1"/>
                    </p:cNvSpPr>
                    <p:nvPr/>
                  </p:nvSpPr>
                  <p:spPr>
                    <a:xfrm>
                      <a:off x="6262163" y="5468270"/>
                      <a:ext cx="724315" cy="570172"/>
                    </a:xfrm>
                    <a:prstGeom prst="rect">
                      <a:avLst/>
                    </a:prstGeom>
                    <a:blipFill rotWithShape="0">
                      <a:blip r:embed="rId7"/>
                      <a:stretch>
                        <a:fillRect b="-2000"/>
                      </a:stretch>
                    </a:blipFill>
                  </p:spPr>
                  <p:txBody>
                    <a:bodyPr/>
                    <a:lstStyle/>
                    <a:p>
                      <a:r>
                        <a:rPr lang="en-US">
                          <a:noFill/>
                        </a:rPr>
                        <a:t> </a:t>
                      </a:r>
                    </a:p>
                  </p:txBody>
                </p:sp>
              </mc:Fallback>
            </mc:AlternateContent>
            <p:cxnSp>
              <p:nvCxnSpPr>
                <p:cNvPr id="44" name="Łącznik prosty ze strzałką 43">
                  <a:extLst>
                    <a:ext uri="{FF2B5EF4-FFF2-40B4-BE49-F238E27FC236}">
                      <a16:creationId xmlns="" xmlns:a16="http://schemas.microsoft.com/office/drawing/2014/main" id="{A84E5A9F-E8CF-43F3-FE09-33E03D03AAD1}"/>
                    </a:ext>
                  </a:extLst>
                </p:cNvPr>
                <p:cNvCxnSpPr>
                  <a:stCxn id="26" idx="0"/>
                </p:cNvCxnSpPr>
                <p:nvPr/>
              </p:nvCxnSpPr>
              <p:spPr>
                <a:xfrm flipH="1" flipV="1">
                  <a:off x="4416003" y="4395379"/>
                  <a:ext cx="821701" cy="105030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pole tekstowe 33">
                      <a:extLst>
                        <a:ext uri="{FF2B5EF4-FFF2-40B4-BE49-F238E27FC236}">
                          <a16:creationId xmlns="" xmlns:a16="http://schemas.microsoft.com/office/drawing/2014/main" id="{43C2FB7B-DF26-B4B5-840E-D2A3F4ED701D}"/>
                        </a:ext>
                      </a:extLst>
                    </p:cNvPr>
                    <p:cNvSpPr txBox="1"/>
                    <p:nvPr/>
                  </p:nvSpPr>
                  <p:spPr>
                    <a:xfrm>
                      <a:off x="3165114" y="989742"/>
                      <a:ext cx="2300834" cy="5701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l-PL" sz="2000" i="1" smtClean="0">
                                    <a:latin typeface="Cambria Math" panose="02040503050406030204" pitchFamily="18" charset="0"/>
                                    <a:ea typeface="Cambria Math" panose="02040503050406030204" pitchFamily="18" charset="0"/>
                                  </a:rPr>
                                </m:ctrlPr>
                              </m:sSupPr>
                              <m:e>
                                <m:sSup>
                                  <m:sSupPr>
                                    <m:ctrlPr>
                                      <a:rPr lang="pl-PL" sz="200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𝑔</m:t>
                                    </m:r>
                                  </m:e>
                                  <m:sup>
                                    <m:r>
                                      <a:rPr lang="pl-PL" sz="2000" b="0" i="1" smtClean="0">
                                        <a:latin typeface="Cambria Math" panose="02040503050406030204" pitchFamily="18" charset="0"/>
                                        <a:ea typeface="Cambria Math" panose="02040503050406030204" pitchFamily="18" charset="0"/>
                                      </a:rPr>
                                      <m:t>𝑜𝑢𝑡</m:t>
                                    </m:r>
                                  </m:sup>
                                </m:sSup>
                                <m:r>
                                  <a:rPr lang="pl-PL" sz="2000" b="0" i="1" smtClean="0">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𝐶</m:t>
                                </m:r>
                                <m:r>
                                  <a:rPr lang="pl-PL" sz="2000" b="0" i="1" smtClean="0">
                                    <a:latin typeface="Cambria Math" panose="02040503050406030204" pitchFamily="18" charset="0"/>
                                    <a:ea typeface="Cambria Math" panose="02040503050406030204" pitchFamily="18" charset="0"/>
                                  </a:rPr>
                                  <m:t>,</m:t>
                                </m:r>
                                <m:sSup>
                                  <m:sSupPr>
                                    <m:ctrlPr>
                                      <a:rPr lang="pl-PL" sz="2000" b="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𝑈</m:t>
                                    </m:r>
                                  </m:e>
                                  <m:sup>
                                    <m:r>
                                      <a:rPr lang="pl-PL" sz="2000" b="0" i="1" smtClean="0">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r>
                                  <a:rPr lang="pl-PL" sz="2000" i="1" smtClean="0">
                                    <a:latin typeface="Cambria Math" panose="02040503050406030204" pitchFamily="18" charset="0"/>
                                    <a:ea typeface="Cambria Math" panose="02040503050406030204" pitchFamily="18" charset="0"/>
                                  </a:rPr>
                                  <m:t>𝜀</m:t>
                                </m:r>
                              </m:e>
                              <m:sup>
                                <m:r>
                                  <a:rPr lang="pl-PL" sz="2000" b="0" i="1" smtClean="0">
                                    <a:latin typeface="Cambria Math" panose="02040503050406030204" pitchFamily="18" charset="0"/>
                                    <a:ea typeface="Cambria Math" panose="02040503050406030204" pitchFamily="18" charset="0"/>
                                  </a:rPr>
                                  <m:t>′</m:t>
                                </m:r>
                              </m:sup>
                            </m:sSup>
                          </m:oMath>
                        </m:oMathPara>
                      </a14:m>
                      <a:endParaRPr lang="pl-PL" sz="2000" dirty="0"/>
                    </a:p>
                  </p:txBody>
                </p:sp>
              </mc:Choice>
              <mc:Fallback xmlns="">
                <p:sp>
                  <p:nvSpPr>
                    <p:cNvPr id="34" name="pole tekstowe 33">
                      <a:extLst>
                        <a:ext uri="{FF2B5EF4-FFF2-40B4-BE49-F238E27FC236}">
                          <a16:creationId xmlns="" xmlns:a16="http://schemas.microsoft.com/office/drawing/2014/main" xmlns:a14="http://schemas.microsoft.com/office/drawing/2010/main" id="{43C2FB7B-DF26-B4B5-840E-D2A3F4ED701D}"/>
                        </a:ext>
                      </a:extLst>
                    </p:cNvPr>
                    <p:cNvSpPr txBox="1">
                      <a:spLocks noRot="1" noChangeAspect="1" noMove="1" noResize="1" noEditPoints="1" noAdjustHandles="1" noChangeArrowheads="1" noChangeShapeType="1" noTextEdit="1"/>
                    </p:cNvSpPr>
                    <p:nvPr/>
                  </p:nvSpPr>
                  <p:spPr>
                    <a:xfrm>
                      <a:off x="3165114" y="989742"/>
                      <a:ext cx="2300834" cy="570173"/>
                    </a:xfrm>
                    <a:prstGeom prst="rect">
                      <a:avLst/>
                    </a:prstGeom>
                    <a:blipFill rotWithShape="0">
                      <a:blip r:embed="rId8"/>
                      <a:stretch>
                        <a:fillRect l="-6224" r="-14523"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pole tekstowe 44">
                      <a:extLst>
                        <a:ext uri="{FF2B5EF4-FFF2-40B4-BE49-F238E27FC236}">
                          <a16:creationId xmlns="" xmlns:a16="http://schemas.microsoft.com/office/drawing/2014/main" id="{A7FCF1F0-EFB3-4598-C1D5-30326FBAFAF0}"/>
                        </a:ext>
                      </a:extLst>
                    </p:cNvPr>
                    <p:cNvSpPr txBox="1"/>
                    <p:nvPr/>
                  </p:nvSpPr>
                  <p:spPr>
                    <a:xfrm>
                      <a:off x="6877106" y="5446514"/>
                      <a:ext cx="2531657" cy="6160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𝑘</m:t>
                                </m:r>
                              </m:sub>
                              <m:sup>
                                <m:r>
                                  <a:rPr lang="pl-PL" sz="2000" b="0" i="1" smtClean="0">
                                    <a:latin typeface="Cambria Math" panose="02040503050406030204" pitchFamily="18" charset="0"/>
                                  </a:rPr>
                                  <m:t>𝑖𝑛</m:t>
                                </m:r>
                              </m:sup>
                            </m:sSubSup>
                            <m:r>
                              <a:rPr lang="pl-PL" sz="2000" b="0" i="1" smtClean="0">
                                <a:latin typeface="Cambria Math" panose="02040503050406030204" pitchFamily="18" charset="0"/>
                              </a:rPr>
                              <m:t>,</m:t>
                            </m:r>
                            <m:r>
                              <a:rPr lang="pl-PL" sz="2000" i="1">
                                <a:latin typeface="Cambria Math" panose="02040503050406030204" pitchFamily="18" charset="0"/>
                                <a:ea typeface="Cambria Math" panose="02040503050406030204" pitchFamily="18" charset="0"/>
                              </a:rPr>
                              <m:t>𝐶</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i="1">
                                <a:latin typeface="Cambria Math" panose="02040503050406030204" pitchFamily="18" charset="0"/>
                                <a:ea typeface="Cambria Math" panose="02040503050406030204" pitchFamily="18" charset="0"/>
                              </a:rPr>
                              <m:t>≥</m:t>
                            </m:r>
                            <m:sSub>
                              <m:sSubPr>
                                <m:ctrlPr>
                                  <a:rPr lang="pl-PL" sz="2000" i="1">
                                    <a:latin typeface="Cambria Math" panose="02040503050406030204" pitchFamily="18" charset="0"/>
                                    <a:ea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𝜀</m:t>
                                </m:r>
                              </m:e>
                              <m:sub>
                                <m:r>
                                  <a:rPr lang="pl-PL" sz="2000" b="0" i="1" smtClean="0">
                                    <a:latin typeface="Cambria Math" panose="02040503050406030204" pitchFamily="18" charset="0"/>
                                    <a:ea typeface="Cambria Math" panose="02040503050406030204" pitchFamily="18" charset="0"/>
                                  </a:rPr>
                                  <m:t>𝑘</m:t>
                                </m:r>
                              </m:sub>
                            </m:sSub>
                          </m:oMath>
                        </m:oMathPara>
                      </a14:m>
                      <a:endParaRPr lang="pl-PL" sz="2000" dirty="0"/>
                    </a:p>
                  </p:txBody>
                </p:sp>
              </mc:Choice>
              <mc:Fallback xmlns="">
                <p:sp>
                  <p:nvSpPr>
                    <p:cNvPr id="45" name="pole tekstowe 44">
                      <a:extLst>
                        <a:ext uri="{FF2B5EF4-FFF2-40B4-BE49-F238E27FC236}">
                          <a16:creationId xmlns="" xmlns:a16="http://schemas.microsoft.com/office/drawing/2014/main" xmlns:a14="http://schemas.microsoft.com/office/drawing/2010/main" id="{A7FCF1F0-EFB3-4598-C1D5-30326FBAFAF0}"/>
                        </a:ext>
                      </a:extLst>
                    </p:cNvPr>
                    <p:cNvSpPr txBox="1">
                      <a:spLocks noRot="1" noChangeAspect="1" noMove="1" noResize="1" noEditPoints="1" noAdjustHandles="1" noChangeArrowheads="1" noChangeShapeType="1" noTextEdit="1"/>
                    </p:cNvSpPr>
                    <p:nvPr/>
                  </p:nvSpPr>
                  <p:spPr>
                    <a:xfrm>
                      <a:off x="6877106" y="5446514"/>
                      <a:ext cx="2531657" cy="616022"/>
                    </a:xfrm>
                    <a:prstGeom prst="rect">
                      <a:avLst/>
                    </a:prstGeom>
                    <a:blipFill rotWithShape="0">
                      <a:blip r:embed="rId9"/>
                      <a:stretch>
                        <a:fillRect l="-1132" b="-25926"/>
                      </a:stretch>
                    </a:blipFill>
                  </p:spPr>
                  <p:txBody>
                    <a:bodyPr/>
                    <a:lstStyle/>
                    <a:p>
                      <a:r>
                        <a:rPr lang="en-US">
                          <a:noFill/>
                        </a:rPr>
                        <a:t> </a:t>
                      </a:r>
                    </a:p>
                  </p:txBody>
                </p:sp>
              </mc:Fallback>
            </mc:AlternateContent>
            <p:cxnSp>
              <p:nvCxnSpPr>
                <p:cNvPr id="49" name="Łącznik prosty ze strzałką 48">
                  <a:extLst>
                    <a:ext uri="{FF2B5EF4-FFF2-40B4-BE49-F238E27FC236}">
                      <a16:creationId xmlns="" xmlns:a16="http://schemas.microsoft.com/office/drawing/2014/main" id="{7AA123A6-F232-07B1-E94A-8CB62CF8D4AA}"/>
                    </a:ext>
                  </a:extLst>
                </p:cNvPr>
                <p:cNvCxnSpPr>
                  <a:cxnSpLocks/>
                </p:cNvCxnSpPr>
                <p:nvPr/>
              </p:nvCxnSpPr>
              <p:spPr>
                <a:xfrm flipH="1" flipV="1">
                  <a:off x="4181260" y="1925816"/>
                  <a:ext cx="17801" cy="17848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Łącznik prosty ze strzałką 50">
                  <a:extLst>
                    <a:ext uri="{FF2B5EF4-FFF2-40B4-BE49-F238E27FC236}">
                      <a16:creationId xmlns="" xmlns:a16="http://schemas.microsoft.com/office/drawing/2014/main" id="{CE998451-86FC-D348-E68D-0354338B83E1}"/>
                    </a:ext>
                  </a:extLst>
                </p:cNvPr>
                <p:cNvCxnSpPr>
                  <a:cxnSpLocks/>
                </p:cNvCxnSpPr>
                <p:nvPr/>
              </p:nvCxnSpPr>
              <p:spPr>
                <a:xfrm flipV="1">
                  <a:off x="2518854" y="4335162"/>
                  <a:ext cx="1338496" cy="9726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ze strzałką 52">
                  <a:extLst>
                    <a:ext uri="{FF2B5EF4-FFF2-40B4-BE49-F238E27FC236}">
                      <a16:creationId xmlns="" xmlns:a16="http://schemas.microsoft.com/office/drawing/2014/main" id="{A652D74D-0D0F-3C94-5483-112075CE5590}"/>
                    </a:ext>
                  </a:extLst>
                </p:cNvPr>
                <p:cNvCxnSpPr>
                  <a:cxnSpLocks/>
                </p:cNvCxnSpPr>
                <p:nvPr/>
              </p:nvCxnSpPr>
              <p:spPr>
                <a:xfrm flipH="1" flipV="1">
                  <a:off x="4816866" y="4256101"/>
                  <a:ext cx="2954608" cy="11409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9" name="Schemat blokowy: dane 18">
              <a:extLst>
                <a:ext uri="{FF2B5EF4-FFF2-40B4-BE49-F238E27FC236}">
                  <a16:creationId xmlns="" xmlns:a16="http://schemas.microsoft.com/office/drawing/2014/main" id="{35648293-1258-EB57-D3B9-B76DC9D26543}"/>
                </a:ext>
              </a:extLst>
            </p:cNvPr>
            <p:cNvSpPr/>
            <p:nvPr/>
          </p:nvSpPr>
          <p:spPr>
            <a:xfrm>
              <a:off x="1637833" y="2160087"/>
              <a:ext cx="7409016" cy="1299175"/>
            </a:xfrm>
            <a:prstGeom prst="flowChartInputOutput">
              <a:avLst/>
            </a:prstGeom>
            <a:solidFill>
              <a:schemeClr val="accent1">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0" name="pole tekstowe 9"/>
                <p:cNvSpPr txBox="1"/>
                <p:nvPr/>
              </p:nvSpPr>
              <p:spPr>
                <a:xfrm>
                  <a:off x="5562308" y="3096191"/>
                  <a:ext cx="2269872" cy="1897635"/>
                </a:xfrm>
                <a:prstGeom prst="rect">
                  <a:avLst/>
                </a:prstGeom>
                <a:noFill/>
              </p:spPr>
              <p:txBody>
                <a:bodyPr wrap="square" rtlCol="0">
                  <a:spAutoFit/>
                </a:bodyPr>
                <a:lstStyle/>
                <a:p>
                  <a:r>
                    <a:rPr lang="en-US" sz="1800" dirty="0"/>
                    <a:t>optimization of </a:t>
                  </a:r>
                  <a:r>
                    <a:rPr lang="en-US" sz="1800" i="1" dirty="0" err="1"/>
                    <a:t>tr</a:t>
                  </a:r>
                  <a:r>
                    <a:rPr lang="en-US" sz="1800" i="1" dirty="0"/>
                    <a:t>, </a:t>
                  </a:r>
                  <a:endParaRPr lang="pl-PL" sz="1800" i="1" dirty="0"/>
                </a:p>
                <a:p>
                  <a:r>
                    <a:rPr lang="en-US" sz="1600" dirty="0"/>
                    <a:t>e.g. approximation of </a:t>
                  </a:r>
                  <a:r>
                    <a:rPr lang="en-US" sz="1600" i="1" dirty="0"/>
                    <a:t>C</a:t>
                  </a:r>
                  <a:r>
                    <a:rPr lang="en-US" sz="1600" dirty="0"/>
                    <a:t> by </a:t>
                  </a: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𝑔</m:t>
                          </m:r>
                        </m:e>
                        <m:sup>
                          <m:r>
                            <a:rPr lang="en-US" sz="1800" i="1">
                              <a:latin typeface="Cambria Math" panose="02040503050406030204" pitchFamily="18" charset="0"/>
                              <a:ea typeface="Cambria Math" panose="02040503050406030204" pitchFamily="18" charset="0"/>
                            </a:rPr>
                            <m:t>𝑜𝑢𝑡</m:t>
                          </m:r>
                        </m:sup>
                      </m:sSup>
                      <m:r>
                        <a:rPr lang="en-US" sz="1800" b="0" i="1" smtClean="0">
                          <a:latin typeface="Cambria Math" panose="02040503050406030204" pitchFamily="18" charset="0"/>
                          <a:ea typeface="Cambria Math" panose="02040503050406030204" pitchFamily="18" charset="0"/>
                        </a:rPr>
                        <m:t> </m:t>
                      </m:r>
                    </m:oMath>
                  </a14:m>
                  <a:r>
                    <a:rPr lang="en-US" sz="1600" dirty="0"/>
                    <a:t>to degree at least </a:t>
                  </a:r>
                  <a14:m>
                    <m:oMath xmlns:m="http://schemas.openxmlformats.org/officeDocument/2006/math">
                      <m:sSup>
                        <m:sSupPr>
                          <m:ctrlPr>
                            <a:rPr lang="en-US" sz="1800" i="1" smtClean="0">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𝜀</m:t>
                          </m:r>
                        </m:e>
                        <m:sup>
                          <m:r>
                            <a:rPr lang="en-US" sz="1800" b="0" i="1" smtClean="0">
                              <a:latin typeface="Cambria Math" panose="02040503050406030204" pitchFamily="18" charset="0"/>
                              <a:ea typeface="Cambria Math" panose="02040503050406030204" pitchFamily="18" charset="0"/>
                            </a:rPr>
                            <m:t>′</m:t>
                          </m:r>
                        </m:sup>
                      </m:sSup>
                    </m:oMath>
                  </a14:m>
                  <a:r>
                    <a:rPr lang="en-US" sz="1600" dirty="0"/>
                    <a:t> should be on an extension </a:t>
                  </a:r>
                  <a14:m>
                    <m:oMath xmlns:m="http://schemas.openxmlformats.org/officeDocument/2006/math">
                      <m:sSup>
                        <m:sSupPr>
                          <m:ctrlPr>
                            <a:rPr lang="en-US" sz="1600" i="1">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𝑈</m:t>
                          </m:r>
                        </m:e>
                        <m:sup>
                          <m:r>
                            <a:rPr lang="en-US" sz="1600">
                              <a:latin typeface="Cambria Math" panose="02040503050406030204" pitchFamily="18" charset="0"/>
                              <a:ea typeface="Cambria Math" panose="02040503050406030204" pitchFamily="18" charset="0"/>
                            </a:rPr>
                            <m:t>′</m:t>
                          </m:r>
                        </m:sup>
                      </m:sSup>
                    </m:oMath>
                  </a14:m>
                  <a:r>
                    <a:rPr lang="en-US" sz="1600" dirty="0"/>
                    <a:t> of the universe </a:t>
                  </a:r>
                  <a:r>
                    <a:rPr lang="en-US" sz="1600" i="1" dirty="0"/>
                    <a:t>U</a:t>
                  </a:r>
                  <a:r>
                    <a:rPr lang="en-US" sz="1600" dirty="0"/>
                    <a:t> of arguments</a:t>
                  </a:r>
                </a:p>
              </p:txBody>
            </p:sp>
          </mc:Choice>
          <mc:Fallback xmlns="">
            <p:sp>
              <p:nvSpPr>
                <p:cNvPr id="10" name="pole tekstowe 9"/>
                <p:cNvSpPr txBox="1">
                  <a:spLocks noRot="1" noChangeAspect="1" noMove="1" noResize="1" noEditPoints="1" noAdjustHandles="1" noChangeArrowheads="1" noChangeShapeType="1" noTextEdit="1"/>
                </p:cNvSpPr>
                <p:nvPr/>
              </p:nvSpPr>
              <p:spPr>
                <a:xfrm>
                  <a:off x="5562308" y="3096191"/>
                  <a:ext cx="2269872" cy="1897635"/>
                </a:xfrm>
                <a:prstGeom prst="rect">
                  <a:avLst/>
                </a:prstGeom>
                <a:blipFill rotWithShape="0">
                  <a:blip r:embed="rId10"/>
                  <a:stretch>
                    <a:fillRect l="-2419" t="-1603" r="-2151" b="-3205"/>
                  </a:stretch>
                </a:blipFill>
              </p:spPr>
              <p:txBody>
                <a:bodyPr/>
                <a:lstStyle/>
                <a:p>
                  <a:r>
                    <a:rPr lang="en-US">
                      <a:noFill/>
                    </a:rPr>
                    <a:t> </a:t>
                  </a:r>
                </a:p>
              </p:txBody>
            </p:sp>
          </mc:Fallback>
        </mc:AlternateContent>
        <p:sp>
          <p:nvSpPr>
            <p:cNvPr id="22" name="Objaśnienie prostokątne zaokrąglone 21"/>
            <p:cNvSpPr/>
            <p:nvPr/>
          </p:nvSpPr>
          <p:spPr>
            <a:xfrm>
              <a:off x="2854160" y="1332559"/>
              <a:ext cx="4536505" cy="688527"/>
            </a:xfrm>
            <a:prstGeom prst="wedgeRoundRectCallout">
              <a:avLst>
                <a:gd name="adj1" fmla="val -16546"/>
                <a:gd name="adj2" fmla="val 1873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0" name="pole tekstowe 39">
                <a:extLst>
                  <a:ext uri="{FF2B5EF4-FFF2-40B4-BE49-F238E27FC236}">
                    <a16:creationId xmlns="" xmlns:a16="http://schemas.microsoft.com/office/drawing/2014/main" id="{43C2FB7B-DF26-B4B5-840E-D2A3F4ED701D}"/>
                  </a:ext>
                </a:extLst>
              </p:cNvPr>
              <p:cNvSpPr txBox="1"/>
              <p:nvPr/>
            </p:nvSpPr>
            <p:spPr>
              <a:xfrm>
                <a:off x="1833814" y="1289591"/>
                <a:ext cx="5181370"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l-PL" sz="2000" i="1" smtClean="0">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𝑔</m:t>
                          </m:r>
                        </m:e>
                        <m:sup>
                          <m:r>
                            <a:rPr lang="pl-PL" sz="2000" i="1">
                              <a:latin typeface="Cambria Math" panose="02040503050406030204" pitchFamily="18" charset="0"/>
                              <a:ea typeface="Cambria Math" panose="02040503050406030204" pitchFamily="18" charset="0"/>
                            </a:rPr>
                            <m:t>𝑜𝑢𝑡</m:t>
                          </m:r>
                        </m:sup>
                      </m:sSup>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𝑎𝑝𝑝𝑟𝑜𝑥𝑖𝑚𝑎𝑡𝑒𝑠</m:t>
                      </m:r>
                      <m:r>
                        <a:rPr lang="pl-PL" sz="2000" i="1">
                          <a:latin typeface="Cambria Math" panose="02040503050406030204" pitchFamily="18" charset="0"/>
                          <a:ea typeface="Cambria Math" panose="02040503050406030204" pitchFamily="18" charset="0"/>
                        </a:rPr>
                        <m:t> </m:t>
                      </m:r>
                      <m:d>
                        <m:dPr>
                          <m:ctrlPr>
                            <a:rPr lang="pl-PL" sz="2000" i="1">
                              <a:latin typeface="Cambria Math" panose="02040503050406030204" pitchFamily="18" charset="0"/>
                              <a:ea typeface="Cambria Math" panose="02040503050406030204" pitchFamily="18" charset="0"/>
                            </a:rPr>
                          </m:ctrlPr>
                        </m:dPr>
                        <m:e>
                          <m:r>
                            <a:rPr lang="pl-PL" sz="2000" i="1">
                              <a:latin typeface="Cambria Math" panose="02040503050406030204" pitchFamily="18" charset="0"/>
                              <a:ea typeface="Cambria Math" panose="02040503050406030204" pitchFamily="18" charset="0"/>
                            </a:rPr>
                            <m:t>𝑜𝑟</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𝑖𝑠</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𝑖𝑛𝑐𝑙𝑢𝑑𝑒𝑑</m:t>
                          </m:r>
                          <m:r>
                            <a:rPr lang="pl-PL" sz="2000" b="0" i="1" smtClean="0">
                              <a:latin typeface="Cambria Math" panose="02040503050406030204" pitchFamily="18" charset="0"/>
                              <a:ea typeface="Cambria Math" panose="02040503050406030204" pitchFamily="18" charset="0"/>
                            </a:rPr>
                            <m:t> </m:t>
                          </m:r>
                          <m:r>
                            <a:rPr lang="pl-PL" sz="2000" b="0" i="1" smtClean="0">
                              <a:latin typeface="Cambria Math" panose="02040503050406030204" pitchFamily="18" charset="0"/>
                              <a:ea typeface="Cambria Math" panose="02040503050406030204" pitchFamily="18" charset="0"/>
                            </a:rPr>
                            <m:t>𝑖𝑛</m:t>
                          </m:r>
                        </m:e>
                      </m:d>
                      <m:r>
                        <a:rPr lang="pl-PL" sz="2000" i="1">
                          <a:latin typeface="Cambria Math" panose="02040503050406030204" pitchFamily="18" charset="0"/>
                          <a:ea typeface="Cambria Math" panose="02040503050406030204" pitchFamily="18" charset="0"/>
                        </a:rPr>
                        <m:t> </m:t>
                      </m:r>
                    </m:oMath>
                  </m:oMathPara>
                </a14:m>
                <a:endParaRPr lang="pl-PL" sz="2000" i="1" dirty="0">
                  <a:latin typeface="Cambria Math" panose="02040503050406030204" pitchFamily="18" charset="0"/>
                  <a:ea typeface="Cambria Math" panose="02040503050406030204" pitchFamily="18" charset="0"/>
                </a:endParaRPr>
              </a:p>
              <a:p>
                <a:r>
                  <a:rPr lang="pl-PL" sz="2000" dirty="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𝐶</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𝑜𝑛</m:t>
                    </m:r>
                    <m:r>
                      <a:rPr lang="pl-PL" sz="2000" i="1">
                        <a:latin typeface="Cambria Math" panose="02040503050406030204" pitchFamily="18" charset="0"/>
                        <a:ea typeface="Cambria Math" panose="02040503050406030204" pitchFamily="18" charset="0"/>
                      </a:rPr>
                      <m:t> </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𝑡𝑜</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𝑑𝑒𝑔𝑟𝑒𝑒</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𝑎𝑡</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𝑙𝑒𝑎𝑠𝑡</m:t>
                    </m:r>
                    <m:r>
                      <a:rPr lang="pl-PL" sz="2000" i="1">
                        <a:latin typeface="Cambria Math" panose="02040503050406030204" pitchFamily="18" charset="0"/>
                        <a:ea typeface="Cambria Math" panose="02040503050406030204" pitchFamily="18" charset="0"/>
                      </a:rPr>
                      <m:t> ≥</m:t>
                    </m:r>
                    <m:sSup>
                      <m:sSupPr>
                        <m:ctrlPr>
                          <a:rPr lang="pl-PL" sz="2000" i="1" smtClean="0">
                            <a:latin typeface="Cambria Math" panose="02040503050406030204" pitchFamily="18" charset="0"/>
                            <a:ea typeface="Cambria Math" panose="02040503050406030204" pitchFamily="18" charset="0"/>
                          </a:rPr>
                        </m:ctrlPr>
                      </m:sSupPr>
                      <m:e>
                        <m:r>
                          <a:rPr lang="pl-PL" sz="2000" i="1" smtClean="0">
                            <a:latin typeface="Cambria Math" panose="02040503050406030204" pitchFamily="18" charset="0"/>
                            <a:ea typeface="Cambria Math" panose="02040503050406030204" pitchFamily="18" charset="0"/>
                          </a:rPr>
                          <m:t>𝜀</m:t>
                        </m:r>
                      </m:e>
                      <m:sup>
                        <m:r>
                          <a:rPr lang="pl-PL" sz="2000" b="0" i="1" smtClean="0">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 </m:t>
                    </m:r>
                  </m:oMath>
                </a14:m>
                <a:r>
                  <a:rPr lang="pl-PL" sz="2000" dirty="0"/>
                  <a:t> </a:t>
                </a:r>
              </a:p>
            </p:txBody>
          </p:sp>
        </mc:Choice>
        <mc:Fallback xmlns="">
          <p:sp>
            <p:nvSpPr>
              <p:cNvPr id="40" name="pole tekstowe 39">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1833814" y="1289591"/>
                <a:ext cx="5181370" cy="615553"/>
              </a:xfrm>
              <a:prstGeom prst="rect">
                <a:avLst/>
              </a:prstGeom>
              <a:blipFill rotWithShape="0">
                <a:blip r:embed="rId11"/>
                <a:stretch>
                  <a:fillRect b="-17822"/>
                </a:stretch>
              </a:blipFill>
            </p:spPr>
            <p:txBody>
              <a:bodyPr/>
              <a:lstStyle/>
              <a:p>
                <a:r>
                  <a:rPr lang="en-US">
                    <a:noFill/>
                  </a:rPr>
                  <a:t> </a:t>
                </a:r>
              </a:p>
            </p:txBody>
          </p:sp>
        </mc:Fallback>
      </mc:AlternateContent>
      <p:cxnSp>
        <p:nvCxnSpPr>
          <p:cNvPr id="36" name="Łącznik prosty 35"/>
          <p:cNvCxnSpPr/>
          <p:nvPr/>
        </p:nvCxnSpPr>
        <p:spPr>
          <a:xfrm>
            <a:off x="4623518" y="3159501"/>
            <a:ext cx="164506"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Łącznik prosty 71"/>
          <p:cNvCxnSpPr/>
          <p:nvPr/>
        </p:nvCxnSpPr>
        <p:spPr>
          <a:xfrm>
            <a:off x="3917493" y="4666692"/>
            <a:ext cx="776876" cy="5445"/>
          </a:xfrm>
          <a:prstGeom prst="line">
            <a:avLst/>
          </a:prstGeom>
          <a:ln w="19050">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3" name="Łącznik prosty 72"/>
          <p:cNvCxnSpPr/>
          <p:nvPr/>
        </p:nvCxnSpPr>
        <p:spPr>
          <a:xfrm>
            <a:off x="4779503" y="3218913"/>
            <a:ext cx="8521" cy="14342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Objaśnienie prostokątne zaokrąglone 4"/>
          <p:cNvSpPr/>
          <p:nvPr/>
        </p:nvSpPr>
        <p:spPr>
          <a:xfrm>
            <a:off x="1594539" y="3588552"/>
            <a:ext cx="1816151" cy="782323"/>
          </a:xfrm>
          <a:prstGeom prst="wedgeRoundRectCallout">
            <a:avLst>
              <a:gd name="adj1" fmla="val 57025"/>
              <a:gd name="adj2" fmla="val 75755"/>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aggregation</a:t>
            </a:r>
          </a:p>
          <a:p>
            <a:pPr algn="ctr"/>
            <a:r>
              <a:rPr lang="en-US" sz="1800" dirty="0">
                <a:solidFill>
                  <a:schemeClr val="tx1"/>
                </a:solidFill>
              </a:rPr>
              <a:t>+</a:t>
            </a:r>
          </a:p>
          <a:p>
            <a:pPr algn="ctr"/>
            <a:r>
              <a:rPr lang="en-US" sz="1800" dirty="0">
                <a:solidFill>
                  <a:schemeClr val="tx1"/>
                </a:solidFill>
              </a:rPr>
              <a:t>generalization</a:t>
            </a:r>
          </a:p>
        </p:txBody>
      </p:sp>
    </p:spTree>
    <p:extLst>
      <p:ext uri="{BB962C8B-B14F-4D97-AF65-F5344CB8AC3E}">
        <p14:creationId xmlns:p14="http://schemas.microsoft.com/office/powerpoint/2010/main" val="150012289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27181" y="78818"/>
            <a:ext cx="9080902" cy="1069989"/>
          </a:xfrm>
        </p:spPr>
        <p:txBody>
          <a:bodyPr/>
          <a:lstStyle/>
          <a:p>
            <a:r>
              <a:rPr lang="en-US" sz="2800" b="1" dirty="0"/>
              <a:t>INTERFACES BETWEEN GRANULAR NETWORKS</a:t>
            </a:r>
            <a:r>
              <a:rPr lang="pl-PL" sz="2800" b="1" dirty="0"/>
              <a:t>:</a:t>
            </a:r>
            <a:r>
              <a:rPr lang="en-US" sz="2800" b="1" dirty="0"/>
              <a:t> </a:t>
            </a:r>
            <a:r>
              <a:rPr lang="pl-PL" sz="2800" b="1" dirty="0"/>
              <a:t/>
            </a:r>
            <a:br>
              <a:rPr lang="pl-PL" sz="2800" b="1" dirty="0"/>
            </a:br>
            <a:r>
              <a:rPr lang="en-US" sz="2800" b="1" dirty="0"/>
              <a:t>REASONING </a:t>
            </a:r>
            <a:r>
              <a:rPr lang="pl-PL" sz="2800" b="1"/>
              <a:t>THROUGH </a:t>
            </a:r>
            <a:r>
              <a:rPr lang="en-US" sz="2800" b="1"/>
              <a:t>LEVELS</a:t>
            </a:r>
            <a:endParaRPr lang="en-US" sz="2800" b="1" dirty="0"/>
          </a:p>
        </p:txBody>
      </p:sp>
      <p:sp>
        <p:nvSpPr>
          <p:cNvPr id="3" name="Symbol zastępczy numeru slajdu 2"/>
          <p:cNvSpPr>
            <a:spLocks noGrp="1"/>
          </p:cNvSpPr>
          <p:nvPr>
            <p:ph type="sldNum" sz="quarter" idx="12"/>
          </p:nvPr>
        </p:nvSpPr>
        <p:spPr>
          <a:xfrm>
            <a:off x="8606819" y="6576383"/>
            <a:ext cx="442392" cy="245905"/>
          </a:xfrm>
        </p:spPr>
        <p:txBody>
          <a:bodyPr/>
          <a:lstStyle/>
          <a:p>
            <a:pPr>
              <a:defRPr/>
            </a:pPr>
            <a:fld id="{D02E777F-298D-4C96-825C-3DC57E52C55E}" type="slidenum">
              <a:rPr lang="pl-PL" smtClean="0"/>
              <a:pPr>
                <a:defRPr/>
              </a:pPr>
              <a:t>128</a:t>
            </a:fld>
            <a:endParaRPr lang="pl-PL" dirty="0"/>
          </a:p>
        </p:txBody>
      </p:sp>
      <p:grpSp>
        <p:nvGrpSpPr>
          <p:cNvPr id="117" name="Grupa 116"/>
          <p:cNvGrpSpPr/>
          <p:nvPr/>
        </p:nvGrpSpPr>
        <p:grpSpPr>
          <a:xfrm>
            <a:off x="353028" y="1383349"/>
            <a:ext cx="8474987" cy="5107781"/>
            <a:chOff x="545131" y="1383349"/>
            <a:chExt cx="8474987" cy="5107781"/>
          </a:xfrm>
        </p:grpSpPr>
        <p:grpSp>
          <p:nvGrpSpPr>
            <p:cNvPr id="109" name="Grupa 108"/>
            <p:cNvGrpSpPr/>
            <p:nvPr/>
          </p:nvGrpSpPr>
          <p:grpSpPr>
            <a:xfrm>
              <a:off x="545131" y="1383349"/>
              <a:ext cx="5680073" cy="5107781"/>
              <a:chOff x="1309929" y="1383349"/>
              <a:chExt cx="5680073" cy="5107781"/>
            </a:xfrm>
          </p:grpSpPr>
          <p:grpSp>
            <p:nvGrpSpPr>
              <p:cNvPr id="69" name="Grupa 68"/>
              <p:cNvGrpSpPr/>
              <p:nvPr/>
            </p:nvGrpSpPr>
            <p:grpSpPr>
              <a:xfrm>
                <a:off x="1396459" y="4109068"/>
                <a:ext cx="5336477" cy="2382062"/>
                <a:chOff x="1396459" y="4127915"/>
                <a:chExt cx="5336477" cy="2382062"/>
              </a:xfrm>
            </p:grpSpPr>
            <p:sp>
              <p:nvSpPr>
                <p:cNvPr id="2" name="pole tekstowe 1">
                  <a:extLst>
                    <a:ext uri="{FF2B5EF4-FFF2-40B4-BE49-F238E27FC236}">
                      <a16:creationId xmlns="" xmlns:a16="http://schemas.microsoft.com/office/drawing/2014/main" id="{9295D931-C0A5-6BFB-45C7-8078EE43F831}"/>
                    </a:ext>
                  </a:extLst>
                </p:cNvPr>
                <p:cNvSpPr txBox="1"/>
                <p:nvPr/>
              </p:nvSpPr>
              <p:spPr>
                <a:xfrm>
                  <a:off x="1728442" y="5060646"/>
                  <a:ext cx="248323" cy="276999"/>
                </a:xfrm>
                <a:prstGeom prst="rect">
                  <a:avLst/>
                </a:prstGeom>
                <a:noFill/>
              </p:spPr>
              <p:txBody>
                <a:bodyPr wrap="square" lIns="0" tIns="0" rIns="0" bIns="0" rtlCol="0">
                  <a:spAutoFit/>
                </a:bodyPr>
                <a:lstStyle/>
                <a:p>
                  <a:r>
                    <a:rPr lang="pl-PL" sz="1800" i="1" dirty="0"/>
                    <a:t>tr</a:t>
                  </a:r>
                  <a:r>
                    <a:rPr lang="pl-PL" sz="1800" i="1" baseline="-25000" dirty="0"/>
                    <a:t>1</a:t>
                  </a:r>
                  <a:endParaRPr lang="pl-PL" sz="1800" i="1" dirty="0"/>
                </a:p>
              </p:txBody>
            </p:sp>
            <mc:AlternateContent xmlns:mc="http://schemas.openxmlformats.org/markup-compatibility/2006" xmlns:a14="http://schemas.microsoft.com/office/drawing/2010/main">
              <mc:Choice Requires="a14">
                <p:sp>
                  <p:nvSpPr>
                    <p:cNvPr id="34" name="pole tekstowe 33">
                      <a:extLst>
                        <a:ext uri="{FF2B5EF4-FFF2-40B4-BE49-F238E27FC236}">
                          <a16:creationId xmlns="" xmlns:a16="http://schemas.microsoft.com/office/drawing/2014/main" id="{43C2FB7B-DF26-B4B5-840E-D2A3F4ED701D}"/>
                        </a:ext>
                      </a:extLst>
                    </p:cNvPr>
                    <p:cNvSpPr txBox="1"/>
                    <p:nvPr/>
                  </p:nvSpPr>
                  <p:spPr>
                    <a:xfrm>
                      <a:off x="1396459" y="4127915"/>
                      <a:ext cx="1636083" cy="2782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𝑔</m:t>
                                </m:r>
                              </m:e>
                              <m:sub>
                                <m:r>
                                  <a:rPr lang="pl-PL" sz="1800" i="1">
                                    <a:latin typeface="Cambria Math" panose="02040503050406030204" pitchFamily="18" charset="0"/>
                                    <a:ea typeface="Cambria Math" panose="02040503050406030204" pitchFamily="18" charset="0"/>
                                  </a:rPr>
                                  <m:t>1</m:t>
                                </m:r>
                              </m:sub>
                              <m:sup>
                                <m:r>
                                  <a:rPr lang="pl-PL" sz="1800" i="1">
                                    <a:latin typeface="Cambria Math" panose="02040503050406030204" pitchFamily="18" charset="0"/>
                                    <a:ea typeface="Cambria Math" panose="02040503050406030204" pitchFamily="18" charset="0"/>
                                  </a:rPr>
                                  <m:t>𝑜𝑢𝑡</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Sup>
                              <m:sSubSupPr>
                                <m:ctrlPr>
                                  <a:rPr lang="pl-PL" sz="1800" i="1">
                                    <a:latin typeface="Cambria Math" panose="02040503050406030204" pitchFamily="18" charset="0"/>
                                    <a:ea typeface="Cambria Math" panose="02040503050406030204" pitchFamily="18" charset="0"/>
                                  </a:rPr>
                                </m:ctrlPr>
                              </m:sSubSupPr>
                              <m:e>
                                <m:r>
                                  <a:rPr lang="pl-PL" sz="1800" i="1" smtClean="0">
                                    <a:latin typeface="Cambria Math" panose="02040503050406030204" pitchFamily="18" charset="0"/>
                                    <a:ea typeface="Cambria Math" panose="02040503050406030204" pitchFamily="18" charset="0"/>
                                  </a:rPr>
                                  <m:t>𝜀</m:t>
                                </m:r>
                              </m:e>
                              <m:sub>
                                <m:r>
                                  <a:rPr lang="pl-PL" sz="1800" i="1">
                                    <a:latin typeface="Cambria Math" panose="02040503050406030204" pitchFamily="18" charset="0"/>
                                    <a:ea typeface="Cambria Math" panose="02040503050406030204" pitchFamily="18" charset="0"/>
                                  </a:rPr>
                                  <m:t>1</m:t>
                                </m:r>
                              </m:sub>
                              <m:sup>
                                <m:r>
                                  <a:rPr lang="pl-PL" sz="1800" b="0" i="1" smtClean="0">
                                    <a:latin typeface="Cambria Math" panose="02040503050406030204" pitchFamily="18" charset="0"/>
                                    <a:ea typeface="Cambria Math" panose="02040503050406030204" pitchFamily="18" charset="0"/>
                                  </a:rPr>
                                  <m:t>′</m:t>
                                </m:r>
                              </m:sup>
                            </m:sSubSup>
                          </m:oMath>
                        </m:oMathPara>
                      </a14:m>
                      <a:endParaRPr lang="pl-PL" sz="1800" dirty="0">
                        <a:ea typeface="Cambria Math" panose="02040503050406030204" pitchFamily="18" charset="0"/>
                      </a:endParaRPr>
                    </a:p>
                  </p:txBody>
                </p:sp>
              </mc:Choice>
              <mc:Fallback xmlns="">
                <p:sp>
                  <p:nvSpPr>
                    <p:cNvPr id="34" name="pole tekstowe 33">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1396459" y="4127915"/>
                      <a:ext cx="1636083" cy="278218"/>
                    </a:xfrm>
                    <a:prstGeom prst="rect">
                      <a:avLst/>
                    </a:prstGeom>
                    <a:blipFill rotWithShape="0">
                      <a:blip r:embed="rId2"/>
                      <a:stretch>
                        <a:fillRect l="-746" b="-28261"/>
                      </a:stretch>
                    </a:blipFill>
                  </p:spPr>
                  <p:txBody>
                    <a:bodyPr/>
                    <a:lstStyle/>
                    <a:p>
                      <a:r>
                        <a:rPr lang="en-US">
                          <a:noFill/>
                        </a:rPr>
                        <a:t> </a:t>
                      </a:r>
                    </a:p>
                  </p:txBody>
                </p:sp>
              </mc:Fallback>
            </mc:AlternateContent>
            <p:grpSp>
              <p:nvGrpSpPr>
                <p:cNvPr id="23" name="Grupa 22"/>
                <p:cNvGrpSpPr/>
                <p:nvPr/>
              </p:nvGrpSpPr>
              <p:grpSpPr>
                <a:xfrm>
                  <a:off x="1917768" y="6159501"/>
                  <a:ext cx="4508401" cy="350476"/>
                  <a:chOff x="1264220" y="6039096"/>
                  <a:chExt cx="4508401" cy="350476"/>
                </a:xfrm>
              </p:grpSpPr>
              <mc:AlternateContent xmlns:mc="http://schemas.openxmlformats.org/markup-compatibility/2006" xmlns:a14="http://schemas.microsoft.com/office/drawing/2010/main">
                <mc:Choice Requires="a14">
                  <p:sp>
                    <p:nvSpPr>
                      <p:cNvPr id="25" name="pole tekstowe 24">
                        <a:extLst>
                          <a:ext uri="{FF2B5EF4-FFF2-40B4-BE49-F238E27FC236}">
                            <a16:creationId xmlns="" xmlns:a16="http://schemas.microsoft.com/office/drawing/2014/main" id="{D7DE5825-A38A-46AA-141A-0091597AE450}"/>
                          </a:ext>
                        </a:extLst>
                      </p:cNvPr>
                      <p:cNvSpPr txBox="1"/>
                      <p:nvPr/>
                    </p:nvSpPr>
                    <p:spPr>
                      <a:xfrm>
                        <a:off x="1264220" y="6098146"/>
                        <a:ext cx="1370133" cy="291426"/>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1</m:t>
                                  </m:r>
                                </m:sub>
                                <m:sup>
                                  <m:r>
                                    <a:rPr lang="pl-PL" sz="1800" b="0" i="1" smtClean="0">
                                      <a:latin typeface="Cambria Math" panose="02040503050406030204" pitchFamily="18" charset="0"/>
                                    </a:rPr>
                                    <m:t>𝑖𝑛</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1</m:t>
                                  </m:r>
                                </m:sub>
                              </m:sSub>
                            </m:oMath>
                          </m:oMathPara>
                        </a14:m>
                        <a:endParaRPr lang="pl-PL" sz="1800" dirty="0"/>
                      </a:p>
                    </p:txBody>
                  </p:sp>
                </mc:Choice>
                <mc:Fallback xmlns="">
                  <p:sp>
                    <p:nvSpPr>
                      <p:cNvPr id="25" name="pole tekstowe 24">
                        <a:extLst>
                          <a:ext uri="{FF2B5EF4-FFF2-40B4-BE49-F238E27FC236}">
                            <a16:creationId xmlns:a16="http://schemas.microsoft.com/office/drawing/2014/main" xmlns:a14="http://schemas.microsoft.com/office/drawing/2010/main" xmlns="" id="{D7DE5825-A38A-46AA-141A-0091597AE450}"/>
                          </a:ext>
                        </a:extLst>
                      </p:cNvPr>
                      <p:cNvSpPr txBox="1">
                        <a:spLocks noRot="1" noChangeAspect="1" noMove="1" noResize="1" noEditPoints="1" noAdjustHandles="1" noChangeArrowheads="1" noChangeShapeType="1" noTextEdit="1"/>
                      </p:cNvSpPr>
                      <p:nvPr/>
                    </p:nvSpPr>
                    <p:spPr>
                      <a:xfrm>
                        <a:off x="1264220" y="6098146"/>
                        <a:ext cx="1370133" cy="291426"/>
                      </a:xfrm>
                      <a:prstGeom prst="rect">
                        <a:avLst/>
                      </a:prstGeom>
                      <a:blipFill rotWithShape="0">
                        <a:blip r:embed="rId3"/>
                        <a:stretch>
                          <a:fillRect l="-3571" r="-893" b="-27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pole tekstowe 44">
                        <a:extLst>
                          <a:ext uri="{FF2B5EF4-FFF2-40B4-BE49-F238E27FC236}">
                            <a16:creationId xmlns="" xmlns:a16="http://schemas.microsoft.com/office/drawing/2014/main" id="{A7FCF1F0-EFB3-4598-C1D5-30326FBAFAF0}"/>
                          </a:ext>
                        </a:extLst>
                      </p:cNvPr>
                      <p:cNvSpPr txBox="1"/>
                      <p:nvPr/>
                    </p:nvSpPr>
                    <p:spPr>
                      <a:xfrm>
                        <a:off x="4227281" y="6039096"/>
                        <a:ext cx="1545340" cy="299249"/>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𝑘</m:t>
                                  </m:r>
                                </m:sub>
                                <m:sup>
                                  <m:r>
                                    <a:rPr lang="pl-PL" sz="1800" b="0" i="1" smtClean="0">
                                      <a:latin typeface="Cambria Math" panose="02040503050406030204" pitchFamily="18" charset="0"/>
                                    </a:rPr>
                                    <m:t>𝑖𝑛</m:t>
                                  </m:r>
                                </m:sup>
                              </m:sSubSup>
                              <m:r>
                                <a:rPr lang="pl-PL" sz="1800" b="0" i="1" smtClean="0">
                                  <a:latin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i="1">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Sub>
                            </m:oMath>
                          </m:oMathPara>
                        </a14:m>
                        <a:endParaRPr lang="pl-PL" sz="1800" dirty="0"/>
                      </a:p>
                    </p:txBody>
                  </p:sp>
                </mc:Choice>
                <mc:Fallback xmlns="">
                  <p:sp>
                    <p:nvSpPr>
                      <p:cNvPr id="45" name="pole tekstowe 44">
                        <a:extLst>
                          <a:ext uri="{FF2B5EF4-FFF2-40B4-BE49-F238E27FC236}">
                            <a16:creationId xmlns:a16="http://schemas.microsoft.com/office/drawing/2014/main" xmlns:a14="http://schemas.microsoft.com/office/drawing/2010/main" xmlns="" id="{A7FCF1F0-EFB3-4598-C1D5-30326FBAFAF0}"/>
                          </a:ext>
                        </a:extLst>
                      </p:cNvPr>
                      <p:cNvSpPr txBox="1">
                        <a:spLocks noRot="1" noChangeAspect="1" noMove="1" noResize="1" noEditPoints="1" noAdjustHandles="1" noChangeArrowheads="1" noChangeShapeType="1" noTextEdit="1"/>
                      </p:cNvSpPr>
                      <p:nvPr/>
                    </p:nvSpPr>
                    <p:spPr>
                      <a:xfrm>
                        <a:off x="4227281" y="6039096"/>
                        <a:ext cx="1545340" cy="299249"/>
                      </a:xfrm>
                      <a:prstGeom prst="rect">
                        <a:avLst/>
                      </a:prstGeom>
                      <a:blipFill rotWithShape="0">
                        <a:blip r:embed="rId4"/>
                        <a:stretch>
                          <a:fillRect t="-2041" b="-24490"/>
                        </a:stretch>
                      </a:blipFill>
                    </p:spPr>
                    <p:txBody>
                      <a:bodyPr/>
                      <a:lstStyle/>
                      <a:p>
                        <a:r>
                          <a:rPr lang="en-US">
                            <a:noFill/>
                          </a:rPr>
                          <a:t> </a:t>
                        </a:r>
                      </a:p>
                    </p:txBody>
                  </p:sp>
                </mc:Fallback>
              </mc:AlternateContent>
            </p:grpSp>
            <p:cxnSp>
              <p:nvCxnSpPr>
                <p:cNvPr id="49" name="Łącznik prosty ze strzałką 48">
                  <a:extLst>
                    <a:ext uri="{FF2B5EF4-FFF2-40B4-BE49-F238E27FC236}">
                      <a16:creationId xmlns="" xmlns:a16="http://schemas.microsoft.com/office/drawing/2014/main" id="{7AA123A6-F232-07B1-E94A-8CB62CF8D4AA}"/>
                    </a:ext>
                  </a:extLst>
                </p:cNvPr>
                <p:cNvCxnSpPr>
                  <a:cxnSpLocks/>
                </p:cNvCxnSpPr>
                <p:nvPr/>
              </p:nvCxnSpPr>
              <p:spPr>
                <a:xfrm flipV="1">
                  <a:off x="1799637" y="4545347"/>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Łącznik prosty ze strzałką 50">
                  <a:extLst>
                    <a:ext uri="{FF2B5EF4-FFF2-40B4-BE49-F238E27FC236}">
                      <a16:creationId xmlns="" xmlns:a16="http://schemas.microsoft.com/office/drawing/2014/main" id="{CE998451-86FC-D348-E68D-0354338B83E1}"/>
                    </a:ext>
                  </a:extLst>
                </p:cNvPr>
                <p:cNvCxnSpPr>
                  <a:cxnSpLocks/>
                  <a:stCxn id="25" idx="0"/>
                </p:cNvCxnSpPr>
                <p:nvPr/>
              </p:nvCxnSpPr>
              <p:spPr>
                <a:xfrm flipH="1" flipV="1">
                  <a:off x="1819874" y="5385219"/>
                  <a:ext cx="782961" cy="8333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ze strzałką 52">
                  <a:extLst>
                    <a:ext uri="{FF2B5EF4-FFF2-40B4-BE49-F238E27FC236}">
                      <a16:creationId xmlns="" xmlns:a16="http://schemas.microsoft.com/office/drawing/2014/main" id="{A652D74D-0D0F-3C94-5483-112075CE5590}"/>
                    </a:ext>
                  </a:extLst>
                </p:cNvPr>
                <p:cNvCxnSpPr>
                  <a:cxnSpLocks/>
                </p:cNvCxnSpPr>
                <p:nvPr/>
              </p:nvCxnSpPr>
              <p:spPr>
                <a:xfrm flipH="1" flipV="1">
                  <a:off x="1934565" y="5385221"/>
                  <a:ext cx="3642150" cy="7378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pole tekstowe 63">
                  <a:extLst>
                    <a:ext uri="{FF2B5EF4-FFF2-40B4-BE49-F238E27FC236}">
                      <a16:creationId xmlns="" xmlns:a16="http://schemas.microsoft.com/office/drawing/2014/main" id="{9295D931-C0A5-6BFB-45C7-8078EE43F831}"/>
                    </a:ext>
                  </a:extLst>
                </p:cNvPr>
                <p:cNvSpPr txBox="1"/>
                <p:nvPr/>
              </p:nvSpPr>
              <p:spPr>
                <a:xfrm>
                  <a:off x="3856690" y="5087525"/>
                  <a:ext cx="248323" cy="276999"/>
                </a:xfrm>
                <a:prstGeom prst="rect">
                  <a:avLst/>
                </a:prstGeom>
                <a:noFill/>
              </p:spPr>
              <p:txBody>
                <a:bodyPr wrap="square" lIns="0" tIns="0" rIns="0" bIns="0" rtlCol="0">
                  <a:spAutoFit/>
                </a:bodyPr>
                <a:lstStyle/>
                <a:p>
                  <a:r>
                    <a:rPr lang="pl-PL" sz="1800" b="1" i="1" dirty="0"/>
                    <a:t>…</a:t>
                  </a:r>
                </a:p>
              </p:txBody>
            </p:sp>
            <p:sp>
              <p:nvSpPr>
                <p:cNvPr id="65" name="pole tekstowe 64">
                  <a:extLst>
                    <a:ext uri="{FF2B5EF4-FFF2-40B4-BE49-F238E27FC236}">
                      <a16:creationId xmlns="" xmlns:a16="http://schemas.microsoft.com/office/drawing/2014/main" id="{9295D931-C0A5-6BFB-45C7-8078EE43F831}"/>
                    </a:ext>
                  </a:extLst>
                </p:cNvPr>
                <p:cNvSpPr txBox="1"/>
                <p:nvPr/>
              </p:nvSpPr>
              <p:spPr>
                <a:xfrm>
                  <a:off x="5828733" y="5029133"/>
                  <a:ext cx="218444" cy="276999"/>
                </a:xfrm>
                <a:prstGeom prst="rect">
                  <a:avLst/>
                </a:prstGeom>
                <a:noFill/>
              </p:spPr>
              <p:txBody>
                <a:bodyPr wrap="square" lIns="0" tIns="0" rIns="0" bIns="0" rtlCol="0">
                  <a:spAutoFit/>
                </a:bodyPr>
                <a:lstStyle/>
                <a:p>
                  <a:r>
                    <a:rPr lang="pl-PL" sz="1800" i="1" dirty="0" err="1"/>
                    <a:t>tr</a:t>
                  </a:r>
                  <a:r>
                    <a:rPr lang="pl-PL" sz="1800" i="1" baseline="-25000" dirty="0" err="1"/>
                    <a:t>k</a:t>
                  </a:r>
                  <a:endParaRPr lang="pl-PL" sz="1800" i="1" dirty="0"/>
                </a:p>
              </p:txBody>
            </p:sp>
            <p:cxnSp>
              <p:nvCxnSpPr>
                <p:cNvPr id="66" name="Łącznik prosty ze strzałką 65">
                  <a:extLst>
                    <a:ext uri="{FF2B5EF4-FFF2-40B4-BE49-F238E27FC236}">
                      <a16:creationId xmlns="" xmlns:a16="http://schemas.microsoft.com/office/drawing/2014/main" id="{CE998451-86FC-D348-E68D-0354338B83E1}"/>
                    </a:ext>
                  </a:extLst>
                </p:cNvPr>
                <p:cNvCxnSpPr>
                  <a:cxnSpLocks/>
                  <a:stCxn id="25" idx="0"/>
                </p:cNvCxnSpPr>
                <p:nvPr/>
              </p:nvCxnSpPr>
              <p:spPr>
                <a:xfrm flipV="1">
                  <a:off x="2602835" y="5295843"/>
                  <a:ext cx="3142090" cy="9227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Łącznik prosty ze strzałką 67">
                  <a:extLst>
                    <a:ext uri="{FF2B5EF4-FFF2-40B4-BE49-F238E27FC236}">
                      <a16:creationId xmlns="" xmlns:a16="http://schemas.microsoft.com/office/drawing/2014/main" id="{A652D74D-0D0F-3C94-5483-112075CE5590}"/>
                    </a:ext>
                  </a:extLst>
                </p:cNvPr>
                <p:cNvCxnSpPr>
                  <a:cxnSpLocks/>
                </p:cNvCxnSpPr>
                <p:nvPr/>
              </p:nvCxnSpPr>
              <p:spPr>
                <a:xfrm flipV="1">
                  <a:off x="5576715" y="5392678"/>
                  <a:ext cx="435093" cy="7668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Łącznik prosty ze strzałką 70">
                  <a:extLst>
                    <a:ext uri="{FF2B5EF4-FFF2-40B4-BE49-F238E27FC236}">
                      <a16:creationId xmlns="" xmlns:a16="http://schemas.microsoft.com/office/drawing/2014/main" id="{7AA123A6-F232-07B1-E94A-8CB62CF8D4AA}"/>
                    </a:ext>
                  </a:extLst>
                </p:cNvPr>
                <p:cNvCxnSpPr>
                  <a:cxnSpLocks/>
                </p:cNvCxnSpPr>
                <p:nvPr/>
              </p:nvCxnSpPr>
              <p:spPr>
                <a:xfrm flipV="1">
                  <a:off x="5960949" y="4539707"/>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pole tekstowe 73">
                      <a:extLst>
                        <a:ext uri="{FF2B5EF4-FFF2-40B4-BE49-F238E27FC236}">
                          <a16:creationId xmlns="" xmlns:a16="http://schemas.microsoft.com/office/drawing/2014/main" id="{43C2FB7B-DF26-B4B5-840E-D2A3F4ED701D}"/>
                        </a:ext>
                      </a:extLst>
                    </p:cNvPr>
                    <p:cNvSpPr txBox="1"/>
                    <p:nvPr/>
                  </p:nvSpPr>
                  <p:spPr>
                    <a:xfrm>
                      <a:off x="5096853" y="4192874"/>
                      <a:ext cx="1636083" cy="286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𝑔</m:t>
                                </m:r>
                              </m:e>
                              <m:sub>
                                <m:r>
                                  <a:rPr lang="pl-PL" sz="1800" b="0" i="1" smtClean="0">
                                    <a:latin typeface="Cambria Math" panose="02040503050406030204" pitchFamily="18" charset="0"/>
                                    <a:ea typeface="Cambria Math" panose="02040503050406030204" pitchFamily="18" charset="0"/>
                                  </a:rPr>
                                  <m:t>𝑘</m:t>
                                </m:r>
                              </m:sub>
                              <m:sup>
                                <m:r>
                                  <a:rPr lang="pl-PL" sz="1800" i="1">
                                    <a:latin typeface="Cambria Math" panose="02040503050406030204" pitchFamily="18" charset="0"/>
                                    <a:ea typeface="Cambria Math" panose="02040503050406030204" pitchFamily="18" charset="0"/>
                                  </a:rPr>
                                  <m:t>𝑜𝑢𝑡</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Sup>
                              <m:sSubSupPr>
                                <m:ctrlPr>
                                  <a:rPr lang="pl-PL" sz="1800" i="1">
                                    <a:latin typeface="Cambria Math" panose="02040503050406030204" pitchFamily="18" charset="0"/>
                                    <a:ea typeface="Cambria Math" panose="02040503050406030204" pitchFamily="18" charset="0"/>
                                  </a:rPr>
                                </m:ctrlPr>
                              </m:sSubSupPr>
                              <m:e>
                                <m:r>
                                  <a:rPr lang="pl-PL" sz="1800" i="1" smtClean="0">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up>
                                <m:r>
                                  <a:rPr lang="pl-PL" sz="1800" b="0" i="1" smtClean="0">
                                    <a:latin typeface="Cambria Math" panose="02040503050406030204" pitchFamily="18" charset="0"/>
                                    <a:ea typeface="Cambria Math" panose="02040503050406030204" pitchFamily="18" charset="0"/>
                                  </a:rPr>
                                  <m:t>′</m:t>
                                </m:r>
                              </m:sup>
                            </m:sSubSup>
                          </m:oMath>
                        </m:oMathPara>
                      </a14:m>
                      <a:endParaRPr lang="pl-PL" sz="1800" dirty="0">
                        <a:ea typeface="Cambria Math" panose="02040503050406030204" pitchFamily="18" charset="0"/>
                      </a:endParaRPr>
                    </a:p>
                  </p:txBody>
                </p:sp>
              </mc:Choice>
              <mc:Fallback xmlns="">
                <p:sp>
                  <p:nvSpPr>
                    <p:cNvPr id="74" name="pole tekstowe 73">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5096853" y="4192874"/>
                      <a:ext cx="1636083" cy="286040"/>
                    </a:xfrm>
                    <a:prstGeom prst="rect">
                      <a:avLst/>
                    </a:prstGeom>
                    <a:blipFill rotWithShape="0">
                      <a:blip r:embed="rId5"/>
                      <a:stretch>
                        <a:fillRect l="-1115" b="-25532"/>
                      </a:stretch>
                    </a:blipFill>
                  </p:spPr>
                  <p:txBody>
                    <a:bodyPr/>
                    <a:lstStyle/>
                    <a:p>
                      <a:r>
                        <a:rPr lang="en-US">
                          <a:noFill/>
                        </a:rPr>
                        <a:t> </a:t>
                      </a:r>
                    </a:p>
                  </p:txBody>
                </p:sp>
              </mc:Fallback>
            </mc:AlternateContent>
            <p:sp>
              <p:nvSpPr>
                <p:cNvPr id="75" name="pole tekstowe 74">
                  <a:extLst>
                    <a:ext uri="{FF2B5EF4-FFF2-40B4-BE49-F238E27FC236}">
                      <a16:creationId xmlns="" xmlns:a16="http://schemas.microsoft.com/office/drawing/2014/main" id="{9295D931-C0A5-6BFB-45C7-8078EE43F831}"/>
                    </a:ext>
                  </a:extLst>
                </p:cNvPr>
                <p:cNvSpPr txBox="1"/>
                <p:nvPr/>
              </p:nvSpPr>
              <p:spPr>
                <a:xfrm>
                  <a:off x="3875695" y="4194383"/>
                  <a:ext cx="248323" cy="276999"/>
                </a:xfrm>
                <a:prstGeom prst="rect">
                  <a:avLst/>
                </a:prstGeom>
                <a:noFill/>
              </p:spPr>
              <p:txBody>
                <a:bodyPr wrap="square" lIns="0" tIns="0" rIns="0" bIns="0" rtlCol="0">
                  <a:spAutoFit/>
                </a:bodyPr>
                <a:lstStyle/>
                <a:p>
                  <a:r>
                    <a:rPr lang="pl-PL" sz="1800" b="1" i="1" dirty="0"/>
                    <a:t>…</a:t>
                  </a:r>
                </a:p>
              </p:txBody>
            </p:sp>
          </p:grpSp>
          <p:grpSp>
            <p:nvGrpSpPr>
              <p:cNvPr id="76" name="Grupa 75"/>
              <p:cNvGrpSpPr/>
              <p:nvPr/>
            </p:nvGrpSpPr>
            <p:grpSpPr>
              <a:xfrm>
                <a:off x="1444416" y="1383349"/>
                <a:ext cx="5197777" cy="2284601"/>
                <a:chOff x="1301517" y="4268551"/>
                <a:chExt cx="5197777" cy="2284601"/>
              </a:xfrm>
            </p:grpSpPr>
            <p:sp>
              <p:nvSpPr>
                <p:cNvPr id="77" name="pole tekstowe 76">
                  <a:extLst>
                    <a:ext uri="{FF2B5EF4-FFF2-40B4-BE49-F238E27FC236}">
                      <a16:creationId xmlns="" xmlns:a16="http://schemas.microsoft.com/office/drawing/2014/main" id="{9295D931-C0A5-6BFB-45C7-8078EE43F831}"/>
                    </a:ext>
                  </a:extLst>
                </p:cNvPr>
                <p:cNvSpPr txBox="1"/>
                <p:nvPr/>
              </p:nvSpPr>
              <p:spPr>
                <a:xfrm>
                  <a:off x="3687451" y="5196624"/>
                  <a:ext cx="300351" cy="276999"/>
                </a:xfrm>
                <a:prstGeom prst="rect">
                  <a:avLst/>
                </a:prstGeom>
                <a:noFill/>
              </p:spPr>
              <p:txBody>
                <a:bodyPr wrap="square" lIns="0" tIns="0" rIns="0" bIns="0" rtlCol="0">
                  <a:spAutoFit/>
                </a:bodyPr>
                <a:lstStyle/>
                <a:p>
                  <a:r>
                    <a:rPr lang="pl-PL" sz="1800" i="1" dirty="0" err="1"/>
                    <a:t>tr</a:t>
                  </a:r>
                  <a:endParaRPr lang="pl-PL" sz="1800" i="1" dirty="0"/>
                </a:p>
              </p:txBody>
            </p:sp>
            <p:grpSp>
              <p:nvGrpSpPr>
                <p:cNvPr id="80" name="Grupa 79"/>
                <p:cNvGrpSpPr/>
                <p:nvPr/>
              </p:nvGrpSpPr>
              <p:grpSpPr>
                <a:xfrm>
                  <a:off x="1301517" y="6190537"/>
                  <a:ext cx="5197777" cy="362615"/>
                  <a:chOff x="647969" y="6070132"/>
                  <a:chExt cx="5197777" cy="362615"/>
                </a:xfrm>
              </p:grpSpPr>
              <mc:AlternateContent xmlns:mc="http://schemas.openxmlformats.org/markup-compatibility/2006" xmlns:a14="http://schemas.microsoft.com/office/drawing/2010/main">
                <mc:Choice Requires="a14">
                  <p:sp>
                    <p:nvSpPr>
                      <p:cNvPr id="93" name="pole tekstowe 92">
                        <a:extLst>
                          <a:ext uri="{FF2B5EF4-FFF2-40B4-BE49-F238E27FC236}">
                            <a16:creationId xmlns="" xmlns:a16="http://schemas.microsoft.com/office/drawing/2014/main" id="{D7DE5825-A38A-46AA-141A-0091597AE450}"/>
                          </a:ext>
                        </a:extLst>
                      </p:cNvPr>
                      <p:cNvSpPr txBox="1"/>
                      <p:nvPr/>
                    </p:nvSpPr>
                    <p:spPr>
                      <a:xfrm>
                        <a:off x="647969" y="6070132"/>
                        <a:ext cx="1370133" cy="2782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1</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b="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1</m:t>
                                  </m:r>
                                </m:sub>
                              </m:sSub>
                            </m:oMath>
                          </m:oMathPara>
                        </a14:m>
                        <a:endParaRPr lang="pl-PL" sz="1800" dirty="0"/>
                      </a:p>
                    </p:txBody>
                  </p:sp>
                </mc:Choice>
                <mc:Fallback xmlns="">
                  <p:sp>
                    <p:nvSpPr>
                      <p:cNvPr id="93" name="pole tekstowe 92">
                        <a:extLst>
                          <a:ext uri="{FF2B5EF4-FFF2-40B4-BE49-F238E27FC236}">
                            <a16:creationId xmlns:a16="http://schemas.microsoft.com/office/drawing/2014/main" xmlns:a14="http://schemas.microsoft.com/office/drawing/2010/main" xmlns="" id="{D7DE5825-A38A-46AA-141A-0091597AE450}"/>
                          </a:ext>
                        </a:extLst>
                      </p:cNvPr>
                      <p:cNvSpPr txBox="1">
                        <a:spLocks noRot="1" noChangeAspect="1" noMove="1" noResize="1" noEditPoints="1" noAdjustHandles="1" noChangeArrowheads="1" noChangeShapeType="1" noTextEdit="1"/>
                      </p:cNvSpPr>
                      <p:nvPr/>
                    </p:nvSpPr>
                    <p:spPr>
                      <a:xfrm>
                        <a:off x="647969" y="6070132"/>
                        <a:ext cx="1370133" cy="278218"/>
                      </a:xfrm>
                      <a:prstGeom prst="rect">
                        <a:avLst/>
                      </a:prstGeom>
                      <a:blipFill rotWithShape="0">
                        <a:blip r:embed="rId6"/>
                        <a:stretch>
                          <a:fillRect l="-6222" r="-12889" b="-28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pole tekstowe 95">
                        <a:extLst>
                          <a:ext uri="{FF2B5EF4-FFF2-40B4-BE49-F238E27FC236}">
                            <a16:creationId xmlns="" xmlns:a16="http://schemas.microsoft.com/office/drawing/2014/main" id="{A7FCF1F0-EFB3-4598-C1D5-30326FBAFAF0}"/>
                          </a:ext>
                        </a:extLst>
                      </p:cNvPr>
                      <p:cNvSpPr txBox="1"/>
                      <p:nvPr/>
                    </p:nvSpPr>
                    <p:spPr>
                      <a:xfrm>
                        <a:off x="4300406" y="6146707"/>
                        <a:ext cx="1545340" cy="286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𝑘</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𝑘</m:t>
                                  </m:r>
                                </m:sub>
                              </m:sSub>
                            </m:oMath>
                          </m:oMathPara>
                        </a14:m>
                        <a:endParaRPr lang="pl-PL" sz="1800" dirty="0"/>
                      </a:p>
                    </p:txBody>
                  </p:sp>
                </mc:Choice>
                <mc:Fallback xmlns="">
                  <p:sp>
                    <p:nvSpPr>
                      <p:cNvPr id="96" name="pole tekstowe 95">
                        <a:extLst>
                          <a:ext uri="{FF2B5EF4-FFF2-40B4-BE49-F238E27FC236}">
                            <a16:creationId xmlns:a16="http://schemas.microsoft.com/office/drawing/2014/main" xmlns:a14="http://schemas.microsoft.com/office/drawing/2010/main" xmlns="" id="{A7FCF1F0-EFB3-4598-C1D5-30326FBAFAF0}"/>
                          </a:ext>
                        </a:extLst>
                      </p:cNvPr>
                      <p:cNvSpPr txBox="1">
                        <a:spLocks noRot="1" noChangeAspect="1" noMove="1" noResize="1" noEditPoints="1" noAdjustHandles="1" noChangeArrowheads="1" noChangeShapeType="1" noTextEdit="1"/>
                      </p:cNvSpPr>
                      <p:nvPr/>
                    </p:nvSpPr>
                    <p:spPr>
                      <a:xfrm>
                        <a:off x="4300406" y="6146707"/>
                        <a:ext cx="1545340" cy="286040"/>
                      </a:xfrm>
                      <a:prstGeom prst="rect">
                        <a:avLst/>
                      </a:prstGeom>
                      <a:blipFill rotWithShape="0">
                        <a:blip r:embed="rId7"/>
                        <a:stretch>
                          <a:fillRect l="-4724" r="-1969" b="-25532"/>
                        </a:stretch>
                      </a:blipFill>
                    </p:spPr>
                    <p:txBody>
                      <a:bodyPr/>
                      <a:lstStyle/>
                      <a:p>
                        <a:r>
                          <a:rPr lang="en-US">
                            <a:noFill/>
                          </a:rPr>
                          <a:t> </a:t>
                        </a:r>
                      </a:p>
                    </p:txBody>
                  </p:sp>
                </mc:Fallback>
              </mc:AlternateContent>
            </p:grpSp>
            <p:cxnSp>
              <p:nvCxnSpPr>
                <p:cNvPr id="81" name="Łącznik prosty ze strzałką 80">
                  <a:extLst>
                    <a:ext uri="{FF2B5EF4-FFF2-40B4-BE49-F238E27FC236}">
                      <a16:creationId xmlns="" xmlns:a16="http://schemas.microsoft.com/office/drawing/2014/main" id="{7AA123A6-F232-07B1-E94A-8CB62CF8D4AA}"/>
                    </a:ext>
                  </a:extLst>
                </p:cNvPr>
                <p:cNvCxnSpPr>
                  <a:cxnSpLocks/>
                </p:cNvCxnSpPr>
                <p:nvPr/>
              </p:nvCxnSpPr>
              <p:spPr>
                <a:xfrm flipV="1">
                  <a:off x="3732206" y="4611225"/>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Łącznik prosty ze strzałką 81">
                  <a:extLst>
                    <a:ext uri="{FF2B5EF4-FFF2-40B4-BE49-F238E27FC236}">
                      <a16:creationId xmlns="" xmlns:a16="http://schemas.microsoft.com/office/drawing/2014/main" id="{CE998451-86FC-D348-E68D-0354338B83E1}"/>
                    </a:ext>
                  </a:extLst>
                </p:cNvPr>
                <p:cNvCxnSpPr>
                  <a:cxnSpLocks/>
                </p:cNvCxnSpPr>
                <p:nvPr/>
              </p:nvCxnSpPr>
              <p:spPr>
                <a:xfrm flipV="1">
                  <a:off x="2195737" y="5406697"/>
                  <a:ext cx="1139086" cy="7362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Łącznik prosty ze strzałką 82">
                  <a:extLst>
                    <a:ext uri="{FF2B5EF4-FFF2-40B4-BE49-F238E27FC236}">
                      <a16:creationId xmlns="" xmlns:a16="http://schemas.microsoft.com/office/drawing/2014/main" id="{A652D74D-0D0F-3C94-5483-112075CE5590}"/>
                    </a:ext>
                  </a:extLst>
                </p:cNvPr>
                <p:cNvCxnSpPr>
                  <a:cxnSpLocks/>
                </p:cNvCxnSpPr>
                <p:nvPr/>
              </p:nvCxnSpPr>
              <p:spPr>
                <a:xfrm flipH="1" flipV="1">
                  <a:off x="4066946" y="5406697"/>
                  <a:ext cx="1618888" cy="7166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pole tekstowe 89">
                      <a:extLst>
                        <a:ext uri="{FF2B5EF4-FFF2-40B4-BE49-F238E27FC236}">
                          <a16:creationId xmlns="" xmlns:a16="http://schemas.microsoft.com/office/drawing/2014/main" id="{43C2FB7B-DF26-B4B5-840E-D2A3F4ED701D}"/>
                        </a:ext>
                      </a:extLst>
                    </p:cNvPr>
                    <p:cNvSpPr txBox="1"/>
                    <p:nvPr/>
                  </p:nvSpPr>
                  <p:spPr>
                    <a:xfrm>
                      <a:off x="2925473" y="4268551"/>
                      <a:ext cx="1636083" cy="276999"/>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l-PL" sz="1800" i="1" smtClean="0">
                                    <a:latin typeface="Cambria Math" panose="02040503050406030204" pitchFamily="18" charset="0"/>
                                    <a:ea typeface="Cambria Math" panose="02040503050406030204" pitchFamily="18" charset="0"/>
                                  </a:rPr>
                                </m:ctrlPr>
                              </m:sSupPr>
                              <m:e>
                                <m:r>
                                  <a:rPr lang="pl-PL" sz="1800" b="0" i="1" smtClean="0">
                                    <a:latin typeface="Cambria Math" panose="02040503050406030204" pitchFamily="18" charset="0"/>
                                    <a:ea typeface="Cambria Math" panose="02040503050406030204" pitchFamily="18" charset="0"/>
                                  </a:rPr>
                                  <m:t>𝑔</m:t>
                                </m:r>
                              </m:e>
                              <m:sup>
                                <m:r>
                                  <a:rPr lang="pl-PL" sz="1800" b="0" i="1" smtClean="0">
                                    <a:latin typeface="Cambria Math" panose="02040503050406030204" pitchFamily="18" charset="0"/>
                                    <a:ea typeface="Cambria Math" panose="02040503050406030204" pitchFamily="18" charset="0"/>
                                  </a:rPr>
                                  <m:t>𝑜𝑢𝑡</m:t>
                                </m:r>
                              </m:sup>
                            </m:s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oMath>
                        </m:oMathPara>
                      </a14:m>
                      <a:endParaRPr lang="pl-PL" sz="1800" dirty="0">
                        <a:ea typeface="Cambria Math" panose="02040503050406030204" pitchFamily="18" charset="0"/>
                      </a:endParaRPr>
                    </a:p>
                  </p:txBody>
                </p:sp>
              </mc:Choice>
              <mc:Fallback xmlns="">
                <p:sp>
                  <p:nvSpPr>
                    <p:cNvPr id="90" name="pole tekstowe 89">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2925473" y="4268551"/>
                      <a:ext cx="1636083" cy="276999"/>
                    </a:xfrm>
                    <a:prstGeom prst="rect">
                      <a:avLst/>
                    </a:prstGeom>
                    <a:blipFill rotWithShape="0">
                      <a:blip r:embed="rId8"/>
                      <a:stretch>
                        <a:fillRect b="-28889"/>
                      </a:stretch>
                    </a:blipFill>
                  </p:spPr>
                  <p:txBody>
                    <a:bodyPr/>
                    <a:lstStyle/>
                    <a:p>
                      <a:r>
                        <a:rPr lang="en-US">
                          <a:noFill/>
                        </a:rPr>
                        <a:t> </a:t>
                      </a:r>
                    </a:p>
                  </p:txBody>
                </p:sp>
              </mc:Fallback>
            </mc:AlternateContent>
          </p:grpSp>
          <p:sp>
            <p:nvSpPr>
              <p:cNvPr id="97" name="pole tekstowe 96">
                <a:extLst>
                  <a:ext uri="{FF2B5EF4-FFF2-40B4-BE49-F238E27FC236}">
                    <a16:creationId xmlns="" xmlns:a16="http://schemas.microsoft.com/office/drawing/2014/main" id="{9295D931-C0A5-6BFB-45C7-8078EE43F831}"/>
                  </a:ext>
                </a:extLst>
              </p:cNvPr>
              <p:cNvSpPr txBox="1"/>
              <p:nvPr/>
            </p:nvSpPr>
            <p:spPr>
              <a:xfrm>
                <a:off x="3875695" y="6107294"/>
                <a:ext cx="248323" cy="276999"/>
              </a:xfrm>
              <a:prstGeom prst="rect">
                <a:avLst/>
              </a:prstGeom>
              <a:solidFill>
                <a:srgbClr val="00FFFF"/>
              </a:solidFill>
            </p:spPr>
            <p:txBody>
              <a:bodyPr wrap="square" lIns="0" tIns="0" rIns="0" bIns="0" rtlCol="0">
                <a:spAutoFit/>
              </a:bodyPr>
              <a:lstStyle/>
              <a:p>
                <a:r>
                  <a:rPr lang="pl-PL" sz="1800" b="1" i="1" dirty="0"/>
                  <a:t>…</a:t>
                </a:r>
              </a:p>
            </p:txBody>
          </p:sp>
          <p:sp>
            <p:nvSpPr>
              <p:cNvPr id="98" name="pole tekstowe 97">
                <a:extLst>
                  <a:ext uri="{FF2B5EF4-FFF2-40B4-BE49-F238E27FC236}">
                    <a16:creationId xmlns="" xmlns:a16="http://schemas.microsoft.com/office/drawing/2014/main" id="{9295D931-C0A5-6BFB-45C7-8078EE43F831}"/>
                  </a:ext>
                </a:extLst>
              </p:cNvPr>
              <p:cNvSpPr txBox="1"/>
              <p:nvPr/>
            </p:nvSpPr>
            <p:spPr>
              <a:xfrm>
                <a:off x="3867244" y="3364794"/>
                <a:ext cx="248323" cy="244991"/>
              </a:xfrm>
              <a:prstGeom prst="rect">
                <a:avLst/>
              </a:prstGeom>
              <a:noFill/>
            </p:spPr>
            <p:txBody>
              <a:bodyPr wrap="square" lIns="0" tIns="0" rIns="0" bIns="0" rtlCol="0">
                <a:spAutoFit/>
              </a:bodyPr>
              <a:lstStyle/>
              <a:p>
                <a:r>
                  <a:rPr lang="pl-PL" sz="1600" b="1" i="1" dirty="0"/>
                  <a:t>…</a:t>
                </a:r>
                <a:endParaRPr lang="pl-PL" sz="1800" b="1" i="1" dirty="0"/>
              </a:p>
            </p:txBody>
          </p:sp>
          <mc:AlternateContent xmlns:mc="http://schemas.openxmlformats.org/markup-compatibility/2006" xmlns:a14="http://schemas.microsoft.com/office/drawing/2010/main">
            <mc:Choice Requires="a14">
              <p:sp>
                <p:nvSpPr>
                  <p:cNvPr id="70" name="pole tekstowe 69"/>
                  <p:cNvSpPr txBox="1"/>
                  <p:nvPr/>
                </p:nvSpPr>
                <p:spPr>
                  <a:xfrm>
                    <a:off x="1792780" y="3719614"/>
                    <a:ext cx="787973" cy="276999"/>
                  </a:xfrm>
                  <a:prstGeom prst="rect">
                    <a:avLst/>
                  </a:prstGeom>
                  <a:solidFill>
                    <a:srgbClr val="FFFF00"/>
                  </a:solidFill>
                  <a:ln w="19050">
                    <a:solidFill>
                      <a:schemeClr val="tx1"/>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𝜀</m:t>
                              </m:r>
                            </m:e>
                            <m:sub>
                              <m:r>
                                <a:rPr lang="pl-PL" sz="1800" i="1">
                                  <a:latin typeface="Cambria Math" panose="02040503050406030204" pitchFamily="18" charset="0"/>
                                  <a:ea typeface="Cambria Math" panose="02040503050406030204" pitchFamily="18" charset="0"/>
                                </a:rPr>
                                <m:t>1</m:t>
                              </m:r>
                            </m:sub>
                            <m:sup>
                              <m:r>
                                <a:rPr lang="pl-PL" sz="1800" i="1">
                                  <a:latin typeface="Cambria Math" panose="02040503050406030204" pitchFamily="18" charset="0"/>
                                  <a:ea typeface="Cambria Math" panose="02040503050406030204" pitchFamily="18" charset="0"/>
                                </a:rPr>
                                <m:t>′</m:t>
                              </m:r>
                            </m:sup>
                          </m:sSubSup>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1</m:t>
                              </m:r>
                            </m:sub>
                          </m:sSub>
                        </m:oMath>
                      </m:oMathPara>
                    </a14:m>
                    <a:endParaRPr lang="en-US" sz="1800" dirty="0"/>
                  </a:p>
                </p:txBody>
              </p:sp>
            </mc:Choice>
            <mc:Fallback xmlns="">
              <p:sp>
                <p:nvSpPr>
                  <p:cNvPr id="70" name="pole tekstowe 69"/>
                  <p:cNvSpPr txBox="1">
                    <a:spLocks noRot="1" noChangeAspect="1" noMove="1" noResize="1" noEditPoints="1" noAdjustHandles="1" noChangeArrowheads="1" noChangeShapeType="1" noTextEdit="1"/>
                  </p:cNvSpPr>
                  <p:nvPr/>
                </p:nvSpPr>
                <p:spPr>
                  <a:xfrm>
                    <a:off x="1792780" y="3719614"/>
                    <a:ext cx="787973" cy="276999"/>
                  </a:xfrm>
                  <a:prstGeom prst="rect">
                    <a:avLst/>
                  </a:prstGeom>
                  <a:blipFill rotWithShape="0">
                    <a:blip r:embed="rId9"/>
                    <a:stretch>
                      <a:fillRect l="-2273" r="-758" b="-14286"/>
                    </a:stretch>
                  </a:blipFill>
                  <a:ln w="19050">
                    <a:solidFill>
                      <a:schemeClr val="tx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pole tekstowe 98"/>
                  <p:cNvSpPr txBox="1"/>
                  <p:nvPr/>
                </p:nvSpPr>
                <p:spPr>
                  <a:xfrm>
                    <a:off x="5448824" y="3807969"/>
                    <a:ext cx="818109" cy="276999"/>
                  </a:xfrm>
                  <a:prstGeom prst="rect">
                    <a:avLst/>
                  </a:prstGeom>
                  <a:solidFill>
                    <a:srgbClr val="FFFF00"/>
                  </a:solidFill>
                  <a:ln w="19050">
                    <a:solidFill>
                      <a:schemeClr val="tx1"/>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up>
                              <m:r>
                                <a:rPr lang="pl-PL" sz="1800" i="1">
                                  <a:latin typeface="Cambria Math" panose="02040503050406030204" pitchFamily="18" charset="0"/>
                                  <a:ea typeface="Cambria Math" panose="02040503050406030204" pitchFamily="18" charset="0"/>
                                </a:rPr>
                                <m:t>′</m:t>
                              </m:r>
                            </m:sup>
                          </m:sSubSup>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𝑘</m:t>
                              </m:r>
                            </m:sub>
                          </m:sSub>
                        </m:oMath>
                      </m:oMathPara>
                    </a14:m>
                    <a:endParaRPr lang="en-US" sz="1800" dirty="0"/>
                  </a:p>
                </p:txBody>
              </p:sp>
            </mc:Choice>
            <mc:Fallback xmlns="">
              <p:sp>
                <p:nvSpPr>
                  <p:cNvPr id="99" name="pole tekstowe 98"/>
                  <p:cNvSpPr txBox="1">
                    <a:spLocks noRot="1" noChangeAspect="1" noMove="1" noResize="1" noEditPoints="1" noAdjustHandles="1" noChangeArrowheads="1" noChangeShapeType="1" noTextEdit="1"/>
                  </p:cNvSpPr>
                  <p:nvPr/>
                </p:nvSpPr>
                <p:spPr>
                  <a:xfrm>
                    <a:off x="5448824" y="3807969"/>
                    <a:ext cx="818109" cy="276999"/>
                  </a:xfrm>
                  <a:prstGeom prst="rect">
                    <a:avLst/>
                  </a:prstGeom>
                  <a:blipFill rotWithShape="0">
                    <a:blip r:embed="rId10"/>
                    <a:stretch>
                      <a:fillRect l="-2190" b="-16667"/>
                    </a:stretch>
                  </a:blipFill>
                  <a:ln w="19050">
                    <a:solidFill>
                      <a:schemeClr val="tx1"/>
                    </a:solidFill>
                    <a:prstDash val="sysDash"/>
                  </a:ln>
                </p:spPr>
                <p:txBody>
                  <a:bodyPr/>
                  <a:lstStyle/>
                  <a:p>
                    <a:r>
                      <a:rPr lang="en-US">
                        <a:noFill/>
                      </a:rPr>
                      <a:t> </a:t>
                    </a:r>
                  </a:p>
                </p:txBody>
              </p:sp>
            </mc:Fallback>
          </mc:AlternateContent>
          <p:sp>
            <p:nvSpPr>
              <p:cNvPr id="101" name="Prostokąt 100"/>
              <p:cNvSpPr/>
              <p:nvPr/>
            </p:nvSpPr>
            <p:spPr>
              <a:xfrm>
                <a:off x="1309929" y="3245584"/>
                <a:ext cx="5680073" cy="1299274"/>
              </a:xfrm>
              <a:prstGeom prst="rect">
                <a:avLst/>
              </a:prstGeom>
              <a:solidFill>
                <a:srgbClr val="66FF66">
                  <a:alpha val="2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pole tekstowe 109"/>
            <p:cNvSpPr txBox="1"/>
            <p:nvPr/>
          </p:nvSpPr>
          <p:spPr>
            <a:xfrm>
              <a:off x="7129643" y="2375471"/>
              <a:ext cx="1890475" cy="2308324"/>
            </a:xfrm>
            <a:prstGeom prst="rect">
              <a:avLst/>
            </a:prstGeom>
            <a:noFill/>
          </p:spPr>
          <p:txBody>
            <a:bodyPr wrap="square" rtlCol="0">
              <a:spAutoFit/>
            </a:bodyPr>
            <a:lstStyle/>
            <a:p>
              <a:pPr algn="ctr"/>
              <a:r>
                <a:rPr lang="en-US" sz="1800" dirty="0">
                  <a:solidFill>
                    <a:srgbClr val="0000FF"/>
                  </a:solidFill>
                </a:rPr>
                <a:t>rule in the interface between the bottom and top layers constructed by composition of rules</a:t>
              </a:r>
            </a:p>
          </p:txBody>
        </p:sp>
        <p:cxnSp>
          <p:nvCxnSpPr>
            <p:cNvPr id="111" name="Łącznik prosty ze strzałką 110">
              <a:extLst>
                <a:ext uri="{FF2B5EF4-FFF2-40B4-BE49-F238E27FC236}">
                  <a16:creationId xmlns="" xmlns:a16="http://schemas.microsoft.com/office/drawing/2014/main" id="{A652D74D-0D0F-3C94-5483-112075CE5590}"/>
                </a:ext>
              </a:extLst>
            </p:cNvPr>
            <p:cNvCxnSpPr>
              <a:cxnSpLocks/>
              <a:stCxn id="110" idx="1"/>
              <a:endCxn id="90" idx="3"/>
            </p:cNvCxnSpPr>
            <p:nvPr/>
          </p:nvCxnSpPr>
          <p:spPr>
            <a:xfrm flipH="1" flipV="1">
              <a:off x="3939657" y="1521849"/>
              <a:ext cx="3189986" cy="2007784"/>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4" name="Łącznik prosty ze strzałką 113">
              <a:extLst>
                <a:ext uri="{FF2B5EF4-FFF2-40B4-BE49-F238E27FC236}">
                  <a16:creationId xmlns="" xmlns:a16="http://schemas.microsoft.com/office/drawing/2014/main" id="{A652D74D-0D0F-3C94-5483-112075CE5590}"/>
                </a:ext>
              </a:extLst>
            </p:cNvPr>
            <p:cNvCxnSpPr>
              <a:cxnSpLocks/>
              <a:stCxn id="110" idx="1"/>
            </p:cNvCxnSpPr>
            <p:nvPr/>
          </p:nvCxnSpPr>
          <p:spPr>
            <a:xfrm flipH="1">
              <a:off x="5530568" y="3529633"/>
              <a:ext cx="1599075" cy="2556315"/>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9" name="Strzałka w dół 8"/>
          <p:cNvSpPr/>
          <p:nvPr/>
        </p:nvSpPr>
        <p:spPr>
          <a:xfrm rot="10800000">
            <a:off x="496019" y="3631127"/>
            <a:ext cx="210053" cy="519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rzałka w dół 45"/>
          <p:cNvSpPr/>
          <p:nvPr/>
        </p:nvSpPr>
        <p:spPr>
          <a:xfrm rot="10800000">
            <a:off x="4154742" y="3701142"/>
            <a:ext cx="210053" cy="519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ole tekstowe 41"/>
          <p:cNvSpPr txBox="1"/>
          <p:nvPr/>
        </p:nvSpPr>
        <p:spPr>
          <a:xfrm>
            <a:off x="5840817" y="5284845"/>
            <a:ext cx="3235496" cy="1569660"/>
          </a:xfrm>
          <a:prstGeom prst="rect">
            <a:avLst/>
          </a:prstGeom>
          <a:noFill/>
        </p:spPr>
        <p:txBody>
          <a:bodyPr wrap="square" rtlCol="0">
            <a:spAutoFit/>
          </a:bodyPr>
          <a:lstStyle/>
          <a:p>
            <a:r>
              <a:rPr lang="en-US" sz="1600" u="sng" dirty="0">
                <a:solidFill>
                  <a:srgbClr val="0000FF"/>
                </a:solidFill>
              </a:rPr>
              <a:t>Challenge</a:t>
            </a:r>
            <a:r>
              <a:rPr lang="en-US" sz="1600" dirty="0">
                <a:solidFill>
                  <a:srgbClr val="0000FF"/>
                </a:solidFill>
              </a:rPr>
              <a:t>: Keeping </a:t>
            </a:r>
            <a:r>
              <a:rPr lang="pl-PL" sz="1600" dirty="0">
                <a:solidFill>
                  <a:srgbClr val="0000FF"/>
                </a:solidFill>
              </a:rPr>
              <a:t>a </a:t>
            </a:r>
            <a:r>
              <a:rPr lang="pl-PL" sz="1600" dirty="0" err="1">
                <a:solidFill>
                  <a:srgbClr val="0000FF"/>
                </a:solidFill>
              </a:rPr>
              <a:t>proper</a:t>
            </a:r>
            <a:r>
              <a:rPr lang="pl-PL" sz="1600" dirty="0">
                <a:solidFill>
                  <a:srgbClr val="0000FF"/>
                </a:solidFill>
              </a:rPr>
              <a:t> </a:t>
            </a:r>
            <a:r>
              <a:rPr lang="en-US" sz="1600" dirty="0">
                <a:solidFill>
                  <a:srgbClr val="0000FF"/>
                </a:solidFill>
              </a:rPr>
              <a:t>balance between reactive and deliberative behavior.</a:t>
            </a:r>
          </a:p>
          <a:p>
            <a:r>
              <a:rPr lang="en-US" sz="1600" i="1" dirty="0">
                <a:solidFill>
                  <a:srgbClr val="0000FF"/>
                </a:solidFill>
              </a:rPr>
              <a:t>D. </a:t>
            </a:r>
            <a:r>
              <a:rPr lang="en-US" sz="1600" i="1" dirty="0" err="1">
                <a:solidFill>
                  <a:srgbClr val="0000FF"/>
                </a:solidFill>
              </a:rPr>
              <a:t>Kahneman</a:t>
            </a:r>
            <a:r>
              <a:rPr lang="en-US" sz="1600" i="1" dirty="0">
                <a:solidFill>
                  <a:srgbClr val="0000FF"/>
                </a:solidFill>
              </a:rPr>
              <a:t>, Thinking, fast and slow</a:t>
            </a:r>
            <a:r>
              <a:rPr lang="pl-PL" sz="1600" i="1" dirty="0">
                <a:solidFill>
                  <a:srgbClr val="0000FF"/>
                </a:solidFill>
              </a:rPr>
              <a:t>.</a:t>
            </a:r>
            <a:r>
              <a:rPr lang="en-US" sz="1600" i="1" dirty="0">
                <a:solidFill>
                  <a:srgbClr val="0000FF"/>
                </a:solidFill>
              </a:rPr>
              <a:t> Farrar, Straus and Giroux</a:t>
            </a:r>
          </a:p>
          <a:p>
            <a:r>
              <a:rPr lang="en-US" sz="1600" i="1" dirty="0">
                <a:solidFill>
                  <a:srgbClr val="0000FF"/>
                </a:solidFill>
              </a:rPr>
              <a:t>(2011).</a:t>
            </a:r>
          </a:p>
        </p:txBody>
      </p:sp>
    </p:spTree>
    <p:extLst>
      <p:ext uri="{BB962C8B-B14F-4D97-AF65-F5344CB8AC3E}">
        <p14:creationId xmlns:p14="http://schemas.microsoft.com/office/powerpoint/2010/main" val="290226852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27181" y="78819"/>
            <a:ext cx="9080902" cy="927161"/>
          </a:xfrm>
        </p:spPr>
        <p:txBody>
          <a:bodyPr/>
          <a:lstStyle/>
          <a:p>
            <a:r>
              <a:rPr lang="en-US" sz="2800" b="1" dirty="0"/>
              <a:t>INTERFACES BETWEEN GRANULAR NETWORKS</a:t>
            </a:r>
            <a:r>
              <a:rPr lang="pl-PL" sz="2800" b="1" dirty="0"/>
              <a:t>:</a:t>
            </a:r>
            <a:r>
              <a:rPr lang="en-US" sz="2800" b="1" dirty="0"/>
              <a:t> </a:t>
            </a:r>
            <a:r>
              <a:rPr lang="pl-PL" sz="2800" b="1" dirty="0"/>
              <a:t/>
            </a:r>
            <a:br>
              <a:rPr lang="pl-PL" sz="2800" b="1" dirty="0"/>
            </a:br>
            <a:r>
              <a:rPr lang="en-US" sz="2800" b="1" dirty="0"/>
              <a:t>REASONING </a:t>
            </a:r>
            <a:r>
              <a:rPr lang="pl-PL" sz="2800" b="1" dirty="0"/>
              <a:t>THROUGH </a:t>
            </a:r>
            <a:r>
              <a:rPr lang="en-US" sz="2800" b="1" dirty="0"/>
              <a:t>LEVELS</a:t>
            </a:r>
            <a:r>
              <a:rPr lang="pl-PL" sz="2800" b="1" dirty="0"/>
              <a:t> (</a:t>
            </a:r>
            <a:r>
              <a:rPr lang="en-US" sz="2800" b="1" dirty="0" err="1"/>
              <a:t>cont</a:t>
            </a:r>
            <a:r>
              <a:rPr lang="pl-PL" sz="2800" b="1" dirty="0"/>
              <a:t>.)</a:t>
            </a:r>
            <a:endParaRPr lang="en-US" sz="2800" b="1" dirty="0"/>
          </a:p>
        </p:txBody>
      </p:sp>
      <p:sp>
        <p:nvSpPr>
          <p:cNvPr id="3" name="Symbol zastępczy numeru slajdu 2"/>
          <p:cNvSpPr>
            <a:spLocks noGrp="1"/>
          </p:cNvSpPr>
          <p:nvPr>
            <p:ph type="sldNum" sz="quarter" idx="12"/>
          </p:nvPr>
        </p:nvSpPr>
        <p:spPr>
          <a:xfrm>
            <a:off x="8606819" y="6576383"/>
            <a:ext cx="442392" cy="245905"/>
          </a:xfrm>
        </p:spPr>
        <p:txBody>
          <a:bodyPr/>
          <a:lstStyle/>
          <a:p>
            <a:pPr>
              <a:defRPr/>
            </a:pPr>
            <a:fld id="{D02E777F-298D-4C96-825C-3DC57E52C55E}" type="slidenum">
              <a:rPr lang="pl-PL" smtClean="0"/>
              <a:pPr>
                <a:defRPr/>
              </a:pPr>
              <a:t>129</a:t>
            </a:fld>
            <a:endParaRPr lang="pl-PL" dirty="0"/>
          </a:p>
        </p:txBody>
      </p:sp>
      <p:grpSp>
        <p:nvGrpSpPr>
          <p:cNvPr id="117" name="Grupa 116"/>
          <p:cNvGrpSpPr/>
          <p:nvPr/>
        </p:nvGrpSpPr>
        <p:grpSpPr>
          <a:xfrm>
            <a:off x="333763" y="1080112"/>
            <a:ext cx="8478100" cy="5469331"/>
            <a:chOff x="525866" y="1080112"/>
            <a:chExt cx="8478100" cy="5469331"/>
          </a:xfrm>
        </p:grpSpPr>
        <p:grpSp>
          <p:nvGrpSpPr>
            <p:cNvPr id="109" name="Grupa 108"/>
            <p:cNvGrpSpPr/>
            <p:nvPr/>
          </p:nvGrpSpPr>
          <p:grpSpPr>
            <a:xfrm>
              <a:off x="525866" y="1080112"/>
              <a:ext cx="5680073" cy="5469331"/>
              <a:chOff x="1290664" y="1080112"/>
              <a:chExt cx="5680073" cy="5469331"/>
            </a:xfrm>
          </p:grpSpPr>
          <p:grpSp>
            <p:nvGrpSpPr>
              <p:cNvPr id="69" name="Grupa 68"/>
              <p:cNvGrpSpPr/>
              <p:nvPr/>
            </p:nvGrpSpPr>
            <p:grpSpPr>
              <a:xfrm>
                <a:off x="1917768" y="4174027"/>
                <a:ext cx="4815168" cy="2375416"/>
                <a:chOff x="1917768" y="4192874"/>
                <a:chExt cx="4815168" cy="2375416"/>
              </a:xfrm>
            </p:grpSpPr>
            <p:sp>
              <p:nvSpPr>
                <p:cNvPr id="2" name="pole tekstowe 1">
                  <a:extLst>
                    <a:ext uri="{FF2B5EF4-FFF2-40B4-BE49-F238E27FC236}">
                      <a16:creationId xmlns="" xmlns:a16="http://schemas.microsoft.com/office/drawing/2014/main" id="{9295D931-C0A5-6BFB-45C7-8078EE43F831}"/>
                    </a:ext>
                  </a:extLst>
                </p:cNvPr>
                <p:cNvSpPr txBox="1"/>
                <p:nvPr/>
              </p:nvSpPr>
              <p:spPr>
                <a:xfrm>
                  <a:off x="3087165" y="5080493"/>
                  <a:ext cx="248323" cy="276999"/>
                </a:xfrm>
                <a:prstGeom prst="rect">
                  <a:avLst/>
                </a:prstGeom>
                <a:noFill/>
              </p:spPr>
              <p:txBody>
                <a:bodyPr wrap="square" lIns="0" tIns="0" rIns="0" bIns="0" rtlCol="0">
                  <a:spAutoFit/>
                </a:bodyPr>
                <a:lstStyle/>
                <a:p>
                  <a:r>
                    <a:rPr lang="pl-PL" sz="1800" i="1" dirty="0"/>
                    <a:t>tr</a:t>
                  </a:r>
                  <a:r>
                    <a:rPr lang="pl-PL" sz="1800" i="1" baseline="-25000" dirty="0"/>
                    <a:t>1</a:t>
                  </a:r>
                  <a:endParaRPr lang="pl-PL" sz="1800" i="1" dirty="0"/>
                </a:p>
              </p:txBody>
            </p:sp>
            <mc:AlternateContent xmlns:mc="http://schemas.openxmlformats.org/markup-compatibility/2006" xmlns:a14="http://schemas.microsoft.com/office/drawing/2010/main">
              <mc:Choice Requires="a14">
                <p:sp>
                  <p:nvSpPr>
                    <p:cNvPr id="34" name="pole tekstowe 33">
                      <a:extLst>
                        <a:ext uri="{FF2B5EF4-FFF2-40B4-BE49-F238E27FC236}">
                          <a16:creationId xmlns="" xmlns:a16="http://schemas.microsoft.com/office/drawing/2014/main" id="{43C2FB7B-DF26-B4B5-840E-D2A3F4ED701D}"/>
                        </a:ext>
                      </a:extLst>
                    </p:cNvPr>
                    <p:cNvSpPr txBox="1"/>
                    <p:nvPr/>
                  </p:nvSpPr>
                  <p:spPr>
                    <a:xfrm>
                      <a:off x="3067906" y="4259331"/>
                      <a:ext cx="1636083" cy="2782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𝑔</m:t>
                                </m:r>
                              </m:e>
                              <m:sub>
                                <m:r>
                                  <a:rPr lang="pl-PL" sz="1800" i="1">
                                    <a:latin typeface="Cambria Math" panose="02040503050406030204" pitchFamily="18" charset="0"/>
                                    <a:ea typeface="Cambria Math" panose="02040503050406030204" pitchFamily="18" charset="0"/>
                                  </a:rPr>
                                  <m:t>1</m:t>
                                </m:r>
                              </m:sub>
                              <m:sup>
                                <m:r>
                                  <a:rPr lang="pl-PL" sz="1800" i="1">
                                    <a:latin typeface="Cambria Math" panose="02040503050406030204" pitchFamily="18" charset="0"/>
                                    <a:ea typeface="Cambria Math" panose="02040503050406030204" pitchFamily="18" charset="0"/>
                                  </a:rPr>
                                  <m:t>𝑜𝑢𝑡</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Sup>
                              <m:sSubSupPr>
                                <m:ctrlPr>
                                  <a:rPr lang="pl-PL" sz="1800" i="1">
                                    <a:latin typeface="Cambria Math" panose="02040503050406030204" pitchFamily="18" charset="0"/>
                                    <a:ea typeface="Cambria Math" panose="02040503050406030204" pitchFamily="18" charset="0"/>
                                  </a:rPr>
                                </m:ctrlPr>
                              </m:sSubSupPr>
                              <m:e>
                                <m:r>
                                  <a:rPr lang="pl-PL" sz="1800" i="1" smtClean="0">
                                    <a:latin typeface="Cambria Math" panose="02040503050406030204" pitchFamily="18" charset="0"/>
                                    <a:ea typeface="Cambria Math" panose="02040503050406030204" pitchFamily="18" charset="0"/>
                                  </a:rPr>
                                  <m:t>𝜀</m:t>
                                </m:r>
                              </m:e>
                              <m:sub>
                                <m:r>
                                  <a:rPr lang="pl-PL" sz="1800" i="1">
                                    <a:latin typeface="Cambria Math" panose="02040503050406030204" pitchFamily="18" charset="0"/>
                                    <a:ea typeface="Cambria Math" panose="02040503050406030204" pitchFamily="18" charset="0"/>
                                  </a:rPr>
                                  <m:t>1</m:t>
                                </m:r>
                              </m:sub>
                              <m:sup>
                                <m:r>
                                  <a:rPr lang="pl-PL" sz="1800" b="0" i="1" smtClean="0">
                                    <a:latin typeface="Cambria Math" panose="02040503050406030204" pitchFamily="18" charset="0"/>
                                    <a:ea typeface="Cambria Math" panose="02040503050406030204" pitchFamily="18" charset="0"/>
                                  </a:rPr>
                                  <m:t>′</m:t>
                                </m:r>
                              </m:sup>
                            </m:sSubSup>
                          </m:oMath>
                        </m:oMathPara>
                      </a14:m>
                      <a:endParaRPr lang="pl-PL" sz="1800" dirty="0">
                        <a:ea typeface="Cambria Math" panose="02040503050406030204" pitchFamily="18" charset="0"/>
                      </a:endParaRPr>
                    </a:p>
                  </p:txBody>
                </p:sp>
              </mc:Choice>
              <mc:Fallback xmlns="">
                <p:sp>
                  <p:nvSpPr>
                    <p:cNvPr id="34" name="pole tekstowe 33">
                      <a:extLst>
                        <a:ext uri="{FF2B5EF4-FFF2-40B4-BE49-F238E27FC236}">
                          <a16:creationId xmlns:a16="http://schemas.microsoft.com/office/drawing/2014/main" xmlns="" xmlns:a14="http://schemas.microsoft.com/office/drawing/2010/main" id="{43C2FB7B-DF26-B4B5-840E-D2A3F4ED701D}"/>
                        </a:ext>
                      </a:extLst>
                    </p:cNvPr>
                    <p:cNvSpPr txBox="1">
                      <a:spLocks noRot="1" noChangeAspect="1" noMove="1" noResize="1" noEditPoints="1" noAdjustHandles="1" noChangeArrowheads="1" noChangeShapeType="1" noTextEdit="1"/>
                    </p:cNvSpPr>
                    <p:nvPr/>
                  </p:nvSpPr>
                  <p:spPr>
                    <a:xfrm>
                      <a:off x="3067906" y="4259331"/>
                      <a:ext cx="1636083" cy="278218"/>
                    </a:xfrm>
                    <a:prstGeom prst="rect">
                      <a:avLst/>
                    </a:prstGeom>
                    <a:blipFill rotWithShape="0">
                      <a:blip r:embed="rId3"/>
                      <a:stretch>
                        <a:fillRect l="-743" b="-31111"/>
                      </a:stretch>
                    </a:blipFill>
                  </p:spPr>
                  <p:txBody>
                    <a:bodyPr/>
                    <a:lstStyle/>
                    <a:p>
                      <a:r>
                        <a:rPr lang="en-US">
                          <a:noFill/>
                        </a:rPr>
                        <a:t> </a:t>
                      </a:r>
                    </a:p>
                  </p:txBody>
                </p:sp>
              </mc:Fallback>
            </mc:AlternateContent>
            <p:grpSp>
              <p:nvGrpSpPr>
                <p:cNvPr id="23" name="Grupa 22"/>
                <p:cNvGrpSpPr/>
                <p:nvPr/>
              </p:nvGrpSpPr>
              <p:grpSpPr>
                <a:xfrm>
                  <a:off x="1917768" y="6218551"/>
                  <a:ext cx="4495889" cy="349739"/>
                  <a:chOff x="1264220" y="6098146"/>
                  <a:chExt cx="4495889" cy="349739"/>
                </a:xfrm>
              </p:grpSpPr>
              <mc:AlternateContent xmlns:mc="http://schemas.openxmlformats.org/markup-compatibility/2006" xmlns:a14="http://schemas.microsoft.com/office/drawing/2010/main">
                <mc:Choice Requires="a14">
                  <p:sp>
                    <p:nvSpPr>
                      <p:cNvPr id="25" name="pole tekstowe 24">
                        <a:extLst>
                          <a:ext uri="{FF2B5EF4-FFF2-40B4-BE49-F238E27FC236}">
                            <a16:creationId xmlns="" xmlns:a16="http://schemas.microsoft.com/office/drawing/2014/main" id="{D7DE5825-A38A-46AA-141A-0091597AE450}"/>
                          </a:ext>
                        </a:extLst>
                      </p:cNvPr>
                      <p:cNvSpPr txBox="1"/>
                      <p:nvPr/>
                    </p:nvSpPr>
                    <p:spPr>
                      <a:xfrm>
                        <a:off x="1264220" y="6098146"/>
                        <a:ext cx="1370133" cy="291426"/>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1</m:t>
                                  </m:r>
                                </m:sub>
                                <m:sup>
                                  <m:r>
                                    <a:rPr lang="pl-PL" sz="1800" b="0" i="1" smtClean="0">
                                      <a:latin typeface="Cambria Math" panose="02040503050406030204" pitchFamily="18" charset="0"/>
                                    </a:rPr>
                                    <m:t>𝑖𝑛</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1</m:t>
                                  </m:r>
                                </m:sub>
                              </m:sSub>
                            </m:oMath>
                          </m:oMathPara>
                        </a14:m>
                        <a:endParaRPr lang="pl-PL" sz="1800" dirty="0"/>
                      </a:p>
                    </p:txBody>
                  </p:sp>
                </mc:Choice>
                <mc:Fallback xmlns="">
                  <p:sp>
                    <p:nvSpPr>
                      <p:cNvPr id="25" name="pole tekstowe 24">
                        <a:extLst>
                          <a:ext uri="{FF2B5EF4-FFF2-40B4-BE49-F238E27FC236}">
                            <a16:creationId xmlns:a16="http://schemas.microsoft.com/office/drawing/2014/main" xmlns:a14="http://schemas.microsoft.com/office/drawing/2010/main" xmlns="" id="{D7DE5825-A38A-46AA-141A-0091597AE450}"/>
                          </a:ext>
                        </a:extLst>
                      </p:cNvPr>
                      <p:cNvSpPr txBox="1">
                        <a:spLocks noRot="1" noChangeAspect="1" noMove="1" noResize="1" noEditPoints="1" noAdjustHandles="1" noChangeArrowheads="1" noChangeShapeType="1" noTextEdit="1"/>
                      </p:cNvSpPr>
                      <p:nvPr/>
                    </p:nvSpPr>
                    <p:spPr>
                      <a:xfrm>
                        <a:off x="1264220" y="6098146"/>
                        <a:ext cx="1370133" cy="291426"/>
                      </a:xfrm>
                      <a:prstGeom prst="rect">
                        <a:avLst/>
                      </a:prstGeom>
                      <a:blipFill rotWithShape="0">
                        <a:blip r:embed="rId4"/>
                        <a:stretch>
                          <a:fillRect l="-3571" r="-893" b="-27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pole tekstowe 44">
                        <a:extLst>
                          <a:ext uri="{FF2B5EF4-FFF2-40B4-BE49-F238E27FC236}">
                            <a16:creationId xmlns="" xmlns:a16="http://schemas.microsoft.com/office/drawing/2014/main" id="{A7FCF1F0-EFB3-4598-C1D5-30326FBAFAF0}"/>
                          </a:ext>
                        </a:extLst>
                      </p:cNvPr>
                      <p:cNvSpPr txBox="1"/>
                      <p:nvPr/>
                    </p:nvSpPr>
                    <p:spPr>
                      <a:xfrm>
                        <a:off x="4214769" y="6148636"/>
                        <a:ext cx="1545340" cy="299249"/>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𝑘</m:t>
                                  </m:r>
                                </m:sub>
                                <m:sup>
                                  <m:r>
                                    <a:rPr lang="pl-PL" sz="1800" b="0" i="1" smtClean="0">
                                      <a:latin typeface="Cambria Math" panose="02040503050406030204" pitchFamily="18" charset="0"/>
                                    </a:rPr>
                                    <m:t>𝑖𝑛</m:t>
                                  </m:r>
                                </m:sup>
                              </m:sSubSup>
                              <m:r>
                                <a:rPr lang="pl-PL" sz="1800" b="0" i="1" smtClean="0">
                                  <a:latin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i="1">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Sub>
                            </m:oMath>
                          </m:oMathPara>
                        </a14:m>
                        <a:endParaRPr lang="pl-PL" sz="1800" dirty="0"/>
                      </a:p>
                    </p:txBody>
                  </p:sp>
                </mc:Choice>
                <mc:Fallback xmlns="">
                  <p:sp>
                    <p:nvSpPr>
                      <p:cNvPr id="45" name="pole tekstowe 44">
                        <a:extLst>
                          <a:ext uri="{FF2B5EF4-FFF2-40B4-BE49-F238E27FC236}">
                            <a16:creationId xmlns:a16="http://schemas.microsoft.com/office/drawing/2014/main" xmlns="" xmlns:a14="http://schemas.microsoft.com/office/drawing/2010/main" id="{A7FCF1F0-EFB3-4598-C1D5-30326FBAFAF0}"/>
                          </a:ext>
                        </a:extLst>
                      </p:cNvPr>
                      <p:cNvSpPr txBox="1">
                        <a:spLocks noRot="1" noChangeAspect="1" noMove="1" noResize="1" noEditPoints="1" noAdjustHandles="1" noChangeArrowheads="1" noChangeShapeType="1" noTextEdit="1"/>
                      </p:cNvSpPr>
                      <p:nvPr/>
                    </p:nvSpPr>
                    <p:spPr>
                      <a:xfrm>
                        <a:off x="4214769" y="6148636"/>
                        <a:ext cx="1545340" cy="299249"/>
                      </a:xfrm>
                      <a:prstGeom prst="rect">
                        <a:avLst/>
                      </a:prstGeom>
                      <a:blipFill rotWithShape="0">
                        <a:blip r:embed="rId5"/>
                        <a:stretch>
                          <a:fillRect t="-2041" b="-24490"/>
                        </a:stretch>
                      </a:blipFill>
                    </p:spPr>
                    <p:txBody>
                      <a:bodyPr/>
                      <a:lstStyle/>
                      <a:p>
                        <a:r>
                          <a:rPr lang="en-US">
                            <a:noFill/>
                          </a:rPr>
                          <a:t> </a:t>
                        </a:r>
                      </a:p>
                    </p:txBody>
                  </p:sp>
                </mc:Fallback>
              </mc:AlternateContent>
            </p:grpSp>
            <p:cxnSp>
              <p:nvCxnSpPr>
                <p:cNvPr id="49" name="Łącznik prosty ze strzałką 48">
                  <a:extLst>
                    <a:ext uri="{FF2B5EF4-FFF2-40B4-BE49-F238E27FC236}">
                      <a16:creationId xmlns="" xmlns:a16="http://schemas.microsoft.com/office/drawing/2014/main" id="{7AA123A6-F232-07B1-E94A-8CB62CF8D4AA}"/>
                    </a:ext>
                  </a:extLst>
                </p:cNvPr>
                <p:cNvCxnSpPr>
                  <a:cxnSpLocks/>
                </p:cNvCxnSpPr>
                <p:nvPr/>
              </p:nvCxnSpPr>
              <p:spPr>
                <a:xfrm flipV="1">
                  <a:off x="3200018" y="4566764"/>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Łącznik prosty ze strzałką 50">
                  <a:extLst>
                    <a:ext uri="{FF2B5EF4-FFF2-40B4-BE49-F238E27FC236}">
                      <a16:creationId xmlns="" xmlns:a16="http://schemas.microsoft.com/office/drawing/2014/main" id="{CE998451-86FC-D348-E68D-0354338B83E1}"/>
                    </a:ext>
                  </a:extLst>
                </p:cNvPr>
                <p:cNvCxnSpPr>
                  <a:cxnSpLocks/>
                  <a:stCxn id="25" idx="0"/>
                </p:cNvCxnSpPr>
                <p:nvPr/>
              </p:nvCxnSpPr>
              <p:spPr>
                <a:xfrm flipV="1">
                  <a:off x="2602835" y="5449462"/>
                  <a:ext cx="474186" cy="76908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ze strzałką 52">
                  <a:extLst>
                    <a:ext uri="{FF2B5EF4-FFF2-40B4-BE49-F238E27FC236}">
                      <a16:creationId xmlns="" xmlns:a16="http://schemas.microsoft.com/office/drawing/2014/main" id="{A652D74D-0D0F-3C94-5483-112075CE5590}"/>
                    </a:ext>
                  </a:extLst>
                </p:cNvPr>
                <p:cNvCxnSpPr>
                  <a:cxnSpLocks/>
                </p:cNvCxnSpPr>
                <p:nvPr/>
              </p:nvCxnSpPr>
              <p:spPr>
                <a:xfrm flipH="1" flipV="1">
                  <a:off x="3385797" y="5406099"/>
                  <a:ext cx="2138736" cy="8124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pole tekstowe 63">
                  <a:extLst>
                    <a:ext uri="{FF2B5EF4-FFF2-40B4-BE49-F238E27FC236}">
                      <a16:creationId xmlns="" xmlns:a16="http://schemas.microsoft.com/office/drawing/2014/main" id="{9295D931-C0A5-6BFB-45C7-8078EE43F831}"/>
                    </a:ext>
                  </a:extLst>
                </p:cNvPr>
                <p:cNvSpPr txBox="1"/>
                <p:nvPr/>
              </p:nvSpPr>
              <p:spPr>
                <a:xfrm>
                  <a:off x="4235153" y="5095728"/>
                  <a:ext cx="248323" cy="276999"/>
                </a:xfrm>
                <a:prstGeom prst="rect">
                  <a:avLst/>
                </a:prstGeom>
                <a:noFill/>
              </p:spPr>
              <p:txBody>
                <a:bodyPr wrap="square" lIns="0" tIns="0" rIns="0" bIns="0" rtlCol="0">
                  <a:spAutoFit/>
                </a:bodyPr>
                <a:lstStyle/>
                <a:p>
                  <a:r>
                    <a:rPr lang="pl-PL" sz="1800" b="1" i="1" dirty="0"/>
                    <a:t>…</a:t>
                  </a:r>
                </a:p>
              </p:txBody>
            </p:sp>
            <p:sp>
              <p:nvSpPr>
                <p:cNvPr id="65" name="pole tekstowe 64">
                  <a:extLst>
                    <a:ext uri="{FF2B5EF4-FFF2-40B4-BE49-F238E27FC236}">
                      <a16:creationId xmlns="" xmlns:a16="http://schemas.microsoft.com/office/drawing/2014/main" id="{9295D931-C0A5-6BFB-45C7-8078EE43F831}"/>
                    </a:ext>
                  </a:extLst>
                </p:cNvPr>
                <p:cNvSpPr txBox="1"/>
                <p:nvPr/>
              </p:nvSpPr>
              <p:spPr>
                <a:xfrm>
                  <a:off x="5828733" y="5029133"/>
                  <a:ext cx="218444" cy="276999"/>
                </a:xfrm>
                <a:prstGeom prst="rect">
                  <a:avLst/>
                </a:prstGeom>
                <a:noFill/>
              </p:spPr>
              <p:txBody>
                <a:bodyPr wrap="square" lIns="0" tIns="0" rIns="0" bIns="0" rtlCol="0">
                  <a:spAutoFit/>
                </a:bodyPr>
                <a:lstStyle/>
                <a:p>
                  <a:r>
                    <a:rPr lang="pl-PL" sz="1800" i="1" dirty="0" err="1"/>
                    <a:t>tr</a:t>
                  </a:r>
                  <a:r>
                    <a:rPr lang="pl-PL" sz="1800" i="1" baseline="-25000" dirty="0" err="1"/>
                    <a:t>k</a:t>
                  </a:r>
                  <a:endParaRPr lang="pl-PL" sz="1800" i="1" dirty="0"/>
                </a:p>
              </p:txBody>
            </p:sp>
            <p:cxnSp>
              <p:nvCxnSpPr>
                <p:cNvPr id="66" name="Łącznik prosty ze strzałką 65">
                  <a:extLst>
                    <a:ext uri="{FF2B5EF4-FFF2-40B4-BE49-F238E27FC236}">
                      <a16:creationId xmlns="" xmlns:a16="http://schemas.microsoft.com/office/drawing/2014/main" id="{CE998451-86FC-D348-E68D-0354338B83E1}"/>
                    </a:ext>
                  </a:extLst>
                </p:cNvPr>
                <p:cNvCxnSpPr>
                  <a:cxnSpLocks/>
                  <a:stCxn id="25" idx="0"/>
                </p:cNvCxnSpPr>
                <p:nvPr/>
              </p:nvCxnSpPr>
              <p:spPr>
                <a:xfrm flipV="1">
                  <a:off x="2602835" y="5295843"/>
                  <a:ext cx="3142090" cy="9227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Łącznik prosty ze strzałką 67">
                  <a:extLst>
                    <a:ext uri="{FF2B5EF4-FFF2-40B4-BE49-F238E27FC236}">
                      <a16:creationId xmlns="" xmlns:a16="http://schemas.microsoft.com/office/drawing/2014/main" id="{A652D74D-0D0F-3C94-5483-112075CE5590}"/>
                    </a:ext>
                  </a:extLst>
                </p:cNvPr>
                <p:cNvCxnSpPr>
                  <a:cxnSpLocks/>
                </p:cNvCxnSpPr>
                <p:nvPr/>
              </p:nvCxnSpPr>
              <p:spPr>
                <a:xfrm flipV="1">
                  <a:off x="5605160" y="5449462"/>
                  <a:ext cx="355789" cy="7943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Łącznik prosty ze strzałką 70">
                  <a:extLst>
                    <a:ext uri="{FF2B5EF4-FFF2-40B4-BE49-F238E27FC236}">
                      <a16:creationId xmlns="" xmlns:a16="http://schemas.microsoft.com/office/drawing/2014/main" id="{7AA123A6-F232-07B1-E94A-8CB62CF8D4AA}"/>
                    </a:ext>
                  </a:extLst>
                </p:cNvPr>
                <p:cNvCxnSpPr>
                  <a:cxnSpLocks/>
                </p:cNvCxnSpPr>
                <p:nvPr/>
              </p:nvCxnSpPr>
              <p:spPr>
                <a:xfrm flipV="1">
                  <a:off x="5960949" y="4539707"/>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pole tekstowe 73">
                      <a:extLst>
                        <a:ext uri="{FF2B5EF4-FFF2-40B4-BE49-F238E27FC236}">
                          <a16:creationId xmlns="" xmlns:a16="http://schemas.microsoft.com/office/drawing/2014/main" id="{43C2FB7B-DF26-B4B5-840E-D2A3F4ED701D}"/>
                        </a:ext>
                      </a:extLst>
                    </p:cNvPr>
                    <p:cNvSpPr txBox="1"/>
                    <p:nvPr/>
                  </p:nvSpPr>
                  <p:spPr>
                    <a:xfrm>
                      <a:off x="5096853" y="4192874"/>
                      <a:ext cx="1636083" cy="286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𝑔</m:t>
                                </m:r>
                              </m:e>
                              <m:sub>
                                <m:r>
                                  <a:rPr lang="pl-PL" sz="1800" b="0" i="1" smtClean="0">
                                    <a:latin typeface="Cambria Math" panose="02040503050406030204" pitchFamily="18" charset="0"/>
                                    <a:ea typeface="Cambria Math" panose="02040503050406030204" pitchFamily="18" charset="0"/>
                                  </a:rPr>
                                  <m:t>𝑘</m:t>
                                </m:r>
                              </m:sub>
                              <m:sup>
                                <m:r>
                                  <a:rPr lang="pl-PL" sz="1800" i="1">
                                    <a:latin typeface="Cambria Math" panose="02040503050406030204" pitchFamily="18" charset="0"/>
                                    <a:ea typeface="Cambria Math" panose="02040503050406030204" pitchFamily="18" charset="0"/>
                                  </a:rPr>
                                  <m:t>𝑜𝑢𝑡</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Sup>
                              <m:sSubSupPr>
                                <m:ctrlPr>
                                  <a:rPr lang="pl-PL" sz="1800" i="1">
                                    <a:latin typeface="Cambria Math" panose="02040503050406030204" pitchFamily="18" charset="0"/>
                                    <a:ea typeface="Cambria Math" panose="02040503050406030204" pitchFamily="18" charset="0"/>
                                  </a:rPr>
                                </m:ctrlPr>
                              </m:sSubSupPr>
                              <m:e>
                                <m:r>
                                  <a:rPr lang="pl-PL" sz="1800" i="1" smtClean="0">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up>
                                <m:r>
                                  <a:rPr lang="pl-PL" sz="1800" b="0" i="1" smtClean="0">
                                    <a:latin typeface="Cambria Math" panose="02040503050406030204" pitchFamily="18" charset="0"/>
                                    <a:ea typeface="Cambria Math" panose="02040503050406030204" pitchFamily="18" charset="0"/>
                                  </a:rPr>
                                  <m:t>′</m:t>
                                </m:r>
                              </m:sup>
                            </m:sSubSup>
                          </m:oMath>
                        </m:oMathPara>
                      </a14:m>
                      <a:endParaRPr lang="pl-PL" sz="1800" dirty="0">
                        <a:ea typeface="Cambria Math" panose="02040503050406030204" pitchFamily="18" charset="0"/>
                      </a:endParaRPr>
                    </a:p>
                  </p:txBody>
                </p:sp>
              </mc:Choice>
              <mc:Fallback xmlns="">
                <p:sp>
                  <p:nvSpPr>
                    <p:cNvPr id="74" name="pole tekstowe 73">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5096853" y="4192874"/>
                      <a:ext cx="1636083" cy="286040"/>
                    </a:xfrm>
                    <a:prstGeom prst="rect">
                      <a:avLst/>
                    </a:prstGeom>
                    <a:blipFill rotWithShape="0">
                      <a:blip r:embed="rId6"/>
                      <a:stretch>
                        <a:fillRect l="-1115" b="-25532"/>
                      </a:stretch>
                    </a:blipFill>
                  </p:spPr>
                  <p:txBody>
                    <a:bodyPr/>
                    <a:lstStyle/>
                    <a:p>
                      <a:r>
                        <a:rPr lang="en-US">
                          <a:noFill/>
                        </a:rPr>
                        <a:t> </a:t>
                      </a:r>
                    </a:p>
                  </p:txBody>
                </p:sp>
              </mc:Fallback>
            </mc:AlternateContent>
            <p:sp>
              <p:nvSpPr>
                <p:cNvPr id="75" name="pole tekstowe 74">
                  <a:extLst>
                    <a:ext uri="{FF2B5EF4-FFF2-40B4-BE49-F238E27FC236}">
                      <a16:creationId xmlns="" xmlns:a16="http://schemas.microsoft.com/office/drawing/2014/main" id="{9295D931-C0A5-6BFB-45C7-8078EE43F831}"/>
                    </a:ext>
                  </a:extLst>
                </p:cNvPr>
                <p:cNvSpPr txBox="1"/>
                <p:nvPr/>
              </p:nvSpPr>
              <p:spPr>
                <a:xfrm>
                  <a:off x="4724941" y="4204037"/>
                  <a:ext cx="248323" cy="276999"/>
                </a:xfrm>
                <a:prstGeom prst="rect">
                  <a:avLst/>
                </a:prstGeom>
                <a:noFill/>
              </p:spPr>
              <p:txBody>
                <a:bodyPr wrap="square" lIns="0" tIns="0" rIns="0" bIns="0" rtlCol="0">
                  <a:spAutoFit/>
                </a:bodyPr>
                <a:lstStyle/>
                <a:p>
                  <a:r>
                    <a:rPr lang="pl-PL" sz="1800" b="1" i="1" dirty="0"/>
                    <a:t>…</a:t>
                  </a:r>
                </a:p>
              </p:txBody>
            </p:sp>
          </p:grpSp>
          <p:grpSp>
            <p:nvGrpSpPr>
              <p:cNvPr id="76" name="Grupa 75"/>
              <p:cNvGrpSpPr/>
              <p:nvPr/>
            </p:nvGrpSpPr>
            <p:grpSpPr>
              <a:xfrm>
                <a:off x="2220034" y="1080112"/>
                <a:ext cx="4422159" cy="2660303"/>
                <a:chOff x="2077135" y="3965314"/>
                <a:chExt cx="4422159" cy="2660303"/>
              </a:xfrm>
            </p:grpSpPr>
            <p:sp>
              <p:nvSpPr>
                <p:cNvPr id="77" name="pole tekstowe 76">
                  <a:extLst>
                    <a:ext uri="{FF2B5EF4-FFF2-40B4-BE49-F238E27FC236}">
                      <a16:creationId xmlns="" xmlns:a16="http://schemas.microsoft.com/office/drawing/2014/main" id="{9295D931-C0A5-6BFB-45C7-8078EE43F831}"/>
                    </a:ext>
                  </a:extLst>
                </p:cNvPr>
                <p:cNvSpPr txBox="1"/>
                <p:nvPr/>
              </p:nvSpPr>
              <p:spPr>
                <a:xfrm>
                  <a:off x="3687451" y="5196624"/>
                  <a:ext cx="300351" cy="276999"/>
                </a:xfrm>
                <a:prstGeom prst="rect">
                  <a:avLst/>
                </a:prstGeom>
                <a:noFill/>
              </p:spPr>
              <p:txBody>
                <a:bodyPr wrap="square" lIns="0" tIns="0" rIns="0" bIns="0" rtlCol="0">
                  <a:spAutoFit/>
                </a:bodyPr>
                <a:lstStyle/>
                <a:p>
                  <a:r>
                    <a:rPr lang="pl-PL" sz="1800" i="1" dirty="0" err="1"/>
                    <a:t>tr</a:t>
                  </a:r>
                  <a:endParaRPr lang="pl-PL" sz="1800" i="1" dirty="0"/>
                </a:p>
              </p:txBody>
            </p:sp>
            <p:grpSp>
              <p:nvGrpSpPr>
                <p:cNvPr id="80" name="Grupa 79"/>
                <p:cNvGrpSpPr/>
                <p:nvPr/>
              </p:nvGrpSpPr>
              <p:grpSpPr>
                <a:xfrm>
                  <a:off x="3095186" y="6314388"/>
                  <a:ext cx="3404108" cy="311229"/>
                  <a:chOff x="2441638" y="6193983"/>
                  <a:chExt cx="3404108" cy="311229"/>
                </a:xfrm>
              </p:grpSpPr>
              <mc:AlternateContent xmlns:mc="http://schemas.openxmlformats.org/markup-compatibility/2006" xmlns:a14="http://schemas.microsoft.com/office/drawing/2010/main">
                <mc:Choice Requires="a14">
                  <p:sp>
                    <p:nvSpPr>
                      <p:cNvPr id="93" name="pole tekstowe 92">
                        <a:extLst>
                          <a:ext uri="{FF2B5EF4-FFF2-40B4-BE49-F238E27FC236}">
                            <a16:creationId xmlns="" xmlns:a16="http://schemas.microsoft.com/office/drawing/2014/main" id="{D7DE5825-A38A-46AA-141A-0091597AE450}"/>
                          </a:ext>
                        </a:extLst>
                      </p:cNvPr>
                      <p:cNvSpPr txBox="1"/>
                      <p:nvPr/>
                    </p:nvSpPr>
                    <p:spPr>
                      <a:xfrm>
                        <a:off x="2441638" y="6226994"/>
                        <a:ext cx="1370133" cy="2782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1</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b="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1</m:t>
                                  </m:r>
                                </m:sub>
                              </m:sSub>
                            </m:oMath>
                          </m:oMathPara>
                        </a14:m>
                        <a:endParaRPr lang="pl-PL" sz="1800" dirty="0"/>
                      </a:p>
                    </p:txBody>
                  </p:sp>
                </mc:Choice>
                <mc:Fallback xmlns="">
                  <p:sp>
                    <p:nvSpPr>
                      <p:cNvPr id="93" name="pole tekstowe 92">
                        <a:extLst>
                          <a:ext uri="{FF2B5EF4-FFF2-40B4-BE49-F238E27FC236}">
                            <a16:creationId xmlns="" xmlns:a16="http://schemas.microsoft.com/office/drawing/2014/main" xmlns:a14="http://schemas.microsoft.com/office/drawing/2010/main" id="{D7DE5825-A38A-46AA-141A-0091597AE450}"/>
                          </a:ext>
                        </a:extLst>
                      </p:cNvPr>
                      <p:cNvSpPr txBox="1">
                        <a:spLocks noRot="1" noChangeAspect="1" noMove="1" noResize="1" noEditPoints="1" noAdjustHandles="1" noChangeArrowheads="1" noChangeShapeType="1" noTextEdit="1"/>
                      </p:cNvSpPr>
                      <p:nvPr/>
                    </p:nvSpPr>
                    <p:spPr>
                      <a:xfrm>
                        <a:off x="2441638" y="6226994"/>
                        <a:ext cx="1370133" cy="278218"/>
                      </a:xfrm>
                      <a:prstGeom prst="rect">
                        <a:avLst/>
                      </a:prstGeom>
                      <a:blipFill rotWithShape="0">
                        <a:blip r:embed="rId7"/>
                        <a:stretch>
                          <a:fillRect l="-6222" r="-13333" b="-28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pole tekstowe 95">
                        <a:extLst>
                          <a:ext uri="{FF2B5EF4-FFF2-40B4-BE49-F238E27FC236}">
                            <a16:creationId xmlns="" xmlns:a16="http://schemas.microsoft.com/office/drawing/2014/main" id="{A7FCF1F0-EFB3-4598-C1D5-30326FBAFAF0}"/>
                          </a:ext>
                        </a:extLst>
                      </p:cNvPr>
                      <p:cNvSpPr txBox="1"/>
                      <p:nvPr/>
                    </p:nvSpPr>
                    <p:spPr>
                      <a:xfrm>
                        <a:off x="4300406" y="6193983"/>
                        <a:ext cx="1545340" cy="286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𝑘</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𝑘</m:t>
                                  </m:r>
                                </m:sub>
                              </m:sSub>
                            </m:oMath>
                          </m:oMathPara>
                        </a14:m>
                        <a:endParaRPr lang="pl-PL" sz="1800" dirty="0"/>
                      </a:p>
                    </p:txBody>
                  </p:sp>
                </mc:Choice>
                <mc:Fallback xmlns="">
                  <p:sp>
                    <p:nvSpPr>
                      <p:cNvPr id="96" name="pole tekstowe 95">
                        <a:extLst>
                          <a:ext uri="{FF2B5EF4-FFF2-40B4-BE49-F238E27FC236}">
                            <a16:creationId xmlns="" xmlns:a16="http://schemas.microsoft.com/office/drawing/2014/main" xmlns:a14="http://schemas.microsoft.com/office/drawing/2010/main" id="{A7FCF1F0-EFB3-4598-C1D5-30326FBAFAF0}"/>
                          </a:ext>
                        </a:extLst>
                      </p:cNvPr>
                      <p:cNvSpPr txBox="1">
                        <a:spLocks noRot="1" noChangeAspect="1" noMove="1" noResize="1" noEditPoints="1" noAdjustHandles="1" noChangeArrowheads="1" noChangeShapeType="1" noTextEdit="1"/>
                      </p:cNvSpPr>
                      <p:nvPr/>
                    </p:nvSpPr>
                    <p:spPr>
                      <a:xfrm>
                        <a:off x="4300406" y="6193983"/>
                        <a:ext cx="1545340" cy="286040"/>
                      </a:xfrm>
                      <a:prstGeom prst="rect">
                        <a:avLst/>
                      </a:prstGeom>
                      <a:blipFill rotWithShape="0">
                        <a:blip r:embed="rId8"/>
                        <a:stretch>
                          <a:fillRect l="-4724" r="-1969" b="-28261"/>
                        </a:stretch>
                      </a:blipFill>
                    </p:spPr>
                    <p:txBody>
                      <a:bodyPr/>
                      <a:lstStyle/>
                      <a:p>
                        <a:r>
                          <a:rPr lang="en-US">
                            <a:noFill/>
                          </a:rPr>
                          <a:t> </a:t>
                        </a:r>
                      </a:p>
                    </p:txBody>
                  </p:sp>
                </mc:Fallback>
              </mc:AlternateContent>
            </p:grpSp>
            <p:cxnSp>
              <p:nvCxnSpPr>
                <p:cNvPr id="81" name="Łącznik prosty ze strzałką 80">
                  <a:extLst>
                    <a:ext uri="{FF2B5EF4-FFF2-40B4-BE49-F238E27FC236}">
                      <a16:creationId xmlns="" xmlns:a16="http://schemas.microsoft.com/office/drawing/2014/main" id="{7AA123A6-F232-07B1-E94A-8CB62CF8D4AA}"/>
                    </a:ext>
                  </a:extLst>
                </p:cNvPr>
                <p:cNvCxnSpPr>
                  <a:cxnSpLocks/>
                  <a:endCxn id="90" idx="2"/>
                </p:cNvCxnSpPr>
                <p:nvPr/>
              </p:nvCxnSpPr>
              <p:spPr>
                <a:xfrm flipV="1">
                  <a:off x="3743048" y="4242313"/>
                  <a:ext cx="9116" cy="9138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Łącznik prosty ze strzałką 81">
                  <a:extLst>
                    <a:ext uri="{FF2B5EF4-FFF2-40B4-BE49-F238E27FC236}">
                      <a16:creationId xmlns="" xmlns:a16="http://schemas.microsoft.com/office/drawing/2014/main" id="{CE998451-86FC-D348-E68D-0354338B83E1}"/>
                    </a:ext>
                  </a:extLst>
                </p:cNvPr>
                <p:cNvCxnSpPr>
                  <a:cxnSpLocks/>
                  <a:stCxn id="43" idx="0"/>
                </p:cNvCxnSpPr>
                <p:nvPr/>
              </p:nvCxnSpPr>
              <p:spPr>
                <a:xfrm flipV="1">
                  <a:off x="2077135" y="5458720"/>
                  <a:ext cx="1348092" cy="926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Łącznik prosty ze strzałką 82">
                  <a:extLst>
                    <a:ext uri="{FF2B5EF4-FFF2-40B4-BE49-F238E27FC236}">
                      <a16:creationId xmlns="" xmlns:a16="http://schemas.microsoft.com/office/drawing/2014/main" id="{A652D74D-0D0F-3C94-5483-112075CE5590}"/>
                    </a:ext>
                  </a:extLst>
                </p:cNvPr>
                <p:cNvCxnSpPr>
                  <a:cxnSpLocks/>
                  <a:stCxn id="96" idx="0"/>
                </p:cNvCxnSpPr>
                <p:nvPr/>
              </p:nvCxnSpPr>
              <p:spPr>
                <a:xfrm flipH="1" flipV="1">
                  <a:off x="4066946" y="5453973"/>
                  <a:ext cx="1659678" cy="8604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pole tekstowe 89">
                      <a:extLst>
                        <a:ext uri="{FF2B5EF4-FFF2-40B4-BE49-F238E27FC236}">
                          <a16:creationId xmlns="" xmlns:a16="http://schemas.microsoft.com/office/drawing/2014/main" id="{43C2FB7B-DF26-B4B5-840E-D2A3F4ED701D}"/>
                        </a:ext>
                      </a:extLst>
                    </p:cNvPr>
                    <p:cNvSpPr txBox="1"/>
                    <p:nvPr/>
                  </p:nvSpPr>
                  <p:spPr>
                    <a:xfrm>
                      <a:off x="2934122" y="3965314"/>
                      <a:ext cx="1636083" cy="276999"/>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l-PL" sz="1800" i="1" smtClean="0">
                                    <a:latin typeface="Cambria Math" panose="02040503050406030204" pitchFamily="18" charset="0"/>
                                    <a:ea typeface="Cambria Math" panose="02040503050406030204" pitchFamily="18" charset="0"/>
                                  </a:rPr>
                                </m:ctrlPr>
                              </m:sSupPr>
                              <m:e>
                                <m:r>
                                  <a:rPr lang="pl-PL" sz="1800" b="0" i="1" smtClean="0">
                                    <a:latin typeface="Cambria Math" panose="02040503050406030204" pitchFamily="18" charset="0"/>
                                    <a:ea typeface="Cambria Math" panose="02040503050406030204" pitchFamily="18" charset="0"/>
                                  </a:rPr>
                                  <m:t>𝑔</m:t>
                                </m:r>
                              </m:e>
                              <m:sup>
                                <m:r>
                                  <a:rPr lang="pl-PL" sz="1800" b="0" i="1" smtClean="0">
                                    <a:latin typeface="Cambria Math" panose="02040503050406030204" pitchFamily="18" charset="0"/>
                                    <a:ea typeface="Cambria Math" panose="02040503050406030204" pitchFamily="18" charset="0"/>
                                  </a:rPr>
                                  <m:t>𝑜𝑢𝑡</m:t>
                                </m:r>
                              </m:sup>
                            </m:s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oMath>
                        </m:oMathPara>
                      </a14:m>
                      <a:endParaRPr lang="pl-PL" sz="1800" dirty="0">
                        <a:ea typeface="Cambria Math" panose="02040503050406030204" pitchFamily="18" charset="0"/>
                      </a:endParaRPr>
                    </a:p>
                  </p:txBody>
                </p:sp>
              </mc:Choice>
              <mc:Fallback xmlns="">
                <p:sp>
                  <p:nvSpPr>
                    <p:cNvPr id="90" name="pole tekstowe 89">
                      <a:extLst>
                        <a:ext uri="{FF2B5EF4-FFF2-40B4-BE49-F238E27FC236}">
                          <a16:creationId xmlns:a16="http://schemas.microsoft.com/office/drawing/2014/main" xmlns="" xmlns:a14="http://schemas.microsoft.com/office/drawing/2010/main" id="{43C2FB7B-DF26-B4B5-840E-D2A3F4ED701D}"/>
                        </a:ext>
                      </a:extLst>
                    </p:cNvPr>
                    <p:cNvSpPr txBox="1">
                      <a:spLocks noRot="1" noChangeAspect="1" noMove="1" noResize="1" noEditPoints="1" noAdjustHandles="1" noChangeArrowheads="1" noChangeShapeType="1" noTextEdit="1"/>
                    </p:cNvSpPr>
                    <p:nvPr/>
                  </p:nvSpPr>
                  <p:spPr>
                    <a:xfrm>
                      <a:off x="2934122" y="3965314"/>
                      <a:ext cx="1636083" cy="276999"/>
                    </a:xfrm>
                    <a:prstGeom prst="rect">
                      <a:avLst/>
                    </a:prstGeom>
                    <a:blipFill rotWithShape="0">
                      <a:blip r:embed="rId9"/>
                      <a:stretch>
                        <a:fillRect b="-26087"/>
                      </a:stretch>
                    </a:blipFill>
                  </p:spPr>
                  <p:txBody>
                    <a:bodyPr/>
                    <a:lstStyle/>
                    <a:p>
                      <a:r>
                        <a:rPr lang="en-US">
                          <a:noFill/>
                        </a:rPr>
                        <a:t> </a:t>
                      </a:r>
                    </a:p>
                  </p:txBody>
                </p:sp>
              </mc:Fallback>
            </mc:AlternateContent>
          </p:grpSp>
          <p:sp>
            <p:nvSpPr>
              <p:cNvPr id="97" name="pole tekstowe 96">
                <a:extLst>
                  <a:ext uri="{FF2B5EF4-FFF2-40B4-BE49-F238E27FC236}">
                    <a16:creationId xmlns="" xmlns:a16="http://schemas.microsoft.com/office/drawing/2014/main" id="{9295D931-C0A5-6BFB-45C7-8078EE43F831}"/>
                  </a:ext>
                </a:extLst>
              </p:cNvPr>
              <p:cNvSpPr txBox="1"/>
              <p:nvPr/>
            </p:nvSpPr>
            <p:spPr>
              <a:xfrm>
                <a:off x="3885947" y="6232715"/>
                <a:ext cx="248323" cy="276999"/>
              </a:xfrm>
              <a:prstGeom prst="rect">
                <a:avLst/>
              </a:prstGeom>
              <a:solidFill>
                <a:srgbClr val="00FFFF"/>
              </a:solidFill>
            </p:spPr>
            <p:txBody>
              <a:bodyPr wrap="square" lIns="0" tIns="0" rIns="0" bIns="0" rtlCol="0">
                <a:spAutoFit/>
              </a:bodyPr>
              <a:lstStyle/>
              <a:p>
                <a:r>
                  <a:rPr lang="pl-PL" sz="1800" b="1" i="1" dirty="0"/>
                  <a:t>…</a:t>
                </a:r>
              </a:p>
            </p:txBody>
          </p:sp>
          <p:sp>
            <p:nvSpPr>
              <p:cNvPr id="98" name="pole tekstowe 97">
                <a:extLst>
                  <a:ext uri="{FF2B5EF4-FFF2-40B4-BE49-F238E27FC236}">
                    <a16:creationId xmlns="" xmlns:a16="http://schemas.microsoft.com/office/drawing/2014/main" id="{9295D931-C0A5-6BFB-45C7-8078EE43F831}"/>
                  </a:ext>
                </a:extLst>
              </p:cNvPr>
              <p:cNvSpPr txBox="1"/>
              <p:nvPr/>
            </p:nvSpPr>
            <p:spPr>
              <a:xfrm>
                <a:off x="4731763" y="3454883"/>
                <a:ext cx="248323" cy="244991"/>
              </a:xfrm>
              <a:prstGeom prst="rect">
                <a:avLst/>
              </a:prstGeom>
              <a:noFill/>
            </p:spPr>
            <p:txBody>
              <a:bodyPr wrap="square" lIns="0" tIns="0" rIns="0" bIns="0" rtlCol="0">
                <a:spAutoFit/>
              </a:bodyPr>
              <a:lstStyle/>
              <a:p>
                <a:r>
                  <a:rPr lang="pl-PL" sz="1600" b="1" i="1" dirty="0"/>
                  <a:t>…</a:t>
                </a:r>
                <a:endParaRPr lang="pl-PL" sz="1800" b="1" i="1" dirty="0"/>
              </a:p>
            </p:txBody>
          </p:sp>
          <mc:AlternateContent xmlns:mc="http://schemas.openxmlformats.org/markup-compatibility/2006" xmlns:a14="http://schemas.microsoft.com/office/drawing/2010/main">
            <mc:Choice Requires="a14">
              <p:sp>
                <p:nvSpPr>
                  <p:cNvPr id="70" name="pole tekstowe 69"/>
                  <p:cNvSpPr txBox="1"/>
                  <p:nvPr/>
                </p:nvSpPr>
                <p:spPr>
                  <a:xfrm>
                    <a:off x="3662618" y="3852213"/>
                    <a:ext cx="787973" cy="276999"/>
                  </a:xfrm>
                  <a:prstGeom prst="rect">
                    <a:avLst/>
                  </a:prstGeom>
                  <a:solidFill>
                    <a:srgbClr val="FFFF00"/>
                  </a:solidFill>
                  <a:ln w="19050">
                    <a:solidFill>
                      <a:schemeClr val="tx1"/>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𝜀</m:t>
                              </m:r>
                            </m:e>
                            <m:sub>
                              <m:r>
                                <a:rPr lang="pl-PL" sz="1800" i="1">
                                  <a:latin typeface="Cambria Math" panose="02040503050406030204" pitchFamily="18" charset="0"/>
                                  <a:ea typeface="Cambria Math" panose="02040503050406030204" pitchFamily="18" charset="0"/>
                                </a:rPr>
                                <m:t>1</m:t>
                              </m:r>
                            </m:sub>
                            <m:sup>
                              <m:r>
                                <a:rPr lang="pl-PL" sz="1800" i="1">
                                  <a:latin typeface="Cambria Math" panose="02040503050406030204" pitchFamily="18" charset="0"/>
                                  <a:ea typeface="Cambria Math" panose="02040503050406030204" pitchFamily="18" charset="0"/>
                                </a:rPr>
                                <m:t>′</m:t>
                              </m:r>
                            </m:sup>
                          </m:sSubSup>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1</m:t>
                              </m:r>
                            </m:sub>
                          </m:sSub>
                        </m:oMath>
                      </m:oMathPara>
                    </a14:m>
                    <a:endParaRPr lang="en-US" sz="1800" dirty="0"/>
                  </a:p>
                </p:txBody>
              </p:sp>
            </mc:Choice>
            <mc:Fallback xmlns="">
              <p:sp>
                <p:nvSpPr>
                  <p:cNvPr id="70" name="pole tekstowe 69"/>
                  <p:cNvSpPr txBox="1">
                    <a:spLocks noRot="1" noChangeAspect="1" noMove="1" noResize="1" noEditPoints="1" noAdjustHandles="1" noChangeArrowheads="1" noChangeShapeType="1" noTextEdit="1"/>
                  </p:cNvSpPr>
                  <p:nvPr/>
                </p:nvSpPr>
                <p:spPr>
                  <a:xfrm>
                    <a:off x="3662618" y="3852213"/>
                    <a:ext cx="787973" cy="276999"/>
                  </a:xfrm>
                  <a:prstGeom prst="rect">
                    <a:avLst/>
                  </a:prstGeom>
                  <a:blipFill rotWithShape="0">
                    <a:blip r:embed="rId10"/>
                    <a:stretch>
                      <a:fillRect l="-2273" b="-14583"/>
                    </a:stretch>
                  </a:blipFill>
                  <a:ln w="19050">
                    <a:solidFill>
                      <a:schemeClr val="tx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pole tekstowe 98"/>
                  <p:cNvSpPr txBox="1"/>
                  <p:nvPr/>
                </p:nvSpPr>
                <p:spPr>
                  <a:xfrm>
                    <a:off x="5448824" y="3807969"/>
                    <a:ext cx="818109" cy="276999"/>
                  </a:xfrm>
                  <a:prstGeom prst="rect">
                    <a:avLst/>
                  </a:prstGeom>
                  <a:solidFill>
                    <a:srgbClr val="FFFF00"/>
                  </a:solidFill>
                  <a:ln w="19050">
                    <a:solidFill>
                      <a:schemeClr val="tx1"/>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up>
                              <m:r>
                                <a:rPr lang="pl-PL" sz="1800" i="1">
                                  <a:latin typeface="Cambria Math" panose="02040503050406030204" pitchFamily="18" charset="0"/>
                                  <a:ea typeface="Cambria Math" panose="02040503050406030204" pitchFamily="18" charset="0"/>
                                </a:rPr>
                                <m:t>′</m:t>
                              </m:r>
                            </m:sup>
                          </m:sSubSup>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𝑘</m:t>
                              </m:r>
                            </m:sub>
                          </m:sSub>
                        </m:oMath>
                      </m:oMathPara>
                    </a14:m>
                    <a:endParaRPr lang="en-US" sz="1800" dirty="0"/>
                  </a:p>
                </p:txBody>
              </p:sp>
            </mc:Choice>
            <mc:Fallback xmlns="">
              <p:sp>
                <p:nvSpPr>
                  <p:cNvPr id="99" name="pole tekstowe 98"/>
                  <p:cNvSpPr txBox="1">
                    <a:spLocks noRot="1" noChangeAspect="1" noMove="1" noResize="1" noEditPoints="1" noAdjustHandles="1" noChangeArrowheads="1" noChangeShapeType="1" noTextEdit="1"/>
                  </p:cNvSpPr>
                  <p:nvPr/>
                </p:nvSpPr>
                <p:spPr>
                  <a:xfrm>
                    <a:off x="5448824" y="3807969"/>
                    <a:ext cx="818109" cy="276999"/>
                  </a:xfrm>
                  <a:prstGeom prst="rect">
                    <a:avLst/>
                  </a:prstGeom>
                  <a:blipFill rotWithShape="0">
                    <a:blip r:embed="rId11"/>
                    <a:stretch>
                      <a:fillRect l="-2190" b="-16667"/>
                    </a:stretch>
                  </a:blipFill>
                  <a:ln w="19050">
                    <a:solidFill>
                      <a:schemeClr val="tx1"/>
                    </a:solidFill>
                    <a:prstDash val="sysDash"/>
                  </a:ln>
                </p:spPr>
                <p:txBody>
                  <a:bodyPr/>
                  <a:lstStyle/>
                  <a:p>
                    <a:r>
                      <a:rPr lang="en-US">
                        <a:noFill/>
                      </a:rPr>
                      <a:t> </a:t>
                    </a:r>
                  </a:p>
                </p:txBody>
              </p:sp>
            </mc:Fallback>
          </mc:AlternateContent>
          <p:sp>
            <p:nvSpPr>
              <p:cNvPr id="101" name="Prostokąt 100"/>
              <p:cNvSpPr/>
              <p:nvPr/>
            </p:nvSpPr>
            <p:spPr>
              <a:xfrm>
                <a:off x="1290664" y="3340203"/>
                <a:ext cx="5680073" cy="1299274"/>
              </a:xfrm>
              <a:prstGeom prst="rect">
                <a:avLst/>
              </a:prstGeom>
              <a:solidFill>
                <a:srgbClr val="66FF66">
                  <a:alpha val="2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pole tekstowe 109"/>
            <p:cNvSpPr txBox="1"/>
            <p:nvPr/>
          </p:nvSpPr>
          <p:spPr>
            <a:xfrm>
              <a:off x="7113491" y="2390133"/>
              <a:ext cx="1890475" cy="2308324"/>
            </a:xfrm>
            <a:prstGeom prst="rect">
              <a:avLst/>
            </a:prstGeom>
            <a:noFill/>
          </p:spPr>
          <p:txBody>
            <a:bodyPr wrap="square" rtlCol="0">
              <a:spAutoFit/>
            </a:bodyPr>
            <a:lstStyle/>
            <a:p>
              <a:pPr algn="ctr"/>
              <a:r>
                <a:rPr lang="en-US" sz="1800" dirty="0">
                  <a:solidFill>
                    <a:srgbClr val="0000FF"/>
                  </a:solidFill>
                </a:rPr>
                <a:t>rule in the interface between the bottom and top layers constructed by composition of rules</a:t>
              </a:r>
            </a:p>
          </p:txBody>
        </p:sp>
        <p:cxnSp>
          <p:nvCxnSpPr>
            <p:cNvPr id="111" name="Łącznik prosty ze strzałką 110">
              <a:extLst>
                <a:ext uri="{FF2B5EF4-FFF2-40B4-BE49-F238E27FC236}">
                  <a16:creationId xmlns="" xmlns:a16="http://schemas.microsoft.com/office/drawing/2014/main" id="{A652D74D-0D0F-3C94-5483-112075CE5590}"/>
                </a:ext>
              </a:extLst>
            </p:cNvPr>
            <p:cNvCxnSpPr>
              <a:cxnSpLocks/>
              <a:stCxn id="110" idx="1"/>
              <a:endCxn id="90" idx="3"/>
            </p:cNvCxnSpPr>
            <p:nvPr/>
          </p:nvCxnSpPr>
          <p:spPr>
            <a:xfrm flipH="1" flipV="1">
              <a:off x="3948306" y="1218612"/>
              <a:ext cx="3165185" cy="232568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4" name="Łącznik prosty ze strzałką 113">
              <a:extLst>
                <a:ext uri="{FF2B5EF4-FFF2-40B4-BE49-F238E27FC236}">
                  <a16:creationId xmlns="" xmlns:a16="http://schemas.microsoft.com/office/drawing/2014/main" id="{A652D74D-0D0F-3C94-5483-112075CE5590}"/>
                </a:ext>
              </a:extLst>
            </p:cNvPr>
            <p:cNvCxnSpPr>
              <a:cxnSpLocks/>
              <a:stCxn id="110" idx="1"/>
            </p:cNvCxnSpPr>
            <p:nvPr/>
          </p:nvCxnSpPr>
          <p:spPr>
            <a:xfrm flipH="1">
              <a:off x="5438398" y="3544295"/>
              <a:ext cx="1675093" cy="2670071"/>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9" name="Strzałka w dół 8"/>
          <p:cNvSpPr/>
          <p:nvPr/>
        </p:nvSpPr>
        <p:spPr>
          <a:xfrm rot="10800000">
            <a:off x="2159239" y="3787716"/>
            <a:ext cx="210053" cy="519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rzałka w dół 45"/>
          <p:cNvSpPr/>
          <p:nvPr/>
        </p:nvSpPr>
        <p:spPr>
          <a:xfrm rot="10800000">
            <a:off x="4140917" y="3746733"/>
            <a:ext cx="224887" cy="495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p:cNvSpPr txBox="1"/>
          <p:nvPr/>
        </p:nvSpPr>
        <p:spPr>
          <a:xfrm>
            <a:off x="5840817" y="5284845"/>
            <a:ext cx="3235496" cy="1569660"/>
          </a:xfrm>
          <a:prstGeom prst="rect">
            <a:avLst/>
          </a:prstGeom>
          <a:noFill/>
        </p:spPr>
        <p:txBody>
          <a:bodyPr wrap="square" rtlCol="0">
            <a:spAutoFit/>
          </a:bodyPr>
          <a:lstStyle/>
          <a:p>
            <a:r>
              <a:rPr lang="en-US" sz="1600" u="sng" dirty="0">
                <a:solidFill>
                  <a:srgbClr val="0000FF"/>
                </a:solidFill>
              </a:rPr>
              <a:t>Challenge</a:t>
            </a:r>
            <a:r>
              <a:rPr lang="en-US" sz="1600" dirty="0">
                <a:solidFill>
                  <a:srgbClr val="0000FF"/>
                </a:solidFill>
              </a:rPr>
              <a:t>: Keeping </a:t>
            </a:r>
            <a:r>
              <a:rPr lang="pl-PL" sz="1600" dirty="0">
                <a:solidFill>
                  <a:srgbClr val="0000FF"/>
                </a:solidFill>
              </a:rPr>
              <a:t>a </a:t>
            </a:r>
            <a:r>
              <a:rPr lang="pl-PL" sz="1600" dirty="0" err="1">
                <a:solidFill>
                  <a:srgbClr val="0000FF"/>
                </a:solidFill>
              </a:rPr>
              <a:t>proper</a:t>
            </a:r>
            <a:r>
              <a:rPr lang="pl-PL" sz="1600">
                <a:solidFill>
                  <a:srgbClr val="0000FF"/>
                </a:solidFill>
              </a:rPr>
              <a:t> </a:t>
            </a:r>
            <a:r>
              <a:rPr lang="en-US" sz="1600">
                <a:solidFill>
                  <a:srgbClr val="0000FF"/>
                </a:solidFill>
              </a:rPr>
              <a:t>balance </a:t>
            </a:r>
            <a:r>
              <a:rPr lang="en-US" sz="1600" dirty="0">
                <a:solidFill>
                  <a:srgbClr val="0000FF"/>
                </a:solidFill>
              </a:rPr>
              <a:t>between reactive and deliberative behavior.</a:t>
            </a:r>
          </a:p>
          <a:p>
            <a:r>
              <a:rPr lang="en-US" sz="1600" i="1" dirty="0">
                <a:solidFill>
                  <a:srgbClr val="0000FF"/>
                </a:solidFill>
              </a:rPr>
              <a:t>D. </a:t>
            </a:r>
            <a:r>
              <a:rPr lang="en-US" sz="1600" i="1" dirty="0" err="1">
                <a:solidFill>
                  <a:srgbClr val="0000FF"/>
                </a:solidFill>
              </a:rPr>
              <a:t>Kahneman</a:t>
            </a:r>
            <a:r>
              <a:rPr lang="en-US" sz="1600" i="1" dirty="0">
                <a:solidFill>
                  <a:srgbClr val="0000FF"/>
                </a:solidFill>
              </a:rPr>
              <a:t>, Thinking, fast and slow</a:t>
            </a:r>
            <a:r>
              <a:rPr lang="pl-PL" sz="1600" i="1" dirty="0">
                <a:solidFill>
                  <a:srgbClr val="0000FF"/>
                </a:solidFill>
              </a:rPr>
              <a:t>.</a:t>
            </a:r>
            <a:r>
              <a:rPr lang="en-US" sz="1600" i="1" dirty="0">
                <a:solidFill>
                  <a:srgbClr val="0000FF"/>
                </a:solidFill>
              </a:rPr>
              <a:t> Farrar, Straus and Giroux</a:t>
            </a:r>
          </a:p>
          <a:p>
            <a:r>
              <a:rPr lang="en-US" sz="1600" i="1" dirty="0">
                <a:solidFill>
                  <a:srgbClr val="0000FF"/>
                </a:solidFill>
              </a:rPr>
              <a:t>(2011).</a:t>
            </a:r>
          </a:p>
        </p:txBody>
      </p:sp>
      <mc:AlternateContent xmlns:mc="http://schemas.openxmlformats.org/markup-compatibility/2006" xmlns:a14="http://schemas.microsoft.com/office/drawing/2010/main">
        <mc:Choice Requires="a14">
          <p:sp>
            <p:nvSpPr>
              <p:cNvPr id="43" name="pole tekstowe 42">
                <a:extLst>
                  <a:ext uri="{FF2B5EF4-FFF2-40B4-BE49-F238E27FC236}">
                    <a16:creationId xmlns="" xmlns:a16="http://schemas.microsoft.com/office/drawing/2014/main" id="{D7DE5825-A38A-46AA-141A-0091597AE450}"/>
                  </a:ext>
                </a:extLst>
              </p:cNvPr>
              <p:cNvSpPr txBox="1"/>
              <p:nvPr/>
            </p:nvSpPr>
            <p:spPr>
              <a:xfrm>
                <a:off x="395536" y="3499684"/>
                <a:ext cx="1735194" cy="280526"/>
              </a:xfrm>
              <a:prstGeom prst="rect">
                <a:avLst/>
              </a:prstGeom>
              <a:solidFill>
                <a:srgbClr val="FFC000"/>
              </a:solidFill>
              <a:ln w="19050">
                <a:solidFill>
                  <a:schemeClr val="accent1"/>
                </a:solidFill>
                <a:prstDash val="sysDash"/>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0</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b="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0</m:t>
                          </m:r>
                        </m:sub>
                      </m:sSub>
                    </m:oMath>
                  </m:oMathPara>
                </a14:m>
                <a:endParaRPr lang="pl-PL" sz="1800" dirty="0"/>
              </a:p>
            </p:txBody>
          </p:sp>
        </mc:Choice>
        <mc:Fallback xmlns="">
          <p:sp>
            <p:nvSpPr>
              <p:cNvPr id="43" name="pole tekstowe 42">
                <a:extLst>
                  <a:ext uri="{FF2B5EF4-FFF2-40B4-BE49-F238E27FC236}">
                    <a16:creationId xmlns:a16="http://schemas.microsoft.com/office/drawing/2014/main" xmlns="" xmlns:a14="http://schemas.microsoft.com/office/drawing/2010/main" id="{D7DE5825-A38A-46AA-141A-0091597AE450}"/>
                  </a:ext>
                </a:extLst>
              </p:cNvPr>
              <p:cNvSpPr txBox="1">
                <a:spLocks noRot="1" noChangeAspect="1" noMove="1" noResize="1" noEditPoints="1" noAdjustHandles="1" noChangeArrowheads="1" noChangeShapeType="1" noTextEdit="1"/>
              </p:cNvSpPr>
              <p:nvPr/>
            </p:nvSpPr>
            <p:spPr>
              <a:xfrm>
                <a:off x="395536" y="3499684"/>
                <a:ext cx="1735194" cy="280526"/>
              </a:xfrm>
              <a:prstGeom prst="rect">
                <a:avLst/>
              </a:prstGeom>
              <a:blipFill rotWithShape="0">
                <a:blip r:embed="rId12"/>
                <a:stretch>
                  <a:fillRect b="-22449"/>
                </a:stretch>
              </a:blipFill>
              <a:ln w="19050">
                <a:solidFill>
                  <a:schemeClr val="accent1"/>
                </a:solidFill>
                <a:prstDash val="sysDash"/>
              </a:ln>
            </p:spPr>
            <p:txBody>
              <a:bodyPr/>
              <a:lstStyle/>
              <a:p>
                <a:r>
                  <a:rPr lang="en-US">
                    <a:noFill/>
                  </a:rPr>
                  <a:t> </a:t>
                </a:r>
              </a:p>
            </p:txBody>
          </p:sp>
        </mc:Fallback>
      </mc:AlternateContent>
      <p:cxnSp>
        <p:nvCxnSpPr>
          <p:cNvPr id="44" name="Łącznik prosty ze strzałką 43">
            <a:extLst>
              <a:ext uri="{FF2B5EF4-FFF2-40B4-BE49-F238E27FC236}">
                <a16:creationId xmlns="" xmlns:a16="http://schemas.microsoft.com/office/drawing/2014/main" id="{CE998451-86FC-D348-E68D-0354338B83E1}"/>
              </a:ext>
            </a:extLst>
          </p:cNvPr>
          <p:cNvCxnSpPr>
            <a:cxnSpLocks/>
          </p:cNvCxnSpPr>
          <p:nvPr/>
        </p:nvCxnSpPr>
        <p:spPr>
          <a:xfrm flipH="1" flipV="1">
            <a:off x="2948016" y="2669812"/>
            <a:ext cx="59135" cy="7709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pole tekstowe 53"/>
          <p:cNvSpPr txBox="1"/>
          <p:nvPr/>
        </p:nvSpPr>
        <p:spPr>
          <a:xfrm>
            <a:off x="-17369" y="1292430"/>
            <a:ext cx="2470776" cy="1754326"/>
          </a:xfrm>
          <a:prstGeom prst="rect">
            <a:avLst/>
          </a:prstGeom>
          <a:noFill/>
        </p:spPr>
        <p:txBody>
          <a:bodyPr wrap="square" rtlCol="0">
            <a:spAutoFit/>
          </a:bodyPr>
          <a:lstStyle/>
          <a:p>
            <a:pPr algn="ctr"/>
            <a:r>
              <a:rPr lang="en-US" sz="1800" dirty="0">
                <a:solidFill>
                  <a:srgbClr val="0000FF"/>
                </a:solidFill>
              </a:rPr>
              <a:t>granule constructed through realization in the physical world its specification using advanced sensory measurements</a:t>
            </a:r>
          </a:p>
        </p:txBody>
      </p:sp>
      <p:cxnSp>
        <p:nvCxnSpPr>
          <p:cNvPr id="62" name="Łącznik prosty ze strzałką 61">
            <a:extLst>
              <a:ext uri="{FF2B5EF4-FFF2-40B4-BE49-F238E27FC236}">
                <a16:creationId xmlns="" xmlns:a16="http://schemas.microsoft.com/office/drawing/2014/main" id="{CE998451-86FC-D348-E68D-0354338B83E1}"/>
              </a:ext>
            </a:extLst>
          </p:cNvPr>
          <p:cNvCxnSpPr>
            <a:cxnSpLocks/>
          </p:cNvCxnSpPr>
          <p:nvPr/>
        </p:nvCxnSpPr>
        <p:spPr>
          <a:xfrm flipH="1">
            <a:off x="683568" y="2976267"/>
            <a:ext cx="489848" cy="523417"/>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Prostokąt 3"/>
              <p:cNvSpPr/>
              <p:nvPr/>
            </p:nvSpPr>
            <p:spPr>
              <a:xfrm>
                <a:off x="4884258" y="1157744"/>
                <a:ext cx="2885939" cy="1226618"/>
              </a:xfrm>
              <a:prstGeom prst="rect">
                <a:avLst/>
              </a:prstGeom>
            </p:spPr>
            <p:txBody>
              <a:bodyPr wrap="square">
                <a:spAutoFit/>
              </a:bodyPr>
              <a:lstStyle/>
              <a:p>
                <a:pPr algn="ctr"/>
                <a:r>
                  <a:rPr lang="en-US" sz="1800" b="1" dirty="0">
                    <a:solidFill>
                      <a:srgbClr val="0000FF"/>
                    </a:solidFill>
                  </a:rPr>
                  <a:t>THE BEHAVIOR OF THE WHOLE </a:t>
                </a:r>
                <a:r>
                  <a:rPr lang="pl-PL" sz="1800" b="1" dirty="0">
                    <a:solidFill>
                      <a:srgbClr val="0000FF"/>
                    </a:solidFill>
                  </a:rPr>
                  <a:t>(</a:t>
                </a:r>
                <a14:m>
                  <m:oMath xmlns:m="http://schemas.openxmlformats.org/officeDocument/2006/math">
                    <m:sSup>
                      <m:sSupPr>
                        <m:ctrlPr>
                          <a:rPr lang="pl-PL" sz="1800" i="1" smtClean="0">
                            <a:solidFill>
                              <a:srgbClr val="0000FF"/>
                            </a:solidFill>
                            <a:latin typeface="Cambria Math" panose="02040503050406030204" pitchFamily="18" charset="0"/>
                            <a:ea typeface="Cambria Math" panose="02040503050406030204" pitchFamily="18" charset="0"/>
                          </a:rPr>
                        </m:ctrlPr>
                      </m:sSupPr>
                      <m:e>
                        <m:r>
                          <a:rPr lang="pl-PL" sz="1800" i="1">
                            <a:solidFill>
                              <a:srgbClr val="0000FF"/>
                            </a:solidFill>
                            <a:latin typeface="Cambria Math" panose="02040503050406030204" pitchFamily="18" charset="0"/>
                            <a:ea typeface="Cambria Math" panose="02040503050406030204" pitchFamily="18" charset="0"/>
                          </a:rPr>
                          <m:t>𝑔</m:t>
                        </m:r>
                      </m:e>
                      <m:sup>
                        <m:r>
                          <a:rPr lang="pl-PL" sz="1800" i="1">
                            <a:solidFill>
                              <a:srgbClr val="0000FF"/>
                            </a:solidFill>
                            <a:latin typeface="Cambria Math" panose="02040503050406030204" pitchFamily="18" charset="0"/>
                            <a:ea typeface="Cambria Math" panose="02040503050406030204" pitchFamily="18" charset="0"/>
                          </a:rPr>
                          <m:t>𝑜𝑢𝑡</m:t>
                        </m:r>
                      </m:sup>
                    </m:sSup>
                  </m:oMath>
                </a14:m>
                <a:r>
                  <a:rPr lang="pl-PL" sz="1800" b="1" dirty="0">
                    <a:solidFill>
                      <a:srgbClr val="0000FF"/>
                    </a:solidFill>
                  </a:rPr>
                  <a:t>) </a:t>
                </a:r>
                <a:r>
                  <a:rPr lang="en-US" sz="1800" b="1" dirty="0">
                    <a:solidFill>
                      <a:srgbClr val="0000FF"/>
                    </a:solidFill>
                  </a:rPr>
                  <a:t>IS NOT DEFINED BY ITS PARTS</a:t>
                </a:r>
                <a:r>
                  <a:rPr lang="pl-PL" sz="1800" b="1" dirty="0">
                    <a:solidFill>
                      <a:srgbClr val="0000FF"/>
                    </a:solidFill>
                  </a:rPr>
                  <a:t> (</a:t>
                </a:r>
                <a14:m>
                  <m:oMath xmlns:m="http://schemas.openxmlformats.org/officeDocument/2006/math">
                    <m:sSubSup>
                      <m:sSubSupPr>
                        <m:ctrlPr>
                          <a:rPr lang="pl-PL" sz="1800" i="1" smtClean="0">
                            <a:solidFill>
                              <a:srgbClr val="0000FF"/>
                            </a:solidFill>
                            <a:latin typeface="Cambria Math" panose="02040503050406030204" pitchFamily="18" charset="0"/>
                          </a:rPr>
                        </m:ctrlPr>
                      </m:sSubSupPr>
                      <m:e>
                        <m:r>
                          <a:rPr lang="pl-PL" sz="1800" i="1">
                            <a:solidFill>
                              <a:srgbClr val="0000FF"/>
                            </a:solidFill>
                            <a:latin typeface="Cambria Math" panose="02040503050406030204" pitchFamily="18" charset="0"/>
                          </a:rPr>
                          <m:t>𝑔</m:t>
                        </m:r>
                      </m:e>
                      <m:sub>
                        <m:r>
                          <a:rPr lang="pl-PL" sz="1800" i="1">
                            <a:solidFill>
                              <a:srgbClr val="0000FF"/>
                            </a:solidFill>
                            <a:latin typeface="Cambria Math" panose="02040503050406030204" pitchFamily="18" charset="0"/>
                          </a:rPr>
                          <m:t>1</m:t>
                        </m:r>
                      </m:sub>
                      <m:sup>
                        <m:r>
                          <a:rPr lang="pl-PL" sz="1800" i="1">
                            <a:solidFill>
                              <a:srgbClr val="0000FF"/>
                            </a:solidFill>
                            <a:latin typeface="Cambria Math" panose="02040503050406030204" pitchFamily="18" charset="0"/>
                          </a:rPr>
                          <m:t>𝑜𝑢𝑡</m:t>
                        </m:r>
                      </m:sup>
                    </m:sSubSup>
                  </m:oMath>
                </a14:m>
                <a:r>
                  <a:rPr lang="pl-PL" sz="1800" b="1" dirty="0">
                    <a:solidFill>
                      <a:srgbClr val="0000FF"/>
                    </a:solidFill>
                  </a:rPr>
                  <a:t>,…, </a:t>
                </a:r>
                <a14:m>
                  <m:oMath xmlns:m="http://schemas.openxmlformats.org/officeDocument/2006/math">
                    <m:sSubSup>
                      <m:sSubSupPr>
                        <m:ctrlPr>
                          <a:rPr lang="pl-PL" sz="1800" i="1">
                            <a:solidFill>
                              <a:srgbClr val="0000FF"/>
                            </a:solidFill>
                            <a:latin typeface="Cambria Math" panose="02040503050406030204" pitchFamily="18" charset="0"/>
                          </a:rPr>
                        </m:ctrlPr>
                      </m:sSubSupPr>
                      <m:e>
                        <m:r>
                          <a:rPr lang="pl-PL" sz="1800" i="1">
                            <a:solidFill>
                              <a:srgbClr val="0000FF"/>
                            </a:solidFill>
                            <a:latin typeface="Cambria Math" panose="02040503050406030204" pitchFamily="18" charset="0"/>
                          </a:rPr>
                          <m:t>𝑔</m:t>
                        </m:r>
                      </m:e>
                      <m:sub>
                        <m:r>
                          <a:rPr lang="pl-PL" sz="1800" b="0" i="1" smtClean="0">
                            <a:solidFill>
                              <a:srgbClr val="0000FF"/>
                            </a:solidFill>
                            <a:latin typeface="Cambria Math" panose="02040503050406030204" pitchFamily="18" charset="0"/>
                          </a:rPr>
                          <m:t>𝑘</m:t>
                        </m:r>
                      </m:sub>
                      <m:sup>
                        <m:r>
                          <a:rPr lang="pl-PL" sz="1800" i="1">
                            <a:solidFill>
                              <a:srgbClr val="0000FF"/>
                            </a:solidFill>
                            <a:latin typeface="Cambria Math" panose="02040503050406030204" pitchFamily="18" charset="0"/>
                          </a:rPr>
                          <m:t>𝑜𝑢𝑡</m:t>
                        </m:r>
                      </m:sup>
                    </m:sSubSup>
                  </m:oMath>
                </a14:m>
                <a:r>
                  <a:rPr lang="pl-PL" sz="1800" b="1" dirty="0">
                    <a:solidFill>
                      <a:srgbClr val="0000FF"/>
                    </a:solidFill>
                  </a:rPr>
                  <a:t>)</a:t>
                </a:r>
                <a:endParaRPr lang="en-US" sz="1800" dirty="0">
                  <a:solidFill>
                    <a:srgbClr val="0000FF"/>
                  </a:solidFill>
                </a:endParaRPr>
              </a:p>
            </p:txBody>
          </p:sp>
        </mc:Choice>
        <mc:Fallback xmlns="">
          <p:sp>
            <p:nvSpPr>
              <p:cNvPr id="4" name="Prostokąt 3"/>
              <p:cNvSpPr>
                <a:spLocks noRot="1" noChangeAspect="1" noMove="1" noResize="1" noEditPoints="1" noAdjustHandles="1" noChangeArrowheads="1" noChangeShapeType="1" noTextEdit="1"/>
              </p:cNvSpPr>
              <p:nvPr/>
            </p:nvSpPr>
            <p:spPr>
              <a:xfrm>
                <a:off x="4884258" y="1157744"/>
                <a:ext cx="2885939" cy="1226618"/>
              </a:xfrm>
              <a:prstGeom prst="rect">
                <a:avLst/>
              </a:prstGeom>
              <a:blipFill rotWithShape="0">
                <a:blip r:embed="rId13"/>
                <a:stretch>
                  <a:fillRect l="-422" t="-2985" r="-2321" b="-5473"/>
                </a:stretch>
              </a:blipFill>
            </p:spPr>
            <p:txBody>
              <a:bodyPr/>
              <a:lstStyle/>
              <a:p>
                <a:r>
                  <a:rPr lang="en-US">
                    <a:noFill/>
                  </a:rPr>
                  <a:t> </a:t>
                </a:r>
              </a:p>
            </p:txBody>
          </p:sp>
        </mc:Fallback>
      </mc:AlternateContent>
    </p:spTree>
    <p:extLst>
      <p:ext uri="{BB962C8B-B14F-4D97-AF65-F5344CB8AC3E}">
        <p14:creationId xmlns:p14="http://schemas.microsoft.com/office/powerpoint/2010/main" val="1199684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650E57C-BE22-B5C1-B9DF-66AF459A6376}"/>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23FAE40F-688A-767F-41D6-F285553BB079}"/>
              </a:ext>
            </a:extLst>
          </p:cNvPr>
          <p:cNvSpPr>
            <a:spLocks noGrp="1"/>
          </p:cNvSpPr>
          <p:nvPr>
            <p:ph type="title"/>
          </p:nvPr>
        </p:nvSpPr>
        <p:spPr>
          <a:xfrm>
            <a:off x="72008" y="0"/>
            <a:ext cx="9036496" cy="6858000"/>
          </a:xfrm>
        </p:spPr>
        <p:txBody>
          <a:bodyPr/>
          <a:lstStyle/>
          <a:p>
            <a:r>
              <a:rPr lang="pl-PL" b="1" dirty="0"/>
              <a:t/>
            </a:r>
            <a:br>
              <a:rPr lang="pl-PL" b="1" dirty="0"/>
            </a:br>
            <a:r>
              <a:rPr lang="pl-PL" b="1" dirty="0"/>
              <a:t/>
            </a:r>
            <a:br>
              <a:rPr lang="pl-PL" b="1" dirty="0"/>
            </a:br>
            <a:r>
              <a:rPr lang="pl-PL" b="1" dirty="0"/>
              <a:t/>
            </a:r>
            <a:br>
              <a:rPr lang="pl-PL" b="1" dirty="0"/>
            </a:br>
            <a:r>
              <a:rPr lang="en-GB" b="1" dirty="0"/>
              <a:t/>
            </a:r>
            <a:br>
              <a:rPr lang="en-GB" b="1" dirty="0"/>
            </a:br>
            <a:r>
              <a:rPr lang="pl-PL" b="1" dirty="0"/>
              <a:t/>
            </a:r>
            <a:br>
              <a:rPr lang="pl-PL" b="1" dirty="0"/>
            </a:br>
            <a:r>
              <a:rPr lang="en-GB" sz="4000" b="1" dirty="0"/>
              <a:t/>
            </a:r>
            <a:br>
              <a:rPr lang="en-GB" sz="4000" b="1" dirty="0"/>
            </a:br>
            <a:r>
              <a:rPr lang="pl-PL" b="1" dirty="0"/>
              <a:t/>
            </a:r>
            <a:br>
              <a:rPr lang="pl-PL" b="1" dirty="0"/>
            </a:br>
            <a:endParaRPr lang="en-US" b="1" dirty="0"/>
          </a:p>
        </p:txBody>
      </p:sp>
      <p:sp>
        <p:nvSpPr>
          <p:cNvPr id="51" name="Tytuł 1">
            <a:extLst>
              <a:ext uri="{FF2B5EF4-FFF2-40B4-BE49-F238E27FC236}">
                <a16:creationId xmlns="" xmlns:a16="http://schemas.microsoft.com/office/drawing/2014/main" id="{6F977126-A532-DDFD-D964-731FCF7A0277}"/>
              </a:ext>
            </a:extLst>
          </p:cNvPr>
          <p:cNvSpPr txBox="1">
            <a:spLocks/>
          </p:cNvSpPr>
          <p:nvPr/>
        </p:nvSpPr>
        <p:spPr bwMode="auto">
          <a:xfrm>
            <a:off x="-16740" y="55888"/>
            <a:ext cx="9129724" cy="11408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sz="2000" b="1" dirty="0"/>
          </a:p>
          <a:p>
            <a:r>
              <a:rPr lang="en-US" sz="3600" b="1" dirty="0"/>
              <a:t>WEB INTELLIGENCE</a:t>
            </a:r>
            <a:r>
              <a:rPr lang="pl-PL" sz="3600" b="1" dirty="0"/>
              <a:t> 3.0</a:t>
            </a:r>
          </a:p>
          <a:p>
            <a:r>
              <a:rPr lang="en-US" sz="2400" b="1" dirty="0"/>
              <a:t>THE SOCIAL-CYBER-PHYSICAL-THINKING SPACE</a:t>
            </a:r>
            <a:r>
              <a:rPr lang="pl-PL" sz="2400" b="1" dirty="0"/>
              <a:t>:</a:t>
            </a:r>
          </a:p>
          <a:p>
            <a:r>
              <a:rPr lang="en-US" sz="2400" b="1" dirty="0"/>
              <a:t>COMPLEX NETWORK OF SOCIETIES OF C-GRANULES</a:t>
            </a:r>
          </a:p>
          <a:p>
            <a:endParaRPr lang="en-US" sz="2400" b="1" dirty="0"/>
          </a:p>
        </p:txBody>
      </p:sp>
      <p:sp>
        <p:nvSpPr>
          <p:cNvPr id="14" name="pole tekstowe 13"/>
          <p:cNvSpPr txBox="1"/>
          <p:nvPr/>
        </p:nvSpPr>
        <p:spPr>
          <a:xfrm>
            <a:off x="6517850" y="2497583"/>
            <a:ext cx="2446638" cy="2554545"/>
          </a:xfrm>
          <a:prstGeom prst="rect">
            <a:avLst/>
          </a:prstGeom>
          <a:noFill/>
        </p:spPr>
        <p:txBody>
          <a:bodyPr wrap="square" rtlCol="0">
            <a:spAutoFit/>
          </a:bodyPr>
          <a:lstStyle/>
          <a:p>
            <a:pPr algn="ctr"/>
            <a:r>
              <a:rPr lang="en-US" sz="1600" dirty="0" err="1">
                <a:solidFill>
                  <a:srgbClr val="0000FF"/>
                </a:solidFill>
              </a:rPr>
              <a:t>Kuai</a:t>
            </a:r>
            <a:r>
              <a:rPr lang="en-US" sz="1600" dirty="0">
                <a:solidFill>
                  <a:srgbClr val="0000FF"/>
                </a:solidFill>
              </a:rPr>
              <a:t>, H., Huang, </a:t>
            </a:r>
            <a:r>
              <a:rPr lang="en-US" sz="1600" dirty="0" err="1">
                <a:solidFill>
                  <a:srgbClr val="0000FF"/>
                </a:solidFill>
              </a:rPr>
              <a:t>J.X</a:t>
            </a:r>
            <a:r>
              <a:rPr lang="en-US" sz="1600" dirty="0">
                <a:solidFill>
                  <a:srgbClr val="0000FF"/>
                </a:solidFill>
              </a:rPr>
              <a:t>., Tao, X. </a:t>
            </a:r>
            <a:r>
              <a:rPr lang="en-US" sz="1600" i="1" dirty="0">
                <a:solidFill>
                  <a:srgbClr val="0000FF"/>
                </a:solidFill>
              </a:rPr>
              <a:t>et al.</a:t>
            </a:r>
            <a:r>
              <a:rPr lang="pl-PL" sz="1600" i="1" dirty="0">
                <a:solidFill>
                  <a:srgbClr val="0000FF"/>
                </a:solidFill>
              </a:rPr>
              <a:t>:</a:t>
            </a:r>
            <a:r>
              <a:rPr lang="en-US" sz="1600" dirty="0">
                <a:solidFill>
                  <a:srgbClr val="0000FF"/>
                </a:solidFill>
              </a:rPr>
              <a:t> Web Intelligence (WI) 3.0: in search of a better-connected world to create a future intelligent society. </a:t>
            </a:r>
            <a:r>
              <a:rPr lang="en-US" sz="1600" i="1" dirty="0" err="1">
                <a:solidFill>
                  <a:srgbClr val="0000FF"/>
                </a:solidFill>
              </a:rPr>
              <a:t>Artif</a:t>
            </a:r>
            <a:r>
              <a:rPr lang="en-US" sz="1600" i="1" dirty="0">
                <a:solidFill>
                  <a:srgbClr val="0000FF"/>
                </a:solidFill>
              </a:rPr>
              <a:t> </a:t>
            </a:r>
            <a:r>
              <a:rPr lang="en-US" sz="1600" i="1" dirty="0" err="1">
                <a:solidFill>
                  <a:srgbClr val="0000FF"/>
                </a:solidFill>
              </a:rPr>
              <a:t>Intell</a:t>
            </a:r>
            <a:r>
              <a:rPr lang="en-US" sz="1600" i="1" dirty="0">
                <a:solidFill>
                  <a:srgbClr val="0000FF"/>
                </a:solidFill>
              </a:rPr>
              <a:t> Rev</a:t>
            </a:r>
            <a:r>
              <a:rPr lang="en-US" sz="1600" dirty="0">
                <a:solidFill>
                  <a:srgbClr val="0000FF"/>
                </a:solidFill>
              </a:rPr>
              <a:t> </a:t>
            </a:r>
            <a:r>
              <a:rPr lang="en-US" sz="1600" b="1" dirty="0">
                <a:solidFill>
                  <a:srgbClr val="0000FF"/>
                </a:solidFill>
              </a:rPr>
              <a:t>58</a:t>
            </a:r>
            <a:r>
              <a:rPr lang="en-US" sz="1600" dirty="0">
                <a:solidFill>
                  <a:srgbClr val="0000FF"/>
                </a:solidFill>
              </a:rPr>
              <a:t>, 265 (2025). https://doi.org/10.1007/s10462-025-11203-z</a:t>
            </a:r>
          </a:p>
        </p:txBody>
      </p:sp>
      <p:pic>
        <p:nvPicPr>
          <p:cNvPr id="17" name="Obraz 16"/>
          <p:cNvPicPr>
            <a:picLocks noChangeAspect="1"/>
          </p:cNvPicPr>
          <p:nvPr/>
        </p:nvPicPr>
        <p:blipFill>
          <a:blip r:embed="rId3"/>
          <a:stretch>
            <a:fillRect/>
          </a:stretch>
        </p:blipFill>
        <p:spPr>
          <a:xfrm>
            <a:off x="67527" y="1223115"/>
            <a:ext cx="6450323" cy="5634885"/>
          </a:xfrm>
          <a:prstGeom prst="rect">
            <a:avLst/>
          </a:prstGeom>
        </p:spPr>
      </p:pic>
    </p:spTree>
    <p:extLst>
      <p:ext uri="{BB962C8B-B14F-4D97-AF65-F5344CB8AC3E}">
        <p14:creationId xmlns:p14="http://schemas.microsoft.com/office/powerpoint/2010/main" val="4854241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27181" y="78818"/>
            <a:ext cx="9080902" cy="711843"/>
          </a:xfrm>
        </p:spPr>
        <p:txBody>
          <a:bodyPr/>
          <a:lstStyle/>
          <a:p>
            <a:r>
              <a:rPr lang="en-US" sz="2800" b="1" dirty="0"/>
              <a:t>DISCOVERY OF RELEVANT TRANSFORMATIONS </a:t>
            </a:r>
            <a:r>
              <a:rPr lang="en-US" sz="2800" b="1" i="1" dirty="0" err="1"/>
              <a:t>tr</a:t>
            </a:r>
            <a:r>
              <a:rPr lang="en-US" sz="2800" b="1" i="1" dirty="0"/>
              <a:t>:</a:t>
            </a:r>
            <a:br>
              <a:rPr lang="en-US" sz="2800" b="1" i="1" dirty="0"/>
            </a:br>
            <a:r>
              <a:rPr lang="en-US" sz="2800" b="1" dirty="0"/>
              <a:t>EXAMPLES  </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130</a:t>
            </a:fld>
            <a:endParaRPr lang="pl-PL"/>
          </a:p>
        </p:txBody>
      </p:sp>
      <p:sp>
        <p:nvSpPr>
          <p:cNvPr id="15" name="pole tekstowe 14"/>
          <p:cNvSpPr txBox="1"/>
          <p:nvPr/>
        </p:nvSpPr>
        <p:spPr>
          <a:xfrm>
            <a:off x="27181" y="1367739"/>
            <a:ext cx="4400803" cy="5355312"/>
          </a:xfrm>
          <a:prstGeom prst="rect">
            <a:avLst/>
          </a:prstGeom>
          <a:noFill/>
        </p:spPr>
        <p:txBody>
          <a:bodyPr wrap="square" rtlCol="0">
            <a:spAutoFit/>
          </a:bodyPr>
          <a:lstStyle/>
          <a:p>
            <a:pPr algn="ctr"/>
            <a:r>
              <a:rPr lang="en-US" sz="1800" b="1" dirty="0">
                <a:solidFill>
                  <a:srgbClr val="0000CC"/>
                </a:solidFill>
              </a:rPr>
              <a:t>clusters</a:t>
            </a:r>
            <a:r>
              <a:rPr lang="pl-PL" sz="1800" b="1" dirty="0">
                <a:solidFill>
                  <a:srgbClr val="0000CC"/>
                </a:solidFill>
              </a:rPr>
              <a:t> </a:t>
            </a:r>
            <a:r>
              <a:rPr lang="en-US" sz="1800" dirty="0">
                <a:solidFill>
                  <a:srgbClr val="0000CC"/>
                </a:solidFill>
              </a:rPr>
              <a:t>encompassing</a:t>
            </a:r>
            <a:r>
              <a:rPr lang="pl-PL" sz="1800" dirty="0">
                <a:solidFill>
                  <a:srgbClr val="0000CC"/>
                </a:solidFill>
              </a:rPr>
              <a:t> </a:t>
            </a:r>
            <a:r>
              <a:rPr lang="en-US" sz="1800" dirty="0">
                <a:solidFill>
                  <a:srgbClr val="0000CC"/>
                </a:solidFill>
              </a:rPr>
              <a:t>discovery of </a:t>
            </a:r>
            <a:endParaRPr lang="pl-PL" sz="1800" dirty="0">
              <a:solidFill>
                <a:srgbClr val="0000CC"/>
              </a:solidFill>
            </a:endParaRPr>
          </a:p>
          <a:p>
            <a:pPr marL="442913" lvl="1" indent="-263525">
              <a:buFont typeface="Arial" panose="020B0604020202020204" pitchFamily="34" charset="0"/>
              <a:buChar char="•"/>
            </a:pPr>
            <a:r>
              <a:rPr lang="en-US" sz="1800" dirty="0">
                <a:solidFill>
                  <a:srgbClr val="0000CC"/>
                </a:solidFill>
              </a:rPr>
              <a:t>attributes</a:t>
            </a:r>
          </a:p>
          <a:p>
            <a:pPr marL="442913" lvl="1" indent="-263525">
              <a:buFont typeface="Arial" panose="020B0604020202020204" pitchFamily="34" charset="0"/>
              <a:buChar char="•"/>
            </a:pPr>
            <a:r>
              <a:rPr lang="en-US" sz="1800" dirty="0">
                <a:solidFill>
                  <a:srgbClr val="0000CC"/>
                </a:solidFill>
              </a:rPr>
              <a:t>distance functions on attribute values</a:t>
            </a:r>
          </a:p>
          <a:p>
            <a:pPr marL="442913" lvl="1" indent="-263525">
              <a:buFont typeface="Arial" panose="020B0604020202020204" pitchFamily="34" charset="0"/>
              <a:buChar char="•"/>
            </a:pPr>
            <a:r>
              <a:rPr lang="en-US" sz="1800" dirty="0">
                <a:solidFill>
                  <a:srgbClr val="0000CC"/>
                </a:solidFill>
              </a:rPr>
              <a:t>aggregations of distance functions defined on attribute attributes</a:t>
            </a:r>
          </a:p>
          <a:p>
            <a:pPr marL="442913" lvl="1" indent="-263525">
              <a:buFont typeface="Arial" panose="020B0604020202020204" pitchFamily="34" charset="0"/>
              <a:buChar char="•"/>
            </a:pPr>
            <a:r>
              <a:rPr lang="en-US" sz="1800" dirty="0">
                <a:solidFill>
                  <a:srgbClr val="0000CC"/>
                </a:solidFill>
              </a:rPr>
              <a:t>representations of clusters, e.g., in the form of vectors of mean values of attributes in clusters and their radii</a:t>
            </a:r>
            <a:endParaRPr lang="pl-PL" sz="1800" dirty="0">
              <a:solidFill>
                <a:srgbClr val="0000CC"/>
              </a:solidFill>
            </a:endParaRPr>
          </a:p>
          <a:p>
            <a:pPr marL="442913" lvl="1" indent="-263525">
              <a:buFont typeface="Arial" panose="020B0604020202020204" pitchFamily="34" charset="0"/>
              <a:buChar char="•"/>
            </a:pPr>
            <a:r>
              <a:rPr lang="en-US" sz="1800" dirty="0">
                <a:solidFill>
                  <a:srgbClr val="0000CC"/>
                </a:solidFill>
              </a:rPr>
              <a:t>quality measures of constructed clusters relative to given classification</a:t>
            </a:r>
            <a:endParaRPr lang="pl-PL" sz="1800" dirty="0">
              <a:solidFill>
                <a:srgbClr val="0000CC"/>
              </a:solidFill>
            </a:endParaRPr>
          </a:p>
          <a:p>
            <a:pPr marL="442913" lvl="1" indent="-263525">
              <a:buFont typeface="Arial" panose="020B0604020202020204" pitchFamily="34" charset="0"/>
              <a:buChar char="•"/>
            </a:pPr>
            <a:r>
              <a:rPr lang="en-US" sz="1800" dirty="0">
                <a:solidFill>
                  <a:srgbClr val="0000CC"/>
                </a:solidFill>
              </a:rPr>
              <a:t>part of the universe on which the quality of the constructed clusters is low</a:t>
            </a:r>
            <a:r>
              <a:rPr lang="pl-PL" sz="1800" dirty="0">
                <a:solidFill>
                  <a:srgbClr val="0000CC"/>
                </a:solidFill>
              </a:rPr>
              <a:t> </a:t>
            </a:r>
            <a:r>
              <a:rPr lang="en-US" sz="1800" dirty="0">
                <a:solidFill>
                  <a:srgbClr val="0000CC"/>
                </a:solidFill>
              </a:rPr>
              <a:t>(e.g., the object/situation under classification is not in the scope of existing clusters included in </a:t>
            </a:r>
            <a:r>
              <a:rPr lang="pl-PL" sz="1800" dirty="0">
                <a:solidFill>
                  <a:srgbClr val="0000CC"/>
                </a:solidFill>
              </a:rPr>
              <a:t>the </a:t>
            </a:r>
            <a:r>
              <a:rPr lang="en-US" sz="1800" dirty="0">
                <a:solidFill>
                  <a:srgbClr val="0000CC"/>
                </a:solidFill>
              </a:rPr>
              <a:t>decision classes)</a:t>
            </a:r>
            <a:r>
              <a:rPr lang="pl-PL" sz="1800" dirty="0">
                <a:solidFill>
                  <a:srgbClr val="0000CC"/>
                </a:solidFill>
              </a:rPr>
              <a:t> </a:t>
            </a:r>
            <a:r>
              <a:rPr lang="en-US" sz="1800" dirty="0">
                <a:solidFill>
                  <a:srgbClr val="0000CC"/>
                </a:solidFill>
              </a:rPr>
              <a:t>and requires new discoveries </a:t>
            </a:r>
            <a:endParaRPr lang="pl-PL" sz="1800" dirty="0">
              <a:solidFill>
                <a:srgbClr val="0000CC"/>
              </a:solidFill>
            </a:endParaRPr>
          </a:p>
          <a:p>
            <a:pPr marL="442913" lvl="1" indent="-263525">
              <a:buFont typeface="Arial" panose="020B0604020202020204" pitchFamily="34" charset="0"/>
              <a:buChar char="•"/>
            </a:pPr>
            <a:r>
              <a:rPr lang="pl-PL" sz="1800" dirty="0">
                <a:solidFill>
                  <a:srgbClr val="0000CC"/>
                </a:solidFill>
              </a:rPr>
              <a:t>…</a:t>
            </a:r>
          </a:p>
        </p:txBody>
      </p:sp>
      <p:sp>
        <p:nvSpPr>
          <p:cNvPr id="39" name="pole tekstowe 38"/>
          <p:cNvSpPr txBox="1"/>
          <p:nvPr/>
        </p:nvSpPr>
        <p:spPr>
          <a:xfrm>
            <a:off x="4211960" y="1378476"/>
            <a:ext cx="4824536" cy="5355312"/>
          </a:xfrm>
          <a:prstGeom prst="rect">
            <a:avLst/>
          </a:prstGeom>
          <a:noFill/>
        </p:spPr>
        <p:txBody>
          <a:bodyPr wrap="square" rtlCol="0">
            <a:spAutoFit/>
          </a:bodyPr>
          <a:lstStyle/>
          <a:p>
            <a:pPr algn="ctr"/>
            <a:r>
              <a:rPr lang="en-US" sz="1800" b="1" dirty="0">
                <a:solidFill>
                  <a:srgbClr val="0000CC"/>
                </a:solidFill>
              </a:rPr>
              <a:t>rule-based classifiers</a:t>
            </a:r>
            <a:r>
              <a:rPr lang="pl-PL" sz="1800" b="1" dirty="0">
                <a:solidFill>
                  <a:srgbClr val="0000CC"/>
                </a:solidFill>
              </a:rPr>
              <a:t> </a:t>
            </a:r>
            <a:r>
              <a:rPr lang="en-US" sz="1800" dirty="0">
                <a:solidFill>
                  <a:srgbClr val="0000CC"/>
                </a:solidFill>
              </a:rPr>
              <a:t>encompassing discovery of  </a:t>
            </a:r>
          </a:p>
          <a:p>
            <a:pPr marL="442913" lvl="1" indent="-290513">
              <a:buFont typeface="Arial" panose="020B0604020202020204" pitchFamily="34" charset="0"/>
              <a:buChar char="•"/>
            </a:pPr>
            <a:r>
              <a:rPr lang="en-US" sz="1800" dirty="0">
                <a:solidFill>
                  <a:srgbClr val="0000CC"/>
                </a:solidFill>
              </a:rPr>
              <a:t>attributes</a:t>
            </a:r>
          </a:p>
          <a:p>
            <a:pPr marL="442913" lvl="1" indent="-290513">
              <a:buFont typeface="Arial" panose="020B0604020202020204" pitchFamily="34" charset="0"/>
              <a:buChar char="•"/>
            </a:pPr>
            <a:r>
              <a:rPr lang="en-US" sz="1800" dirty="0">
                <a:solidFill>
                  <a:srgbClr val="0000CC"/>
                </a:solidFill>
              </a:rPr>
              <a:t>decision rules</a:t>
            </a:r>
          </a:p>
          <a:p>
            <a:pPr marL="442913" lvl="1" indent="-290513">
              <a:buFont typeface="Arial" panose="020B0604020202020204" pitchFamily="34" charset="0"/>
              <a:buChar char="•"/>
            </a:pPr>
            <a:r>
              <a:rPr lang="en-US" sz="1800" dirty="0">
                <a:solidFill>
                  <a:srgbClr val="0000CC"/>
                </a:solidFill>
              </a:rPr>
              <a:t>quality measures of rules</a:t>
            </a:r>
          </a:p>
          <a:p>
            <a:pPr marL="442913" lvl="1" indent="-290513">
              <a:buFont typeface="Arial" panose="020B0604020202020204" pitchFamily="34" charset="0"/>
              <a:buChar char="•"/>
            </a:pPr>
            <a:r>
              <a:rPr lang="en-US" sz="1800" dirty="0">
                <a:solidFill>
                  <a:srgbClr val="0000CC"/>
                </a:solidFill>
              </a:rPr>
              <a:t>methods for estimation </a:t>
            </a:r>
            <a:r>
              <a:rPr lang="pl-PL" sz="1800" dirty="0">
                <a:solidFill>
                  <a:srgbClr val="0000CC"/>
                </a:solidFill>
              </a:rPr>
              <a:t>of </a:t>
            </a:r>
            <a:r>
              <a:rPr lang="en-US" sz="1800" dirty="0">
                <a:solidFill>
                  <a:srgbClr val="0000CC"/>
                </a:solidFill>
              </a:rPr>
              <a:t>matching degrees of vectors of attribute values by rules</a:t>
            </a:r>
          </a:p>
          <a:p>
            <a:pPr marL="442913" lvl="1" indent="-290513">
              <a:buFont typeface="Arial" panose="020B0604020202020204" pitchFamily="34" charset="0"/>
              <a:buChar char="•"/>
            </a:pPr>
            <a:r>
              <a:rPr lang="en-US" sz="1800" dirty="0">
                <a:solidFill>
                  <a:srgbClr val="0000CC"/>
                </a:solidFill>
              </a:rPr>
              <a:t>reasoning methods for resolving conflicts between decision rules matching objects</a:t>
            </a:r>
          </a:p>
          <a:p>
            <a:pPr marL="442913" lvl="1" indent="-290513">
              <a:buFont typeface="Arial" panose="020B0604020202020204" pitchFamily="34" charset="0"/>
              <a:buChar char="•"/>
            </a:pPr>
            <a:r>
              <a:rPr lang="en-US" sz="1800" dirty="0">
                <a:solidFill>
                  <a:srgbClr val="0000CC"/>
                </a:solidFill>
              </a:rPr>
              <a:t>quality measures of constructed classifiers</a:t>
            </a:r>
            <a:r>
              <a:rPr lang="pl-PL" sz="1800" dirty="0">
                <a:solidFill>
                  <a:srgbClr val="0000CC"/>
                </a:solidFill>
              </a:rPr>
              <a:t> </a:t>
            </a:r>
            <a:r>
              <a:rPr lang="en-US" sz="1800" dirty="0">
                <a:solidFill>
                  <a:srgbClr val="0000CC"/>
                </a:solidFill>
              </a:rPr>
              <a:t>relative to given classification</a:t>
            </a:r>
            <a:endParaRPr lang="pl-PL" sz="1800" dirty="0">
              <a:solidFill>
                <a:srgbClr val="0000CC"/>
              </a:solidFill>
            </a:endParaRPr>
          </a:p>
          <a:p>
            <a:pPr marL="442913" lvl="1" indent="-290513">
              <a:buFont typeface="Arial" panose="020B0604020202020204" pitchFamily="34" charset="0"/>
              <a:buChar char="•"/>
            </a:pPr>
            <a:r>
              <a:rPr lang="en-US" sz="1800" dirty="0">
                <a:solidFill>
                  <a:srgbClr val="0000CC"/>
                </a:solidFill>
              </a:rPr>
              <a:t>part of the universe on which the quality of the constructed classifier is low</a:t>
            </a:r>
            <a:r>
              <a:rPr lang="pl-PL" sz="1800" dirty="0">
                <a:solidFill>
                  <a:srgbClr val="0000CC"/>
                </a:solidFill>
              </a:rPr>
              <a:t> </a:t>
            </a:r>
            <a:r>
              <a:rPr lang="en-US" sz="1800" dirty="0">
                <a:solidFill>
                  <a:srgbClr val="0000CC"/>
                </a:solidFill>
              </a:rPr>
              <a:t>(e.g. for  object</a:t>
            </a:r>
            <a:r>
              <a:rPr lang="pl-PL" sz="1800" dirty="0">
                <a:solidFill>
                  <a:srgbClr val="0000CC"/>
                </a:solidFill>
              </a:rPr>
              <a:t>s</a:t>
            </a:r>
            <a:r>
              <a:rPr lang="en-US" sz="1800" dirty="0">
                <a:solidFill>
                  <a:srgbClr val="0000CC"/>
                </a:solidFill>
              </a:rPr>
              <a:t>/situation</a:t>
            </a:r>
            <a:r>
              <a:rPr lang="pl-PL" sz="1800" dirty="0">
                <a:solidFill>
                  <a:srgbClr val="0000CC"/>
                </a:solidFill>
              </a:rPr>
              <a:t>s</a:t>
            </a:r>
            <a:r>
              <a:rPr lang="en-US" sz="1800" dirty="0">
                <a:solidFill>
                  <a:srgbClr val="0000CC"/>
                </a:solidFill>
              </a:rPr>
              <a:t>  under </a:t>
            </a:r>
            <a:r>
              <a:rPr lang="en-US" sz="1800" dirty="0" err="1">
                <a:solidFill>
                  <a:srgbClr val="0000CC"/>
                </a:solidFill>
              </a:rPr>
              <a:t>classifica</a:t>
            </a:r>
            <a:r>
              <a:rPr lang="pl-PL" sz="1800" dirty="0">
                <a:solidFill>
                  <a:srgbClr val="0000CC"/>
                </a:solidFill>
              </a:rPr>
              <a:t>-</a:t>
            </a:r>
            <a:r>
              <a:rPr lang="en-US" sz="1800" dirty="0" err="1">
                <a:solidFill>
                  <a:srgbClr val="0000CC"/>
                </a:solidFill>
              </a:rPr>
              <a:t>tion</a:t>
            </a:r>
            <a:r>
              <a:rPr lang="en-US" sz="1800" dirty="0">
                <a:solidFill>
                  <a:srgbClr val="0000CC"/>
                </a:solidFill>
              </a:rPr>
              <a:t> the difference of arguments </a:t>
            </a:r>
            <a:r>
              <a:rPr lang="en-US" sz="1800" i="1" dirty="0">
                <a:solidFill>
                  <a:srgbClr val="0000CC"/>
                </a:solidFill>
              </a:rPr>
              <a:t>for</a:t>
            </a:r>
            <a:r>
              <a:rPr lang="en-US" sz="1800" dirty="0">
                <a:solidFill>
                  <a:srgbClr val="0000CC"/>
                </a:solidFill>
              </a:rPr>
              <a:t> and </a:t>
            </a:r>
            <a:r>
              <a:rPr lang="en-US" sz="1800" i="1" dirty="0">
                <a:solidFill>
                  <a:srgbClr val="0000CC"/>
                </a:solidFill>
              </a:rPr>
              <a:t>against</a:t>
            </a:r>
            <a:r>
              <a:rPr lang="en-US" sz="1800" dirty="0">
                <a:solidFill>
                  <a:srgbClr val="0000CC"/>
                </a:solidFill>
              </a:rPr>
              <a:t> </a:t>
            </a:r>
            <a:r>
              <a:rPr lang="pl-PL" sz="1800" dirty="0">
                <a:solidFill>
                  <a:srgbClr val="0000CC"/>
                </a:solidFill>
              </a:rPr>
              <a:t>the </a:t>
            </a:r>
            <a:r>
              <a:rPr lang="en-US" sz="1800" dirty="0">
                <a:solidFill>
                  <a:srgbClr val="0000CC"/>
                </a:solidFill>
              </a:rPr>
              <a:t>decision</a:t>
            </a:r>
            <a:r>
              <a:rPr lang="pl-PL" sz="1800" dirty="0">
                <a:solidFill>
                  <a:srgbClr val="0000CC"/>
                </a:solidFill>
              </a:rPr>
              <a:t> </a:t>
            </a:r>
            <a:r>
              <a:rPr lang="en-US" sz="1800" dirty="0">
                <a:solidFill>
                  <a:srgbClr val="0000CC"/>
                </a:solidFill>
              </a:rPr>
              <a:t>is </a:t>
            </a:r>
            <a:r>
              <a:rPr lang="en-US" sz="1800" i="1" dirty="0">
                <a:solidFill>
                  <a:srgbClr val="0000CC"/>
                </a:solidFill>
              </a:rPr>
              <a:t>small</a:t>
            </a:r>
            <a:r>
              <a:rPr lang="pl-PL" sz="1800" dirty="0">
                <a:solidFill>
                  <a:srgbClr val="0000CC"/>
                </a:solidFill>
              </a:rPr>
              <a:t>) </a:t>
            </a:r>
            <a:r>
              <a:rPr lang="en-US" sz="1800" dirty="0">
                <a:solidFill>
                  <a:srgbClr val="0000CC"/>
                </a:solidFill>
              </a:rPr>
              <a:t>and requires new discoveries </a:t>
            </a:r>
            <a:endParaRPr lang="pl-PL" sz="1800" dirty="0">
              <a:solidFill>
                <a:srgbClr val="0000CC"/>
              </a:solidFill>
            </a:endParaRPr>
          </a:p>
          <a:p>
            <a:pPr marL="442913" lvl="1" indent="-290513">
              <a:buFont typeface="Arial" panose="020B0604020202020204" pitchFamily="34" charset="0"/>
              <a:buChar char="•"/>
            </a:pPr>
            <a:r>
              <a:rPr lang="en-US" sz="1800" dirty="0">
                <a:solidFill>
                  <a:srgbClr val="0000CC"/>
                </a:solidFill>
              </a:rPr>
              <a:t>…</a:t>
            </a:r>
          </a:p>
        </p:txBody>
      </p:sp>
      <p:sp>
        <p:nvSpPr>
          <p:cNvPr id="16" name="pole tekstowe 15"/>
          <p:cNvSpPr txBox="1"/>
          <p:nvPr/>
        </p:nvSpPr>
        <p:spPr>
          <a:xfrm>
            <a:off x="2123728" y="770192"/>
            <a:ext cx="3925416" cy="646331"/>
          </a:xfrm>
          <a:prstGeom prst="rect">
            <a:avLst/>
          </a:prstGeom>
          <a:noFill/>
        </p:spPr>
        <p:txBody>
          <a:bodyPr wrap="square" rtlCol="0">
            <a:spAutoFit/>
          </a:bodyPr>
          <a:lstStyle/>
          <a:p>
            <a:pPr lvl="1" algn="ctr"/>
            <a:r>
              <a:rPr lang="en-US" sz="1800" dirty="0">
                <a:solidFill>
                  <a:srgbClr val="0000CC"/>
                </a:solidFill>
              </a:rPr>
              <a:t>Discovery </a:t>
            </a:r>
            <a:r>
              <a:rPr lang="pl-PL" sz="1800" dirty="0">
                <a:solidFill>
                  <a:srgbClr val="0000CC"/>
                </a:solidFill>
              </a:rPr>
              <a:t>of </a:t>
            </a:r>
            <a:r>
              <a:rPr lang="en-US" sz="1800" i="1" dirty="0" err="1">
                <a:solidFill>
                  <a:srgbClr val="0000CC"/>
                </a:solidFill>
              </a:rPr>
              <a:t>tr</a:t>
            </a:r>
            <a:r>
              <a:rPr lang="en-US" sz="1800" dirty="0">
                <a:solidFill>
                  <a:srgbClr val="0000CC"/>
                </a:solidFill>
              </a:rPr>
              <a:t> for construction new granules in the form of</a:t>
            </a:r>
          </a:p>
        </p:txBody>
      </p:sp>
    </p:spTree>
    <p:extLst>
      <p:ext uri="{BB962C8B-B14F-4D97-AF65-F5344CB8AC3E}">
        <p14:creationId xmlns:p14="http://schemas.microsoft.com/office/powerpoint/2010/main" val="282151569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9A49D950-E62A-6D59-F070-91BF0730FADB}"/>
              </a:ext>
            </a:extLst>
          </p:cNvPr>
          <p:cNvSpPr>
            <a:spLocks noGrp="1"/>
          </p:cNvSpPr>
          <p:nvPr>
            <p:ph type="title"/>
          </p:nvPr>
        </p:nvSpPr>
        <p:spPr>
          <a:xfrm>
            <a:off x="27181" y="78818"/>
            <a:ext cx="9080902" cy="711843"/>
          </a:xfrm>
        </p:spPr>
        <p:txBody>
          <a:bodyPr/>
          <a:lstStyle/>
          <a:p>
            <a:r>
              <a:rPr lang="pl-PL" sz="2800" b="1" dirty="0" err="1"/>
              <a:t>LIFELONG</a:t>
            </a:r>
            <a:r>
              <a:rPr lang="pl-PL" sz="2800" b="1" dirty="0"/>
              <a:t> LEARNING (</a:t>
            </a:r>
            <a:r>
              <a:rPr lang="pl-PL" sz="2800" b="1" dirty="0" err="1"/>
              <a:t>LL</a:t>
            </a:r>
            <a:r>
              <a:rPr lang="pl-PL" sz="2800" b="1" dirty="0"/>
              <a:t>) IN DISCOVERY OF </a:t>
            </a:r>
            <a:r>
              <a:rPr lang="pl-PL" sz="2800" b="1" i="1" dirty="0" err="1"/>
              <a:t>tr</a:t>
            </a:r>
            <a:endParaRPr lang="en-US" sz="2800" b="1" i="1" dirty="0"/>
          </a:p>
        </p:txBody>
      </p:sp>
      <p:sp>
        <p:nvSpPr>
          <p:cNvPr id="3" name="Symbol zastępczy numeru slajdu 2"/>
          <p:cNvSpPr>
            <a:spLocks noGrp="1"/>
          </p:cNvSpPr>
          <p:nvPr>
            <p:ph type="sldNum" sz="quarter" idx="12"/>
          </p:nvPr>
        </p:nvSpPr>
        <p:spPr>
          <a:xfrm>
            <a:off x="8532440" y="6453336"/>
            <a:ext cx="442392" cy="280119"/>
          </a:xfrm>
        </p:spPr>
        <p:txBody>
          <a:bodyPr/>
          <a:lstStyle/>
          <a:p>
            <a:pPr>
              <a:defRPr/>
            </a:pPr>
            <a:fld id="{D02E777F-298D-4C96-825C-3DC57E52C55E}" type="slidenum">
              <a:rPr lang="pl-PL" smtClean="0"/>
              <a:pPr>
                <a:defRPr/>
              </a:pPr>
              <a:t>131</a:t>
            </a:fld>
            <a:endParaRPr lang="pl-PL"/>
          </a:p>
        </p:txBody>
      </p:sp>
      <p:sp>
        <p:nvSpPr>
          <p:cNvPr id="15" name="pole tekstowe 14"/>
          <p:cNvSpPr txBox="1"/>
          <p:nvPr/>
        </p:nvSpPr>
        <p:spPr>
          <a:xfrm>
            <a:off x="36135" y="692696"/>
            <a:ext cx="4400803" cy="2585323"/>
          </a:xfrm>
          <a:prstGeom prst="rect">
            <a:avLst/>
          </a:prstGeom>
          <a:noFill/>
        </p:spPr>
        <p:txBody>
          <a:bodyPr wrap="square" rtlCol="0">
            <a:spAutoFit/>
          </a:bodyPr>
          <a:lstStyle/>
          <a:p>
            <a:pPr algn="ctr"/>
            <a:r>
              <a:rPr lang="en-US" sz="1800" b="1" dirty="0">
                <a:solidFill>
                  <a:srgbClr val="0000CC"/>
                </a:solidFill>
              </a:rPr>
              <a:t>clusters</a:t>
            </a:r>
            <a:r>
              <a:rPr lang="pl-PL" sz="1800" b="1" dirty="0">
                <a:solidFill>
                  <a:srgbClr val="0000CC"/>
                </a:solidFill>
              </a:rPr>
              <a:t> </a:t>
            </a:r>
            <a:r>
              <a:rPr lang="en-US" sz="1800" dirty="0">
                <a:solidFill>
                  <a:srgbClr val="0000CC"/>
                </a:solidFill>
              </a:rPr>
              <a:t>encompassing</a:t>
            </a:r>
            <a:r>
              <a:rPr lang="pl-PL" sz="1800" dirty="0">
                <a:solidFill>
                  <a:srgbClr val="0000CC"/>
                </a:solidFill>
              </a:rPr>
              <a:t> </a:t>
            </a:r>
            <a:r>
              <a:rPr lang="en-US" sz="1800" dirty="0">
                <a:solidFill>
                  <a:srgbClr val="0000CC"/>
                </a:solidFill>
              </a:rPr>
              <a:t>discovery of </a:t>
            </a:r>
            <a:endParaRPr lang="pl-PL" sz="1800" dirty="0">
              <a:solidFill>
                <a:srgbClr val="0000CC"/>
              </a:solidFill>
            </a:endParaRPr>
          </a:p>
          <a:p>
            <a:pPr marL="442913" lvl="1" indent="-263525">
              <a:buFont typeface="Arial" panose="020B0604020202020204" pitchFamily="34" charset="0"/>
              <a:buChar char="•"/>
            </a:pPr>
            <a:r>
              <a:rPr lang="pl-PL" sz="1800" dirty="0">
                <a:solidFill>
                  <a:srgbClr val="0000CC"/>
                </a:solidFill>
              </a:rPr>
              <a:t>… </a:t>
            </a:r>
          </a:p>
          <a:p>
            <a:pPr marL="442913" lvl="1" indent="-263525">
              <a:buFont typeface="Arial" panose="020B0604020202020204" pitchFamily="34" charset="0"/>
              <a:buChar char="•"/>
            </a:pPr>
            <a:r>
              <a:rPr lang="en-US" sz="1800" dirty="0">
                <a:solidFill>
                  <a:srgbClr val="0000CC"/>
                </a:solidFill>
              </a:rPr>
              <a:t>part of the universe on which the quality of the constructed clusters is low</a:t>
            </a:r>
            <a:r>
              <a:rPr lang="pl-PL" sz="1800" dirty="0">
                <a:solidFill>
                  <a:srgbClr val="0000CC"/>
                </a:solidFill>
              </a:rPr>
              <a:t> </a:t>
            </a:r>
            <a:r>
              <a:rPr lang="en-US" sz="1800" dirty="0">
                <a:solidFill>
                  <a:srgbClr val="0000CC"/>
                </a:solidFill>
              </a:rPr>
              <a:t>(e.g., the object/situation under classification is not in the scope of existing clusters included in </a:t>
            </a:r>
            <a:r>
              <a:rPr lang="pl-PL" sz="1800" dirty="0">
                <a:solidFill>
                  <a:srgbClr val="0000CC"/>
                </a:solidFill>
              </a:rPr>
              <a:t>the </a:t>
            </a:r>
            <a:r>
              <a:rPr lang="en-US" sz="1800" dirty="0">
                <a:solidFill>
                  <a:srgbClr val="0000CC"/>
                </a:solidFill>
              </a:rPr>
              <a:t>decision classes)</a:t>
            </a:r>
            <a:r>
              <a:rPr lang="pl-PL" sz="1800" dirty="0">
                <a:solidFill>
                  <a:srgbClr val="0000CC"/>
                </a:solidFill>
              </a:rPr>
              <a:t> </a:t>
            </a:r>
            <a:r>
              <a:rPr lang="en-US" sz="1800" dirty="0">
                <a:solidFill>
                  <a:srgbClr val="0000CC"/>
                </a:solidFill>
              </a:rPr>
              <a:t>and requires new discoveries</a:t>
            </a:r>
            <a:endParaRPr lang="pl-PL" sz="1800" dirty="0">
              <a:solidFill>
                <a:srgbClr val="0000CC"/>
              </a:solidFill>
            </a:endParaRPr>
          </a:p>
        </p:txBody>
      </p:sp>
      <p:sp>
        <p:nvSpPr>
          <p:cNvPr id="39" name="pole tekstowe 38"/>
          <p:cNvSpPr txBox="1"/>
          <p:nvPr/>
        </p:nvSpPr>
        <p:spPr>
          <a:xfrm>
            <a:off x="4292501" y="692695"/>
            <a:ext cx="4824536" cy="2585323"/>
          </a:xfrm>
          <a:prstGeom prst="rect">
            <a:avLst/>
          </a:prstGeom>
          <a:noFill/>
        </p:spPr>
        <p:txBody>
          <a:bodyPr wrap="square" rtlCol="0">
            <a:spAutoFit/>
          </a:bodyPr>
          <a:lstStyle/>
          <a:p>
            <a:pPr algn="ctr"/>
            <a:r>
              <a:rPr lang="en-US" sz="1800" b="1" dirty="0">
                <a:solidFill>
                  <a:srgbClr val="0000CC"/>
                </a:solidFill>
              </a:rPr>
              <a:t>rule-based classifiers</a:t>
            </a:r>
            <a:r>
              <a:rPr lang="pl-PL" sz="1800" b="1" dirty="0">
                <a:solidFill>
                  <a:srgbClr val="0000CC"/>
                </a:solidFill>
              </a:rPr>
              <a:t> </a:t>
            </a:r>
            <a:r>
              <a:rPr lang="en-US" sz="1800" dirty="0">
                <a:solidFill>
                  <a:srgbClr val="0000CC"/>
                </a:solidFill>
              </a:rPr>
              <a:t>encompassing discovery of  </a:t>
            </a:r>
          </a:p>
          <a:p>
            <a:pPr marL="442913" lvl="1" indent="-290513">
              <a:buFont typeface="Arial" panose="020B0604020202020204" pitchFamily="34" charset="0"/>
              <a:buChar char="•"/>
            </a:pPr>
            <a:r>
              <a:rPr lang="pl-PL" sz="1800" dirty="0">
                <a:solidFill>
                  <a:srgbClr val="0000CC"/>
                </a:solidFill>
              </a:rPr>
              <a:t>…</a:t>
            </a:r>
          </a:p>
          <a:p>
            <a:pPr marL="442913" lvl="1" indent="-290513">
              <a:buFont typeface="Arial" panose="020B0604020202020204" pitchFamily="34" charset="0"/>
              <a:buChar char="•"/>
            </a:pPr>
            <a:r>
              <a:rPr lang="en-US" sz="1800" dirty="0">
                <a:solidFill>
                  <a:srgbClr val="0000CC"/>
                </a:solidFill>
              </a:rPr>
              <a:t>part of the universe on which the quality of the constructed classifier is low</a:t>
            </a:r>
            <a:r>
              <a:rPr lang="pl-PL" sz="1800" dirty="0">
                <a:solidFill>
                  <a:srgbClr val="0000CC"/>
                </a:solidFill>
              </a:rPr>
              <a:t> </a:t>
            </a:r>
            <a:r>
              <a:rPr lang="en-US" sz="1800" dirty="0">
                <a:solidFill>
                  <a:srgbClr val="0000CC"/>
                </a:solidFill>
              </a:rPr>
              <a:t>(e.g. for  object</a:t>
            </a:r>
            <a:r>
              <a:rPr lang="pl-PL" sz="1800" dirty="0">
                <a:solidFill>
                  <a:srgbClr val="0000CC"/>
                </a:solidFill>
              </a:rPr>
              <a:t>s</a:t>
            </a:r>
            <a:r>
              <a:rPr lang="en-US" sz="1800" dirty="0">
                <a:solidFill>
                  <a:srgbClr val="0000CC"/>
                </a:solidFill>
              </a:rPr>
              <a:t>/situation</a:t>
            </a:r>
            <a:r>
              <a:rPr lang="pl-PL" sz="1800" dirty="0">
                <a:solidFill>
                  <a:srgbClr val="0000CC"/>
                </a:solidFill>
              </a:rPr>
              <a:t>s</a:t>
            </a:r>
            <a:r>
              <a:rPr lang="en-US" sz="1800" dirty="0">
                <a:solidFill>
                  <a:srgbClr val="0000CC"/>
                </a:solidFill>
              </a:rPr>
              <a:t>  under </a:t>
            </a:r>
            <a:r>
              <a:rPr lang="en-US" sz="1800" dirty="0" err="1">
                <a:solidFill>
                  <a:srgbClr val="0000CC"/>
                </a:solidFill>
              </a:rPr>
              <a:t>classifica</a:t>
            </a:r>
            <a:r>
              <a:rPr lang="pl-PL" sz="1800" dirty="0">
                <a:solidFill>
                  <a:srgbClr val="0000CC"/>
                </a:solidFill>
              </a:rPr>
              <a:t>-</a:t>
            </a:r>
            <a:r>
              <a:rPr lang="en-US" sz="1800" dirty="0" err="1">
                <a:solidFill>
                  <a:srgbClr val="0000CC"/>
                </a:solidFill>
              </a:rPr>
              <a:t>tion</a:t>
            </a:r>
            <a:r>
              <a:rPr lang="en-US" sz="1800" dirty="0">
                <a:solidFill>
                  <a:srgbClr val="0000CC"/>
                </a:solidFill>
              </a:rPr>
              <a:t> the difference of arguments </a:t>
            </a:r>
            <a:r>
              <a:rPr lang="en-US" sz="1800" i="1" dirty="0">
                <a:solidFill>
                  <a:srgbClr val="0000CC"/>
                </a:solidFill>
              </a:rPr>
              <a:t>for</a:t>
            </a:r>
            <a:r>
              <a:rPr lang="en-US" sz="1800" dirty="0">
                <a:solidFill>
                  <a:srgbClr val="0000CC"/>
                </a:solidFill>
              </a:rPr>
              <a:t> and </a:t>
            </a:r>
            <a:r>
              <a:rPr lang="en-US" sz="1800" i="1" dirty="0">
                <a:solidFill>
                  <a:srgbClr val="0000CC"/>
                </a:solidFill>
              </a:rPr>
              <a:t>against</a:t>
            </a:r>
            <a:r>
              <a:rPr lang="en-US" sz="1800" dirty="0">
                <a:solidFill>
                  <a:srgbClr val="0000CC"/>
                </a:solidFill>
              </a:rPr>
              <a:t> </a:t>
            </a:r>
            <a:r>
              <a:rPr lang="pl-PL" sz="1800" dirty="0">
                <a:solidFill>
                  <a:srgbClr val="0000CC"/>
                </a:solidFill>
              </a:rPr>
              <a:t>the </a:t>
            </a:r>
            <a:r>
              <a:rPr lang="en-US" sz="1800" dirty="0">
                <a:solidFill>
                  <a:srgbClr val="0000CC"/>
                </a:solidFill>
              </a:rPr>
              <a:t>decision</a:t>
            </a:r>
            <a:r>
              <a:rPr lang="pl-PL" sz="1800" dirty="0">
                <a:solidFill>
                  <a:srgbClr val="0000CC"/>
                </a:solidFill>
              </a:rPr>
              <a:t> </a:t>
            </a:r>
            <a:r>
              <a:rPr lang="en-US" sz="1800" dirty="0">
                <a:solidFill>
                  <a:srgbClr val="0000CC"/>
                </a:solidFill>
              </a:rPr>
              <a:t>is </a:t>
            </a:r>
            <a:r>
              <a:rPr lang="en-US" sz="1800" i="1" dirty="0">
                <a:solidFill>
                  <a:srgbClr val="0000CC"/>
                </a:solidFill>
              </a:rPr>
              <a:t>small</a:t>
            </a:r>
            <a:r>
              <a:rPr lang="pl-PL" sz="1800" dirty="0">
                <a:solidFill>
                  <a:srgbClr val="0000CC"/>
                </a:solidFill>
              </a:rPr>
              <a:t>) </a:t>
            </a:r>
            <a:r>
              <a:rPr lang="en-US" sz="1800" dirty="0">
                <a:solidFill>
                  <a:srgbClr val="0000CC"/>
                </a:solidFill>
              </a:rPr>
              <a:t>and requires new discoveries </a:t>
            </a:r>
            <a:endParaRPr lang="pl-PL" sz="1800" dirty="0">
              <a:solidFill>
                <a:srgbClr val="0000CC"/>
              </a:solidFill>
            </a:endParaRPr>
          </a:p>
        </p:txBody>
      </p:sp>
      <p:sp>
        <p:nvSpPr>
          <p:cNvPr id="2" name="pole tekstowe 1"/>
          <p:cNvSpPr txBox="1"/>
          <p:nvPr/>
        </p:nvSpPr>
        <p:spPr>
          <a:xfrm>
            <a:off x="261864" y="3164681"/>
            <a:ext cx="8712968" cy="3693319"/>
          </a:xfrm>
          <a:prstGeom prst="rect">
            <a:avLst/>
          </a:prstGeom>
          <a:noFill/>
        </p:spPr>
        <p:txBody>
          <a:bodyPr wrap="square" rtlCol="0">
            <a:spAutoFit/>
          </a:bodyPr>
          <a:lstStyle/>
          <a:p>
            <a:pPr algn="just"/>
            <a:r>
              <a:rPr lang="en-US" sz="1800" i="1" dirty="0">
                <a:solidFill>
                  <a:srgbClr val="0000CC"/>
                </a:solidFill>
              </a:rPr>
              <a:t>LL is an advanced machine learning paradigm that learns continuously, accumulates the knowledge learned in the past, and uses/adapts it to help future learning and problem solving. In the process, the learner becomes more and more knowledgeable and better and better at learning. This continuous learning ability is one of the hallmarks of human intelligence. </a:t>
            </a:r>
            <a:r>
              <a:rPr lang="pl-PL" sz="1800" i="1" dirty="0">
                <a:solidFill>
                  <a:srgbClr val="0000CC"/>
                </a:solidFill>
              </a:rPr>
              <a:t>[…] </a:t>
            </a:r>
            <a:r>
              <a:rPr lang="en-US" sz="1800" i="1" dirty="0">
                <a:solidFill>
                  <a:srgbClr val="0000CC"/>
                </a:solidFill>
              </a:rPr>
              <a:t>humans learn effectively with a few examples and in the dynamic and open world or environment in a self-supervised manner because our learning is also very much knowledge-driven: the knowledge learned in the past helps us learn new things with little data or effort and adapt to new/unseen situations. This self</a:t>
            </a:r>
            <a:r>
              <a:rPr lang="pl-PL" sz="1800" i="1" dirty="0">
                <a:solidFill>
                  <a:srgbClr val="0000CC"/>
                </a:solidFill>
              </a:rPr>
              <a:t>-</a:t>
            </a:r>
            <a:r>
              <a:rPr lang="en-US" sz="1800" i="1" dirty="0" err="1">
                <a:solidFill>
                  <a:srgbClr val="0000CC"/>
                </a:solidFill>
              </a:rPr>
              <a:t>suprevised</a:t>
            </a:r>
            <a:r>
              <a:rPr lang="en-US" sz="1800" i="1" dirty="0">
                <a:solidFill>
                  <a:srgbClr val="0000CC"/>
                </a:solidFill>
              </a:rPr>
              <a:t> (or self-aware) learning also enables us to learn on the job in the interaction with others and with the real-world environment with no external supervision. </a:t>
            </a:r>
            <a:endParaRPr lang="pl-PL" sz="1800" i="1" dirty="0">
              <a:solidFill>
                <a:srgbClr val="0000CC"/>
              </a:solidFill>
            </a:endParaRPr>
          </a:p>
          <a:p>
            <a:r>
              <a:rPr lang="pl-PL" sz="1600" i="1" dirty="0">
                <a:solidFill>
                  <a:srgbClr val="0000CC"/>
                </a:solidFill>
              </a:rPr>
              <a:t>	Z. Chen, B. </a:t>
            </a:r>
            <a:r>
              <a:rPr lang="pl-PL" sz="1600" i="1" dirty="0" err="1">
                <a:solidFill>
                  <a:srgbClr val="0000CC"/>
                </a:solidFill>
              </a:rPr>
              <a:t>Liu</a:t>
            </a:r>
            <a:r>
              <a:rPr lang="en-US" sz="1600" i="1" dirty="0">
                <a:solidFill>
                  <a:srgbClr val="0000CC"/>
                </a:solidFill>
              </a:rPr>
              <a:t>: Synthesis Lectures on Artificial Intelligence and Machine Learning, </a:t>
            </a:r>
            <a:endParaRPr lang="pl-PL" sz="1600" i="1" dirty="0">
              <a:solidFill>
                <a:srgbClr val="0000CC"/>
              </a:solidFill>
            </a:endParaRPr>
          </a:p>
          <a:p>
            <a:r>
              <a:rPr lang="pl-PL" sz="1600" i="1" dirty="0">
                <a:solidFill>
                  <a:srgbClr val="0000CC"/>
                </a:solidFill>
              </a:rPr>
              <a:t>                </a:t>
            </a:r>
            <a:r>
              <a:rPr lang="en-US" sz="1600" i="1" dirty="0">
                <a:solidFill>
                  <a:srgbClr val="0000CC"/>
                </a:solidFill>
              </a:rPr>
              <a:t>Morgan &amp; Claypool Publishers</a:t>
            </a:r>
            <a:r>
              <a:rPr lang="pl-PL" sz="1600" i="1" dirty="0">
                <a:solidFill>
                  <a:srgbClr val="0000CC"/>
                </a:solidFill>
              </a:rPr>
              <a:t> (</a:t>
            </a:r>
            <a:r>
              <a:rPr lang="en-US" sz="1600" i="1" dirty="0">
                <a:solidFill>
                  <a:srgbClr val="0000CC"/>
                </a:solidFill>
              </a:rPr>
              <a:t>2018</a:t>
            </a:r>
            <a:r>
              <a:rPr lang="pl-PL" sz="1600" i="1" dirty="0">
                <a:solidFill>
                  <a:srgbClr val="0000CC"/>
                </a:solidFill>
              </a:rPr>
              <a:t>)</a:t>
            </a:r>
          </a:p>
        </p:txBody>
      </p:sp>
    </p:spTree>
    <p:extLst>
      <p:ext uri="{BB962C8B-B14F-4D97-AF65-F5344CB8AC3E}">
        <p14:creationId xmlns:p14="http://schemas.microsoft.com/office/powerpoint/2010/main" val="40250856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6523319-4530-6DD0-64E1-1548B93633EF}"/>
            </a:ext>
          </a:extLst>
        </p:cNvPr>
        <p:cNvGrpSpPr/>
        <p:nvPr/>
      </p:nvGrpSpPr>
      <p:grpSpPr>
        <a:xfrm>
          <a:off x="0" y="0"/>
          <a:ext cx="0" cy="0"/>
          <a:chOff x="0" y="0"/>
          <a:chExt cx="0" cy="0"/>
        </a:xfrm>
      </p:grpSpPr>
      <p:sp>
        <p:nvSpPr>
          <p:cNvPr id="56" name="Tytuł 1">
            <a:extLst>
              <a:ext uri="{FF2B5EF4-FFF2-40B4-BE49-F238E27FC236}">
                <a16:creationId xmlns="" xmlns:a16="http://schemas.microsoft.com/office/drawing/2014/main" id="{89A60FCF-1983-4860-B346-8BF6B46E7A81}"/>
              </a:ext>
            </a:extLst>
          </p:cNvPr>
          <p:cNvSpPr>
            <a:spLocks noGrp="1"/>
          </p:cNvSpPr>
          <p:nvPr>
            <p:ph type="title"/>
          </p:nvPr>
        </p:nvSpPr>
        <p:spPr>
          <a:xfrm>
            <a:off x="35496" y="1"/>
            <a:ext cx="9080902" cy="843140"/>
          </a:xfrm>
        </p:spPr>
        <p:txBody>
          <a:bodyPr/>
          <a:lstStyle/>
          <a:p>
            <a:r>
              <a:rPr lang="pl-PL" sz="3200" b="1"/>
              <a:t>GRANULAR SOCIETIES</a:t>
            </a:r>
          </a:p>
        </p:txBody>
      </p:sp>
      <p:sp>
        <p:nvSpPr>
          <p:cNvPr id="12" name="pole tekstowe 11">
            <a:extLst>
              <a:ext uri="{FF2B5EF4-FFF2-40B4-BE49-F238E27FC236}">
                <a16:creationId xmlns="" xmlns:a16="http://schemas.microsoft.com/office/drawing/2014/main" id="{882D9774-9052-F575-88EE-9F37E45ACF16}"/>
              </a:ext>
            </a:extLst>
          </p:cNvPr>
          <p:cNvSpPr txBox="1"/>
          <p:nvPr/>
        </p:nvSpPr>
        <p:spPr>
          <a:xfrm>
            <a:off x="-63512" y="5256255"/>
            <a:ext cx="9080902" cy="1015663"/>
          </a:xfrm>
          <a:prstGeom prst="rect">
            <a:avLst/>
          </a:prstGeom>
          <a:noFill/>
        </p:spPr>
        <p:txBody>
          <a:bodyPr wrap="square" rtlCol="0">
            <a:spAutoFit/>
          </a:bodyPr>
          <a:lstStyle/>
          <a:p>
            <a:pPr algn="ctr"/>
            <a:r>
              <a:rPr lang="en-US" sz="2000" noProof="0">
                <a:solidFill>
                  <a:srgbClr val="0066FF"/>
                </a:solidFill>
              </a:rPr>
              <a:t>The</a:t>
            </a:r>
            <a:r>
              <a:rPr lang="en-US" sz="2000" i="1" noProof="0">
                <a:solidFill>
                  <a:srgbClr val="0066FF"/>
                </a:solidFill>
              </a:rPr>
              <a:t> N</a:t>
            </a:r>
            <a:r>
              <a:rPr lang="en-US" sz="2000" noProof="0">
                <a:solidFill>
                  <a:srgbClr val="0066FF"/>
                </a:solidFill>
              </a:rPr>
              <a:t>(</a:t>
            </a:r>
            <a:r>
              <a:rPr lang="en-US" sz="2000" i="1" noProof="0">
                <a:solidFill>
                  <a:srgbClr val="0066FF"/>
                </a:solidFill>
              </a:rPr>
              <a:t>g</a:t>
            </a:r>
            <a:r>
              <a:rPr lang="en-US" sz="2000" baseline="-25000" noProof="0">
                <a:solidFill>
                  <a:srgbClr val="0066FF"/>
                </a:solidFill>
              </a:rPr>
              <a:t>1</a:t>
            </a:r>
            <a:r>
              <a:rPr lang="en-US" sz="2000" noProof="0">
                <a:solidFill>
                  <a:srgbClr val="0066FF"/>
                </a:solidFill>
              </a:rPr>
              <a:t>), </a:t>
            </a:r>
            <a:r>
              <a:rPr lang="en-US" sz="2000" i="1" noProof="0">
                <a:solidFill>
                  <a:srgbClr val="0066FF"/>
                </a:solidFill>
              </a:rPr>
              <a:t>N</a:t>
            </a:r>
            <a:r>
              <a:rPr lang="en-US" sz="2000" noProof="0">
                <a:solidFill>
                  <a:srgbClr val="0066FF"/>
                </a:solidFill>
              </a:rPr>
              <a:t>(</a:t>
            </a:r>
            <a:r>
              <a:rPr lang="en-US" sz="2000" i="1" noProof="0">
                <a:solidFill>
                  <a:srgbClr val="0066FF"/>
                </a:solidFill>
              </a:rPr>
              <a:t>g</a:t>
            </a:r>
            <a:r>
              <a:rPr lang="en-US" sz="2000" baseline="-25000" noProof="0">
                <a:solidFill>
                  <a:srgbClr val="0066FF"/>
                </a:solidFill>
              </a:rPr>
              <a:t>2</a:t>
            </a:r>
            <a:r>
              <a:rPr lang="en-US" sz="2000" noProof="0">
                <a:solidFill>
                  <a:srgbClr val="0066FF"/>
                </a:solidFill>
              </a:rPr>
              <a:t>), …, </a:t>
            </a:r>
            <a:r>
              <a:rPr lang="en-US" sz="2000" i="1" noProof="0">
                <a:solidFill>
                  <a:srgbClr val="0066FF"/>
                </a:solidFill>
              </a:rPr>
              <a:t>N</a:t>
            </a:r>
            <a:r>
              <a:rPr lang="en-US" sz="2000" noProof="0">
                <a:solidFill>
                  <a:srgbClr val="0066FF"/>
                </a:solidFill>
              </a:rPr>
              <a:t>(</a:t>
            </a:r>
            <a:r>
              <a:rPr lang="en-US" sz="2000" i="1" noProof="0" err="1">
                <a:solidFill>
                  <a:srgbClr val="0066FF"/>
                </a:solidFill>
              </a:rPr>
              <a:t>g</a:t>
            </a:r>
            <a:r>
              <a:rPr lang="en-US" sz="2000" i="1" baseline="-25000" noProof="0" err="1">
                <a:solidFill>
                  <a:srgbClr val="0066FF"/>
                </a:solidFill>
              </a:rPr>
              <a:t>k</a:t>
            </a:r>
            <a:r>
              <a:rPr lang="en-US" sz="2000" noProof="0">
                <a:solidFill>
                  <a:srgbClr val="0066FF"/>
                </a:solidFill>
              </a:rPr>
              <a:t>) are granular networks represented by the granules </a:t>
            </a:r>
            <a:r>
              <a:rPr lang="en-US" sz="2000" baseline="-25000" noProof="0">
                <a:solidFill>
                  <a:srgbClr val="0066FF"/>
                </a:solidFill>
              </a:rPr>
              <a:t> </a:t>
            </a:r>
            <a:r>
              <a:rPr lang="en-US" sz="2000" i="1" noProof="0">
                <a:solidFill>
                  <a:srgbClr val="0066FF"/>
                </a:solidFill>
              </a:rPr>
              <a:t>g</a:t>
            </a:r>
            <a:r>
              <a:rPr lang="en-US" sz="2000" baseline="-25000" noProof="0">
                <a:solidFill>
                  <a:srgbClr val="0066FF"/>
                </a:solidFill>
              </a:rPr>
              <a:t>1</a:t>
            </a:r>
            <a:r>
              <a:rPr lang="en-US" sz="2000" noProof="0">
                <a:solidFill>
                  <a:srgbClr val="0066FF"/>
                </a:solidFill>
              </a:rPr>
              <a:t>, </a:t>
            </a:r>
            <a:r>
              <a:rPr lang="en-US" sz="2000" i="1" noProof="0">
                <a:solidFill>
                  <a:srgbClr val="0066FF"/>
                </a:solidFill>
              </a:rPr>
              <a:t>g</a:t>
            </a:r>
            <a:r>
              <a:rPr lang="en-US" sz="2000" baseline="-25000" noProof="0">
                <a:solidFill>
                  <a:srgbClr val="0066FF"/>
                </a:solidFill>
              </a:rPr>
              <a:t>2</a:t>
            </a:r>
            <a:r>
              <a:rPr lang="en-US" sz="2000" noProof="0">
                <a:solidFill>
                  <a:srgbClr val="0066FF"/>
                </a:solidFill>
              </a:rPr>
              <a:t>, …, </a:t>
            </a:r>
            <a:r>
              <a:rPr lang="en-US" sz="2000" i="1" noProof="0" err="1">
                <a:solidFill>
                  <a:srgbClr val="0066FF"/>
                </a:solidFill>
              </a:rPr>
              <a:t>g</a:t>
            </a:r>
            <a:r>
              <a:rPr lang="en-US" sz="2000" i="1" baseline="-25000" noProof="0" err="1">
                <a:solidFill>
                  <a:srgbClr val="0066FF"/>
                </a:solidFill>
              </a:rPr>
              <a:t>k</a:t>
            </a:r>
            <a:r>
              <a:rPr lang="en-US" sz="2000" noProof="0">
                <a:solidFill>
                  <a:srgbClr val="0066FF"/>
                </a:solidFill>
              </a:rPr>
              <a:t>, </a:t>
            </a:r>
            <a:r>
              <a:rPr lang="en-US" sz="2000">
                <a:solidFill>
                  <a:srgbClr val="0066FF"/>
                </a:solidFill>
              </a:rPr>
              <a:t>and the dark arrows represent the interactions between them that realize communication in the form of cooperation or competition.</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132</a:t>
            </a:fld>
            <a:endParaRPr lang="pl-PL"/>
          </a:p>
        </p:txBody>
      </p:sp>
      <p:grpSp>
        <p:nvGrpSpPr>
          <p:cNvPr id="20" name="Grupa 19"/>
          <p:cNvGrpSpPr/>
          <p:nvPr/>
        </p:nvGrpSpPr>
        <p:grpSpPr>
          <a:xfrm>
            <a:off x="755576" y="1013724"/>
            <a:ext cx="4951334" cy="3728322"/>
            <a:chOff x="1852914" y="1166572"/>
            <a:chExt cx="5533489" cy="4206644"/>
          </a:xfrm>
        </p:grpSpPr>
        <p:sp>
          <p:nvSpPr>
            <p:cNvPr id="2" name="Prostokąt 1">
              <a:extLst>
                <a:ext uri="{FF2B5EF4-FFF2-40B4-BE49-F238E27FC236}">
                  <a16:creationId xmlns="" xmlns:a16="http://schemas.microsoft.com/office/drawing/2014/main" id="{D1931536-C57B-C0EE-1318-2AB89495055C}"/>
                </a:ext>
              </a:extLst>
            </p:cNvPr>
            <p:cNvSpPr/>
            <p:nvPr/>
          </p:nvSpPr>
          <p:spPr>
            <a:xfrm>
              <a:off x="1852914" y="2073484"/>
              <a:ext cx="1368152" cy="1080120"/>
            </a:xfrm>
            <a:prstGeom prst="rect">
              <a:avLst/>
            </a:prstGeom>
            <a:solidFill>
              <a:srgbClr val="66FF6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i="1">
                  <a:solidFill>
                    <a:schemeClr val="tx1"/>
                  </a:solidFill>
                </a:rPr>
                <a:t>N</a:t>
              </a:r>
              <a:r>
                <a:rPr lang="pl-PL">
                  <a:solidFill>
                    <a:schemeClr val="tx1"/>
                  </a:solidFill>
                </a:rPr>
                <a:t>(</a:t>
              </a:r>
              <a:r>
                <a:rPr lang="pl-PL" i="1">
                  <a:solidFill>
                    <a:schemeClr val="tx1"/>
                  </a:solidFill>
                </a:rPr>
                <a:t>g</a:t>
              </a:r>
              <a:r>
                <a:rPr lang="pl-PL" baseline="-25000">
                  <a:solidFill>
                    <a:schemeClr val="tx1"/>
                  </a:solidFill>
                </a:rPr>
                <a:t>1</a:t>
              </a:r>
              <a:r>
                <a:rPr lang="pl-PL">
                  <a:solidFill>
                    <a:schemeClr val="tx1"/>
                  </a:solidFill>
                </a:rPr>
                <a:t>)</a:t>
              </a:r>
              <a:r>
                <a:rPr lang="pl-PL" baseline="-25000">
                  <a:solidFill>
                    <a:schemeClr val="tx1"/>
                  </a:solidFill>
                </a:rPr>
                <a:t> </a:t>
              </a:r>
              <a:endParaRPr lang="en-US">
                <a:solidFill>
                  <a:schemeClr val="tx1"/>
                </a:solidFill>
              </a:endParaRPr>
            </a:p>
          </p:txBody>
        </p:sp>
        <p:sp>
          <p:nvSpPr>
            <p:cNvPr id="4" name="Prostokąt 3">
              <a:extLst>
                <a:ext uri="{FF2B5EF4-FFF2-40B4-BE49-F238E27FC236}">
                  <a16:creationId xmlns="" xmlns:a16="http://schemas.microsoft.com/office/drawing/2014/main" id="{E49681FA-FF9E-7221-5D35-50C80E2EE199}"/>
                </a:ext>
              </a:extLst>
            </p:cNvPr>
            <p:cNvSpPr/>
            <p:nvPr/>
          </p:nvSpPr>
          <p:spPr>
            <a:xfrm>
              <a:off x="5027683" y="1700808"/>
              <a:ext cx="1368152" cy="1080120"/>
            </a:xfrm>
            <a:prstGeom prst="rect">
              <a:avLst/>
            </a:prstGeom>
            <a:solidFill>
              <a:srgbClr val="66FF6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i="1">
                  <a:solidFill>
                    <a:schemeClr val="tx1"/>
                  </a:solidFill>
                </a:rPr>
                <a:t>N</a:t>
              </a:r>
              <a:r>
                <a:rPr lang="pl-PL">
                  <a:solidFill>
                    <a:schemeClr val="tx1"/>
                  </a:solidFill>
                </a:rPr>
                <a:t>(</a:t>
              </a:r>
              <a:r>
                <a:rPr lang="pl-PL" i="1">
                  <a:solidFill>
                    <a:schemeClr val="tx1"/>
                  </a:solidFill>
                </a:rPr>
                <a:t>g</a:t>
              </a:r>
              <a:r>
                <a:rPr lang="pl-PL" baseline="-25000">
                  <a:solidFill>
                    <a:schemeClr val="tx1"/>
                  </a:solidFill>
                </a:rPr>
                <a:t>2</a:t>
              </a:r>
              <a:r>
                <a:rPr lang="pl-PL">
                  <a:solidFill>
                    <a:schemeClr val="tx1"/>
                  </a:solidFill>
                </a:rPr>
                <a:t>)</a:t>
              </a:r>
              <a:r>
                <a:rPr lang="pl-PL" baseline="-25000">
                  <a:solidFill>
                    <a:schemeClr val="tx1"/>
                  </a:solidFill>
                </a:rPr>
                <a:t> </a:t>
              </a:r>
              <a:endParaRPr lang="en-US">
                <a:solidFill>
                  <a:schemeClr val="tx1"/>
                </a:solidFill>
              </a:endParaRPr>
            </a:p>
          </p:txBody>
        </p:sp>
        <p:sp>
          <p:nvSpPr>
            <p:cNvPr id="5" name="Prostokąt 4">
              <a:extLst>
                <a:ext uri="{FF2B5EF4-FFF2-40B4-BE49-F238E27FC236}">
                  <a16:creationId xmlns="" xmlns:a16="http://schemas.microsoft.com/office/drawing/2014/main" id="{069A0AAE-9333-CF78-50A5-57B60092AFC5}"/>
                </a:ext>
              </a:extLst>
            </p:cNvPr>
            <p:cNvSpPr/>
            <p:nvPr/>
          </p:nvSpPr>
          <p:spPr>
            <a:xfrm>
              <a:off x="3635896" y="4293096"/>
              <a:ext cx="1368152" cy="1080120"/>
            </a:xfrm>
            <a:prstGeom prst="rect">
              <a:avLst/>
            </a:prstGeom>
            <a:solidFill>
              <a:srgbClr val="66FF6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i="1">
                  <a:solidFill>
                    <a:schemeClr val="tx1"/>
                  </a:solidFill>
                </a:rPr>
                <a:t>N</a:t>
              </a:r>
              <a:r>
                <a:rPr lang="pl-PL">
                  <a:solidFill>
                    <a:schemeClr val="tx1"/>
                  </a:solidFill>
                </a:rPr>
                <a:t>(</a:t>
              </a:r>
              <a:r>
                <a:rPr lang="pl-PL" i="1" err="1">
                  <a:solidFill>
                    <a:schemeClr val="tx1"/>
                  </a:solidFill>
                </a:rPr>
                <a:t>g</a:t>
              </a:r>
              <a:r>
                <a:rPr lang="pl-PL" baseline="-25000" err="1">
                  <a:solidFill>
                    <a:schemeClr val="tx1"/>
                  </a:solidFill>
                </a:rPr>
                <a:t>k</a:t>
              </a:r>
              <a:r>
                <a:rPr lang="pl-PL">
                  <a:solidFill>
                    <a:schemeClr val="tx1"/>
                  </a:solidFill>
                </a:rPr>
                <a:t>)</a:t>
              </a:r>
              <a:r>
                <a:rPr lang="pl-PL" baseline="-25000">
                  <a:solidFill>
                    <a:schemeClr val="tx1"/>
                  </a:solidFill>
                </a:rPr>
                <a:t> </a:t>
              </a:r>
              <a:endParaRPr lang="en-US">
                <a:solidFill>
                  <a:schemeClr val="tx1"/>
                </a:solidFill>
              </a:endParaRPr>
            </a:p>
          </p:txBody>
        </p:sp>
        <p:sp>
          <p:nvSpPr>
            <p:cNvPr id="6" name="pole tekstowe 5">
              <a:extLst>
                <a:ext uri="{FF2B5EF4-FFF2-40B4-BE49-F238E27FC236}">
                  <a16:creationId xmlns="" xmlns:a16="http://schemas.microsoft.com/office/drawing/2014/main" id="{16809C68-2F2F-0F53-CFE9-F98FD43443ED}"/>
                </a:ext>
              </a:extLst>
            </p:cNvPr>
            <p:cNvSpPr txBox="1"/>
            <p:nvPr/>
          </p:nvSpPr>
          <p:spPr>
            <a:xfrm>
              <a:off x="5711759" y="3119815"/>
              <a:ext cx="792088" cy="584775"/>
            </a:xfrm>
            <a:prstGeom prst="rect">
              <a:avLst/>
            </a:prstGeom>
            <a:noFill/>
          </p:spPr>
          <p:txBody>
            <a:bodyPr wrap="square" rtlCol="0">
              <a:spAutoFit/>
            </a:bodyPr>
            <a:lstStyle/>
            <a:p>
              <a:r>
                <a:rPr lang="pl-PL" sz="3200" b="1"/>
                <a:t>…</a:t>
              </a:r>
              <a:endParaRPr lang="en-US" sz="3200" b="1"/>
            </a:p>
          </p:txBody>
        </p:sp>
        <p:sp>
          <p:nvSpPr>
            <p:cNvPr id="7" name="Strzałka: w lewo i w prawo 6">
              <a:extLst>
                <a:ext uri="{FF2B5EF4-FFF2-40B4-BE49-F238E27FC236}">
                  <a16:creationId xmlns="" xmlns:a16="http://schemas.microsoft.com/office/drawing/2014/main" id="{CBF0645E-4A04-5C86-C6D6-82BB7E8957D6}"/>
                </a:ext>
              </a:extLst>
            </p:cNvPr>
            <p:cNvSpPr/>
            <p:nvPr/>
          </p:nvSpPr>
          <p:spPr>
            <a:xfrm rot="20987974">
              <a:off x="3186738" y="2235681"/>
              <a:ext cx="1866318" cy="38690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rzałka: w lewo i w prawo 7">
              <a:extLst>
                <a:ext uri="{FF2B5EF4-FFF2-40B4-BE49-F238E27FC236}">
                  <a16:creationId xmlns="" xmlns:a16="http://schemas.microsoft.com/office/drawing/2014/main" id="{F6F58DB4-9293-6EA4-28B8-3BA8CD9695A4}"/>
                </a:ext>
              </a:extLst>
            </p:cNvPr>
            <p:cNvSpPr/>
            <p:nvPr/>
          </p:nvSpPr>
          <p:spPr>
            <a:xfrm rot="3294205">
              <a:off x="2184998" y="3736947"/>
              <a:ext cx="1832493" cy="38690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rzałka: w lewo i w prawo 9">
              <a:extLst>
                <a:ext uri="{FF2B5EF4-FFF2-40B4-BE49-F238E27FC236}">
                  <a16:creationId xmlns="" xmlns:a16="http://schemas.microsoft.com/office/drawing/2014/main" id="{06D5E6BA-A24D-2D30-7220-64FC7A23E14B}"/>
                </a:ext>
              </a:extLst>
            </p:cNvPr>
            <p:cNvSpPr/>
            <p:nvPr/>
          </p:nvSpPr>
          <p:spPr>
            <a:xfrm rot="7678037">
              <a:off x="3991714" y="3351094"/>
              <a:ext cx="1832493" cy="38690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rzałka: w lewo i w prawo 9">
              <a:extLst>
                <a:ext uri="{FF2B5EF4-FFF2-40B4-BE49-F238E27FC236}">
                  <a16:creationId xmlns="" xmlns:a16="http://schemas.microsoft.com/office/drawing/2014/main" id="{06D5E6BA-A24D-2D30-7220-64FC7A23E14B}"/>
                </a:ext>
              </a:extLst>
            </p:cNvPr>
            <p:cNvSpPr/>
            <p:nvPr/>
          </p:nvSpPr>
          <p:spPr>
            <a:xfrm rot="10095855">
              <a:off x="6421812" y="1814062"/>
              <a:ext cx="964591" cy="354563"/>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rzałka: w lewo i w prawo 9">
              <a:extLst>
                <a:ext uri="{FF2B5EF4-FFF2-40B4-BE49-F238E27FC236}">
                  <a16:creationId xmlns="" xmlns:a16="http://schemas.microsoft.com/office/drawing/2014/main" id="{06D5E6BA-A24D-2D30-7220-64FC7A23E14B}"/>
                </a:ext>
              </a:extLst>
            </p:cNvPr>
            <p:cNvSpPr/>
            <p:nvPr/>
          </p:nvSpPr>
          <p:spPr>
            <a:xfrm rot="10095855">
              <a:off x="5021592" y="4552418"/>
              <a:ext cx="964591" cy="354563"/>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rzałka: w lewo i w prawo 9">
              <a:extLst>
                <a:ext uri="{FF2B5EF4-FFF2-40B4-BE49-F238E27FC236}">
                  <a16:creationId xmlns="" xmlns:a16="http://schemas.microsoft.com/office/drawing/2014/main" id="{06D5E6BA-A24D-2D30-7220-64FC7A23E14B}"/>
                </a:ext>
              </a:extLst>
            </p:cNvPr>
            <p:cNvSpPr/>
            <p:nvPr/>
          </p:nvSpPr>
          <p:spPr>
            <a:xfrm rot="14230020">
              <a:off x="1780358" y="1471586"/>
              <a:ext cx="964591" cy="354563"/>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upa 10"/>
          <p:cNvGrpSpPr/>
          <p:nvPr/>
        </p:nvGrpSpPr>
        <p:grpSpPr>
          <a:xfrm>
            <a:off x="6007743" y="3851906"/>
            <a:ext cx="2679057" cy="1008630"/>
            <a:chOff x="176044" y="4409109"/>
            <a:chExt cx="2991184" cy="1177757"/>
          </a:xfrm>
        </p:grpSpPr>
        <p:sp>
          <p:nvSpPr>
            <p:cNvPr id="17" name="Strzałka: w lewo i w prawo 9">
              <a:extLst>
                <a:ext uri="{FF2B5EF4-FFF2-40B4-BE49-F238E27FC236}">
                  <a16:creationId xmlns="" xmlns:a16="http://schemas.microsoft.com/office/drawing/2014/main" id="{06D5E6BA-A24D-2D30-7220-64FC7A23E14B}"/>
                </a:ext>
              </a:extLst>
            </p:cNvPr>
            <p:cNvSpPr/>
            <p:nvPr/>
          </p:nvSpPr>
          <p:spPr>
            <a:xfrm rot="10800000">
              <a:off x="176044" y="5063512"/>
              <a:ext cx="790493" cy="388934"/>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ole tekstowe 8"/>
            <p:cNvSpPr txBox="1"/>
            <p:nvPr/>
          </p:nvSpPr>
          <p:spPr>
            <a:xfrm>
              <a:off x="981727" y="4904036"/>
              <a:ext cx="2185501" cy="682830"/>
            </a:xfrm>
            <a:prstGeom prst="rect">
              <a:avLst/>
            </a:prstGeom>
            <a:noFill/>
          </p:spPr>
          <p:txBody>
            <a:bodyPr wrap="square" rtlCol="0">
              <a:spAutoFit/>
            </a:bodyPr>
            <a:lstStyle/>
            <a:p>
              <a:pPr algn="ctr"/>
              <a:r>
                <a:rPr lang="en-US" sz="1600">
                  <a:solidFill>
                    <a:srgbClr val="0066FF"/>
                  </a:solidFill>
                </a:rPr>
                <a:t>interactions with environments</a:t>
              </a:r>
            </a:p>
          </p:txBody>
        </p:sp>
        <p:sp>
          <p:nvSpPr>
            <p:cNvPr id="18" name="pole tekstowe 17"/>
            <p:cNvSpPr txBox="1"/>
            <p:nvPr/>
          </p:nvSpPr>
          <p:spPr>
            <a:xfrm>
              <a:off x="1063061" y="4409109"/>
              <a:ext cx="2104167" cy="395323"/>
            </a:xfrm>
            <a:prstGeom prst="rect">
              <a:avLst/>
            </a:prstGeom>
            <a:noFill/>
          </p:spPr>
          <p:txBody>
            <a:bodyPr wrap="square" rtlCol="0">
              <a:spAutoFit/>
            </a:bodyPr>
            <a:lstStyle/>
            <a:p>
              <a:pPr algn="ctr"/>
              <a:r>
                <a:rPr lang="en-US" sz="1600">
                  <a:solidFill>
                    <a:srgbClr val="0066FF"/>
                  </a:solidFill>
                </a:rPr>
                <a:t>communications</a:t>
              </a:r>
            </a:p>
          </p:txBody>
        </p:sp>
        <p:sp>
          <p:nvSpPr>
            <p:cNvPr id="19" name="Strzałka: w lewo i w prawo 7">
              <a:extLst>
                <a:ext uri="{FF2B5EF4-FFF2-40B4-BE49-F238E27FC236}">
                  <a16:creationId xmlns="" xmlns:a16="http://schemas.microsoft.com/office/drawing/2014/main" id="{F6F58DB4-9293-6EA4-28B8-3BA8CD9695A4}"/>
                </a:ext>
              </a:extLst>
            </p:cNvPr>
            <p:cNvSpPr/>
            <p:nvPr/>
          </p:nvSpPr>
          <p:spPr>
            <a:xfrm>
              <a:off x="211469" y="4422071"/>
              <a:ext cx="851592" cy="38714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846566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765116C-2C6F-8E38-9A92-B5E2FF98A2F9}"/>
            </a:ext>
          </a:extLst>
        </p:cNvPr>
        <p:cNvGrpSpPr/>
        <p:nvPr/>
      </p:nvGrpSpPr>
      <p:grpSpPr>
        <a:xfrm>
          <a:off x="0" y="0"/>
          <a:ext cx="0" cy="0"/>
          <a:chOff x="0" y="0"/>
          <a:chExt cx="0" cy="0"/>
        </a:xfrm>
      </p:grpSpPr>
      <p:grpSp>
        <p:nvGrpSpPr>
          <p:cNvPr id="58" name="Grupa 57">
            <a:extLst>
              <a:ext uri="{FF2B5EF4-FFF2-40B4-BE49-F238E27FC236}">
                <a16:creationId xmlns="" xmlns:a16="http://schemas.microsoft.com/office/drawing/2014/main" id="{14A1BAB8-0A51-13F5-1796-7DDACCCADB39}"/>
              </a:ext>
            </a:extLst>
          </p:cNvPr>
          <p:cNvGrpSpPr/>
          <p:nvPr/>
        </p:nvGrpSpPr>
        <p:grpSpPr>
          <a:xfrm>
            <a:off x="4964397" y="1340768"/>
            <a:ext cx="3814257" cy="1808266"/>
            <a:chOff x="2858091" y="2827538"/>
            <a:chExt cx="6184326" cy="3469355"/>
          </a:xfrm>
        </p:grpSpPr>
        <p:sp>
          <p:nvSpPr>
            <p:cNvPr id="18" name="Schemat blokowy: dane 17">
              <a:extLst>
                <a:ext uri="{FF2B5EF4-FFF2-40B4-BE49-F238E27FC236}">
                  <a16:creationId xmlns="" xmlns:a16="http://schemas.microsoft.com/office/drawing/2014/main" id="{B43F23EF-4CFF-E257-6509-0CF55072D32A}"/>
                </a:ext>
              </a:extLst>
            </p:cNvPr>
            <p:cNvSpPr/>
            <p:nvPr/>
          </p:nvSpPr>
          <p:spPr>
            <a:xfrm>
              <a:off x="2858091" y="5281230"/>
              <a:ext cx="5962381" cy="1015663"/>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 xmlns:a16="http://schemas.microsoft.com/office/drawing/2014/main" id="{70D24976-FAEB-958C-1B2E-A393E32A1133}"/>
                </a:ext>
              </a:extLst>
            </p:cNvPr>
            <p:cNvSpPr/>
            <p:nvPr/>
          </p:nvSpPr>
          <p:spPr>
            <a:xfrm>
              <a:off x="3972995" y="3335370"/>
              <a:ext cx="4176464" cy="23195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chemat blokowy: dane 18">
              <a:extLst>
                <a:ext uri="{FF2B5EF4-FFF2-40B4-BE49-F238E27FC236}">
                  <a16:creationId xmlns="" xmlns:a16="http://schemas.microsoft.com/office/drawing/2014/main" id="{2E3E4987-388A-D628-BA6F-0600183A4206}"/>
                </a:ext>
              </a:extLst>
            </p:cNvPr>
            <p:cNvSpPr/>
            <p:nvPr/>
          </p:nvSpPr>
          <p:spPr>
            <a:xfrm>
              <a:off x="3080036" y="2827538"/>
              <a:ext cx="5962381" cy="1015663"/>
            </a:xfrm>
            <a:prstGeom prst="flowChartInputOutput">
              <a:avLst/>
            </a:prstGeom>
            <a:solidFill>
              <a:schemeClr val="accent1">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3" name="pole tekstowe 2">
            <a:extLst>
              <a:ext uri="{FF2B5EF4-FFF2-40B4-BE49-F238E27FC236}">
                <a16:creationId xmlns="" xmlns:a16="http://schemas.microsoft.com/office/drawing/2014/main" id="{11D934D1-E913-56FF-E7E9-E3A1737B07B5}"/>
              </a:ext>
            </a:extLst>
          </p:cNvPr>
          <p:cNvSpPr txBox="1"/>
          <p:nvPr/>
        </p:nvSpPr>
        <p:spPr>
          <a:xfrm>
            <a:off x="6237076" y="2996952"/>
            <a:ext cx="504056" cy="507831"/>
          </a:xfrm>
          <a:prstGeom prst="rect">
            <a:avLst/>
          </a:prstGeom>
          <a:noFill/>
        </p:spPr>
        <p:txBody>
          <a:bodyPr wrap="square" rtlCol="0">
            <a:spAutoFit/>
          </a:bodyPr>
          <a:lstStyle/>
          <a:p>
            <a:r>
              <a:rPr lang="pl-PL" b="1"/>
              <a:t>…</a:t>
            </a:r>
            <a:endParaRPr lang="en-US" b="1"/>
          </a:p>
        </p:txBody>
      </p:sp>
      <p:sp>
        <p:nvSpPr>
          <p:cNvPr id="5" name="Tytuł 1">
            <a:extLst>
              <a:ext uri="{FF2B5EF4-FFF2-40B4-BE49-F238E27FC236}">
                <a16:creationId xmlns="" xmlns:a16="http://schemas.microsoft.com/office/drawing/2014/main" id="{278AD33E-E8B1-F6D2-FBB6-4753EE46576F}"/>
              </a:ext>
            </a:extLst>
          </p:cNvPr>
          <p:cNvSpPr>
            <a:spLocks noGrp="1"/>
          </p:cNvSpPr>
          <p:nvPr>
            <p:ph type="title"/>
          </p:nvPr>
        </p:nvSpPr>
        <p:spPr>
          <a:xfrm>
            <a:off x="35496" y="1"/>
            <a:ext cx="9080902" cy="886871"/>
          </a:xfrm>
        </p:spPr>
        <p:txBody>
          <a:bodyPr/>
          <a:lstStyle/>
          <a:p>
            <a:r>
              <a:rPr lang="pl-PL" sz="2800" b="1"/>
              <a:t>HIERARCHIES OF GRANULAR NETWORKS OF GRANULAR SOCIETIES</a:t>
            </a:r>
          </a:p>
        </p:txBody>
      </p:sp>
      <p:grpSp>
        <p:nvGrpSpPr>
          <p:cNvPr id="67" name="Grupa 66">
            <a:extLst>
              <a:ext uri="{FF2B5EF4-FFF2-40B4-BE49-F238E27FC236}">
                <a16:creationId xmlns="" xmlns:a16="http://schemas.microsoft.com/office/drawing/2014/main" id="{392BD9F1-9799-33DB-40DF-A2510A94486B}"/>
              </a:ext>
            </a:extLst>
          </p:cNvPr>
          <p:cNvGrpSpPr/>
          <p:nvPr/>
        </p:nvGrpSpPr>
        <p:grpSpPr>
          <a:xfrm>
            <a:off x="4644008" y="3429000"/>
            <a:ext cx="4320480" cy="2493237"/>
            <a:chOff x="2266682" y="4221088"/>
            <a:chExt cx="4858207" cy="2536717"/>
          </a:xfrm>
        </p:grpSpPr>
        <p:sp>
          <p:nvSpPr>
            <p:cNvPr id="40" name="Schemat blokowy: dane 39">
              <a:extLst>
                <a:ext uri="{FF2B5EF4-FFF2-40B4-BE49-F238E27FC236}">
                  <a16:creationId xmlns="" xmlns:a16="http://schemas.microsoft.com/office/drawing/2014/main" id="{FE6B20C9-BC40-3F0F-0348-ECCE47078B5A}"/>
                </a:ext>
              </a:extLst>
            </p:cNvPr>
            <p:cNvSpPr/>
            <p:nvPr/>
          </p:nvSpPr>
          <p:spPr>
            <a:xfrm>
              <a:off x="2266682" y="5392174"/>
              <a:ext cx="4622454" cy="1365631"/>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Schemat blokowy: dane 45">
              <a:extLst>
                <a:ext uri="{FF2B5EF4-FFF2-40B4-BE49-F238E27FC236}">
                  <a16:creationId xmlns="" xmlns:a16="http://schemas.microsoft.com/office/drawing/2014/main" id="{1D27B92D-6BF0-5012-0904-823D12013EB3}"/>
                </a:ext>
              </a:extLst>
            </p:cNvPr>
            <p:cNvSpPr/>
            <p:nvPr/>
          </p:nvSpPr>
          <p:spPr>
            <a:xfrm>
              <a:off x="2640664" y="4308639"/>
              <a:ext cx="4484225" cy="768106"/>
            </a:xfrm>
            <a:prstGeom prst="flowChartInputOutput">
              <a:avLst/>
            </a:prstGeom>
            <a:solidFill>
              <a:schemeClr val="accent1">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26" name="Grupa 25">
              <a:extLst>
                <a:ext uri="{FF2B5EF4-FFF2-40B4-BE49-F238E27FC236}">
                  <a16:creationId xmlns="" xmlns:a16="http://schemas.microsoft.com/office/drawing/2014/main" id="{A501DD20-3840-418D-8CB5-046843AC2311}"/>
                </a:ext>
              </a:extLst>
            </p:cNvPr>
            <p:cNvGrpSpPr/>
            <p:nvPr/>
          </p:nvGrpSpPr>
          <p:grpSpPr>
            <a:xfrm>
              <a:off x="2915816" y="5491157"/>
              <a:ext cx="1289928" cy="1152128"/>
              <a:chOff x="6162392" y="3536283"/>
              <a:chExt cx="1289928" cy="1152128"/>
            </a:xfrm>
          </p:grpSpPr>
          <p:grpSp>
            <p:nvGrpSpPr>
              <p:cNvPr id="24" name="Grupa 23">
                <a:extLst>
                  <a:ext uri="{FF2B5EF4-FFF2-40B4-BE49-F238E27FC236}">
                    <a16:creationId xmlns="" xmlns:a16="http://schemas.microsoft.com/office/drawing/2014/main" id="{C254DAAC-0622-5ECB-ED6F-193F5F3BFDC3}"/>
                  </a:ext>
                </a:extLst>
              </p:cNvPr>
              <p:cNvGrpSpPr/>
              <p:nvPr/>
            </p:nvGrpSpPr>
            <p:grpSpPr>
              <a:xfrm>
                <a:off x="6433356" y="3645024"/>
                <a:ext cx="828092" cy="770384"/>
                <a:chOff x="6433356" y="3645024"/>
                <a:chExt cx="828092" cy="770384"/>
              </a:xfrm>
            </p:grpSpPr>
            <p:sp>
              <p:nvSpPr>
                <p:cNvPr id="7" name="Prostokąt: zaokrąglone rogi 6">
                  <a:extLst>
                    <a:ext uri="{FF2B5EF4-FFF2-40B4-BE49-F238E27FC236}">
                      <a16:creationId xmlns="" xmlns:a16="http://schemas.microsoft.com/office/drawing/2014/main" id="{4BBD248C-D788-94C8-DBF6-E131A980F5C8}"/>
                    </a:ext>
                  </a:extLst>
                </p:cNvPr>
                <p:cNvSpPr/>
                <p:nvPr/>
              </p:nvSpPr>
              <p:spPr>
                <a:xfrm>
                  <a:off x="6516216" y="3645024"/>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rostokąt: zaokrąglone rogi 7">
                  <a:extLst>
                    <a:ext uri="{FF2B5EF4-FFF2-40B4-BE49-F238E27FC236}">
                      <a16:creationId xmlns="" xmlns:a16="http://schemas.microsoft.com/office/drawing/2014/main" id="{43CDF967-D8DB-7FD2-A0FC-1179C8F8A41A}"/>
                    </a:ext>
                  </a:extLst>
                </p:cNvPr>
                <p:cNvSpPr/>
                <p:nvPr/>
              </p:nvSpPr>
              <p:spPr>
                <a:xfrm>
                  <a:off x="6444208" y="4030216"/>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rostokąt: zaokrąglone rogi 9">
                  <a:extLst>
                    <a:ext uri="{FF2B5EF4-FFF2-40B4-BE49-F238E27FC236}">
                      <a16:creationId xmlns="" xmlns:a16="http://schemas.microsoft.com/office/drawing/2014/main" id="{9A3B25AB-0565-21A1-B698-AA9191EBABD8}"/>
                    </a:ext>
                  </a:extLst>
                </p:cNvPr>
                <p:cNvSpPr/>
                <p:nvPr/>
              </p:nvSpPr>
              <p:spPr>
                <a:xfrm>
                  <a:off x="6516216" y="4271392"/>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rostokąt: zaokrąglone rogi 10">
                  <a:extLst>
                    <a:ext uri="{FF2B5EF4-FFF2-40B4-BE49-F238E27FC236}">
                      <a16:creationId xmlns="" xmlns:a16="http://schemas.microsoft.com/office/drawing/2014/main" id="{932735AC-019C-A0F3-0F4B-B70FB54EDCF1}"/>
                    </a:ext>
                  </a:extLst>
                </p:cNvPr>
                <p:cNvSpPr/>
                <p:nvPr/>
              </p:nvSpPr>
              <p:spPr>
                <a:xfrm flipH="1">
                  <a:off x="7117432" y="4102224"/>
                  <a:ext cx="144016" cy="98297"/>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Łącznik prosty ze strzałką 12">
                  <a:extLst>
                    <a:ext uri="{FF2B5EF4-FFF2-40B4-BE49-F238E27FC236}">
                      <a16:creationId xmlns="" xmlns:a16="http://schemas.microsoft.com/office/drawing/2014/main" id="{0B06F6F0-FD9A-5105-0B6C-B291BD537374}"/>
                    </a:ext>
                  </a:extLst>
                </p:cNvPr>
                <p:cNvCxnSpPr/>
                <p:nvPr/>
              </p:nvCxnSpPr>
              <p:spPr>
                <a:xfrm>
                  <a:off x="6649511" y="3789040"/>
                  <a:ext cx="567680" cy="32330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a:extLst>
                    <a:ext uri="{FF2B5EF4-FFF2-40B4-BE49-F238E27FC236}">
                      <a16:creationId xmlns="" xmlns:a16="http://schemas.microsoft.com/office/drawing/2014/main" id="{95A74911-DA7C-8533-ED45-70B1AF449E9A}"/>
                    </a:ext>
                  </a:extLst>
                </p:cNvPr>
                <p:cNvCxnSpPr>
                  <a:cxnSpLocks/>
                  <a:endCxn id="7" idx="2"/>
                </p:cNvCxnSpPr>
                <p:nvPr/>
              </p:nvCxnSpPr>
              <p:spPr>
                <a:xfrm flipV="1">
                  <a:off x="6433356" y="3789040"/>
                  <a:ext cx="154868" cy="24982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a:extLst>
                    <a:ext uri="{FF2B5EF4-FFF2-40B4-BE49-F238E27FC236}">
                      <a16:creationId xmlns="" xmlns:a16="http://schemas.microsoft.com/office/drawing/2014/main" id="{B22E40B2-3E5E-0B49-F24A-10F30591CE38}"/>
                    </a:ext>
                  </a:extLst>
                </p:cNvPr>
                <p:cNvCxnSpPr>
                  <a:cxnSpLocks/>
                  <a:stCxn id="10" idx="3"/>
                  <a:endCxn id="11" idx="3"/>
                </p:cNvCxnSpPr>
                <p:nvPr/>
              </p:nvCxnSpPr>
              <p:spPr>
                <a:xfrm flipV="1">
                  <a:off x="6660232" y="4151373"/>
                  <a:ext cx="457200" cy="19202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5" name="Owal 24">
                <a:extLst>
                  <a:ext uri="{FF2B5EF4-FFF2-40B4-BE49-F238E27FC236}">
                    <a16:creationId xmlns="" xmlns:a16="http://schemas.microsoft.com/office/drawing/2014/main" id="{FB663BE1-B1C6-D5E7-5BED-5C48F9506E89}"/>
                  </a:ext>
                </a:extLst>
              </p:cNvPr>
              <p:cNvSpPr/>
              <p:nvPr/>
            </p:nvSpPr>
            <p:spPr>
              <a:xfrm>
                <a:off x="6162392" y="3536283"/>
                <a:ext cx="1289928" cy="115212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upa 27">
              <a:extLst>
                <a:ext uri="{FF2B5EF4-FFF2-40B4-BE49-F238E27FC236}">
                  <a16:creationId xmlns="" xmlns:a16="http://schemas.microsoft.com/office/drawing/2014/main" id="{4B126D3F-5429-3385-68D8-0BC302E8006F}"/>
                </a:ext>
              </a:extLst>
            </p:cNvPr>
            <p:cNvGrpSpPr/>
            <p:nvPr/>
          </p:nvGrpSpPr>
          <p:grpSpPr>
            <a:xfrm>
              <a:off x="5246782" y="5538077"/>
              <a:ext cx="981402" cy="832205"/>
              <a:chOff x="6162392" y="3536283"/>
              <a:chExt cx="1289928" cy="1152128"/>
            </a:xfrm>
          </p:grpSpPr>
          <p:grpSp>
            <p:nvGrpSpPr>
              <p:cNvPr id="29" name="Grupa 28">
                <a:extLst>
                  <a:ext uri="{FF2B5EF4-FFF2-40B4-BE49-F238E27FC236}">
                    <a16:creationId xmlns="" xmlns:a16="http://schemas.microsoft.com/office/drawing/2014/main" id="{25BFE015-0A95-52F9-164B-350C6386AA76}"/>
                  </a:ext>
                </a:extLst>
              </p:cNvPr>
              <p:cNvGrpSpPr/>
              <p:nvPr/>
            </p:nvGrpSpPr>
            <p:grpSpPr>
              <a:xfrm>
                <a:off x="6433356" y="3645024"/>
                <a:ext cx="828092" cy="555497"/>
                <a:chOff x="6433356" y="3645024"/>
                <a:chExt cx="828092" cy="555497"/>
              </a:xfrm>
            </p:grpSpPr>
            <p:sp>
              <p:nvSpPr>
                <p:cNvPr id="31" name="Prostokąt: zaokrąglone rogi 30">
                  <a:extLst>
                    <a:ext uri="{FF2B5EF4-FFF2-40B4-BE49-F238E27FC236}">
                      <a16:creationId xmlns="" xmlns:a16="http://schemas.microsoft.com/office/drawing/2014/main" id="{CA61579A-C1EE-8768-4BBF-8A1CBA080081}"/>
                    </a:ext>
                  </a:extLst>
                </p:cNvPr>
                <p:cNvSpPr/>
                <p:nvPr/>
              </p:nvSpPr>
              <p:spPr>
                <a:xfrm>
                  <a:off x="6516216" y="3645024"/>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rostokąt: zaokrąglone rogi 31">
                  <a:extLst>
                    <a:ext uri="{FF2B5EF4-FFF2-40B4-BE49-F238E27FC236}">
                      <a16:creationId xmlns="" xmlns:a16="http://schemas.microsoft.com/office/drawing/2014/main" id="{1502B106-FA62-4141-FF74-C937A1C92D6B}"/>
                    </a:ext>
                  </a:extLst>
                </p:cNvPr>
                <p:cNvSpPr/>
                <p:nvPr/>
              </p:nvSpPr>
              <p:spPr>
                <a:xfrm>
                  <a:off x="6444208" y="4030216"/>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rostokąt: zaokrąglone rogi 33">
                  <a:extLst>
                    <a:ext uri="{FF2B5EF4-FFF2-40B4-BE49-F238E27FC236}">
                      <a16:creationId xmlns="" xmlns:a16="http://schemas.microsoft.com/office/drawing/2014/main" id="{8AC4D2E7-2272-958E-38CE-B655735C0BA9}"/>
                    </a:ext>
                  </a:extLst>
                </p:cNvPr>
                <p:cNvSpPr/>
                <p:nvPr/>
              </p:nvSpPr>
              <p:spPr>
                <a:xfrm flipH="1">
                  <a:off x="7117432" y="4102224"/>
                  <a:ext cx="144016" cy="98297"/>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Łącznik prosty ze strzałką 34">
                  <a:extLst>
                    <a:ext uri="{FF2B5EF4-FFF2-40B4-BE49-F238E27FC236}">
                      <a16:creationId xmlns="" xmlns:a16="http://schemas.microsoft.com/office/drawing/2014/main" id="{6DC87F15-3EF4-F21E-E61D-C087D115AEFC}"/>
                    </a:ext>
                  </a:extLst>
                </p:cNvPr>
                <p:cNvCxnSpPr/>
                <p:nvPr/>
              </p:nvCxnSpPr>
              <p:spPr>
                <a:xfrm>
                  <a:off x="6649511" y="3789040"/>
                  <a:ext cx="567680" cy="32330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Łącznik prosty ze strzałką 35">
                  <a:extLst>
                    <a:ext uri="{FF2B5EF4-FFF2-40B4-BE49-F238E27FC236}">
                      <a16:creationId xmlns="" xmlns:a16="http://schemas.microsoft.com/office/drawing/2014/main" id="{3824D9CC-43F5-0B4B-D3C1-2FDCA4B4D8F7}"/>
                    </a:ext>
                  </a:extLst>
                </p:cNvPr>
                <p:cNvCxnSpPr>
                  <a:cxnSpLocks/>
                  <a:endCxn id="31" idx="2"/>
                </p:cNvCxnSpPr>
                <p:nvPr/>
              </p:nvCxnSpPr>
              <p:spPr>
                <a:xfrm flipV="1">
                  <a:off x="6433356" y="3789040"/>
                  <a:ext cx="154868" cy="24982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0" name="Owal 29">
                <a:extLst>
                  <a:ext uri="{FF2B5EF4-FFF2-40B4-BE49-F238E27FC236}">
                    <a16:creationId xmlns="" xmlns:a16="http://schemas.microsoft.com/office/drawing/2014/main" id="{AA4CA692-42DA-3858-B8F7-F62BCCA3606C}"/>
                  </a:ext>
                </a:extLst>
              </p:cNvPr>
              <p:cNvSpPr/>
              <p:nvPr/>
            </p:nvSpPr>
            <p:spPr>
              <a:xfrm>
                <a:off x="6162392" y="3536283"/>
                <a:ext cx="1289928" cy="115212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pole tekstowe 38">
              <a:extLst>
                <a:ext uri="{FF2B5EF4-FFF2-40B4-BE49-F238E27FC236}">
                  <a16:creationId xmlns="" xmlns:a16="http://schemas.microsoft.com/office/drawing/2014/main" id="{6833F58B-AE8F-F9F3-47B9-2FC4AFDB7F89}"/>
                </a:ext>
              </a:extLst>
            </p:cNvPr>
            <p:cNvSpPr txBox="1"/>
            <p:nvPr/>
          </p:nvSpPr>
          <p:spPr>
            <a:xfrm>
              <a:off x="4304351" y="5875190"/>
              <a:ext cx="385509" cy="507831"/>
            </a:xfrm>
            <a:prstGeom prst="rect">
              <a:avLst/>
            </a:prstGeom>
            <a:noFill/>
          </p:spPr>
          <p:txBody>
            <a:bodyPr wrap="square" rtlCol="0">
              <a:spAutoFit/>
            </a:bodyPr>
            <a:lstStyle/>
            <a:p>
              <a:r>
                <a:rPr lang="pl-PL" b="1"/>
                <a:t>…</a:t>
              </a:r>
              <a:endParaRPr lang="en-US" b="1"/>
            </a:p>
          </p:txBody>
        </p:sp>
        <p:cxnSp>
          <p:nvCxnSpPr>
            <p:cNvPr id="41" name="Łącznik prosty ze strzałką 40">
              <a:extLst>
                <a:ext uri="{FF2B5EF4-FFF2-40B4-BE49-F238E27FC236}">
                  <a16:creationId xmlns="" xmlns:a16="http://schemas.microsoft.com/office/drawing/2014/main" id="{56A3A172-661D-5058-B5E5-FCBDF6C9D255}"/>
                </a:ext>
              </a:extLst>
            </p:cNvPr>
            <p:cNvCxnSpPr>
              <a:cxnSpLocks/>
              <a:endCxn id="39" idx="0"/>
            </p:cNvCxnSpPr>
            <p:nvPr/>
          </p:nvCxnSpPr>
          <p:spPr>
            <a:xfrm flipV="1">
              <a:off x="4031226" y="5875190"/>
              <a:ext cx="465880" cy="205752"/>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Łącznik prosty ze strzałką 43">
              <a:extLst>
                <a:ext uri="{FF2B5EF4-FFF2-40B4-BE49-F238E27FC236}">
                  <a16:creationId xmlns="" xmlns:a16="http://schemas.microsoft.com/office/drawing/2014/main" id="{CE5071EC-8F04-D7DB-EBDB-87FE9F1E48D5}"/>
                </a:ext>
              </a:extLst>
            </p:cNvPr>
            <p:cNvCxnSpPr>
              <a:cxnSpLocks/>
            </p:cNvCxnSpPr>
            <p:nvPr/>
          </p:nvCxnSpPr>
          <p:spPr>
            <a:xfrm flipV="1">
              <a:off x="5045863" y="6021473"/>
              <a:ext cx="461926" cy="27680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Strzałka: w prawo 46">
              <a:extLst>
                <a:ext uri="{FF2B5EF4-FFF2-40B4-BE49-F238E27FC236}">
                  <a16:creationId xmlns="" xmlns:a16="http://schemas.microsoft.com/office/drawing/2014/main" id="{63C2F7FD-5145-8862-2167-19E178AB7509}"/>
                </a:ext>
              </a:extLst>
            </p:cNvPr>
            <p:cNvSpPr/>
            <p:nvPr/>
          </p:nvSpPr>
          <p:spPr>
            <a:xfrm rot="16200000">
              <a:off x="3237969" y="4884342"/>
              <a:ext cx="768106" cy="4976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rzałka: w prawo 47">
              <a:extLst>
                <a:ext uri="{FF2B5EF4-FFF2-40B4-BE49-F238E27FC236}">
                  <a16:creationId xmlns="" xmlns:a16="http://schemas.microsoft.com/office/drawing/2014/main" id="{E93365D7-79BF-1681-0C14-A7366373B2B2}"/>
                </a:ext>
              </a:extLst>
            </p:cNvPr>
            <p:cNvSpPr/>
            <p:nvPr/>
          </p:nvSpPr>
          <p:spPr>
            <a:xfrm rot="16200000">
              <a:off x="5391912" y="4937207"/>
              <a:ext cx="722997" cy="4399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wal 61">
              <a:extLst>
                <a:ext uri="{FF2B5EF4-FFF2-40B4-BE49-F238E27FC236}">
                  <a16:creationId xmlns="" xmlns:a16="http://schemas.microsoft.com/office/drawing/2014/main" id="{B04ABF58-DABE-EB73-4552-3216AB07E4CC}"/>
                </a:ext>
              </a:extLst>
            </p:cNvPr>
            <p:cNvSpPr/>
            <p:nvPr/>
          </p:nvSpPr>
          <p:spPr>
            <a:xfrm>
              <a:off x="5724128" y="4639109"/>
              <a:ext cx="144016" cy="158043"/>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wal 62">
              <a:extLst>
                <a:ext uri="{FF2B5EF4-FFF2-40B4-BE49-F238E27FC236}">
                  <a16:creationId xmlns="" xmlns:a16="http://schemas.microsoft.com/office/drawing/2014/main" id="{D1C8420F-C1AE-4798-9578-0111781C4670}"/>
                </a:ext>
              </a:extLst>
            </p:cNvPr>
            <p:cNvSpPr/>
            <p:nvPr/>
          </p:nvSpPr>
          <p:spPr>
            <a:xfrm>
              <a:off x="3563888" y="4567101"/>
              <a:ext cx="144016" cy="158043"/>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Strzałka: w lewo i w prawo 63">
              <a:extLst>
                <a:ext uri="{FF2B5EF4-FFF2-40B4-BE49-F238E27FC236}">
                  <a16:creationId xmlns="" xmlns:a16="http://schemas.microsoft.com/office/drawing/2014/main" id="{431EE160-11AD-0E78-60A4-247F7A353128}"/>
                </a:ext>
              </a:extLst>
            </p:cNvPr>
            <p:cNvSpPr/>
            <p:nvPr/>
          </p:nvSpPr>
          <p:spPr>
            <a:xfrm rot="20632898">
              <a:off x="3707904" y="4478625"/>
              <a:ext cx="360040" cy="200481"/>
            </a:xfrm>
            <a:prstGeom prst="lef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trzałka: w lewo i w prawo 64">
              <a:extLst>
                <a:ext uri="{FF2B5EF4-FFF2-40B4-BE49-F238E27FC236}">
                  <a16:creationId xmlns="" xmlns:a16="http://schemas.microsoft.com/office/drawing/2014/main" id="{822114AF-0215-D8A8-B3B1-D55D345BC254}"/>
                </a:ext>
              </a:extLst>
            </p:cNvPr>
            <p:cNvSpPr/>
            <p:nvPr/>
          </p:nvSpPr>
          <p:spPr>
            <a:xfrm rot="781002">
              <a:off x="5346136" y="4581128"/>
              <a:ext cx="360040" cy="200481"/>
            </a:xfrm>
            <a:prstGeom prst="lef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ole tekstowe 65">
              <a:extLst>
                <a:ext uri="{FF2B5EF4-FFF2-40B4-BE49-F238E27FC236}">
                  <a16:creationId xmlns="" xmlns:a16="http://schemas.microsoft.com/office/drawing/2014/main" id="{2AE2AD0A-7058-7A84-00A4-AD7962A47AB6}"/>
                </a:ext>
              </a:extLst>
            </p:cNvPr>
            <p:cNvSpPr txBox="1"/>
            <p:nvPr/>
          </p:nvSpPr>
          <p:spPr>
            <a:xfrm>
              <a:off x="4456751" y="4221088"/>
              <a:ext cx="385509" cy="507831"/>
            </a:xfrm>
            <a:prstGeom prst="rect">
              <a:avLst/>
            </a:prstGeom>
            <a:noFill/>
          </p:spPr>
          <p:txBody>
            <a:bodyPr wrap="square" rtlCol="0">
              <a:spAutoFit/>
            </a:bodyPr>
            <a:lstStyle/>
            <a:p>
              <a:r>
                <a:rPr lang="pl-PL" b="1"/>
                <a:t>…</a:t>
              </a:r>
              <a:endParaRPr lang="en-US" b="1"/>
            </a:p>
          </p:txBody>
        </p:sp>
      </p:grpSp>
      <p:sp>
        <p:nvSpPr>
          <p:cNvPr id="68" name="pole tekstowe 67">
            <a:extLst>
              <a:ext uri="{FF2B5EF4-FFF2-40B4-BE49-F238E27FC236}">
                <a16:creationId xmlns="" xmlns:a16="http://schemas.microsoft.com/office/drawing/2014/main" id="{40888B94-680C-3DCA-E940-3B32DD270331}"/>
              </a:ext>
            </a:extLst>
          </p:cNvPr>
          <p:cNvSpPr txBox="1"/>
          <p:nvPr/>
        </p:nvSpPr>
        <p:spPr>
          <a:xfrm>
            <a:off x="122656" y="980728"/>
            <a:ext cx="4685351" cy="5078313"/>
          </a:xfrm>
          <a:prstGeom prst="rect">
            <a:avLst/>
          </a:prstGeom>
          <a:noFill/>
        </p:spPr>
        <p:txBody>
          <a:bodyPr wrap="square" rtlCol="0">
            <a:spAutoFit/>
          </a:bodyPr>
          <a:lstStyle/>
          <a:p>
            <a:pPr algn="ctr"/>
            <a:r>
              <a:rPr lang="en-US" sz="1800">
                <a:solidFill>
                  <a:srgbClr val="0000FF"/>
                </a:solidFill>
              </a:rPr>
              <a:t>The aim of granulation of granular (sub)societies  into hierarchies is to discover</a:t>
            </a:r>
            <a:r>
              <a:rPr lang="pl-PL" sz="1800">
                <a:solidFill>
                  <a:srgbClr val="0000FF"/>
                </a:solidFill>
              </a:rPr>
              <a:t> </a:t>
            </a:r>
            <a:r>
              <a:rPr lang="en-US" sz="1800">
                <a:solidFill>
                  <a:srgbClr val="0000FF"/>
                </a:solidFill>
              </a:rPr>
              <a:t>computational building blocks for cognition of situations related to complex phenomena in physical space</a:t>
            </a:r>
            <a:r>
              <a:rPr lang="pl-PL" sz="1800">
                <a:solidFill>
                  <a:srgbClr val="0000FF"/>
                </a:solidFill>
              </a:rPr>
              <a:t>s</a:t>
            </a:r>
            <a:r>
              <a:rPr lang="en-US" sz="1800">
                <a:solidFill>
                  <a:srgbClr val="0000FF"/>
                </a:solidFill>
              </a:rPr>
              <a:t>.</a:t>
            </a:r>
            <a:r>
              <a:rPr lang="pl-PL" sz="1800">
                <a:solidFill>
                  <a:srgbClr val="0000FF"/>
                </a:solidFill>
              </a:rPr>
              <a:t> </a:t>
            </a:r>
            <a:r>
              <a:rPr lang="en-US" sz="1800">
                <a:solidFill>
                  <a:srgbClr val="0000FF"/>
                </a:solidFill>
              </a:rPr>
              <a:t>This process involves identifying behavioral models of granular societies within more complex societies, as well as the relationships between them. In particular, it  reveals rules that allow one to infer the properties of higher-level networks based on collections of lower-level networks that satisfy certain constraints. These constraints may be determined, e.g.,  by membranes or by interactions between collections of granules (see Holland's book).</a:t>
            </a:r>
            <a:endParaRPr lang="pl-PL" sz="1800">
              <a:solidFill>
                <a:srgbClr val="0000FF"/>
              </a:solidFill>
            </a:endParaRPr>
          </a:p>
          <a:p>
            <a:pPr algn="ctr"/>
            <a:r>
              <a:rPr lang="en-US" sz="1800">
                <a:solidFill>
                  <a:srgbClr val="0000FF"/>
                </a:solidFill>
              </a:rPr>
              <a:t>The hierarchical approach may be also used for reasoning about the behavior of granular society on the lowest level of hierarchy.</a:t>
            </a:r>
          </a:p>
        </p:txBody>
      </p:sp>
      <p:sp>
        <p:nvSpPr>
          <p:cNvPr id="42" name="Nawias klamrowy otwierający 41">
            <a:extLst>
              <a:ext uri="{FF2B5EF4-FFF2-40B4-BE49-F238E27FC236}">
                <a16:creationId xmlns="" xmlns:a16="http://schemas.microsoft.com/office/drawing/2014/main" id="{96F7A776-C297-7B6D-8344-2B5CE01CB352}"/>
              </a:ext>
            </a:extLst>
          </p:cNvPr>
          <p:cNvSpPr/>
          <p:nvPr/>
        </p:nvSpPr>
        <p:spPr>
          <a:xfrm rot="5400000" flipH="1">
            <a:off x="4412992" y="-1194504"/>
            <a:ext cx="353037" cy="4141442"/>
          </a:xfrm>
          <a:prstGeom prst="leftBrace">
            <a:avLst>
              <a:gd name="adj1" fmla="val 0"/>
              <a:gd name="adj2" fmla="val 51157"/>
            </a:avLst>
          </a:prstGeom>
          <a:ln w="254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pole tekstowe 1"/>
          <p:cNvSpPr txBox="1"/>
          <p:nvPr/>
        </p:nvSpPr>
        <p:spPr>
          <a:xfrm>
            <a:off x="5546968" y="865287"/>
            <a:ext cx="2952328" cy="382905"/>
          </a:xfrm>
          <a:prstGeom prst="rect">
            <a:avLst/>
          </a:prstGeom>
          <a:noFill/>
        </p:spPr>
        <p:txBody>
          <a:bodyPr wrap="square" rtlCol="0">
            <a:spAutoFit/>
          </a:bodyPr>
          <a:lstStyle/>
          <a:p>
            <a:r>
              <a:rPr lang="en-US" sz="1800">
                <a:solidFill>
                  <a:srgbClr val="0066FF"/>
                </a:solidFill>
              </a:rPr>
              <a:t>complex dynamic granules</a:t>
            </a:r>
          </a:p>
        </p:txBody>
      </p:sp>
      <p:cxnSp>
        <p:nvCxnSpPr>
          <p:cNvPr id="6" name="Łącznik prosty ze strzałką 5"/>
          <p:cNvCxnSpPr>
            <a:stCxn id="2" idx="1"/>
            <a:endCxn id="42" idx="1"/>
          </p:cNvCxnSpPr>
          <p:nvPr/>
        </p:nvCxnSpPr>
        <p:spPr>
          <a:xfrm flipH="1" flipV="1">
            <a:off x="4541595" y="1052736"/>
            <a:ext cx="1005373" cy="4004"/>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Symbol zastępczy numeru slajdu 11"/>
          <p:cNvSpPr>
            <a:spLocks noGrp="1"/>
          </p:cNvSpPr>
          <p:nvPr>
            <p:ph type="sldNum" sz="quarter" idx="12"/>
          </p:nvPr>
        </p:nvSpPr>
        <p:spPr>
          <a:xfrm>
            <a:off x="8576177" y="6470783"/>
            <a:ext cx="458889" cy="322845"/>
          </a:xfrm>
        </p:spPr>
        <p:txBody>
          <a:bodyPr/>
          <a:lstStyle/>
          <a:p>
            <a:pPr>
              <a:defRPr/>
            </a:pPr>
            <a:fld id="{D02E777F-298D-4C96-825C-3DC57E52C55E}" type="slidenum">
              <a:rPr lang="pl-PL" smtClean="0"/>
              <a:pPr>
                <a:defRPr/>
              </a:pPr>
              <a:t>133</a:t>
            </a:fld>
            <a:endParaRPr lang="pl-PL"/>
          </a:p>
        </p:txBody>
      </p:sp>
      <p:sp>
        <p:nvSpPr>
          <p:cNvPr id="4" name="pole tekstowe 3"/>
          <p:cNvSpPr txBox="1"/>
          <p:nvPr/>
        </p:nvSpPr>
        <p:spPr>
          <a:xfrm>
            <a:off x="35496" y="5949280"/>
            <a:ext cx="8841832" cy="923330"/>
          </a:xfrm>
          <a:prstGeom prst="rect">
            <a:avLst/>
          </a:prstGeom>
          <a:noFill/>
        </p:spPr>
        <p:txBody>
          <a:bodyPr wrap="square" rtlCol="0">
            <a:spAutoFit/>
          </a:bodyPr>
          <a:lstStyle/>
          <a:p>
            <a:r>
              <a:rPr lang="en-US" sz="1800" dirty="0">
                <a:solidFill>
                  <a:srgbClr val="0000CC"/>
                </a:solidFill>
              </a:rPr>
              <a:t>On each level, sensory measurements and actions </a:t>
            </a:r>
            <a:r>
              <a:rPr lang="pl-PL" sz="1800" dirty="0" err="1">
                <a:solidFill>
                  <a:srgbClr val="0000CC"/>
                </a:solidFill>
              </a:rPr>
              <a:t>pointing</a:t>
            </a:r>
            <a:r>
              <a:rPr lang="pl-PL" sz="1800" dirty="0">
                <a:solidFill>
                  <a:srgbClr val="0000CC"/>
                </a:solidFill>
              </a:rPr>
              <a:t> to </a:t>
            </a:r>
            <a:r>
              <a:rPr lang="en-US" sz="1800" dirty="0">
                <a:solidFill>
                  <a:srgbClr val="0000CC"/>
                </a:solidFill>
              </a:rPr>
              <a:t>the physical regions by the spatio</a:t>
            </a:r>
            <a:r>
              <a:rPr lang="pl-PL" sz="1800" dirty="0">
                <a:solidFill>
                  <a:srgbClr val="0000CC"/>
                </a:solidFill>
              </a:rPr>
              <a:t>-</a:t>
            </a:r>
            <a:r>
              <a:rPr lang="en-US" sz="1800" dirty="0">
                <a:solidFill>
                  <a:srgbClr val="0000CC"/>
                </a:solidFill>
              </a:rPr>
              <a:t>temporal windows are possible, with the expected results being granules of the relevant types for that level.</a:t>
            </a:r>
          </a:p>
        </p:txBody>
      </p:sp>
    </p:spTree>
    <p:extLst>
      <p:ext uri="{BB962C8B-B14F-4D97-AF65-F5344CB8AC3E}">
        <p14:creationId xmlns:p14="http://schemas.microsoft.com/office/powerpoint/2010/main" val="36057629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983721D-10F7-8426-DCDA-2831B18F378F}"/>
            </a:ext>
          </a:extLst>
        </p:cNvPr>
        <p:cNvGrpSpPr/>
        <p:nvPr/>
      </p:nvGrpSpPr>
      <p:grpSpPr>
        <a:xfrm>
          <a:off x="0" y="0"/>
          <a:ext cx="0" cy="0"/>
          <a:chOff x="0" y="0"/>
          <a:chExt cx="0" cy="0"/>
        </a:xfrm>
      </p:grpSpPr>
      <p:sp>
        <p:nvSpPr>
          <p:cNvPr id="4107" name="Rectangle 4">
            <a:extLst>
              <a:ext uri="{FF2B5EF4-FFF2-40B4-BE49-F238E27FC236}">
                <a16:creationId xmlns="" xmlns:a16="http://schemas.microsoft.com/office/drawing/2014/main" id="{68CE6E34-9E8C-2746-1CAA-299EBC88ACD5}"/>
              </a:ext>
            </a:extLst>
          </p:cNvPr>
          <p:cNvSpPr>
            <a:spLocks noGrp="1" noChangeArrowheads="1"/>
          </p:cNvSpPr>
          <p:nvPr>
            <p:ph type="title"/>
          </p:nvPr>
        </p:nvSpPr>
        <p:spPr>
          <a:xfrm>
            <a:off x="0" y="0"/>
            <a:ext cx="9144000" cy="1412875"/>
          </a:xfrm>
          <a:noFill/>
        </p:spPr>
        <p:txBody>
          <a:bodyPr/>
          <a:lstStyle/>
          <a:p>
            <a:pPr eaLnBrk="1" hangingPunct="1"/>
            <a:r>
              <a:rPr lang="pl-PL" b="1"/>
              <a:t>ROUGH SET BASED </a:t>
            </a:r>
            <a:br>
              <a:rPr lang="pl-PL" b="1"/>
            </a:br>
            <a:r>
              <a:rPr lang="pl-PL" b="1"/>
              <a:t>ONTOLOGY APPROXIMATION </a:t>
            </a:r>
            <a:endParaRPr lang="en-US" b="1"/>
          </a:p>
        </p:txBody>
      </p:sp>
      <p:grpSp>
        <p:nvGrpSpPr>
          <p:cNvPr id="2" name="Group 87">
            <a:extLst>
              <a:ext uri="{FF2B5EF4-FFF2-40B4-BE49-F238E27FC236}">
                <a16:creationId xmlns="" xmlns:a16="http://schemas.microsoft.com/office/drawing/2014/main" id="{06888E02-7C7A-36F9-428C-8CF46E72F114}"/>
              </a:ext>
            </a:extLst>
          </p:cNvPr>
          <p:cNvGrpSpPr>
            <a:grpSpLocks/>
          </p:cNvGrpSpPr>
          <p:nvPr/>
        </p:nvGrpSpPr>
        <p:grpSpPr bwMode="auto">
          <a:xfrm>
            <a:off x="381000" y="1524000"/>
            <a:ext cx="8483600" cy="5175250"/>
            <a:chOff x="192" y="528"/>
            <a:chExt cx="5344" cy="3260"/>
          </a:xfrm>
        </p:grpSpPr>
        <p:sp>
          <p:nvSpPr>
            <p:cNvPr id="4109" name="AutoShape 2">
              <a:extLst>
                <a:ext uri="{FF2B5EF4-FFF2-40B4-BE49-F238E27FC236}">
                  <a16:creationId xmlns="" xmlns:a16="http://schemas.microsoft.com/office/drawing/2014/main" id="{23FEDF44-2A74-2755-8306-8F92C6D412CC}"/>
                </a:ext>
              </a:extLst>
            </p:cNvPr>
            <p:cNvSpPr>
              <a:spLocks noChangeArrowheads="1"/>
            </p:cNvSpPr>
            <p:nvPr/>
          </p:nvSpPr>
          <p:spPr bwMode="auto">
            <a:xfrm>
              <a:off x="192" y="528"/>
              <a:ext cx="1584" cy="3120"/>
            </a:xfrm>
            <a:prstGeom prst="roundRect">
              <a:avLst>
                <a:gd name="adj" fmla="val 16667"/>
              </a:avLst>
            </a:prstGeom>
            <a:solidFill>
              <a:srgbClr val="FFFF99">
                <a:alpha val="14117"/>
              </a:srgbClr>
            </a:solidFill>
            <a:ln w="9525">
              <a:solidFill>
                <a:schemeClr val="tx1"/>
              </a:solidFill>
              <a:round/>
              <a:headEnd/>
              <a:tailEnd/>
            </a:ln>
          </p:spPr>
          <p:txBody>
            <a:bodyPr wrap="none" anchor="ctr"/>
            <a:lstStyle/>
            <a:p>
              <a:endParaRPr lang="en-US"/>
            </a:p>
          </p:txBody>
        </p:sp>
        <p:sp>
          <p:nvSpPr>
            <p:cNvPr id="4110" name="AutoShape 3">
              <a:extLst>
                <a:ext uri="{FF2B5EF4-FFF2-40B4-BE49-F238E27FC236}">
                  <a16:creationId xmlns="" xmlns:a16="http://schemas.microsoft.com/office/drawing/2014/main" id="{651BA611-85EE-71B3-1DB2-79774B803F5A}"/>
                </a:ext>
              </a:extLst>
            </p:cNvPr>
            <p:cNvSpPr>
              <a:spLocks noChangeArrowheads="1"/>
            </p:cNvSpPr>
            <p:nvPr/>
          </p:nvSpPr>
          <p:spPr bwMode="auto">
            <a:xfrm>
              <a:off x="3696" y="576"/>
              <a:ext cx="1824" cy="3120"/>
            </a:xfrm>
            <a:prstGeom prst="roundRect">
              <a:avLst>
                <a:gd name="adj" fmla="val 16667"/>
              </a:avLst>
            </a:prstGeom>
            <a:solidFill>
              <a:srgbClr val="FFFF99">
                <a:alpha val="14117"/>
              </a:srgbClr>
            </a:solidFill>
            <a:ln w="9525">
              <a:solidFill>
                <a:schemeClr val="tx1"/>
              </a:solidFill>
              <a:round/>
              <a:headEnd/>
              <a:tailEnd/>
            </a:ln>
          </p:spPr>
          <p:txBody>
            <a:bodyPr wrap="none" anchor="ctr"/>
            <a:lstStyle/>
            <a:p>
              <a:endParaRPr lang="en-US"/>
            </a:p>
          </p:txBody>
        </p:sp>
        <p:sp>
          <p:nvSpPr>
            <p:cNvPr id="4111" name="AutoShape 5" descr="Sphere">
              <a:extLst>
                <a:ext uri="{FF2B5EF4-FFF2-40B4-BE49-F238E27FC236}">
                  <a16:creationId xmlns="" xmlns:a16="http://schemas.microsoft.com/office/drawing/2014/main" id="{55F92EB4-8133-4918-B598-9C7B2DA82870}"/>
                </a:ext>
              </a:extLst>
            </p:cNvPr>
            <p:cNvSpPr>
              <a:spLocks noChangeArrowheads="1"/>
            </p:cNvSpPr>
            <p:nvPr/>
          </p:nvSpPr>
          <p:spPr bwMode="auto">
            <a:xfrm>
              <a:off x="800" y="1864"/>
              <a:ext cx="587" cy="393"/>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12" name="Oval 6">
              <a:extLst>
                <a:ext uri="{FF2B5EF4-FFF2-40B4-BE49-F238E27FC236}">
                  <a16:creationId xmlns="" xmlns:a16="http://schemas.microsoft.com/office/drawing/2014/main" id="{F6537685-45A7-8E06-72AB-82E98D10206A}"/>
                </a:ext>
              </a:extLst>
            </p:cNvPr>
            <p:cNvSpPr>
              <a:spLocks noChangeArrowheads="1"/>
            </p:cNvSpPr>
            <p:nvPr/>
          </p:nvSpPr>
          <p:spPr bwMode="auto">
            <a:xfrm>
              <a:off x="898" y="1995"/>
              <a:ext cx="391"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13" name="Text Box 7">
              <a:extLst>
                <a:ext uri="{FF2B5EF4-FFF2-40B4-BE49-F238E27FC236}">
                  <a16:creationId xmlns="" xmlns:a16="http://schemas.microsoft.com/office/drawing/2014/main" id="{3E5FA69E-121D-DFD1-1CDE-20491F54DD72}"/>
                </a:ext>
              </a:extLst>
            </p:cNvPr>
            <p:cNvSpPr txBox="1">
              <a:spLocks noChangeArrowheads="1"/>
            </p:cNvSpPr>
            <p:nvPr/>
          </p:nvSpPr>
          <p:spPr bwMode="auto">
            <a:xfrm>
              <a:off x="4656" y="2832"/>
              <a:ext cx="880" cy="524"/>
            </a:xfrm>
            <a:prstGeom prst="rect">
              <a:avLst/>
            </a:prstGeom>
            <a:solidFill>
              <a:schemeClr val="bg1">
                <a:alpha val="0"/>
              </a:schemeClr>
            </a:solidFill>
            <a:ln w="9525">
              <a:noFill/>
              <a:miter lim="800000"/>
              <a:headEnd/>
              <a:tailEnd/>
            </a:ln>
          </p:spPr>
          <p:txBody>
            <a:bodyPr/>
            <a:lstStyle/>
            <a:p>
              <a:pPr algn="ctr" eaLnBrk="0" hangingPunct="0"/>
              <a:r>
                <a:rPr lang="en-US" sz="1800" i="1">
                  <a:latin typeface="Times New Roman" pitchFamily="18" charset="0"/>
                </a:rPr>
                <a:t>Expert’s Perception</a:t>
              </a:r>
            </a:p>
          </p:txBody>
        </p:sp>
        <p:sp>
          <p:nvSpPr>
            <p:cNvPr id="4114" name="AutoShape 8" descr="Sphere">
              <a:extLst>
                <a:ext uri="{FF2B5EF4-FFF2-40B4-BE49-F238E27FC236}">
                  <a16:creationId xmlns="" xmlns:a16="http://schemas.microsoft.com/office/drawing/2014/main" id="{0EDE71FC-6EFD-798F-8441-54F15EF59E7F}"/>
                </a:ext>
              </a:extLst>
            </p:cNvPr>
            <p:cNvSpPr>
              <a:spLocks noChangeArrowheads="1"/>
            </p:cNvSpPr>
            <p:nvPr/>
          </p:nvSpPr>
          <p:spPr bwMode="auto">
            <a:xfrm>
              <a:off x="1191" y="2544"/>
              <a:ext cx="489" cy="262"/>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15" name="AutoShape 9" descr="Sphere">
              <a:extLst>
                <a:ext uri="{FF2B5EF4-FFF2-40B4-BE49-F238E27FC236}">
                  <a16:creationId xmlns="" xmlns:a16="http://schemas.microsoft.com/office/drawing/2014/main" id="{65B242BF-EF51-218F-D515-35D039DE1B14}"/>
                </a:ext>
              </a:extLst>
            </p:cNvPr>
            <p:cNvSpPr>
              <a:spLocks noChangeArrowheads="1"/>
            </p:cNvSpPr>
            <p:nvPr/>
          </p:nvSpPr>
          <p:spPr bwMode="auto">
            <a:xfrm>
              <a:off x="264" y="3174"/>
              <a:ext cx="489" cy="262"/>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16" name="AutoShape 10" descr="Sphere">
              <a:extLst>
                <a:ext uri="{FF2B5EF4-FFF2-40B4-BE49-F238E27FC236}">
                  <a16:creationId xmlns="" xmlns:a16="http://schemas.microsoft.com/office/drawing/2014/main" id="{3D273A7A-17BE-C491-FCF0-551D3CD85D82}"/>
                </a:ext>
              </a:extLst>
            </p:cNvPr>
            <p:cNvSpPr>
              <a:spLocks noChangeArrowheads="1"/>
            </p:cNvSpPr>
            <p:nvPr/>
          </p:nvSpPr>
          <p:spPr bwMode="auto">
            <a:xfrm>
              <a:off x="898" y="3120"/>
              <a:ext cx="489" cy="262"/>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17" name="Oval 11">
              <a:extLst>
                <a:ext uri="{FF2B5EF4-FFF2-40B4-BE49-F238E27FC236}">
                  <a16:creationId xmlns="" xmlns:a16="http://schemas.microsoft.com/office/drawing/2014/main" id="{8CC59E05-6FFD-42ED-7752-C661A8CBAB90}"/>
                </a:ext>
              </a:extLst>
            </p:cNvPr>
            <p:cNvSpPr>
              <a:spLocks noChangeArrowheads="1"/>
            </p:cNvSpPr>
            <p:nvPr/>
          </p:nvSpPr>
          <p:spPr bwMode="auto">
            <a:xfrm>
              <a:off x="4452" y="1995"/>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18" name="Oval 12">
              <a:extLst>
                <a:ext uri="{FF2B5EF4-FFF2-40B4-BE49-F238E27FC236}">
                  <a16:creationId xmlns="" xmlns:a16="http://schemas.microsoft.com/office/drawing/2014/main" id="{55506A1A-FB1E-7C4C-1ABD-E0BD7185898D}"/>
                </a:ext>
              </a:extLst>
            </p:cNvPr>
            <p:cNvSpPr>
              <a:spLocks noChangeArrowheads="1"/>
            </p:cNvSpPr>
            <p:nvPr/>
          </p:nvSpPr>
          <p:spPr bwMode="auto">
            <a:xfrm>
              <a:off x="4158" y="2519"/>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19" name="Oval 13">
              <a:extLst>
                <a:ext uri="{FF2B5EF4-FFF2-40B4-BE49-F238E27FC236}">
                  <a16:creationId xmlns="" xmlns:a16="http://schemas.microsoft.com/office/drawing/2014/main" id="{9B339128-58BC-5BCB-C3D7-CE12A3A7B3E4}"/>
                </a:ext>
              </a:extLst>
            </p:cNvPr>
            <p:cNvSpPr>
              <a:spLocks noChangeArrowheads="1"/>
            </p:cNvSpPr>
            <p:nvPr/>
          </p:nvSpPr>
          <p:spPr bwMode="auto">
            <a:xfrm>
              <a:off x="4745" y="2519"/>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20" name="Oval 14">
              <a:extLst>
                <a:ext uri="{FF2B5EF4-FFF2-40B4-BE49-F238E27FC236}">
                  <a16:creationId xmlns="" xmlns:a16="http://schemas.microsoft.com/office/drawing/2014/main" id="{8AE9F99E-DADC-7F13-CF2C-E2C92EE56B77}"/>
                </a:ext>
              </a:extLst>
            </p:cNvPr>
            <p:cNvSpPr>
              <a:spLocks noChangeArrowheads="1"/>
            </p:cNvSpPr>
            <p:nvPr/>
          </p:nvSpPr>
          <p:spPr bwMode="auto">
            <a:xfrm>
              <a:off x="3902" y="3174"/>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21" name="Oval 15">
              <a:extLst>
                <a:ext uri="{FF2B5EF4-FFF2-40B4-BE49-F238E27FC236}">
                  <a16:creationId xmlns="" xmlns:a16="http://schemas.microsoft.com/office/drawing/2014/main" id="{41AD7F16-BEB1-CBF7-A365-FB928D7F5A97}"/>
                </a:ext>
              </a:extLst>
            </p:cNvPr>
            <p:cNvSpPr>
              <a:spLocks noChangeArrowheads="1"/>
            </p:cNvSpPr>
            <p:nvPr/>
          </p:nvSpPr>
          <p:spPr bwMode="auto">
            <a:xfrm>
              <a:off x="4452" y="3174"/>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22" name="AutoShape 16">
              <a:extLst>
                <a:ext uri="{FF2B5EF4-FFF2-40B4-BE49-F238E27FC236}">
                  <a16:creationId xmlns="" xmlns:a16="http://schemas.microsoft.com/office/drawing/2014/main" id="{3B145434-4992-3A6F-96B3-C7A4140AA835}"/>
                </a:ext>
              </a:extLst>
            </p:cNvPr>
            <p:cNvSpPr>
              <a:spLocks noChangeArrowheads="1"/>
            </p:cNvSpPr>
            <p:nvPr/>
          </p:nvSpPr>
          <p:spPr bwMode="auto">
            <a:xfrm>
              <a:off x="1809" y="1126"/>
              <a:ext cx="399" cy="122"/>
            </a:xfrm>
            <a:prstGeom prst="rightArrow">
              <a:avLst>
                <a:gd name="adj1" fmla="val 50000"/>
                <a:gd name="adj2" fmla="val 81762"/>
              </a:avLst>
            </a:prstGeom>
            <a:solidFill>
              <a:schemeClr val="accent1"/>
            </a:solidFill>
            <a:ln w="9525" algn="ctr">
              <a:solidFill>
                <a:srgbClr val="000000"/>
              </a:solidFill>
              <a:miter lim="800000"/>
              <a:headEnd/>
              <a:tailEnd/>
            </a:ln>
          </p:spPr>
          <p:txBody>
            <a:bodyPr/>
            <a:lstStyle/>
            <a:p>
              <a:endParaRPr lang="en-US"/>
            </a:p>
          </p:txBody>
        </p:sp>
        <p:sp>
          <p:nvSpPr>
            <p:cNvPr id="4123" name="AutoShape 17">
              <a:extLst>
                <a:ext uri="{FF2B5EF4-FFF2-40B4-BE49-F238E27FC236}">
                  <a16:creationId xmlns="" xmlns:a16="http://schemas.microsoft.com/office/drawing/2014/main" id="{CEF32CAC-3D36-4BFC-C981-667902AA4303}"/>
                </a:ext>
              </a:extLst>
            </p:cNvPr>
            <p:cNvSpPr>
              <a:spLocks noChangeArrowheads="1"/>
            </p:cNvSpPr>
            <p:nvPr/>
          </p:nvSpPr>
          <p:spPr bwMode="auto">
            <a:xfrm>
              <a:off x="4586" y="1584"/>
              <a:ext cx="118" cy="411"/>
            </a:xfrm>
            <a:prstGeom prst="downArrow">
              <a:avLst>
                <a:gd name="adj1" fmla="val 50000"/>
                <a:gd name="adj2" fmla="val 87076"/>
              </a:avLst>
            </a:prstGeom>
            <a:solidFill>
              <a:schemeClr val="accent1"/>
            </a:solidFill>
            <a:ln w="9525" algn="ctr">
              <a:solidFill>
                <a:srgbClr val="000000"/>
              </a:solidFill>
              <a:miter lim="800000"/>
              <a:headEnd/>
              <a:tailEnd/>
            </a:ln>
          </p:spPr>
          <p:txBody>
            <a:bodyPr/>
            <a:lstStyle/>
            <a:p>
              <a:endParaRPr lang="en-US"/>
            </a:p>
          </p:txBody>
        </p:sp>
        <p:sp>
          <p:nvSpPr>
            <p:cNvPr id="4124" name="Line 18">
              <a:extLst>
                <a:ext uri="{FF2B5EF4-FFF2-40B4-BE49-F238E27FC236}">
                  <a16:creationId xmlns="" xmlns:a16="http://schemas.microsoft.com/office/drawing/2014/main" id="{18859F71-0498-0A9C-BEB1-228930DA1688}"/>
                </a:ext>
              </a:extLst>
            </p:cNvPr>
            <p:cNvSpPr>
              <a:spLocks noChangeShapeType="1"/>
            </p:cNvSpPr>
            <p:nvPr/>
          </p:nvSpPr>
          <p:spPr bwMode="auto">
            <a:xfrm flipH="1">
              <a:off x="4354" y="2257"/>
              <a:ext cx="293" cy="262"/>
            </a:xfrm>
            <a:prstGeom prst="line">
              <a:avLst/>
            </a:prstGeom>
            <a:noFill/>
            <a:ln w="9525">
              <a:solidFill>
                <a:srgbClr val="000000"/>
              </a:solidFill>
              <a:round/>
              <a:headEnd/>
              <a:tailEnd type="triangle" w="med" len="med"/>
            </a:ln>
          </p:spPr>
          <p:txBody>
            <a:bodyPr/>
            <a:lstStyle/>
            <a:p>
              <a:endParaRPr lang="en-US"/>
            </a:p>
          </p:txBody>
        </p:sp>
        <p:sp>
          <p:nvSpPr>
            <p:cNvPr id="4125" name="Line 19">
              <a:extLst>
                <a:ext uri="{FF2B5EF4-FFF2-40B4-BE49-F238E27FC236}">
                  <a16:creationId xmlns="" xmlns:a16="http://schemas.microsoft.com/office/drawing/2014/main" id="{1FFDA8FB-66E2-6D0E-5D64-98235C57860E}"/>
                </a:ext>
              </a:extLst>
            </p:cNvPr>
            <p:cNvSpPr>
              <a:spLocks noChangeShapeType="1"/>
            </p:cNvSpPr>
            <p:nvPr/>
          </p:nvSpPr>
          <p:spPr bwMode="auto">
            <a:xfrm>
              <a:off x="4647" y="2257"/>
              <a:ext cx="294" cy="262"/>
            </a:xfrm>
            <a:prstGeom prst="line">
              <a:avLst/>
            </a:prstGeom>
            <a:noFill/>
            <a:ln w="9525">
              <a:solidFill>
                <a:srgbClr val="000000"/>
              </a:solidFill>
              <a:round/>
              <a:headEnd/>
              <a:tailEnd type="triangle" w="med" len="med"/>
            </a:ln>
          </p:spPr>
          <p:txBody>
            <a:bodyPr/>
            <a:lstStyle/>
            <a:p>
              <a:endParaRPr lang="en-US"/>
            </a:p>
          </p:txBody>
        </p:sp>
        <p:sp>
          <p:nvSpPr>
            <p:cNvPr id="4126" name="Line 20">
              <a:extLst>
                <a:ext uri="{FF2B5EF4-FFF2-40B4-BE49-F238E27FC236}">
                  <a16:creationId xmlns="" xmlns:a16="http://schemas.microsoft.com/office/drawing/2014/main" id="{FA17FD43-1F9E-3F6D-A27F-F617A7EAD5FE}"/>
                </a:ext>
              </a:extLst>
            </p:cNvPr>
            <p:cNvSpPr>
              <a:spLocks noChangeShapeType="1"/>
            </p:cNvSpPr>
            <p:nvPr/>
          </p:nvSpPr>
          <p:spPr bwMode="auto">
            <a:xfrm flipH="1">
              <a:off x="4080" y="2781"/>
              <a:ext cx="288" cy="387"/>
            </a:xfrm>
            <a:prstGeom prst="line">
              <a:avLst/>
            </a:prstGeom>
            <a:noFill/>
            <a:ln w="9525">
              <a:solidFill>
                <a:srgbClr val="000000"/>
              </a:solidFill>
              <a:round/>
              <a:headEnd/>
              <a:tailEnd type="triangle" w="med" len="med"/>
            </a:ln>
          </p:spPr>
          <p:txBody>
            <a:bodyPr/>
            <a:lstStyle/>
            <a:p>
              <a:endParaRPr lang="en-US"/>
            </a:p>
          </p:txBody>
        </p:sp>
        <p:sp>
          <p:nvSpPr>
            <p:cNvPr id="4127" name="Line 21">
              <a:extLst>
                <a:ext uri="{FF2B5EF4-FFF2-40B4-BE49-F238E27FC236}">
                  <a16:creationId xmlns="" xmlns:a16="http://schemas.microsoft.com/office/drawing/2014/main" id="{06272C6E-B38D-7012-AFC8-EDB981836286}"/>
                </a:ext>
              </a:extLst>
            </p:cNvPr>
            <p:cNvSpPr>
              <a:spLocks noChangeShapeType="1"/>
            </p:cNvSpPr>
            <p:nvPr/>
          </p:nvSpPr>
          <p:spPr bwMode="auto">
            <a:xfrm>
              <a:off x="4354" y="2781"/>
              <a:ext cx="293" cy="393"/>
            </a:xfrm>
            <a:prstGeom prst="line">
              <a:avLst/>
            </a:prstGeom>
            <a:noFill/>
            <a:ln w="9525">
              <a:solidFill>
                <a:srgbClr val="000000"/>
              </a:solidFill>
              <a:round/>
              <a:headEnd/>
              <a:tailEnd type="triangle" w="med" len="med"/>
            </a:ln>
          </p:spPr>
          <p:txBody>
            <a:bodyPr/>
            <a:lstStyle/>
            <a:p>
              <a:endParaRPr lang="en-US"/>
            </a:p>
          </p:txBody>
        </p:sp>
        <p:sp>
          <p:nvSpPr>
            <p:cNvPr id="4128" name="Oval 22">
              <a:extLst>
                <a:ext uri="{FF2B5EF4-FFF2-40B4-BE49-F238E27FC236}">
                  <a16:creationId xmlns="" xmlns:a16="http://schemas.microsoft.com/office/drawing/2014/main" id="{574EF66E-00B8-63D2-8D9D-E91BBF443B54}"/>
                </a:ext>
              </a:extLst>
            </p:cNvPr>
            <p:cNvSpPr>
              <a:spLocks noChangeArrowheads="1"/>
            </p:cNvSpPr>
            <p:nvPr/>
          </p:nvSpPr>
          <p:spPr bwMode="auto">
            <a:xfrm>
              <a:off x="1191" y="2517"/>
              <a:ext cx="391"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29" name="AutoShape 23" descr="Sphere">
              <a:extLst>
                <a:ext uri="{FF2B5EF4-FFF2-40B4-BE49-F238E27FC236}">
                  <a16:creationId xmlns="" xmlns:a16="http://schemas.microsoft.com/office/drawing/2014/main" id="{95FA1CC0-CB48-0171-B1A6-CE862A787712}"/>
                </a:ext>
              </a:extLst>
            </p:cNvPr>
            <p:cNvSpPr>
              <a:spLocks noChangeArrowheads="1"/>
            </p:cNvSpPr>
            <p:nvPr/>
          </p:nvSpPr>
          <p:spPr bwMode="auto">
            <a:xfrm>
              <a:off x="456" y="2570"/>
              <a:ext cx="489" cy="262"/>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30" name="Oval 24">
              <a:extLst>
                <a:ext uri="{FF2B5EF4-FFF2-40B4-BE49-F238E27FC236}">
                  <a16:creationId xmlns="" xmlns:a16="http://schemas.microsoft.com/office/drawing/2014/main" id="{1C30FF6A-BAA2-B5D4-E64A-D5ECA854FA4E}"/>
                </a:ext>
              </a:extLst>
            </p:cNvPr>
            <p:cNvSpPr>
              <a:spLocks noChangeArrowheads="1"/>
            </p:cNvSpPr>
            <p:nvPr/>
          </p:nvSpPr>
          <p:spPr bwMode="auto">
            <a:xfrm>
              <a:off x="604" y="2519"/>
              <a:ext cx="391"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31" name="Oval 25">
              <a:extLst>
                <a:ext uri="{FF2B5EF4-FFF2-40B4-BE49-F238E27FC236}">
                  <a16:creationId xmlns="" xmlns:a16="http://schemas.microsoft.com/office/drawing/2014/main" id="{892DD9FC-A67C-D686-E934-205A921A16BB}"/>
                </a:ext>
              </a:extLst>
            </p:cNvPr>
            <p:cNvSpPr>
              <a:spLocks noChangeArrowheads="1"/>
            </p:cNvSpPr>
            <p:nvPr/>
          </p:nvSpPr>
          <p:spPr bwMode="auto">
            <a:xfrm>
              <a:off x="408" y="3174"/>
              <a:ext cx="392"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32" name="Oval 26">
              <a:extLst>
                <a:ext uri="{FF2B5EF4-FFF2-40B4-BE49-F238E27FC236}">
                  <a16:creationId xmlns="" xmlns:a16="http://schemas.microsoft.com/office/drawing/2014/main" id="{D9E47E2C-258A-9E43-0107-8CD9F9B7D566}"/>
                </a:ext>
              </a:extLst>
            </p:cNvPr>
            <p:cNvSpPr>
              <a:spLocks noChangeArrowheads="1"/>
            </p:cNvSpPr>
            <p:nvPr/>
          </p:nvSpPr>
          <p:spPr bwMode="auto">
            <a:xfrm>
              <a:off x="898" y="3168"/>
              <a:ext cx="391"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33" name="Line 27">
              <a:extLst>
                <a:ext uri="{FF2B5EF4-FFF2-40B4-BE49-F238E27FC236}">
                  <a16:creationId xmlns="" xmlns:a16="http://schemas.microsoft.com/office/drawing/2014/main" id="{3860D27A-F89D-2B5B-84C5-47AAD139E141}"/>
                </a:ext>
              </a:extLst>
            </p:cNvPr>
            <p:cNvSpPr>
              <a:spLocks noChangeShapeType="1"/>
            </p:cNvSpPr>
            <p:nvPr/>
          </p:nvSpPr>
          <p:spPr bwMode="auto">
            <a:xfrm flipH="1">
              <a:off x="800" y="2257"/>
              <a:ext cx="293" cy="262"/>
            </a:xfrm>
            <a:prstGeom prst="line">
              <a:avLst/>
            </a:prstGeom>
            <a:noFill/>
            <a:ln w="9525">
              <a:solidFill>
                <a:srgbClr val="000000"/>
              </a:solidFill>
              <a:round/>
              <a:headEnd/>
              <a:tailEnd type="triangle" w="med" len="med"/>
            </a:ln>
          </p:spPr>
          <p:txBody>
            <a:bodyPr/>
            <a:lstStyle/>
            <a:p>
              <a:endParaRPr lang="en-US"/>
            </a:p>
          </p:txBody>
        </p:sp>
        <p:sp>
          <p:nvSpPr>
            <p:cNvPr id="4134" name="Line 28">
              <a:extLst>
                <a:ext uri="{FF2B5EF4-FFF2-40B4-BE49-F238E27FC236}">
                  <a16:creationId xmlns="" xmlns:a16="http://schemas.microsoft.com/office/drawing/2014/main" id="{F79E7C79-12DC-9530-5EE0-CAC483A502F9}"/>
                </a:ext>
              </a:extLst>
            </p:cNvPr>
            <p:cNvSpPr>
              <a:spLocks noChangeShapeType="1"/>
            </p:cNvSpPr>
            <p:nvPr/>
          </p:nvSpPr>
          <p:spPr bwMode="auto">
            <a:xfrm>
              <a:off x="1093" y="2257"/>
              <a:ext cx="294" cy="262"/>
            </a:xfrm>
            <a:prstGeom prst="line">
              <a:avLst/>
            </a:prstGeom>
            <a:noFill/>
            <a:ln w="9525">
              <a:solidFill>
                <a:srgbClr val="000000"/>
              </a:solidFill>
              <a:round/>
              <a:headEnd/>
              <a:tailEnd type="triangle" w="med" len="med"/>
            </a:ln>
          </p:spPr>
          <p:txBody>
            <a:bodyPr/>
            <a:lstStyle/>
            <a:p>
              <a:endParaRPr lang="en-US"/>
            </a:p>
          </p:txBody>
        </p:sp>
        <p:sp>
          <p:nvSpPr>
            <p:cNvPr id="4135" name="Line 29">
              <a:extLst>
                <a:ext uri="{FF2B5EF4-FFF2-40B4-BE49-F238E27FC236}">
                  <a16:creationId xmlns="" xmlns:a16="http://schemas.microsoft.com/office/drawing/2014/main" id="{82B96861-7BE9-E7A2-09BF-D70FF861BEC6}"/>
                </a:ext>
              </a:extLst>
            </p:cNvPr>
            <p:cNvSpPr>
              <a:spLocks noChangeShapeType="1"/>
            </p:cNvSpPr>
            <p:nvPr/>
          </p:nvSpPr>
          <p:spPr bwMode="auto">
            <a:xfrm>
              <a:off x="800" y="2781"/>
              <a:ext cx="293" cy="393"/>
            </a:xfrm>
            <a:prstGeom prst="line">
              <a:avLst/>
            </a:prstGeom>
            <a:noFill/>
            <a:ln w="9525">
              <a:solidFill>
                <a:srgbClr val="000000"/>
              </a:solidFill>
              <a:round/>
              <a:headEnd/>
              <a:tailEnd type="triangle" w="med" len="med"/>
            </a:ln>
          </p:spPr>
          <p:txBody>
            <a:bodyPr/>
            <a:lstStyle/>
            <a:p>
              <a:endParaRPr lang="en-US"/>
            </a:p>
          </p:txBody>
        </p:sp>
        <p:sp>
          <p:nvSpPr>
            <p:cNvPr id="4136" name="Line 30">
              <a:extLst>
                <a:ext uri="{FF2B5EF4-FFF2-40B4-BE49-F238E27FC236}">
                  <a16:creationId xmlns="" xmlns:a16="http://schemas.microsoft.com/office/drawing/2014/main" id="{AB3E589A-5484-1B74-4E74-067BBEA6CA7D}"/>
                </a:ext>
              </a:extLst>
            </p:cNvPr>
            <p:cNvSpPr>
              <a:spLocks noChangeShapeType="1"/>
            </p:cNvSpPr>
            <p:nvPr/>
          </p:nvSpPr>
          <p:spPr bwMode="auto">
            <a:xfrm flipH="1">
              <a:off x="604" y="2781"/>
              <a:ext cx="196" cy="393"/>
            </a:xfrm>
            <a:prstGeom prst="line">
              <a:avLst/>
            </a:prstGeom>
            <a:noFill/>
            <a:ln w="9525">
              <a:solidFill>
                <a:srgbClr val="000000"/>
              </a:solidFill>
              <a:round/>
              <a:headEnd/>
              <a:tailEnd type="triangle" w="med" len="med"/>
            </a:ln>
          </p:spPr>
          <p:txBody>
            <a:bodyPr/>
            <a:lstStyle/>
            <a:p>
              <a:endParaRPr lang="en-US"/>
            </a:p>
          </p:txBody>
        </p:sp>
        <p:sp>
          <p:nvSpPr>
            <p:cNvPr id="4137" name="AutoShape 31">
              <a:extLst>
                <a:ext uri="{FF2B5EF4-FFF2-40B4-BE49-F238E27FC236}">
                  <a16:creationId xmlns="" xmlns:a16="http://schemas.microsoft.com/office/drawing/2014/main" id="{EB981061-D3CB-05A0-64F4-181620970BC8}"/>
                </a:ext>
              </a:extLst>
            </p:cNvPr>
            <p:cNvSpPr>
              <a:spLocks noChangeArrowheads="1"/>
            </p:cNvSpPr>
            <p:nvPr/>
          </p:nvSpPr>
          <p:spPr bwMode="auto">
            <a:xfrm flipH="1">
              <a:off x="2497" y="2304"/>
              <a:ext cx="433" cy="528"/>
            </a:xfrm>
            <a:prstGeom prst="flowChartInternalStorage">
              <a:avLst/>
            </a:prstGeom>
            <a:solidFill>
              <a:srgbClr val="FFCCCC"/>
            </a:solidFill>
            <a:ln w="9525">
              <a:solidFill>
                <a:srgbClr val="000000"/>
              </a:solidFill>
              <a:miter lim="800000"/>
              <a:headEnd/>
              <a:tailEnd/>
            </a:ln>
          </p:spPr>
          <p:txBody>
            <a:bodyPr/>
            <a:lstStyle/>
            <a:p>
              <a:endParaRPr lang="en-US"/>
            </a:p>
          </p:txBody>
        </p:sp>
        <p:sp>
          <p:nvSpPr>
            <p:cNvPr id="4138" name="AutoShape 32">
              <a:extLst>
                <a:ext uri="{FF2B5EF4-FFF2-40B4-BE49-F238E27FC236}">
                  <a16:creationId xmlns="" xmlns:a16="http://schemas.microsoft.com/office/drawing/2014/main" id="{EE0D664F-8C2C-3817-857D-73ED20B0E6E7}"/>
                </a:ext>
              </a:extLst>
            </p:cNvPr>
            <p:cNvSpPr>
              <a:spLocks noChangeArrowheads="1"/>
            </p:cNvSpPr>
            <p:nvPr/>
          </p:nvSpPr>
          <p:spPr bwMode="auto">
            <a:xfrm flipH="1">
              <a:off x="2641" y="2519"/>
              <a:ext cx="433" cy="505"/>
            </a:xfrm>
            <a:prstGeom prst="flowChartInternalStorage">
              <a:avLst/>
            </a:prstGeom>
            <a:solidFill>
              <a:srgbClr val="FFCCCC"/>
            </a:solidFill>
            <a:ln w="9525">
              <a:solidFill>
                <a:srgbClr val="000000"/>
              </a:solidFill>
              <a:miter lim="800000"/>
              <a:headEnd/>
              <a:tailEnd/>
            </a:ln>
          </p:spPr>
          <p:txBody>
            <a:bodyPr/>
            <a:lstStyle/>
            <a:p>
              <a:endParaRPr lang="en-US"/>
            </a:p>
          </p:txBody>
        </p:sp>
        <p:sp>
          <p:nvSpPr>
            <p:cNvPr id="4139" name="AutoShape 33">
              <a:extLst>
                <a:ext uri="{FF2B5EF4-FFF2-40B4-BE49-F238E27FC236}">
                  <a16:creationId xmlns="" xmlns:a16="http://schemas.microsoft.com/office/drawing/2014/main" id="{5636EDCF-915C-1718-0346-AA8FEE919B96}"/>
                </a:ext>
              </a:extLst>
            </p:cNvPr>
            <p:cNvSpPr>
              <a:spLocks noChangeArrowheads="1"/>
            </p:cNvSpPr>
            <p:nvPr/>
          </p:nvSpPr>
          <p:spPr bwMode="auto">
            <a:xfrm flipH="1">
              <a:off x="2928" y="2688"/>
              <a:ext cx="431" cy="528"/>
            </a:xfrm>
            <a:prstGeom prst="flowChartInternalStorage">
              <a:avLst/>
            </a:prstGeom>
            <a:solidFill>
              <a:srgbClr val="FFCCCC"/>
            </a:solidFill>
            <a:ln w="9525">
              <a:solidFill>
                <a:srgbClr val="000000"/>
              </a:solidFill>
              <a:miter lim="800000"/>
              <a:headEnd/>
              <a:tailEnd/>
            </a:ln>
          </p:spPr>
          <p:txBody>
            <a:bodyPr/>
            <a:lstStyle/>
            <a:p>
              <a:endParaRPr lang="en-US"/>
            </a:p>
          </p:txBody>
        </p:sp>
        <p:sp>
          <p:nvSpPr>
            <p:cNvPr id="4140" name="AutoShape 34">
              <a:extLst>
                <a:ext uri="{FF2B5EF4-FFF2-40B4-BE49-F238E27FC236}">
                  <a16:creationId xmlns="" xmlns:a16="http://schemas.microsoft.com/office/drawing/2014/main" id="{937DD174-6D46-47E8-9909-1A27AB57D2CC}"/>
                </a:ext>
              </a:extLst>
            </p:cNvPr>
            <p:cNvSpPr>
              <a:spLocks noChangeArrowheads="1"/>
            </p:cNvSpPr>
            <p:nvPr/>
          </p:nvSpPr>
          <p:spPr bwMode="auto">
            <a:xfrm>
              <a:off x="3456" y="2640"/>
              <a:ext cx="391" cy="131"/>
            </a:xfrm>
            <a:prstGeom prst="leftArrow">
              <a:avLst>
                <a:gd name="adj1" fmla="val 50000"/>
                <a:gd name="adj2" fmla="val 74618"/>
              </a:avLst>
            </a:prstGeom>
            <a:solidFill>
              <a:schemeClr val="accent1"/>
            </a:solidFill>
            <a:ln w="9525" algn="ctr">
              <a:solidFill>
                <a:srgbClr val="000000"/>
              </a:solidFill>
              <a:miter lim="800000"/>
              <a:headEnd/>
              <a:tailEnd/>
            </a:ln>
          </p:spPr>
          <p:txBody>
            <a:bodyPr/>
            <a:lstStyle/>
            <a:p>
              <a:endParaRPr lang="en-US"/>
            </a:p>
          </p:txBody>
        </p:sp>
        <p:sp>
          <p:nvSpPr>
            <p:cNvPr id="4141" name="AutoShape 35">
              <a:extLst>
                <a:ext uri="{FF2B5EF4-FFF2-40B4-BE49-F238E27FC236}">
                  <a16:creationId xmlns="" xmlns:a16="http://schemas.microsoft.com/office/drawing/2014/main" id="{640D9AC5-0A0E-83F7-D012-3D64AB9102F1}"/>
                </a:ext>
              </a:extLst>
            </p:cNvPr>
            <p:cNvSpPr>
              <a:spLocks noChangeArrowheads="1"/>
            </p:cNvSpPr>
            <p:nvPr/>
          </p:nvSpPr>
          <p:spPr bwMode="auto">
            <a:xfrm>
              <a:off x="2356" y="768"/>
              <a:ext cx="624" cy="48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42" name="AutoShape 36">
              <a:extLst>
                <a:ext uri="{FF2B5EF4-FFF2-40B4-BE49-F238E27FC236}">
                  <a16:creationId xmlns="" xmlns:a16="http://schemas.microsoft.com/office/drawing/2014/main" id="{C8C389CE-5273-6A3B-D266-D8BE52BF157F}"/>
                </a:ext>
              </a:extLst>
            </p:cNvPr>
            <p:cNvSpPr>
              <a:spLocks noChangeArrowheads="1"/>
            </p:cNvSpPr>
            <p:nvPr/>
          </p:nvSpPr>
          <p:spPr bwMode="auto">
            <a:xfrm>
              <a:off x="2356" y="912"/>
              <a:ext cx="624" cy="48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43" name="AutoShape 37">
              <a:extLst>
                <a:ext uri="{FF2B5EF4-FFF2-40B4-BE49-F238E27FC236}">
                  <a16:creationId xmlns="" xmlns:a16="http://schemas.microsoft.com/office/drawing/2014/main" id="{6F480A5A-DC90-EB6C-CCA7-E3633BE59B25}"/>
                </a:ext>
              </a:extLst>
            </p:cNvPr>
            <p:cNvSpPr>
              <a:spLocks noChangeArrowheads="1"/>
            </p:cNvSpPr>
            <p:nvPr/>
          </p:nvSpPr>
          <p:spPr bwMode="auto">
            <a:xfrm>
              <a:off x="2371" y="1056"/>
              <a:ext cx="624" cy="48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44" name="AutoShape 38">
              <a:extLst>
                <a:ext uri="{FF2B5EF4-FFF2-40B4-BE49-F238E27FC236}">
                  <a16:creationId xmlns="" xmlns:a16="http://schemas.microsoft.com/office/drawing/2014/main" id="{7FB90126-1316-C884-6B90-A72030B6E048}"/>
                </a:ext>
              </a:extLst>
            </p:cNvPr>
            <p:cNvSpPr>
              <a:spLocks noChangeArrowheads="1"/>
            </p:cNvSpPr>
            <p:nvPr/>
          </p:nvSpPr>
          <p:spPr bwMode="auto">
            <a:xfrm>
              <a:off x="2356" y="1200"/>
              <a:ext cx="624" cy="48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cxnSp>
          <p:nvCxnSpPr>
            <p:cNvPr id="4145" name="AutoShape 39">
              <a:extLst>
                <a:ext uri="{FF2B5EF4-FFF2-40B4-BE49-F238E27FC236}">
                  <a16:creationId xmlns="" xmlns:a16="http://schemas.microsoft.com/office/drawing/2014/main" id="{10519648-4EBD-CE40-CDFF-351E255CE1ED}"/>
                </a:ext>
              </a:extLst>
            </p:cNvPr>
            <p:cNvCxnSpPr>
              <a:cxnSpLocks noChangeShapeType="1"/>
              <a:stCxn id="4142" idx="3"/>
            </p:cNvCxnSpPr>
            <p:nvPr/>
          </p:nvCxnSpPr>
          <p:spPr bwMode="auto">
            <a:xfrm>
              <a:off x="2980" y="1152"/>
              <a:ext cx="188" cy="3"/>
            </a:xfrm>
            <a:prstGeom prst="straightConnector1">
              <a:avLst/>
            </a:prstGeom>
            <a:noFill/>
            <a:ln w="9525">
              <a:solidFill>
                <a:schemeClr val="tx1"/>
              </a:solidFill>
              <a:round/>
              <a:headEnd type="oval" w="med" len="med"/>
              <a:tailEnd type="triangle" w="med" len="med"/>
            </a:ln>
          </p:spPr>
        </p:cxnSp>
        <p:cxnSp>
          <p:nvCxnSpPr>
            <p:cNvPr id="4146" name="AutoShape 40">
              <a:extLst>
                <a:ext uri="{FF2B5EF4-FFF2-40B4-BE49-F238E27FC236}">
                  <a16:creationId xmlns="" xmlns:a16="http://schemas.microsoft.com/office/drawing/2014/main" id="{37F766E3-2D45-0991-2E21-63695FC457BB}"/>
                </a:ext>
              </a:extLst>
            </p:cNvPr>
            <p:cNvCxnSpPr>
              <a:cxnSpLocks noChangeShapeType="1"/>
              <a:stCxn id="4141" idx="3"/>
            </p:cNvCxnSpPr>
            <p:nvPr/>
          </p:nvCxnSpPr>
          <p:spPr bwMode="auto">
            <a:xfrm>
              <a:off x="2980" y="1008"/>
              <a:ext cx="188" cy="3"/>
            </a:xfrm>
            <a:prstGeom prst="straightConnector1">
              <a:avLst/>
            </a:prstGeom>
            <a:noFill/>
            <a:ln w="9525">
              <a:solidFill>
                <a:schemeClr val="tx1"/>
              </a:solidFill>
              <a:round/>
              <a:headEnd type="oval" w="med" len="med"/>
              <a:tailEnd type="triangle" w="med" len="med"/>
            </a:ln>
          </p:spPr>
        </p:cxnSp>
        <p:cxnSp>
          <p:nvCxnSpPr>
            <p:cNvPr id="4147" name="AutoShape 41">
              <a:extLst>
                <a:ext uri="{FF2B5EF4-FFF2-40B4-BE49-F238E27FC236}">
                  <a16:creationId xmlns="" xmlns:a16="http://schemas.microsoft.com/office/drawing/2014/main" id="{94E6A644-B4A3-FD31-EA6D-23846D255DED}"/>
                </a:ext>
              </a:extLst>
            </p:cNvPr>
            <p:cNvCxnSpPr>
              <a:cxnSpLocks noChangeShapeType="1"/>
            </p:cNvCxnSpPr>
            <p:nvPr/>
          </p:nvCxnSpPr>
          <p:spPr bwMode="auto">
            <a:xfrm>
              <a:off x="2980" y="1296"/>
              <a:ext cx="188" cy="3"/>
            </a:xfrm>
            <a:prstGeom prst="straightConnector1">
              <a:avLst/>
            </a:prstGeom>
            <a:noFill/>
            <a:ln w="9525">
              <a:solidFill>
                <a:schemeClr val="tx1"/>
              </a:solidFill>
              <a:round/>
              <a:headEnd type="oval" w="med" len="med"/>
              <a:tailEnd type="triangle" w="med" len="med"/>
            </a:ln>
          </p:spPr>
        </p:cxnSp>
        <p:cxnSp>
          <p:nvCxnSpPr>
            <p:cNvPr id="4148" name="AutoShape 42">
              <a:extLst>
                <a:ext uri="{FF2B5EF4-FFF2-40B4-BE49-F238E27FC236}">
                  <a16:creationId xmlns="" xmlns:a16="http://schemas.microsoft.com/office/drawing/2014/main" id="{33E14661-6ABE-2735-B1D6-C974EA56E126}"/>
                </a:ext>
              </a:extLst>
            </p:cNvPr>
            <p:cNvCxnSpPr>
              <a:cxnSpLocks noChangeShapeType="1"/>
            </p:cNvCxnSpPr>
            <p:nvPr/>
          </p:nvCxnSpPr>
          <p:spPr bwMode="auto">
            <a:xfrm>
              <a:off x="2980" y="1440"/>
              <a:ext cx="188" cy="3"/>
            </a:xfrm>
            <a:prstGeom prst="straightConnector1">
              <a:avLst/>
            </a:prstGeom>
            <a:noFill/>
            <a:ln w="9525">
              <a:solidFill>
                <a:schemeClr val="tx1"/>
              </a:solidFill>
              <a:round/>
              <a:headEnd type="oval" w="med" len="med"/>
              <a:tailEnd type="triangle" w="med" len="med"/>
            </a:ln>
          </p:spPr>
        </p:cxnSp>
        <p:sp>
          <p:nvSpPr>
            <p:cNvPr id="4149" name="AutoShape 43">
              <a:extLst>
                <a:ext uri="{FF2B5EF4-FFF2-40B4-BE49-F238E27FC236}">
                  <a16:creationId xmlns="" xmlns:a16="http://schemas.microsoft.com/office/drawing/2014/main" id="{B9D36367-0B2F-7B35-1D78-7B34C1FEEFE5}"/>
                </a:ext>
              </a:extLst>
            </p:cNvPr>
            <p:cNvSpPr>
              <a:spLocks noChangeArrowheads="1"/>
            </p:cNvSpPr>
            <p:nvPr/>
          </p:nvSpPr>
          <p:spPr bwMode="auto">
            <a:xfrm>
              <a:off x="1056" y="72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grpSp>
          <p:nvGrpSpPr>
            <p:cNvPr id="3" name="Group 44">
              <a:extLst>
                <a:ext uri="{FF2B5EF4-FFF2-40B4-BE49-F238E27FC236}">
                  <a16:creationId xmlns="" xmlns:a16="http://schemas.microsoft.com/office/drawing/2014/main" id="{C7341A5F-9F43-1109-FDAC-3D77758F9F9B}"/>
                </a:ext>
              </a:extLst>
            </p:cNvPr>
            <p:cNvGrpSpPr>
              <a:grpSpLocks/>
            </p:cNvGrpSpPr>
            <p:nvPr/>
          </p:nvGrpSpPr>
          <p:grpSpPr bwMode="auto">
            <a:xfrm>
              <a:off x="480" y="768"/>
              <a:ext cx="1248" cy="816"/>
              <a:chOff x="480" y="768"/>
              <a:chExt cx="1248" cy="816"/>
            </a:xfrm>
          </p:grpSpPr>
          <p:sp>
            <p:nvSpPr>
              <p:cNvPr id="4161" name="AutoShape 45">
                <a:extLst>
                  <a:ext uri="{FF2B5EF4-FFF2-40B4-BE49-F238E27FC236}">
                    <a16:creationId xmlns="" xmlns:a16="http://schemas.microsoft.com/office/drawing/2014/main" id="{1BF92A44-F057-0AE4-ED44-EFE3AFEC43F2}"/>
                  </a:ext>
                </a:extLst>
              </p:cNvPr>
              <p:cNvSpPr>
                <a:spLocks noChangeArrowheads="1"/>
              </p:cNvSpPr>
              <p:nvPr/>
            </p:nvSpPr>
            <p:spPr bwMode="auto">
              <a:xfrm>
                <a:off x="528" y="76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2" name="AutoShape 46">
                <a:extLst>
                  <a:ext uri="{FF2B5EF4-FFF2-40B4-BE49-F238E27FC236}">
                    <a16:creationId xmlns="" xmlns:a16="http://schemas.microsoft.com/office/drawing/2014/main" id="{EA8B8BB8-BB49-B97C-520F-EAD302FA28DD}"/>
                  </a:ext>
                </a:extLst>
              </p:cNvPr>
              <p:cNvSpPr>
                <a:spLocks noChangeArrowheads="1"/>
              </p:cNvSpPr>
              <p:nvPr/>
            </p:nvSpPr>
            <p:spPr bwMode="auto">
              <a:xfrm>
                <a:off x="672" y="81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3" name="AutoShape 47">
                <a:extLst>
                  <a:ext uri="{FF2B5EF4-FFF2-40B4-BE49-F238E27FC236}">
                    <a16:creationId xmlns="" xmlns:a16="http://schemas.microsoft.com/office/drawing/2014/main" id="{575C8EFC-851C-F9BD-53A5-03BE07F1896F}"/>
                  </a:ext>
                </a:extLst>
              </p:cNvPr>
              <p:cNvSpPr>
                <a:spLocks noChangeArrowheads="1"/>
              </p:cNvSpPr>
              <p:nvPr/>
            </p:nvSpPr>
            <p:spPr bwMode="auto">
              <a:xfrm>
                <a:off x="576" y="129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4" name="AutoShape 48">
                <a:extLst>
                  <a:ext uri="{FF2B5EF4-FFF2-40B4-BE49-F238E27FC236}">
                    <a16:creationId xmlns="" xmlns:a16="http://schemas.microsoft.com/office/drawing/2014/main" id="{5883C546-E1CB-9775-75DC-2530C0A6FCFB}"/>
                  </a:ext>
                </a:extLst>
              </p:cNvPr>
              <p:cNvSpPr>
                <a:spLocks noChangeArrowheads="1"/>
              </p:cNvSpPr>
              <p:nvPr/>
            </p:nvSpPr>
            <p:spPr bwMode="auto">
              <a:xfrm>
                <a:off x="864" y="81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5" name="AutoShape 49">
                <a:extLst>
                  <a:ext uri="{FF2B5EF4-FFF2-40B4-BE49-F238E27FC236}">
                    <a16:creationId xmlns="" xmlns:a16="http://schemas.microsoft.com/office/drawing/2014/main" id="{3ED78016-7AD4-C893-CAB7-9EB40BEB219F}"/>
                  </a:ext>
                </a:extLst>
              </p:cNvPr>
              <p:cNvSpPr>
                <a:spLocks noChangeArrowheads="1"/>
              </p:cNvSpPr>
              <p:nvPr/>
            </p:nvSpPr>
            <p:spPr bwMode="auto">
              <a:xfrm>
                <a:off x="864" y="96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6" name="AutoShape 50">
                <a:extLst>
                  <a:ext uri="{FF2B5EF4-FFF2-40B4-BE49-F238E27FC236}">
                    <a16:creationId xmlns="" xmlns:a16="http://schemas.microsoft.com/office/drawing/2014/main" id="{22A48CEE-7393-A29C-CAFE-24F8C8D4BB2B}"/>
                  </a:ext>
                </a:extLst>
              </p:cNvPr>
              <p:cNvSpPr>
                <a:spLocks noChangeArrowheads="1"/>
              </p:cNvSpPr>
              <p:nvPr/>
            </p:nvSpPr>
            <p:spPr bwMode="auto">
              <a:xfrm>
                <a:off x="720" y="105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7" name="AutoShape 51">
                <a:extLst>
                  <a:ext uri="{FF2B5EF4-FFF2-40B4-BE49-F238E27FC236}">
                    <a16:creationId xmlns="" xmlns:a16="http://schemas.microsoft.com/office/drawing/2014/main" id="{4E664506-1A0C-EBFD-F2A0-64243A25DAD5}"/>
                  </a:ext>
                </a:extLst>
              </p:cNvPr>
              <p:cNvSpPr>
                <a:spLocks noChangeArrowheads="1"/>
              </p:cNvSpPr>
              <p:nvPr/>
            </p:nvSpPr>
            <p:spPr bwMode="auto">
              <a:xfrm>
                <a:off x="576" y="96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8" name="AutoShape 52">
                <a:extLst>
                  <a:ext uri="{FF2B5EF4-FFF2-40B4-BE49-F238E27FC236}">
                    <a16:creationId xmlns="" xmlns:a16="http://schemas.microsoft.com/office/drawing/2014/main" id="{A9A19027-45C2-61FE-CD99-5B450813753F}"/>
                  </a:ext>
                </a:extLst>
              </p:cNvPr>
              <p:cNvSpPr>
                <a:spLocks noChangeArrowheads="1"/>
              </p:cNvSpPr>
              <p:nvPr/>
            </p:nvSpPr>
            <p:spPr bwMode="auto">
              <a:xfrm>
                <a:off x="480" y="100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9" name="AutoShape 53">
                <a:extLst>
                  <a:ext uri="{FF2B5EF4-FFF2-40B4-BE49-F238E27FC236}">
                    <a16:creationId xmlns="" xmlns:a16="http://schemas.microsoft.com/office/drawing/2014/main" id="{762E33B8-43B8-5377-2D86-E3026B705FD6}"/>
                  </a:ext>
                </a:extLst>
              </p:cNvPr>
              <p:cNvSpPr>
                <a:spLocks noChangeArrowheads="1"/>
              </p:cNvSpPr>
              <p:nvPr/>
            </p:nvSpPr>
            <p:spPr bwMode="auto">
              <a:xfrm>
                <a:off x="576" y="1152"/>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0" name="AutoShape 54">
                <a:extLst>
                  <a:ext uri="{FF2B5EF4-FFF2-40B4-BE49-F238E27FC236}">
                    <a16:creationId xmlns="" xmlns:a16="http://schemas.microsoft.com/office/drawing/2014/main" id="{6427F186-4AE3-45D3-9B05-604EBD46A35A}"/>
                  </a:ext>
                </a:extLst>
              </p:cNvPr>
              <p:cNvSpPr>
                <a:spLocks noChangeArrowheads="1"/>
              </p:cNvSpPr>
              <p:nvPr/>
            </p:nvSpPr>
            <p:spPr bwMode="auto">
              <a:xfrm>
                <a:off x="768" y="124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1" name="AutoShape 55">
                <a:extLst>
                  <a:ext uri="{FF2B5EF4-FFF2-40B4-BE49-F238E27FC236}">
                    <a16:creationId xmlns="" xmlns:a16="http://schemas.microsoft.com/office/drawing/2014/main" id="{D6556D5C-0011-EEC9-6824-AF401C8ED991}"/>
                  </a:ext>
                </a:extLst>
              </p:cNvPr>
              <p:cNvSpPr>
                <a:spLocks noChangeArrowheads="1"/>
              </p:cNvSpPr>
              <p:nvPr/>
            </p:nvSpPr>
            <p:spPr bwMode="auto">
              <a:xfrm>
                <a:off x="864" y="110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2" name="AutoShape 56">
                <a:extLst>
                  <a:ext uri="{FF2B5EF4-FFF2-40B4-BE49-F238E27FC236}">
                    <a16:creationId xmlns="" xmlns:a16="http://schemas.microsoft.com/office/drawing/2014/main" id="{78241180-6E28-EC31-042C-CBD2215B15D2}"/>
                  </a:ext>
                </a:extLst>
              </p:cNvPr>
              <p:cNvSpPr>
                <a:spLocks noChangeArrowheads="1"/>
              </p:cNvSpPr>
              <p:nvPr/>
            </p:nvSpPr>
            <p:spPr bwMode="auto">
              <a:xfrm>
                <a:off x="1056" y="110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3" name="AutoShape 57">
                <a:extLst>
                  <a:ext uri="{FF2B5EF4-FFF2-40B4-BE49-F238E27FC236}">
                    <a16:creationId xmlns="" xmlns:a16="http://schemas.microsoft.com/office/drawing/2014/main" id="{A84ACFAF-9258-4924-09B0-4FFBCF54B21A}"/>
                  </a:ext>
                </a:extLst>
              </p:cNvPr>
              <p:cNvSpPr>
                <a:spLocks noChangeArrowheads="1"/>
              </p:cNvSpPr>
              <p:nvPr/>
            </p:nvSpPr>
            <p:spPr bwMode="auto">
              <a:xfrm>
                <a:off x="1056" y="86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4" name="AutoShape 58">
                <a:extLst>
                  <a:ext uri="{FF2B5EF4-FFF2-40B4-BE49-F238E27FC236}">
                    <a16:creationId xmlns="" xmlns:a16="http://schemas.microsoft.com/office/drawing/2014/main" id="{810B1B75-A7B5-E264-1E21-0FEB541E88A0}"/>
                  </a:ext>
                </a:extLst>
              </p:cNvPr>
              <p:cNvSpPr>
                <a:spLocks noChangeArrowheads="1"/>
              </p:cNvSpPr>
              <p:nvPr/>
            </p:nvSpPr>
            <p:spPr bwMode="auto">
              <a:xfrm>
                <a:off x="1152" y="912"/>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5" name="AutoShape 59">
                <a:extLst>
                  <a:ext uri="{FF2B5EF4-FFF2-40B4-BE49-F238E27FC236}">
                    <a16:creationId xmlns="" xmlns:a16="http://schemas.microsoft.com/office/drawing/2014/main" id="{A2D07209-22CC-052D-3240-13D23BA7FE06}"/>
                  </a:ext>
                </a:extLst>
              </p:cNvPr>
              <p:cNvSpPr>
                <a:spLocks noChangeArrowheads="1"/>
              </p:cNvSpPr>
              <p:nvPr/>
            </p:nvSpPr>
            <p:spPr bwMode="auto">
              <a:xfrm>
                <a:off x="1008" y="124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6" name="AutoShape 60">
                <a:extLst>
                  <a:ext uri="{FF2B5EF4-FFF2-40B4-BE49-F238E27FC236}">
                    <a16:creationId xmlns="" xmlns:a16="http://schemas.microsoft.com/office/drawing/2014/main" id="{8810DF37-8C68-19A5-E22A-15BD7CEDD3DA}"/>
                  </a:ext>
                </a:extLst>
              </p:cNvPr>
              <p:cNvSpPr>
                <a:spLocks noChangeArrowheads="1"/>
              </p:cNvSpPr>
              <p:nvPr/>
            </p:nvSpPr>
            <p:spPr bwMode="auto">
              <a:xfrm>
                <a:off x="1200" y="1152"/>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7" name="AutoShape 61">
                <a:extLst>
                  <a:ext uri="{FF2B5EF4-FFF2-40B4-BE49-F238E27FC236}">
                    <a16:creationId xmlns="" xmlns:a16="http://schemas.microsoft.com/office/drawing/2014/main" id="{D1AFDA86-346E-0F69-5D66-10E4BAC4EAA3}"/>
                  </a:ext>
                </a:extLst>
              </p:cNvPr>
              <p:cNvSpPr>
                <a:spLocks noChangeArrowheads="1"/>
              </p:cNvSpPr>
              <p:nvPr/>
            </p:nvSpPr>
            <p:spPr bwMode="auto">
              <a:xfrm>
                <a:off x="1296" y="96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8" name="AutoShape 62">
                <a:extLst>
                  <a:ext uri="{FF2B5EF4-FFF2-40B4-BE49-F238E27FC236}">
                    <a16:creationId xmlns="" xmlns:a16="http://schemas.microsoft.com/office/drawing/2014/main" id="{446A4F46-6B49-BCF5-EE85-11FD56E5AD4B}"/>
                  </a:ext>
                </a:extLst>
              </p:cNvPr>
              <p:cNvSpPr>
                <a:spLocks noChangeArrowheads="1"/>
              </p:cNvSpPr>
              <p:nvPr/>
            </p:nvSpPr>
            <p:spPr bwMode="auto">
              <a:xfrm>
                <a:off x="1344" y="120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9" name="AutoShape 63">
                <a:extLst>
                  <a:ext uri="{FF2B5EF4-FFF2-40B4-BE49-F238E27FC236}">
                    <a16:creationId xmlns="" xmlns:a16="http://schemas.microsoft.com/office/drawing/2014/main" id="{20B60F80-DA5B-9ED0-2DB2-B0A06B1F4BE2}"/>
                  </a:ext>
                </a:extLst>
              </p:cNvPr>
              <p:cNvSpPr>
                <a:spLocks noChangeArrowheads="1"/>
              </p:cNvSpPr>
              <p:nvPr/>
            </p:nvSpPr>
            <p:spPr bwMode="auto">
              <a:xfrm>
                <a:off x="1200" y="81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0" name="AutoShape 64">
                <a:extLst>
                  <a:ext uri="{FF2B5EF4-FFF2-40B4-BE49-F238E27FC236}">
                    <a16:creationId xmlns="" xmlns:a16="http://schemas.microsoft.com/office/drawing/2014/main" id="{2100022F-F241-FC3B-D2A1-A1BAD0B9BF2B}"/>
                  </a:ext>
                </a:extLst>
              </p:cNvPr>
              <p:cNvSpPr>
                <a:spLocks noChangeArrowheads="1"/>
              </p:cNvSpPr>
              <p:nvPr/>
            </p:nvSpPr>
            <p:spPr bwMode="auto">
              <a:xfrm>
                <a:off x="1344" y="76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1" name="AutoShape 65">
                <a:extLst>
                  <a:ext uri="{FF2B5EF4-FFF2-40B4-BE49-F238E27FC236}">
                    <a16:creationId xmlns="" xmlns:a16="http://schemas.microsoft.com/office/drawing/2014/main" id="{7569693B-6C63-C8AE-5B9A-A357DB802F1F}"/>
                  </a:ext>
                </a:extLst>
              </p:cNvPr>
              <p:cNvSpPr>
                <a:spLocks noChangeArrowheads="1"/>
              </p:cNvSpPr>
              <p:nvPr/>
            </p:nvSpPr>
            <p:spPr bwMode="auto">
              <a:xfrm>
                <a:off x="1392" y="912"/>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2" name="AutoShape 66">
                <a:extLst>
                  <a:ext uri="{FF2B5EF4-FFF2-40B4-BE49-F238E27FC236}">
                    <a16:creationId xmlns="" xmlns:a16="http://schemas.microsoft.com/office/drawing/2014/main" id="{6CC52D29-F910-9AF5-D2E3-93ADFD606ACD}"/>
                  </a:ext>
                </a:extLst>
              </p:cNvPr>
              <p:cNvSpPr>
                <a:spLocks noChangeArrowheads="1"/>
              </p:cNvSpPr>
              <p:nvPr/>
            </p:nvSpPr>
            <p:spPr bwMode="auto">
              <a:xfrm>
                <a:off x="1008" y="134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3" name="AutoShape 67">
                <a:extLst>
                  <a:ext uri="{FF2B5EF4-FFF2-40B4-BE49-F238E27FC236}">
                    <a16:creationId xmlns="" xmlns:a16="http://schemas.microsoft.com/office/drawing/2014/main" id="{11634BAC-E11A-990F-CADB-6EDBC9979016}"/>
                  </a:ext>
                </a:extLst>
              </p:cNvPr>
              <p:cNvSpPr>
                <a:spLocks noChangeArrowheads="1"/>
              </p:cNvSpPr>
              <p:nvPr/>
            </p:nvSpPr>
            <p:spPr bwMode="auto">
              <a:xfrm>
                <a:off x="816" y="134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4" name="AutoShape 68">
                <a:extLst>
                  <a:ext uri="{FF2B5EF4-FFF2-40B4-BE49-F238E27FC236}">
                    <a16:creationId xmlns="" xmlns:a16="http://schemas.microsoft.com/office/drawing/2014/main" id="{52EA8D21-A7B1-E0FD-D473-306FA58985BD}"/>
                  </a:ext>
                </a:extLst>
              </p:cNvPr>
              <p:cNvSpPr>
                <a:spLocks noChangeArrowheads="1"/>
              </p:cNvSpPr>
              <p:nvPr/>
            </p:nvSpPr>
            <p:spPr bwMode="auto">
              <a:xfrm>
                <a:off x="1200" y="129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grpSp>
        <p:sp>
          <p:nvSpPr>
            <p:cNvPr id="4151" name="Text Box 69">
              <a:extLst>
                <a:ext uri="{FF2B5EF4-FFF2-40B4-BE49-F238E27FC236}">
                  <a16:creationId xmlns="" xmlns:a16="http://schemas.microsoft.com/office/drawing/2014/main" id="{ED9434B1-CF5A-6B56-1F02-66480EB94485}"/>
                </a:ext>
              </a:extLst>
            </p:cNvPr>
            <p:cNvSpPr txBox="1">
              <a:spLocks noChangeArrowheads="1"/>
            </p:cNvSpPr>
            <p:nvPr/>
          </p:nvSpPr>
          <p:spPr bwMode="auto">
            <a:xfrm>
              <a:off x="288" y="1680"/>
              <a:ext cx="336" cy="288"/>
            </a:xfrm>
            <a:prstGeom prst="rect">
              <a:avLst/>
            </a:prstGeom>
            <a:noFill/>
            <a:ln w="9525">
              <a:noFill/>
              <a:miter lim="800000"/>
              <a:headEnd/>
              <a:tailEnd/>
            </a:ln>
          </p:spPr>
          <p:txBody>
            <a:bodyPr>
              <a:spAutoFit/>
            </a:bodyPr>
            <a:lstStyle/>
            <a:p>
              <a:pPr>
                <a:spcBef>
                  <a:spcPct val="50000"/>
                </a:spcBef>
              </a:pPr>
              <a:r>
                <a:rPr lang="pl-PL" sz="2400" i="1">
                  <a:latin typeface="Times New Roman" pitchFamily="18" charset="0"/>
                </a:rPr>
                <a:t>L</a:t>
              </a:r>
              <a:r>
                <a:rPr lang="pl-PL" sz="2400" i="1" baseline="-25000">
                  <a:latin typeface="Times New Roman" pitchFamily="18" charset="0"/>
                </a:rPr>
                <a:t>d</a:t>
              </a:r>
              <a:endParaRPr lang="en-US" sz="2400" i="1" baseline="-25000">
                <a:latin typeface="Times New Roman" pitchFamily="18" charset="0"/>
              </a:endParaRPr>
            </a:p>
          </p:txBody>
        </p:sp>
        <p:cxnSp>
          <p:nvCxnSpPr>
            <p:cNvPr id="4152" name="AutoShape 70">
              <a:extLst>
                <a:ext uri="{FF2B5EF4-FFF2-40B4-BE49-F238E27FC236}">
                  <a16:creationId xmlns="" xmlns:a16="http://schemas.microsoft.com/office/drawing/2014/main" id="{D187546F-BAB6-C670-0AC1-3E7B74AE9149}"/>
                </a:ext>
              </a:extLst>
            </p:cNvPr>
            <p:cNvCxnSpPr>
              <a:cxnSpLocks noChangeShapeType="1"/>
              <a:stCxn id="4137" idx="3"/>
            </p:cNvCxnSpPr>
            <p:nvPr/>
          </p:nvCxnSpPr>
          <p:spPr bwMode="auto">
            <a:xfrm rot="10800000" flipV="1">
              <a:off x="1392" y="2568"/>
              <a:ext cx="1106" cy="392"/>
            </a:xfrm>
            <a:prstGeom prst="curvedConnector3">
              <a:avLst>
                <a:gd name="adj1" fmla="val 50000"/>
              </a:avLst>
            </a:prstGeom>
            <a:noFill/>
            <a:ln w="9525">
              <a:solidFill>
                <a:schemeClr val="tx1"/>
              </a:solidFill>
              <a:round/>
              <a:headEnd/>
              <a:tailEnd type="triangle" w="med" len="med"/>
            </a:ln>
          </p:spPr>
        </p:cxnSp>
        <p:cxnSp>
          <p:nvCxnSpPr>
            <p:cNvPr id="4153" name="AutoShape 71">
              <a:extLst>
                <a:ext uri="{FF2B5EF4-FFF2-40B4-BE49-F238E27FC236}">
                  <a16:creationId xmlns="" xmlns:a16="http://schemas.microsoft.com/office/drawing/2014/main" id="{D99B3281-2BD5-4D66-292A-3AF3504365DF}"/>
                </a:ext>
              </a:extLst>
            </p:cNvPr>
            <p:cNvCxnSpPr>
              <a:cxnSpLocks noChangeShapeType="1"/>
              <a:stCxn id="4137" idx="3"/>
            </p:cNvCxnSpPr>
            <p:nvPr/>
          </p:nvCxnSpPr>
          <p:spPr bwMode="auto">
            <a:xfrm rot="10800000">
              <a:off x="1472" y="1589"/>
              <a:ext cx="1026" cy="979"/>
            </a:xfrm>
            <a:prstGeom prst="curvedConnector3">
              <a:avLst>
                <a:gd name="adj1" fmla="val 50000"/>
              </a:avLst>
            </a:prstGeom>
            <a:noFill/>
            <a:ln w="9525">
              <a:solidFill>
                <a:schemeClr val="tx1"/>
              </a:solidFill>
              <a:round/>
              <a:headEnd/>
              <a:tailEnd type="triangle" w="med" len="med"/>
            </a:ln>
          </p:spPr>
        </p:cxnSp>
        <p:sp>
          <p:nvSpPr>
            <p:cNvPr id="4154" name="AutoShape 72">
              <a:extLst>
                <a:ext uri="{FF2B5EF4-FFF2-40B4-BE49-F238E27FC236}">
                  <a16:creationId xmlns="" xmlns:a16="http://schemas.microsoft.com/office/drawing/2014/main" id="{672ED40E-24AE-6005-F3E4-F1884863B3E1}"/>
                </a:ext>
              </a:extLst>
            </p:cNvPr>
            <p:cNvSpPr>
              <a:spLocks noChangeArrowheads="1"/>
            </p:cNvSpPr>
            <p:nvPr/>
          </p:nvSpPr>
          <p:spPr bwMode="auto">
            <a:xfrm>
              <a:off x="1056" y="1632"/>
              <a:ext cx="96" cy="192"/>
            </a:xfrm>
            <a:prstGeom prst="upDownArrow">
              <a:avLst>
                <a:gd name="adj1" fmla="val 50000"/>
                <a:gd name="adj2" fmla="val 40000"/>
              </a:avLst>
            </a:prstGeom>
            <a:solidFill>
              <a:schemeClr val="accent1"/>
            </a:solidFill>
            <a:ln w="9525">
              <a:solidFill>
                <a:schemeClr val="tx1"/>
              </a:solidFill>
              <a:miter lim="800000"/>
              <a:headEnd/>
              <a:tailEnd/>
            </a:ln>
          </p:spPr>
          <p:txBody>
            <a:bodyPr vert="eaVert" wrap="none" anchor="ctr"/>
            <a:lstStyle/>
            <a:p>
              <a:endParaRPr lang="en-US"/>
            </a:p>
          </p:txBody>
        </p:sp>
        <p:sp>
          <p:nvSpPr>
            <p:cNvPr id="4155" name="Text Box 73">
              <a:extLst>
                <a:ext uri="{FF2B5EF4-FFF2-40B4-BE49-F238E27FC236}">
                  <a16:creationId xmlns="" xmlns:a16="http://schemas.microsoft.com/office/drawing/2014/main" id="{C58E2A7C-56D2-0460-C5E2-4AF7A99F8DC8}"/>
                </a:ext>
              </a:extLst>
            </p:cNvPr>
            <p:cNvSpPr txBox="1">
              <a:spLocks noChangeArrowheads="1"/>
            </p:cNvSpPr>
            <p:nvPr/>
          </p:nvSpPr>
          <p:spPr bwMode="auto">
            <a:xfrm>
              <a:off x="4032" y="1680"/>
              <a:ext cx="336" cy="288"/>
            </a:xfrm>
            <a:prstGeom prst="rect">
              <a:avLst/>
            </a:prstGeom>
            <a:noFill/>
            <a:ln w="9525">
              <a:noFill/>
              <a:miter lim="800000"/>
              <a:headEnd/>
              <a:tailEnd/>
            </a:ln>
          </p:spPr>
          <p:txBody>
            <a:bodyPr>
              <a:spAutoFit/>
            </a:bodyPr>
            <a:lstStyle/>
            <a:p>
              <a:pPr>
                <a:spcBef>
                  <a:spcPct val="50000"/>
                </a:spcBef>
              </a:pPr>
              <a:r>
                <a:rPr lang="pl-PL" sz="2400" i="1">
                  <a:latin typeface="Times New Roman" pitchFamily="18" charset="0"/>
                </a:rPr>
                <a:t>L</a:t>
              </a:r>
              <a:r>
                <a:rPr lang="pl-PL" sz="2400" i="1" baseline="-25000">
                  <a:latin typeface="Times New Roman" pitchFamily="18" charset="0"/>
                </a:rPr>
                <a:t>E</a:t>
              </a:r>
              <a:endParaRPr lang="en-US" sz="2400" i="1" baseline="-25000">
                <a:latin typeface="Times New Roman" pitchFamily="18" charset="0"/>
              </a:endParaRPr>
            </a:p>
          </p:txBody>
        </p:sp>
        <p:sp>
          <p:nvSpPr>
            <p:cNvPr id="4156" name="AutoShape 74">
              <a:extLst>
                <a:ext uri="{FF2B5EF4-FFF2-40B4-BE49-F238E27FC236}">
                  <a16:creationId xmlns="" xmlns:a16="http://schemas.microsoft.com/office/drawing/2014/main" id="{3ABFAF54-FDA5-5DF4-CA7A-2993FA14B4CE}"/>
                </a:ext>
              </a:extLst>
            </p:cNvPr>
            <p:cNvSpPr>
              <a:spLocks noChangeArrowheads="1"/>
            </p:cNvSpPr>
            <p:nvPr/>
          </p:nvSpPr>
          <p:spPr bwMode="auto">
            <a:xfrm>
              <a:off x="3489" y="1152"/>
              <a:ext cx="399" cy="122"/>
            </a:xfrm>
            <a:prstGeom prst="rightArrow">
              <a:avLst>
                <a:gd name="adj1" fmla="val 50000"/>
                <a:gd name="adj2" fmla="val 81762"/>
              </a:avLst>
            </a:prstGeom>
            <a:solidFill>
              <a:schemeClr val="accent1"/>
            </a:solidFill>
            <a:ln w="9525" algn="ctr">
              <a:solidFill>
                <a:srgbClr val="000000"/>
              </a:solidFill>
              <a:miter lim="800000"/>
              <a:headEnd/>
              <a:tailEnd/>
            </a:ln>
          </p:spPr>
          <p:txBody>
            <a:bodyPr/>
            <a:lstStyle/>
            <a:p>
              <a:endParaRPr lang="en-US"/>
            </a:p>
          </p:txBody>
        </p:sp>
        <p:pic>
          <p:nvPicPr>
            <p:cNvPr id="4157" name="Picture 75" descr="j0301252">
              <a:extLst>
                <a:ext uri="{FF2B5EF4-FFF2-40B4-BE49-F238E27FC236}">
                  <a16:creationId xmlns="" xmlns:a16="http://schemas.microsoft.com/office/drawing/2014/main" id="{6FADCA02-FB32-6F32-A5ED-DE4FADC52762}"/>
                </a:ext>
              </a:extLst>
            </p:cNvPr>
            <p:cNvPicPr>
              <a:picLocks noChangeAspect="1" noChangeArrowheads="1"/>
            </p:cNvPicPr>
            <p:nvPr/>
          </p:nvPicPr>
          <p:blipFill>
            <a:blip r:embed="rId4" cstate="print"/>
            <a:srcRect/>
            <a:stretch>
              <a:fillRect/>
            </a:stretch>
          </p:blipFill>
          <p:spPr bwMode="auto">
            <a:xfrm>
              <a:off x="4176" y="672"/>
              <a:ext cx="1153" cy="986"/>
            </a:xfrm>
            <a:prstGeom prst="rect">
              <a:avLst/>
            </a:prstGeom>
            <a:noFill/>
            <a:ln w="9525">
              <a:noFill/>
              <a:miter lim="800000"/>
              <a:headEnd/>
              <a:tailEnd/>
            </a:ln>
          </p:spPr>
        </p:pic>
        <p:sp>
          <p:nvSpPr>
            <p:cNvPr id="4158" name="Text Box 76">
              <a:extLst>
                <a:ext uri="{FF2B5EF4-FFF2-40B4-BE49-F238E27FC236}">
                  <a16:creationId xmlns="" xmlns:a16="http://schemas.microsoft.com/office/drawing/2014/main" id="{93886C04-785F-3A2A-8F21-5A38E2DBB820}"/>
                </a:ext>
              </a:extLst>
            </p:cNvPr>
            <p:cNvSpPr txBox="1">
              <a:spLocks noChangeArrowheads="1"/>
            </p:cNvSpPr>
            <p:nvPr/>
          </p:nvSpPr>
          <p:spPr bwMode="auto">
            <a:xfrm>
              <a:off x="1824" y="3264"/>
              <a:ext cx="1824" cy="524"/>
            </a:xfrm>
            <a:prstGeom prst="rect">
              <a:avLst/>
            </a:prstGeom>
            <a:solidFill>
              <a:schemeClr val="bg1">
                <a:alpha val="0"/>
              </a:schemeClr>
            </a:solidFill>
            <a:ln w="9525">
              <a:noFill/>
              <a:miter lim="800000"/>
              <a:headEnd/>
              <a:tailEnd/>
            </a:ln>
          </p:spPr>
          <p:txBody>
            <a:bodyPr/>
            <a:lstStyle/>
            <a:p>
              <a:pPr algn="ctr" eaLnBrk="0" hangingPunct="0"/>
              <a:r>
                <a:rPr lang="en-US" sz="1800" i="1">
                  <a:latin typeface="Times New Roman" pitchFamily="18" charset="0"/>
                </a:rPr>
                <a:t>Knowledge transfer from expert using positive and negative examples</a:t>
              </a:r>
            </a:p>
          </p:txBody>
        </p:sp>
        <p:sp>
          <p:nvSpPr>
            <p:cNvPr id="4159" name="Text Box 77">
              <a:extLst>
                <a:ext uri="{FF2B5EF4-FFF2-40B4-BE49-F238E27FC236}">
                  <a16:creationId xmlns="" xmlns:a16="http://schemas.microsoft.com/office/drawing/2014/main" id="{915FB62E-09D6-CCCC-AECC-E644641130E0}"/>
                </a:ext>
              </a:extLst>
            </p:cNvPr>
            <p:cNvSpPr txBox="1">
              <a:spLocks noChangeArrowheads="1"/>
            </p:cNvSpPr>
            <p:nvPr/>
          </p:nvSpPr>
          <p:spPr bwMode="auto">
            <a:xfrm>
              <a:off x="240" y="576"/>
              <a:ext cx="1392" cy="212"/>
            </a:xfrm>
            <a:prstGeom prst="rect">
              <a:avLst/>
            </a:prstGeom>
            <a:noFill/>
            <a:ln w="9525">
              <a:noFill/>
              <a:miter lim="800000"/>
              <a:headEnd/>
              <a:tailEnd/>
            </a:ln>
          </p:spPr>
          <p:txBody>
            <a:bodyPr>
              <a:spAutoFit/>
            </a:bodyPr>
            <a:lstStyle/>
            <a:p>
              <a:pPr>
                <a:spcBef>
                  <a:spcPct val="50000"/>
                </a:spcBef>
              </a:pPr>
              <a:r>
                <a:rPr lang="en-US" sz="1600" i="1">
                  <a:latin typeface="Times New Roman" pitchFamily="18" charset="0"/>
                </a:rPr>
                <a:t>Feature Space</a:t>
              </a:r>
              <a:endParaRPr lang="en-US" sz="1600" i="1" baseline="-25000">
                <a:latin typeface="Times New Roman" pitchFamily="18" charset="0"/>
              </a:endParaRPr>
            </a:p>
          </p:txBody>
        </p:sp>
        <p:grpSp>
          <p:nvGrpSpPr>
            <p:cNvPr id="4" name="Group 78">
              <a:extLst>
                <a:ext uri="{FF2B5EF4-FFF2-40B4-BE49-F238E27FC236}">
                  <a16:creationId xmlns="" xmlns:a16="http://schemas.microsoft.com/office/drawing/2014/main" id="{E4AFA79B-A701-F96A-3D3A-D9832CD0F46B}"/>
                </a:ext>
              </a:extLst>
            </p:cNvPr>
            <p:cNvGrpSpPr>
              <a:grpSpLocks/>
            </p:cNvGrpSpPr>
            <p:nvPr/>
          </p:nvGrpSpPr>
          <p:grpSpPr bwMode="auto">
            <a:xfrm>
              <a:off x="3129" y="1328"/>
              <a:ext cx="0" cy="0"/>
              <a:chOff x="301" y="791"/>
              <a:chExt cx="5078" cy="3222"/>
            </a:xfrm>
          </p:grpSpPr>
          <p:graphicFrame>
            <p:nvGraphicFramePr>
              <p:cNvPr id="4098" name="Object 2">
                <a:extLst>
                  <a:ext uri="{FF2B5EF4-FFF2-40B4-BE49-F238E27FC236}">
                    <a16:creationId xmlns="" xmlns:a16="http://schemas.microsoft.com/office/drawing/2014/main" id="{C0A12FB6-8FE2-CE3B-CBB3-924C38979B06}"/>
                  </a:ext>
                </a:extLst>
              </p:cNvPr>
              <p:cNvGraphicFramePr>
                <a:graphicFrameLocks noChangeAspect="1"/>
              </p:cNvGraphicFramePr>
              <p:nvPr/>
            </p:nvGraphicFramePr>
            <p:xfrm>
              <a:off x="4392" y="808"/>
              <a:ext cx="987" cy="1612"/>
            </p:xfrm>
            <a:graphic>
              <a:graphicData uri="http://schemas.openxmlformats.org/presentationml/2006/ole">
                <mc:AlternateContent xmlns:mc="http://schemas.openxmlformats.org/markup-compatibility/2006">
                  <mc:Choice xmlns:v="urn:schemas-microsoft-com:vml" Requires="v">
                    <p:oleObj spid="_x0000_s3242" name="Image" r:id="rId5" imgW="4126984" imgH="5942857" progId="">
                      <p:embed/>
                    </p:oleObj>
                  </mc:Choice>
                  <mc:Fallback>
                    <p:oleObj name="Image" r:id="rId5" imgW="4126984" imgH="5942857" progId="">
                      <p:embed/>
                      <p:pic>
                        <p:nvPicPr>
                          <p:cNvPr id="409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2" y="808"/>
                            <a:ext cx="987" cy="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a:extLst>
                  <a:ext uri="{FF2B5EF4-FFF2-40B4-BE49-F238E27FC236}">
                    <a16:creationId xmlns="" xmlns:a16="http://schemas.microsoft.com/office/drawing/2014/main" id="{EBA58266-ADA2-36C8-75FA-83933D79FA69}"/>
                  </a:ext>
                </a:extLst>
              </p:cNvPr>
              <p:cNvGraphicFramePr>
                <a:graphicFrameLocks noChangeAspect="1"/>
              </p:cNvGraphicFramePr>
              <p:nvPr/>
            </p:nvGraphicFramePr>
            <p:xfrm>
              <a:off x="4320" y="2496"/>
              <a:ext cx="1053" cy="1484"/>
            </p:xfrm>
            <a:graphic>
              <a:graphicData uri="http://schemas.openxmlformats.org/presentationml/2006/ole">
                <mc:AlternateContent xmlns:mc="http://schemas.openxmlformats.org/markup-compatibility/2006">
                  <mc:Choice xmlns:v="urn:schemas-microsoft-com:vml" Requires="v">
                    <p:oleObj spid="_x0000_s3243" name="Image" r:id="rId7" imgW="6120635" imgH="9739683" progId="">
                      <p:embed/>
                    </p:oleObj>
                  </mc:Choice>
                  <mc:Fallback>
                    <p:oleObj name="Image" r:id="rId7" imgW="6120635" imgH="9739683" progId="">
                      <p:embed/>
                      <p:pic>
                        <p:nvPicPr>
                          <p:cNvPr id="40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0" y="2496"/>
                            <a:ext cx="1053" cy="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a:extLst>
                  <a:ext uri="{FF2B5EF4-FFF2-40B4-BE49-F238E27FC236}">
                    <a16:creationId xmlns="" xmlns:a16="http://schemas.microsoft.com/office/drawing/2014/main" id="{657DE7A2-37B5-D61D-265B-6F9B2BFE5F6C}"/>
                  </a:ext>
                </a:extLst>
              </p:cNvPr>
              <p:cNvGraphicFramePr>
                <a:graphicFrameLocks noChangeAspect="1"/>
              </p:cNvGraphicFramePr>
              <p:nvPr/>
            </p:nvGraphicFramePr>
            <p:xfrm>
              <a:off x="1777" y="796"/>
              <a:ext cx="1007" cy="1650"/>
            </p:xfrm>
            <a:graphic>
              <a:graphicData uri="http://schemas.openxmlformats.org/presentationml/2006/ole">
                <mc:AlternateContent xmlns:mc="http://schemas.openxmlformats.org/markup-compatibility/2006">
                  <mc:Choice xmlns:v="urn:schemas-microsoft-com:vml" Requires="v">
                    <p:oleObj spid="_x0000_s3244" name="Image" r:id="rId9" imgW="6298413" imgH="7593651" progId="">
                      <p:embed/>
                    </p:oleObj>
                  </mc:Choice>
                  <mc:Fallback>
                    <p:oleObj name="Image" r:id="rId9" imgW="6298413" imgH="7593651" progId="">
                      <p:embed/>
                      <p:pic>
                        <p:nvPicPr>
                          <p:cNvPr id="410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7" y="796"/>
                            <a:ext cx="1007" cy="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a:extLst>
                  <a:ext uri="{FF2B5EF4-FFF2-40B4-BE49-F238E27FC236}">
                    <a16:creationId xmlns="" xmlns:a16="http://schemas.microsoft.com/office/drawing/2014/main" id="{CE94CEC6-04D1-D8F1-99D1-2C8381D3803F}"/>
                  </a:ext>
                </a:extLst>
              </p:cNvPr>
              <p:cNvGraphicFramePr>
                <a:graphicFrameLocks noChangeAspect="1"/>
              </p:cNvGraphicFramePr>
              <p:nvPr/>
            </p:nvGraphicFramePr>
            <p:xfrm>
              <a:off x="1782" y="2470"/>
              <a:ext cx="1002" cy="1514"/>
            </p:xfrm>
            <a:graphic>
              <a:graphicData uri="http://schemas.openxmlformats.org/presentationml/2006/ole">
                <mc:AlternateContent xmlns:mc="http://schemas.openxmlformats.org/markup-compatibility/2006">
                  <mc:Choice xmlns:v="urn:schemas-microsoft-com:vml" Requires="v">
                    <p:oleObj spid="_x0000_s3245" name="Image" r:id="rId11" imgW="4241270" imgH="7746032" progId="">
                      <p:embed/>
                    </p:oleObj>
                  </mc:Choice>
                  <mc:Fallback>
                    <p:oleObj name="Image" r:id="rId11" imgW="4241270" imgH="7746032" progId="">
                      <p:embed/>
                      <p:pic>
                        <p:nvPicPr>
                          <p:cNvPr id="4101"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82" y="2470"/>
                            <a:ext cx="1002" cy="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a:extLst>
                  <a:ext uri="{FF2B5EF4-FFF2-40B4-BE49-F238E27FC236}">
                    <a16:creationId xmlns="" xmlns:a16="http://schemas.microsoft.com/office/drawing/2014/main" id="{41230295-8F8D-FED0-B81B-930CA2437035}"/>
                  </a:ext>
                </a:extLst>
              </p:cNvPr>
              <p:cNvGraphicFramePr>
                <a:graphicFrameLocks noChangeAspect="1"/>
              </p:cNvGraphicFramePr>
              <p:nvPr/>
            </p:nvGraphicFramePr>
            <p:xfrm>
              <a:off x="2816" y="2469"/>
              <a:ext cx="1424" cy="1518"/>
            </p:xfrm>
            <a:graphic>
              <a:graphicData uri="http://schemas.openxmlformats.org/presentationml/2006/ole">
                <mc:AlternateContent xmlns:mc="http://schemas.openxmlformats.org/markup-compatibility/2006">
                  <mc:Choice xmlns:v="urn:schemas-microsoft-com:vml" Requires="v">
                    <p:oleObj spid="_x0000_s3246" name="Image" r:id="rId13" imgW="4736508" imgH="7301587" progId="">
                      <p:embed/>
                    </p:oleObj>
                  </mc:Choice>
                  <mc:Fallback>
                    <p:oleObj name="Image" r:id="rId13" imgW="4736508" imgH="7301587" progId="">
                      <p:embed/>
                      <p:pic>
                        <p:nvPicPr>
                          <p:cNvPr id="4102"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6" y="2469"/>
                            <a:ext cx="1424" cy="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a:extLst>
                  <a:ext uri="{FF2B5EF4-FFF2-40B4-BE49-F238E27FC236}">
                    <a16:creationId xmlns="" xmlns:a16="http://schemas.microsoft.com/office/drawing/2014/main" id="{8D99D47C-4C7E-C1DF-1A50-E5EC7A356444}"/>
                  </a:ext>
                </a:extLst>
              </p:cNvPr>
              <p:cNvGraphicFramePr>
                <a:graphicFrameLocks noChangeAspect="1"/>
              </p:cNvGraphicFramePr>
              <p:nvPr/>
            </p:nvGraphicFramePr>
            <p:xfrm>
              <a:off x="301" y="791"/>
              <a:ext cx="1431" cy="1657"/>
            </p:xfrm>
            <a:graphic>
              <a:graphicData uri="http://schemas.openxmlformats.org/presentationml/2006/ole">
                <mc:AlternateContent xmlns:mc="http://schemas.openxmlformats.org/markup-compatibility/2006">
                  <mc:Choice xmlns:v="urn:schemas-microsoft-com:vml" Requires="v">
                    <p:oleObj spid="_x0000_s3247" name="Image" r:id="rId15" imgW="6514286" imgH="7060317" progId="">
                      <p:embed/>
                    </p:oleObj>
                  </mc:Choice>
                  <mc:Fallback>
                    <p:oleObj name="Image" r:id="rId15" imgW="6514286" imgH="7060317" progId="">
                      <p:embed/>
                      <p:pic>
                        <p:nvPicPr>
                          <p:cNvPr id="4103"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1" y="791"/>
                            <a:ext cx="1431" cy="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
                <a:extLst>
                  <a:ext uri="{FF2B5EF4-FFF2-40B4-BE49-F238E27FC236}">
                    <a16:creationId xmlns="" xmlns:a16="http://schemas.microsoft.com/office/drawing/2014/main" id="{A465EA14-A5A3-92E1-007A-D804D06A319F}"/>
                  </a:ext>
                </a:extLst>
              </p:cNvPr>
              <p:cNvGraphicFramePr>
                <a:graphicFrameLocks noChangeAspect="1"/>
              </p:cNvGraphicFramePr>
              <p:nvPr/>
            </p:nvGraphicFramePr>
            <p:xfrm>
              <a:off x="309" y="2464"/>
              <a:ext cx="1411" cy="1549"/>
            </p:xfrm>
            <a:graphic>
              <a:graphicData uri="http://schemas.openxmlformats.org/presentationml/2006/ole">
                <mc:AlternateContent xmlns:mc="http://schemas.openxmlformats.org/markup-compatibility/2006">
                  <mc:Choice xmlns:v="urn:schemas-microsoft-com:vml" Requires="v">
                    <p:oleObj spid="_x0000_s3248" name="Image" r:id="rId17" imgW="7923810" imgH="8698413" progId="">
                      <p:embed/>
                    </p:oleObj>
                  </mc:Choice>
                  <mc:Fallback>
                    <p:oleObj name="Image" r:id="rId17" imgW="7923810" imgH="8698413" progId="">
                      <p:embed/>
                      <p:pic>
                        <p:nvPicPr>
                          <p:cNvPr id="4104"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9" y="2464"/>
                            <a:ext cx="1411" cy="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9">
                <a:extLst>
                  <a:ext uri="{FF2B5EF4-FFF2-40B4-BE49-F238E27FC236}">
                    <a16:creationId xmlns="" xmlns:a16="http://schemas.microsoft.com/office/drawing/2014/main" id="{BBA75C85-3CF8-A8B0-C89B-D1A71D1DF93B}"/>
                  </a:ext>
                </a:extLst>
              </p:cNvPr>
              <p:cNvGraphicFramePr>
                <a:graphicFrameLocks noChangeAspect="1"/>
              </p:cNvGraphicFramePr>
              <p:nvPr/>
            </p:nvGraphicFramePr>
            <p:xfrm>
              <a:off x="2820" y="804"/>
              <a:ext cx="1524" cy="1623"/>
            </p:xfrm>
            <a:graphic>
              <a:graphicData uri="http://schemas.openxmlformats.org/presentationml/2006/ole">
                <mc:AlternateContent xmlns:mc="http://schemas.openxmlformats.org/markup-compatibility/2006">
                  <mc:Choice xmlns:v="urn:schemas-microsoft-com:vml" Requires="v">
                    <p:oleObj spid="_x0000_s3249" name="Image" r:id="rId19" imgW="7200000" imgH="5384127" progId="">
                      <p:embed/>
                    </p:oleObj>
                  </mc:Choice>
                  <mc:Fallback>
                    <p:oleObj name="Image" r:id="rId19" imgW="7200000" imgH="5384127" progId="">
                      <p:embed/>
                      <p:pic>
                        <p:nvPicPr>
                          <p:cNvPr id="4105"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20" y="804"/>
                            <a:ext cx="1524" cy="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6" name="Symbol zastępczy numeru slajdu 5">
            <a:extLst>
              <a:ext uri="{FF2B5EF4-FFF2-40B4-BE49-F238E27FC236}">
                <a16:creationId xmlns="" xmlns:a16="http://schemas.microsoft.com/office/drawing/2014/main" id="{0AB30D9F-720D-D12B-7898-AD75173D4691}"/>
              </a:ext>
            </a:extLst>
          </p:cNvPr>
          <p:cNvSpPr>
            <a:spLocks noGrp="1"/>
          </p:cNvSpPr>
          <p:nvPr>
            <p:ph type="sldNum" sz="quarter" idx="12"/>
          </p:nvPr>
        </p:nvSpPr>
        <p:spPr/>
        <p:txBody>
          <a:bodyPr/>
          <a:lstStyle/>
          <a:p>
            <a:pPr>
              <a:defRPr/>
            </a:pPr>
            <a:fld id="{D02E777F-298D-4C96-825C-3DC57E52C55E}" type="slidenum">
              <a:rPr lang="pl-PL" smtClean="0"/>
              <a:pPr>
                <a:defRPr/>
              </a:pPr>
              <a:t>134</a:t>
            </a:fld>
            <a:endParaRPr lang="pl-PL"/>
          </a:p>
        </p:txBody>
      </p:sp>
    </p:spTree>
    <p:extLst>
      <p:ext uri="{BB962C8B-B14F-4D97-AF65-F5344CB8AC3E}">
        <p14:creationId xmlns:p14="http://schemas.microsoft.com/office/powerpoint/2010/main" val="9445551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34CACFE-459E-D758-ACEE-6AA14B353ACA}"/>
            </a:ext>
          </a:extLst>
        </p:cNvPr>
        <p:cNvGrpSpPr/>
        <p:nvPr/>
      </p:nvGrpSpPr>
      <p:grpSpPr>
        <a:xfrm>
          <a:off x="0" y="0"/>
          <a:ext cx="0" cy="0"/>
          <a:chOff x="0" y="0"/>
          <a:chExt cx="0" cy="0"/>
        </a:xfrm>
      </p:grpSpPr>
      <p:sp>
        <p:nvSpPr>
          <p:cNvPr id="35842" name="Rectangle 6">
            <a:extLst>
              <a:ext uri="{FF2B5EF4-FFF2-40B4-BE49-F238E27FC236}">
                <a16:creationId xmlns="" xmlns:a16="http://schemas.microsoft.com/office/drawing/2014/main" id="{149B6C1A-CBC7-1A26-E6EB-44805851F76E}"/>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itchFamily="34" charset="0"/>
              </a:defRPr>
            </a:lvl1pPr>
            <a:lvl2pPr marL="742950" indent="-285750" eaLnBrk="0" hangingPunct="0">
              <a:defRPr sz="2700">
                <a:solidFill>
                  <a:schemeClr val="tx1"/>
                </a:solidFill>
                <a:latin typeface="Arial" pitchFamily="34" charset="0"/>
              </a:defRPr>
            </a:lvl2pPr>
            <a:lvl3pPr marL="1143000" indent="-228600" eaLnBrk="0" hangingPunct="0">
              <a:defRPr sz="2700">
                <a:solidFill>
                  <a:schemeClr val="tx1"/>
                </a:solidFill>
                <a:latin typeface="Arial" pitchFamily="34" charset="0"/>
              </a:defRPr>
            </a:lvl3pPr>
            <a:lvl4pPr marL="1600200" indent="-228600" eaLnBrk="0" hangingPunct="0">
              <a:defRPr sz="2700">
                <a:solidFill>
                  <a:schemeClr val="tx1"/>
                </a:solidFill>
                <a:latin typeface="Arial" pitchFamily="34" charset="0"/>
              </a:defRPr>
            </a:lvl4pPr>
            <a:lvl5pPr marL="2057400" indent="-228600" eaLnBrk="0" hangingPunct="0">
              <a:defRPr sz="2700">
                <a:solidFill>
                  <a:schemeClr val="tx1"/>
                </a:solidFill>
                <a:latin typeface="Arial" pitchFamily="34" charset="0"/>
              </a:defRPr>
            </a:lvl5pPr>
            <a:lvl6pPr marL="2514600" indent="-228600" eaLnBrk="0" fontAlgn="base" hangingPunct="0">
              <a:spcBef>
                <a:spcPct val="0"/>
              </a:spcBef>
              <a:spcAft>
                <a:spcPct val="0"/>
              </a:spcAft>
              <a:defRPr sz="2700">
                <a:solidFill>
                  <a:schemeClr val="tx1"/>
                </a:solidFill>
                <a:latin typeface="Arial" pitchFamily="34" charset="0"/>
              </a:defRPr>
            </a:lvl6pPr>
            <a:lvl7pPr marL="2971800" indent="-228600" eaLnBrk="0" fontAlgn="base" hangingPunct="0">
              <a:spcBef>
                <a:spcPct val="0"/>
              </a:spcBef>
              <a:spcAft>
                <a:spcPct val="0"/>
              </a:spcAft>
              <a:defRPr sz="2700">
                <a:solidFill>
                  <a:schemeClr val="tx1"/>
                </a:solidFill>
                <a:latin typeface="Arial" pitchFamily="34" charset="0"/>
              </a:defRPr>
            </a:lvl7pPr>
            <a:lvl8pPr marL="3429000" indent="-228600" eaLnBrk="0" fontAlgn="base" hangingPunct="0">
              <a:spcBef>
                <a:spcPct val="0"/>
              </a:spcBef>
              <a:spcAft>
                <a:spcPct val="0"/>
              </a:spcAft>
              <a:defRPr sz="2700">
                <a:solidFill>
                  <a:schemeClr val="tx1"/>
                </a:solidFill>
                <a:latin typeface="Arial" pitchFamily="34" charset="0"/>
              </a:defRPr>
            </a:lvl8pPr>
            <a:lvl9pPr marL="3886200" indent="-228600" eaLnBrk="0" fontAlgn="base" hangingPunct="0">
              <a:spcBef>
                <a:spcPct val="0"/>
              </a:spcBef>
              <a:spcAft>
                <a:spcPct val="0"/>
              </a:spcAft>
              <a:defRPr sz="2700">
                <a:solidFill>
                  <a:schemeClr val="tx1"/>
                </a:solidFill>
                <a:latin typeface="Arial" pitchFamily="34" charset="0"/>
              </a:defRPr>
            </a:lvl9pPr>
          </a:lstStyle>
          <a:p>
            <a:pPr algn="r"/>
            <a:fld id="{517B7A14-A895-4864-B095-C03BFD93B93C}" type="slidenum">
              <a:rPr lang="pl-PL" sz="1400"/>
              <a:pPr algn="r"/>
              <a:t>135</a:t>
            </a:fld>
            <a:endParaRPr lang="pl-PL" sz="1400"/>
          </a:p>
        </p:txBody>
      </p:sp>
      <p:pic>
        <p:nvPicPr>
          <p:cNvPr id="365571" name="sh1.mpg">
            <a:hlinkClick r:id="" action="ppaction://media"/>
            <a:extLst>
              <a:ext uri="{FF2B5EF4-FFF2-40B4-BE49-F238E27FC236}">
                <a16:creationId xmlns="" xmlns:a16="http://schemas.microsoft.com/office/drawing/2014/main" id="{3C7F9434-DC7D-287A-E540-4B4F57BE6E61}"/>
              </a:ext>
            </a:extLst>
          </p:cNvPr>
          <p:cNvPicPr>
            <a:picLocks noChangeAspect="1" noChangeArrowheads="1"/>
          </p:cNvPicPr>
          <p:nvPr>
            <a:videoFile r:link="rId3"/>
            <p:extLst>
              <p:ext uri="{DAA4B4D4-6D71-4841-9C94-3DE7FCFB9230}">
                <p14:media xmlns:p14="http://schemas.microsoft.com/office/powerpoint/2010/main" r:embed="rId2"/>
              </p:ext>
            </p:extLst>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965644"/>
            <a:ext cx="3015117" cy="241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2">
            <a:extLst>
              <a:ext uri="{FF2B5EF4-FFF2-40B4-BE49-F238E27FC236}">
                <a16:creationId xmlns="" xmlns:a16="http://schemas.microsoft.com/office/drawing/2014/main" id="{B1C6B161-4055-0BC9-72B8-B0F90AE1064E}"/>
              </a:ext>
            </a:extLst>
          </p:cNvPr>
          <p:cNvSpPr>
            <a:spLocks noChangeArrowheads="1"/>
          </p:cNvSpPr>
          <p:nvPr/>
        </p:nvSpPr>
        <p:spPr bwMode="auto">
          <a:xfrm>
            <a:off x="107504" y="122213"/>
            <a:ext cx="8784976" cy="64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pl-PL" sz="2400" b="1">
                <a:solidFill>
                  <a:srgbClr val="0070C0"/>
                </a:solidFill>
              </a:rPr>
              <a:t>APPLICATIONS : </a:t>
            </a:r>
          </a:p>
          <a:p>
            <a:pPr algn="ctr"/>
            <a:r>
              <a:rPr lang="pl-PL" sz="2400" b="1">
                <a:solidFill>
                  <a:srgbClr val="0070C0"/>
                </a:solidFill>
              </a:rPr>
              <a:t>APROXIMATION OF COMPLEX VAGUE CONCEPTS                     </a:t>
            </a:r>
            <a:endParaRPr lang="en-US" sz="2400" b="1">
              <a:solidFill>
                <a:srgbClr val="0070C0"/>
              </a:solidFill>
            </a:endParaRPr>
          </a:p>
        </p:txBody>
      </p:sp>
      <p:pic>
        <p:nvPicPr>
          <p:cNvPr id="35849" name="Picture 11">
            <a:extLst>
              <a:ext uri="{FF2B5EF4-FFF2-40B4-BE49-F238E27FC236}">
                <a16:creationId xmlns="" xmlns:a16="http://schemas.microsoft.com/office/drawing/2014/main" id="{FC397F00-EDBD-2C7F-46D5-D781192EE19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128" y="3866105"/>
            <a:ext cx="2285055"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1396" name="Picture 4" descr="http://wildfirelessons.net/uploads/LargeFireMgt/FMT68v2-1.gif">
            <a:extLst>
              <a:ext uri="{FF2B5EF4-FFF2-40B4-BE49-F238E27FC236}">
                <a16:creationId xmlns="" xmlns:a16="http://schemas.microsoft.com/office/drawing/2014/main" id="{ECADD0E1-15FA-FD92-1E66-A7793C87EA2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4386" y="3594674"/>
            <a:ext cx="1872653" cy="24219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47873" name="Object 1">
            <a:extLst>
              <a:ext uri="{FF2B5EF4-FFF2-40B4-BE49-F238E27FC236}">
                <a16:creationId xmlns="" xmlns:a16="http://schemas.microsoft.com/office/drawing/2014/main" id="{E3C0AF8C-B8FD-935C-8258-46A8B535FD55}"/>
              </a:ext>
            </a:extLst>
          </p:cNvPr>
          <p:cNvGraphicFramePr>
            <a:graphicFrameLocks noChangeAspect="1"/>
          </p:cNvGraphicFramePr>
          <p:nvPr/>
        </p:nvGraphicFramePr>
        <p:xfrm>
          <a:off x="5202400" y="951402"/>
          <a:ext cx="2917245" cy="2398226"/>
        </p:xfrm>
        <a:graphic>
          <a:graphicData uri="http://schemas.openxmlformats.org/presentationml/2006/ole">
            <mc:AlternateContent xmlns:mc="http://schemas.openxmlformats.org/markup-compatibility/2006">
              <mc:Choice xmlns:v="urn:schemas-microsoft-com:vml" Requires="v">
                <p:oleObj spid="_x0000_s4161" name="Obraz - mapa bitowa" r:id="rId9" imgW="2000000" imgH="1647619" progId="PBrush">
                  <p:embed/>
                </p:oleObj>
              </mc:Choice>
              <mc:Fallback>
                <p:oleObj name="Obraz - mapa bitowa" r:id="rId9" imgW="2000000" imgH="1647619" progId="PBrush">
                  <p:embed/>
                  <p:pic>
                    <p:nvPicPr>
                      <p:cNvPr id="847873"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2400" y="951402"/>
                        <a:ext cx="2917245" cy="2398226"/>
                      </a:xfrm>
                      <a:prstGeom prst="rect">
                        <a:avLst/>
                      </a:prstGeom>
                      <a:noFill/>
                      <a:ln w="12700">
                        <a:solidFill>
                          <a:schemeClr val="tx1"/>
                        </a:solidFill>
                        <a:miter lim="800000"/>
                        <a:headEnd/>
                        <a:tailEnd/>
                      </a:ln>
                      <a:effectLst/>
                    </p:spPr>
                  </p:pic>
                </p:oleObj>
              </mc:Fallback>
            </mc:AlternateContent>
          </a:graphicData>
        </a:graphic>
      </p:graphicFrame>
      <p:graphicFrame>
        <p:nvGraphicFramePr>
          <p:cNvPr id="9" name="Object 3">
            <a:extLst>
              <a:ext uri="{FF2B5EF4-FFF2-40B4-BE49-F238E27FC236}">
                <a16:creationId xmlns="" xmlns:a16="http://schemas.microsoft.com/office/drawing/2014/main" id="{8426F348-A5DC-EFA5-8669-9833D5E40E31}"/>
              </a:ext>
            </a:extLst>
          </p:cNvPr>
          <p:cNvGraphicFramePr>
            <a:graphicFrameLocks noChangeAspect="1"/>
          </p:cNvGraphicFramePr>
          <p:nvPr/>
        </p:nvGraphicFramePr>
        <p:xfrm>
          <a:off x="3419872" y="3594674"/>
          <a:ext cx="1926544" cy="1533151"/>
        </p:xfrm>
        <a:graphic>
          <a:graphicData uri="http://schemas.openxmlformats.org/presentationml/2006/ole">
            <mc:AlternateContent xmlns:mc="http://schemas.openxmlformats.org/markup-compatibility/2006">
              <mc:Choice xmlns:v="urn:schemas-microsoft-com:vml" Requires="v">
                <p:oleObj spid="_x0000_s4162" name="Image" r:id="rId11" imgW="9168254" imgH="7161905" progId="">
                  <p:embed/>
                </p:oleObj>
              </mc:Choice>
              <mc:Fallback>
                <p:oleObj name="Image" r:id="rId11" imgW="9168254" imgH="7161905" progId="">
                  <p:embed/>
                  <p:pic>
                    <p:nvPicPr>
                      <p:cNvPr id="9"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9872" y="3594674"/>
                        <a:ext cx="1926544" cy="1533151"/>
                      </a:xfrm>
                      <a:prstGeom prst="rect">
                        <a:avLst/>
                      </a:prstGeom>
                      <a:noFill/>
                      <a:ln>
                        <a:noFill/>
                      </a:ln>
                      <a:effectLst/>
                    </p:spPr>
                  </p:pic>
                </p:oleObj>
              </mc:Fallback>
            </mc:AlternateContent>
          </a:graphicData>
        </a:graphic>
      </p:graphicFrame>
      <p:graphicFrame>
        <p:nvGraphicFramePr>
          <p:cNvPr id="10" name="Object 2">
            <a:extLst>
              <a:ext uri="{FF2B5EF4-FFF2-40B4-BE49-F238E27FC236}">
                <a16:creationId xmlns="" xmlns:a16="http://schemas.microsoft.com/office/drawing/2014/main" id="{D68D571D-2B5F-E723-B9B5-0818A98DCE49}"/>
              </a:ext>
            </a:extLst>
          </p:cNvPr>
          <p:cNvGraphicFramePr>
            <a:graphicFrameLocks noChangeAspect="1"/>
          </p:cNvGraphicFramePr>
          <p:nvPr/>
        </p:nvGraphicFramePr>
        <p:xfrm>
          <a:off x="3733517" y="4899397"/>
          <a:ext cx="2136884" cy="1583953"/>
        </p:xfrm>
        <a:graphic>
          <a:graphicData uri="http://schemas.openxmlformats.org/presentationml/2006/ole">
            <mc:AlternateContent xmlns:mc="http://schemas.openxmlformats.org/markup-compatibility/2006">
              <mc:Choice xmlns:v="urn:schemas-microsoft-com:vml" Requires="v">
                <p:oleObj spid="_x0000_s4163" name="Image" r:id="rId13" imgW="7073016" imgH="5447619" progId="">
                  <p:embed/>
                </p:oleObj>
              </mc:Choice>
              <mc:Fallback>
                <p:oleObj name="Image" r:id="rId13" imgW="7073016" imgH="5447619" progId="">
                  <p:embed/>
                  <p:pic>
                    <p:nvPicPr>
                      <p:cNvPr id="1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3517" y="4899397"/>
                        <a:ext cx="2136884" cy="1583953"/>
                      </a:xfrm>
                      <a:prstGeom prst="rect">
                        <a:avLst/>
                      </a:prstGeom>
                      <a:noFill/>
                      <a:ln>
                        <a:noFill/>
                      </a:ln>
                      <a:effectLst/>
                    </p:spPr>
                  </p:pic>
                </p:oleObj>
              </mc:Fallback>
            </mc:AlternateContent>
          </a:graphicData>
        </a:graphic>
      </p:graphicFrame>
      <p:sp>
        <p:nvSpPr>
          <p:cNvPr id="3" name="Symbol zastępczy numeru slajdu 2">
            <a:extLst>
              <a:ext uri="{FF2B5EF4-FFF2-40B4-BE49-F238E27FC236}">
                <a16:creationId xmlns="" xmlns:a16="http://schemas.microsoft.com/office/drawing/2014/main" id="{1D8A9A31-E52F-E085-E494-73861469871D}"/>
              </a:ext>
            </a:extLst>
          </p:cNvPr>
          <p:cNvSpPr>
            <a:spLocks noGrp="1"/>
          </p:cNvSpPr>
          <p:nvPr>
            <p:ph type="sldNum" sz="quarter" idx="12"/>
          </p:nvPr>
        </p:nvSpPr>
        <p:spPr/>
        <p:txBody>
          <a:bodyPr/>
          <a:lstStyle/>
          <a:p>
            <a:pPr>
              <a:defRPr/>
            </a:pPr>
            <a:fld id="{D02E777F-298D-4C96-825C-3DC57E52C55E}" type="slidenum">
              <a:rPr lang="pl-PL" smtClean="0"/>
              <a:pPr>
                <a:defRPr/>
              </a:pPr>
              <a:t>135</a:t>
            </a:fld>
            <a:endParaRPr lang="pl-PL"/>
          </a:p>
        </p:txBody>
      </p:sp>
    </p:spTree>
    <p:extLst>
      <p:ext uri="{BB962C8B-B14F-4D97-AF65-F5344CB8AC3E}">
        <p14:creationId xmlns:p14="http://schemas.microsoft.com/office/powerpoint/2010/main" val="21848898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557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65571"/>
                                        </p:tgtEl>
                                      </p:cBhvr>
                                    </p:cmd>
                                  </p:childTnLst>
                                </p:cTn>
                              </p:par>
                            </p:childTnLst>
                          </p:cTn>
                        </p:par>
                      </p:childTnLst>
                    </p:cTn>
                  </p:par>
                </p:childTnLst>
              </p:cTn>
              <p:nextCondLst>
                <p:cond evt="onClick" delay="0">
                  <p:tgtEl>
                    <p:spTgt spid="365571"/>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365571"/>
                </p:tgtEl>
              </p:cMediaNode>
            </p:video>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59C4DD4-324A-2F5C-6F85-3985F538854D}"/>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67812792-A5E6-29EB-454D-44D85D5D77F0}"/>
              </a:ext>
            </a:extLst>
          </p:cNvPr>
          <p:cNvSpPr txBox="1">
            <a:spLocks noChangeArrowheads="1"/>
          </p:cNvSpPr>
          <p:nvPr/>
        </p:nvSpPr>
        <p:spPr bwMode="auto">
          <a:xfrm>
            <a:off x="-108520" y="1700808"/>
            <a:ext cx="9144000" cy="2840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a:latin typeface="+mn-lt"/>
              </a:rPr>
              <a:t>CONTROL OF C-GRANULE </a:t>
            </a:r>
            <a:r>
              <a:rPr lang="pl-PL" sz="2800" b="1" i="1">
                <a:latin typeface="+mn-lt"/>
              </a:rPr>
              <a:t>g</a:t>
            </a:r>
            <a:r>
              <a:rPr lang="pl-PL" sz="2800" b="1">
                <a:latin typeface="+mn-lt"/>
              </a:rPr>
              <a:t> </a:t>
            </a:r>
          </a:p>
          <a:p>
            <a:pPr eaLnBrk="1" hangingPunct="1">
              <a:defRPr/>
            </a:pPr>
            <a:r>
              <a:rPr lang="pl-PL" sz="2800" b="1">
                <a:latin typeface="+mn-lt"/>
              </a:rPr>
              <a:t>(a </a:t>
            </a:r>
            <a:r>
              <a:rPr lang="pl-PL" sz="2800" b="1" err="1">
                <a:latin typeface="+mn-lt"/>
              </a:rPr>
              <a:t>sub</a:t>
            </a:r>
            <a:r>
              <a:rPr lang="pl-PL" sz="2800" b="1">
                <a:latin typeface="+mn-lt"/>
              </a:rPr>
              <a:t>-granule of </a:t>
            </a:r>
            <a:r>
              <a:rPr lang="pl-PL" sz="2800" b="1" i="1">
                <a:latin typeface="+mn-lt"/>
              </a:rPr>
              <a:t>g</a:t>
            </a:r>
            <a:r>
              <a:rPr lang="pl-PL" sz="2800" b="1">
                <a:latin typeface="+mn-lt"/>
              </a:rPr>
              <a:t>) </a:t>
            </a:r>
          </a:p>
          <a:p>
            <a:pPr eaLnBrk="1" hangingPunct="1">
              <a:defRPr/>
            </a:pPr>
            <a:r>
              <a:rPr lang="pl-PL" sz="2800" b="1">
                <a:latin typeface="+mn-lt"/>
              </a:rPr>
              <a:t>IS AIMING TO STEER GENERATED GRANULAR COMPUTATIONS IN ORDER TO ENSURE THE ACHIEVEMENT OF ITS GOALS (NEEDS) TO A SATISFACTORY DEGREE</a:t>
            </a:r>
            <a:endParaRPr lang="en-US" sz="2400" b="1">
              <a:latin typeface="+mn-lt"/>
            </a:endParaRPr>
          </a:p>
        </p:txBody>
      </p:sp>
      <p:sp>
        <p:nvSpPr>
          <p:cNvPr id="2" name="Symbol zastępczy numeru slajdu 1">
            <a:extLst>
              <a:ext uri="{FF2B5EF4-FFF2-40B4-BE49-F238E27FC236}">
                <a16:creationId xmlns="" xmlns:a16="http://schemas.microsoft.com/office/drawing/2014/main" id="{59D7D31C-585E-6396-50C5-D5DF6820387A}"/>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136</a:t>
            </a:fld>
            <a:endParaRPr lang="pl-PL"/>
          </a:p>
        </p:txBody>
      </p:sp>
    </p:spTree>
    <p:extLst>
      <p:ext uri="{BB962C8B-B14F-4D97-AF65-F5344CB8AC3E}">
        <p14:creationId xmlns:p14="http://schemas.microsoft.com/office/powerpoint/2010/main" val="26741724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496" y="0"/>
            <a:ext cx="9108504" cy="1628800"/>
          </a:xfrm>
        </p:spPr>
        <p:txBody>
          <a:bodyPr/>
          <a:lstStyle/>
          <a:p>
            <a:r>
              <a:rPr lang="pl-PL" sz="3200" b="1"/>
              <a:t>IMPORTANCE OF PERCEPTION IN THE STATES OF REAL WORLD MODELING BY C-GRANULES</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137</a:t>
            </a:fld>
            <a:endParaRPr lang="pl-PL"/>
          </a:p>
        </p:txBody>
      </p:sp>
      <p:sp>
        <p:nvSpPr>
          <p:cNvPr id="5" name="Text Box 3"/>
          <p:cNvSpPr txBox="1">
            <a:spLocks noChangeArrowheads="1"/>
          </p:cNvSpPr>
          <p:nvPr/>
        </p:nvSpPr>
        <p:spPr bwMode="auto">
          <a:xfrm>
            <a:off x="3779912" y="1777169"/>
            <a:ext cx="4824536" cy="2862322"/>
          </a:xfrm>
          <a:prstGeom prst="rect">
            <a:avLst/>
          </a:prstGeom>
          <a:noFill/>
          <a:ln w="9525">
            <a:noFill/>
            <a:miter lim="800000"/>
            <a:headEnd/>
            <a:tailEnd/>
          </a:ln>
        </p:spPr>
        <p:txBody>
          <a:bodyPr wrap="square">
            <a:spAutoFit/>
          </a:bodyPr>
          <a:lstStyle/>
          <a:p>
            <a:pPr algn="ctr">
              <a:spcBef>
                <a:spcPct val="50000"/>
              </a:spcBef>
            </a:pPr>
            <a:r>
              <a:rPr lang="en-US" sz="2000" dirty="0">
                <a:solidFill>
                  <a:srgbClr val="0000FF"/>
                </a:solidFill>
              </a:rPr>
              <a:t>The main idea of this book is that perceiving is a way of acting. It is something we do. Think of a blind person tap-tapping his or her way around a cluttered space, perceiving that space by touch, not all at once, but through time, by skillful probing and movement. This is or ought to be, our paradigm of what perceiving is.</a:t>
            </a:r>
          </a:p>
        </p:txBody>
      </p:sp>
      <p:sp>
        <p:nvSpPr>
          <p:cNvPr id="6" name="Text Box 2"/>
          <p:cNvSpPr txBox="1">
            <a:spLocks noChangeArrowheads="1"/>
          </p:cNvSpPr>
          <p:nvPr/>
        </p:nvSpPr>
        <p:spPr bwMode="auto">
          <a:xfrm>
            <a:off x="4032920" y="4711388"/>
            <a:ext cx="5040560" cy="369332"/>
          </a:xfrm>
          <a:prstGeom prst="rect">
            <a:avLst/>
          </a:prstGeom>
          <a:noFill/>
          <a:ln w="9525">
            <a:noFill/>
            <a:miter lim="800000"/>
            <a:headEnd/>
            <a:tailEnd/>
          </a:ln>
        </p:spPr>
        <p:txBody>
          <a:bodyPr wrap="square">
            <a:spAutoFit/>
          </a:bodyPr>
          <a:lstStyle/>
          <a:p>
            <a:pPr>
              <a:spcBef>
                <a:spcPct val="50000"/>
              </a:spcBef>
            </a:pPr>
            <a:r>
              <a:rPr lang="pl-PL" sz="1800" i="1" dirty="0">
                <a:solidFill>
                  <a:srgbClr val="0000FF"/>
                </a:solidFill>
              </a:rPr>
              <a:t>Alva No</a:t>
            </a:r>
            <a:r>
              <a:rPr lang="en-US" sz="1800" i="1" dirty="0">
                <a:solidFill>
                  <a:srgbClr val="0000FF"/>
                </a:solidFill>
                <a:cs typeface="Arial" charset="0"/>
              </a:rPr>
              <a:t>ë</a:t>
            </a:r>
            <a:r>
              <a:rPr lang="pl-PL" sz="1800" i="1" dirty="0">
                <a:solidFill>
                  <a:srgbClr val="0000FF"/>
                </a:solidFill>
                <a:cs typeface="Arial" charset="0"/>
              </a:rPr>
              <a:t>: Action in </a:t>
            </a:r>
            <a:r>
              <a:rPr lang="pl-PL" sz="1800" i="1" dirty="0" err="1">
                <a:solidFill>
                  <a:srgbClr val="0000FF"/>
                </a:solidFill>
                <a:cs typeface="Arial" charset="0"/>
              </a:rPr>
              <a:t>Perception</a:t>
            </a:r>
            <a:r>
              <a:rPr lang="pl-PL" sz="1800" i="1" dirty="0">
                <a:solidFill>
                  <a:srgbClr val="0000FF"/>
                </a:solidFill>
                <a:cs typeface="Arial" charset="0"/>
              </a:rPr>
              <a:t>, MIT Press 2004</a:t>
            </a:r>
            <a:endParaRPr lang="en-US" sz="1800" i="1" dirty="0">
              <a:solidFill>
                <a:srgbClr val="0000FF"/>
              </a:solidFill>
              <a:cs typeface="Arial" charset="0"/>
            </a:endParaRPr>
          </a:p>
        </p:txBody>
      </p:sp>
      <p:pic>
        <p:nvPicPr>
          <p:cNvPr id="7" name="Obraz 6"/>
          <p:cNvPicPr>
            <a:picLocks noChangeAspect="1"/>
          </p:cNvPicPr>
          <p:nvPr/>
        </p:nvPicPr>
        <p:blipFill>
          <a:blip r:embed="rId2"/>
          <a:stretch>
            <a:fillRect/>
          </a:stretch>
        </p:blipFill>
        <p:spPr>
          <a:xfrm>
            <a:off x="467544" y="1628800"/>
            <a:ext cx="2960827" cy="3798524"/>
          </a:xfrm>
          <a:prstGeom prst="rect">
            <a:avLst/>
          </a:prstGeom>
        </p:spPr>
      </p:pic>
      <p:sp>
        <p:nvSpPr>
          <p:cNvPr id="8" name="pole tekstowe 7"/>
          <p:cNvSpPr txBox="1"/>
          <p:nvPr/>
        </p:nvSpPr>
        <p:spPr>
          <a:xfrm>
            <a:off x="275038" y="5221750"/>
            <a:ext cx="8651304" cy="646331"/>
          </a:xfrm>
          <a:prstGeom prst="rect">
            <a:avLst/>
          </a:prstGeom>
          <a:noFill/>
        </p:spPr>
        <p:txBody>
          <a:bodyPr wrap="square" rtlCol="0">
            <a:spAutoFit/>
          </a:bodyPr>
          <a:lstStyle/>
          <a:p>
            <a:r>
              <a:rPr lang="en-US" sz="1800" dirty="0">
                <a:solidFill>
                  <a:srgbClr val="0000CC"/>
                </a:solidFill>
              </a:rPr>
              <a:t>Living and perceiving mean to participate – through embodied action</a:t>
            </a:r>
            <a:r>
              <a:rPr lang="pl-PL" sz="1800" dirty="0">
                <a:solidFill>
                  <a:srgbClr val="0000CC"/>
                </a:solidFill>
              </a:rPr>
              <a:t> </a:t>
            </a:r>
            <a:r>
              <a:rPr lang="en-US" sz="1800" dirty="0">
                <a:solidFill>
                  <a:srgbClr val="0000CC"/>
                </a:solidFill>
              </a:rPr>
              <a:t>(it should be purposeful and intentional</a:t>
            </a:r>
            <a:r>
              <a:rPr lang="pl-PL" sz="1800" dirty="0">
                <a:solidFill>
                  <a:srgbClr val="0000CC"/>
                </a:solidFill>
              </a:rPr>
              <a:t>).</a:t>
            </a:r>
            <a:endParaRPr lang="en-US" sz="1800" dirty="0">
              <a:solidFill>
                <a:srgbClr val="0000CC"/>
              </a:solidFill>
            </a:endParaRPr>
          </a:p>
        </p:txBody>
      </p:sp>
      <p:sp>
        <p:nvSpPr>
          <p:cNvPr id="4" name="pole tekstowe 3"/>
          <p:cNvSpPr txBox="1"/>
          <p:nvPr/>
        </p:nvSpPr>
        <p:spPr>
          <a:xfrm>
            <a:off x="290875" y="5982811"/>
            <a:ext cx="7992888" cy="738664"/>
          </a:xfrm>
          <a:prstGeom prst="rect">
            <a:avLst/>
          </a:prstGeom>
          <a:noFill/>
        </p:spPr>
        <p:txBody>
          <a:bodyPr wrap="square" rtlCol="0">
            <a:spAutoFit/>
          </a:bodyPr>
          <a:lstStyle/>
          <a:p>
            <a:r>
              <a:rPr lang="pl-PL" sz="1400" i="1" dirty="0" err="1">
                <a:solidFill>
                  <a:srgbClr val="0000FF"/>
                </a:solidFill>
                <a:cs typeface="Arial" charset="0"/>
              </a:rPr>
              <a:t>See</a:t>
            </a:r>
            <a:r>
              <a:rPr lang="pl-PL" sz="1400" i="1" dirty="0">
                <a:solidFill>
                  <a:srgbClr val="0000FF"/>
                </a:solidFill>
                <a:cs typeface="Arial" charset="0"/>
              </a:rPr>
              <a:t> </a:t>
            </a:r>
            <a:r>
              <a:rPr lang="pl-PL" sz="1400" i="1" dirty="0" err="1">
                <a:solidFill>
                  <a:srgbClr val="0000FF"/>
                </a:solidFill>
                <a:cs typeface="Arial" charset="0"/>
              </a:rPr>
              <a:t>also</a:t>
            </a:r>
            <a:r>
              <a:rPr lang="pl-PL" sz="1400" i="1" dirty="0">
                <a:solidFill>
                  <a:srgbClr val="0000FF"/>
                </a:solidFill>
                <a:cs typeface="Arial" charset="0"/>
              </a:rPr>
              <a:t>: </a:t>
            </a:r>
          </a:p>
          <a:p>
            <a:r>
              <a:rPr lang="en-US" sz="1400" i="1" dirty="0">
                <a:solidFill>
                  <a:srgbClr val="0000FF"/>
                </a:solidFill>
                <a:cs typeface="Arial" charset="0"/>
              </a:rPr>
              <a:t>Stephen </a:t>
            </a:r>
            <a:r>
              <a:rPr lang="en-US" sz="1400" i="1" dirty="0" err="1">
                <a:solidFill>
                  <a:srgbClr val="0000FF"/>
                </a:solidFill>
                <a:cs typeface="Arial" charset="0"/>
              </a:rPr>
              <a:t>Everso</a:t>
            </a:r>
            <a:r>
              <a:rPr lang="en-US" sz="1400" i="1" dirty="0">
                <a:solidFill>
                  <a:srgbClr val="0000FF"/>
                </a:solidFill>
                <a:cs typeface="Arial" charset="0"/>
              </a:rPr>
              <a:t>: Aristotle on Perception. Oxford University Press (199</a:t>
            </a:r>
            <a:r>
              <a:rPr lang="pl-PL" sz="1400" i="1" dirty="0">
                <a:solidFill>
                  <a:srgbClr val="0000FF"/>
                </a:solidFill>
                <a:cs typeface="Arial" charset="0"/>
              </a:rPr>
              <a:t>7</a:t>
            </a:r>
            <a:r>
              <a:rPr lang="en-US" sz="1400" i="1" dirty="0">
                <a:solidFill>
                  <a:srgbClr val="0000FF"/>
                </a:solidFill>
                <a:cs typeface="Arial" charset="0"/>
              </a:rPr>
              <a:t>)</a:t>
            </a:r>
          </a:p>
          <a:p>
            <a:r>
              <a:rPr lang="en-US" sz="1400" i="1" dirty="0">
                <a:solidFill>
                  <a:srgbClr val="0000FF"/>
                </a:solidFill>
                <a:cs typeface="Arial" charset="0"/>
              </a:rPr>
              <a:t>Anna </a:t>
            </a:r>
            <a:r>
              <a:rPr lang="en-US" sz="1400" i="1" dirty="0" err="1">
                <a:solidFill>
                  <a:srgbClr val="0000FF"/>
                </a:solidFill>
                <a:cs typeface="Arial" charset="0"/>
              </a:rPr>
              <a:t>Marmodoro</a:t>
            </a:r>
            <a:r>
              <a:rPr lang="en-US" sz="1400" i="1" dirty="0">
                <a:solidFill>
                  <a:srgbClr val="0000FF"/>
                </a:solidFill>
                <a:cs typeface="Arial" charset="0"/>
              </a:rPr>
              <a:t>: Aristotle on perceiving objects. Oxford University Press (2014)</a:t>
            </a:r>
          </a:p>
        </p:txBody>
      </p:sp>
    </p:spTree>
    <p:extLst>
      <p:ext uri="{BB962C8B-B14F-4D97-AF65-F5344CB8AC3E}">
        <p14:creationId xmlns:p14="http://schemas.microsoft.com/office/powerpoint/2010/main" val="421179576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496" y="0"/>
            <a:ext cx="9108504" cy="692696"/>
          </a:xfrm>
        </p:spPr>
        <p:txBody>
          <a:bodyPr/>
          <a:lstStyle/>
          <a:p>
            <a:r>
              <a:rPr lang="pl-PL" sz="2000" b="1"/>
              <a:t>IMPORTANCE OF PERCEPTION IN THE STATES OF REAL WORLD MODELING BY C-GRANULES</a:t>
            </a:r>
          </a:p>
        </p:txBody>
      </p:sp>
      <p:sp>
        <p:nvSpPr>
          <p:cNvPr id="3" name="Symbol zastępczy numeru slajdu 2"/>
          <p:cNvSpPr>
            <a:spLocks noGrp="1"/>
          </p:cNvSpPr>
          <p:nvPr>
            <p:ph type="sldNum" sz="quarter" idx="12"/>
          </p:nvPr>
        </p:nvSpPr>
        <p:spPr>
          <a:xfrm>
            <a:off x="8460432" y="6385815"/>
            <a:ext cx="514400" cy="281181"/>
          </a:xfrm>
        </p:spPr>
        <p:txBody>
          <a:bodyPr/>
          <a:lstStyle/>
          <a:p>
            <a:pPr>
              <a:defRPr/>
            </a:pPr>
            <a:fld id="{D02E777F-298D-4C96-825C-3DC57E52C55E}" type="slidenum">
              <a:rPr lang="pl-PL" smtClean="0"/>
              <a:pPr>
                <a:defRPr/>
              </a:pPr>
              <a:t>138</a:t>
            </a:fld>
            <a:endParaRPr lang="pl-PL"/>
          </a:p>
        </p:txBody>
      </p:sp>
      <p:sp>
        <p:nvSpPr>
          <p:cNvPr id="8" name="pole tekstowe 7"/>
          <p:cNvSpPr txBox="1"/>
          <p:nvPr/>
        </p:nvSpPr>
        <p:spPr>
          <a:xfrm>
            <a:off x="50096" y="681430"/>
            <a:ext cx="9036496" cy="6093976"/>
          </a:xfrm>
          <a:prstGeom prst="rect">
            <a:avLst/>
          </a:prstGeom>
          <a:noFill/>
        </p:spPr>
        <p:txBody>
          <a:bodyPr wrap="square" rtlCol="0">
            <a:spAutoFit/>
          </a:bodyPr>
          <a:lstStyle/>
          <a:p>
            <a:pPr algn="just"/>
            <a:r>
              <a:rPr lang="en-US" sz="1500">
                <a:solidFill>
                  <a:srgbClr val="0000CC"/>
                </a:solidFill>
              </a:rPr>
              <a:t>Classically, control is identified by the appropriate function on control states. How are control states determined in the case of c-</a:t>
            </a:r>
            <a:r>
              <a:rPr lang="en-US" sz="1500" err="1">
                <a:solidFill>
                  <a:srgbClr val="0000CC"/>
                </a:solidFill>
              </a:rPr>
              <a:t>gra</a:t>
            </a:r>
            <a:r>
              <a:rPr lang="pl-PL" sz="1500" err="1">
                <a:solidFill>
                  <a:srgbClr val="0000CC"/>
                </a:solidFill>
              </a:rPr>
              <a:t>nules</a:t>
            </a:r>
            <a:r>
              <a:rPr lang="en-US" sz="1500">
                <a:solidFill>
                  <a:srgbClr val="0000CC"/>
                </a:solidFill>
              </a:rPr>
              <a:t> with control? They are not given a priori as in classical control problems. To construct models of states, the c-granule control organizes a series of experiments in the real world. At any moment, the control performs some experiments on various fragments of reality, selected by that control. This is accomplished through appropriate  sub-granules generated by control as kinds of pointers to the physical world. In illustration of the control idea, these sub-granules  are distinguished by thick arrows. Various physical objects are involved in these experiments. In the example with the blind person, objects such as a human, a cane, and an object being tapped by the cane are highlighted. Here, the exact description of objects using possible properties of them and their parts is not relevant. The aim is to perceive such properties of these objects and their interactions (e.g., the vibrations received by human from the cane or signals from the tapping) relevant for assessing whether there is an obstacle in the blind person's path or not. In this way, in every experiment, the perception of the physical objects involved, distinguished in the real world, is essential, particularly regarding which properties the objects are perceived through and how their aggregation match the specified properties in the </a:t>
            </a:r>
            <a:r>
              <a:rPr lang="en-US" sz="1500" err="1">
                <a:solidFill>
                  <a:srgbClr val="0000CC"/>
                </a:solidFill>
              </a:rPr>
              <a:t>i</a:t>
            </a:r>
            <a:r>
              <a:rPr lang="en-US" sz="1500">
                <a:solidFill>
                  <a:srgbClr val="0000CC"/>
                </a:solidFill>
              </a:rPr>
              <a:t>-layer of the sub-granule. These experiments, conducted by the Implementation Module (IM) of control, define what is called physical semantics. Thus, in each active sub-granule of control at a given moment, a certain experiment on real objects is conducted, providing knowledge about the currently perceived state  (situation). This state (situation) is perceived through the glasses of those sub-granules. As a result, these experiments form the basis of how the control perceives the current state (situation) in the real world, which serves as the foundation for making </a:t>
            </a:r>
            <a:r>
              <a:rPr lang="pl-PL" sz="1500" err="1">
                <a:solidFill>
                  <a:srgbClr val="0000CC"/>
                </a:solidFill>
              </a:rPr>
              <a:t>right</a:t>
            </a:r>
            <a:r>
              <a:rPr lang="pl-PL" sz="1500">
                <a:solidFill>
                  <a:srgbClr val="0000CC"/>
                </a:solidFill>
              </a:rPr>
              <a:t> (</a:t>
            </a:r>
            <a:r>
              <a:rPr lang="pl-PL" sz="1500" err="1">
                <a:solidFill>
                  <a:srgbClr val="0000CC"/>
                </a:solidFill>
              </a:rPr>
              <a:t>wise</a:t>
            </a:r>
            <a:r>
              <a:rPr lang="pl-PL" sz="1500">
                <a:solidFill>
                  <a:srgbClr val="0000CC"/>
                </a:solidFill>
              </a:rPr>
              <a:t>) </a:t>
            </a:r>
            <a:r>
              <a:rPr lang="en-US" sz="1500">
                <a:solidFill>
                  <a:srgbClr val="0000CC"/>
                </a:solidFill>
              </a:rPr>
              <a:t>decisions (actions, plans). In this sense, control in each of its state, also encompasses the physical objects involved in the experiments in pursuit of constructing models of states of reality that ensure the execution of appropriate actions or plans (realizations of transformations or associations in c-granule language)—thus defining input for the control function—aimed at meeting the needs or goals of the c-granule. Hence, it is also distinguished a special sub-granule of control that in each state has the scope covering objects involved in the currently </a:t>
            </a:r>
            <a:r>
              <a:rPr lang="en-US" sz="1500" err="1">
                <a:solidFill>
                  <a:srgbClr val="0000CC"/>
                </a:solidFill>
              </a:rPr>
              <a:t>runed</a:t>
            </a:r>
            <a:r>
              <a:rPr lang="en-US" sz="1500">
                <a:solidFill>
                  <a:srgbClr val="0000CC"/>
                </a:solidFill>
              </a:rPr>
              <a:t> experiments.</a:t>
            </a:r>
          </a:p>
        </p:txBody>
      </p:sp>
    </p:spTree>
    <p:extLst>
      <p:ext uri="{BB962C8B-B14F-4D97-AF65-F5344CB8AC3E}">
        <p14:creationId xmlns:p14="http://schemas.microsoft.com/office/powerpoint/2010/main" val="402867267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496" y="0"/>
            <a:ext cx="9108504" cy="785813"/>
          </a:xfrm>
        </p:spPr>
        <p:txBody>
          <a:bodyPr/>
          <a:lstStyle/>
          <a:p>
            <a:r>
              <a:rPr lang="pl-PL" sz="3200" b="1"/>
              <a:t>C-GRANULE WITH CONTROL: INTUITION</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139</a:t>
            </a:fld>
            <a:endParaRPr lang="pl-PL"/>
          </a:p>
        </p:txBody>
      </p:sp>
      <p:sp>
        <p:nvSpPr>
          <p:cNvPr id="4" name="pole tekstowe 3"/>
          <p:cNvSpPr txBox="1"/>
          <p:nvPr/>
        </p:nvSpPr>
        <p:spPr>
          <a:xfrm>
            <a:off x="251520" y="785813"/>
            <a:ext cx="8712968" cy="6370975"/>
          </a:xfrm>
          <a:prstGeom prst="rect">
            <a:avLst/>
          </a:prstGeom>
          <a:noFill/>
        </p:spPr>
        <p:txBody>
          <a:bodyPr wrap="square" rtlCol="0">
            <a:spAutoFit/>
          </a:bodyPr>
          <a:lstStyle/>
          <a:p>
            <a:pPr algn="just"/>
            <a:r>
              <a:rPr lang="en-US" sz="2400">
                <a:solidFill>
                  <a:srgbClr val="0000FF"/>
                </a:solidFill>
              </a:rPr>
              <a:t>Control of c-granules implements processes aimed at understanding perceived situations in order to construct approximate solutions to problems </a:t>
            </a:r>
            <a:r>
              <a:rPr lang="en-US" sz="2400" i="1">
                <a:solidFill>
                  <a:srgbClr val="0000FF"/>
                </a:solidFill>
              </a:rPr>
              <a:t>along</a:t>
            </a:r>
            <a:r>
              <a:rPr lang="en-US" sz="2400">
                <a:solidFill>
                  <a:srgbClr val="0000FF"/>
                </a:solidFill>
              </a:rPr>
              <a:t> the generated granular computations. This is achieved by discovering complex games. Each complex game consists of a set of rules. The predecessor in each such rule is a classifier for often complex, </a:t>
            </a:r>
            <a:r>
              <a:rPr lang="en-US" sz="2400" noProof="0">
                <a:solidFill>
                  <a:srgbClr val="0000FF"/>
                </a:solidFill>
              </a:rPr>
              <a:t>vague</a:t>
            </a:r>
            <a:r>
              <a:rPr lang="en-US" sz="2400">
                <a:solidFill>
                  <a:srgbClr val="0000FF"/>
                </a:solidFill>
              </a:rPr>
              <a:t> concepts that activate the rule. If the rule is selected by the control for implementation, a realization</a:t>
            </a:r>
            <a:r>
              <a:rPr lang="pl-PL" sz="2400">
                <a:solidFill>
                  <a:srgbClr val="0000FF"/>
                </a:solidFill>
              </a:rPr>
              <a:t> </a:t>
            </a:r>
            <a:r>
              <a:rPr lang="en-US" sz="2400">
                <a:solidFill>
                  <a:srgbClr val="0000FF"/>
                </a:solidFill>
              </a:rPr>
              <a:t>based on the transformation specification on the right side of the rule is triggered in the physical world</a:t>
            </a:r>
            <a:r>
              <a:rPr lang="pl-PL" sz="2400">
                <a:solidFill>
                  <a:srgbClr val="0000FF"/>
                </a:solidFill>
              </a:rPr>
              <a:t> </a:t>
            </a:r>
            <a:r>
              <a:rPr lang="en-US" sz="2400">
                <a:solidFill>
                  <a:srgbClr val="0000FF"/>
                </a:solidFill>
              </a:rPr>
              <a:t>starting realization </a:t>
            </a:r>
            <a:r>
              <a:rPr lang="pl-PL" sz="2400">
                <a:solidFill>
                  <a:srgbClr val="0000FF"/>
                </a:solidFill>
              </a:rPr>
              <a:t>on </a:t>
            </a:r>
            <a:r>
              <a:rPr lang="en-US" sz="2400">
                <a:solidFill>
                  <a:srgbClr val="0000FF"/>
                </a:solidFill>
              </a:rPr>
              <a:t>the current granular network. The implementation module (IM) of c-granule control is responsible for the physical realization of the transformation specification (i.e., for the physical semantics). It may be necessary to conduct a multi-level decomposition of the transformation specification intended for implementation before it can be directly realized in the physical world.</a:t>
            </a:r>
            <a:endParaRPr lang="pl-PL" sz="2400">
              <a:solidFill>
                <a:srgbClr val="0000FF"/>
              </a:solidFill>
            </a:endParaRPr>
          </a:p>
        </p:txBody>
      </p:sp>
    </p:spTree>
    <p:extLst>
      <p:ext uri="{BB962C8B-B14F-4D97-AF65-F5344CB8AC3E}">
        <p14:creationId xmlns:p14="http://schemas.microsoft.com/office/powerpoint/2010/main" val="1317008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2"/>
          <a:stretch>
            <a:fillRect/>
          </a:stretch>
        </p:blipFill>
        <p:spPr>
          <a:xfrm>
            <a:off x="1379388" y="104120"/>
            <a:ext cx="6529240" cy="6016982"/>
          </a:xfrm>
          <a:prstGeom prst="rect">
            <a:avLst/>
          </a:prstGeom>
        </p:spPr>
      </p:pic>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14</a:t>
            </a:fld>
            <a:endParaRPr lang="pl-PL"/>
          </a:p>
        </p:txBody>
      </p:sp>
      <p:sp>
        <p:nvSpPr>
          <p:cNvPr id="5" name="Prostokąt 4"/>
          <p:cNvSpPr/>
          <p:nvPr/>
        </p:nvSpPr>
        <p:spPr>
          <a:xfrm>
            <a:off x="2123728" y="6381328"/>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ole tekstowe 5"/>
          <p:cNvSpPr txBox="1"/>
          <p:nvPr/>
        </p:nvSpPr>
        <p:spPr>
          <a:xfrm>
            <a:off x="827584" y="6245226"/>
            <a:ext cx="7344816" cy="276999"/>
          </a:xfrm>
          <a:prstGeom prst="rect">
            <a:avLst/>
          </a:prstGeom>
          <a:noFill/>
        </p:spPr>
        <p:txBody>
          <a:bodyPr wrap="square" rtlCol="0">
            <a:spAutoFit/>
          </a:bodyPr>
          <a:lstStyle/>
          <a:p>
            <a:pPr algn="r"/>
            <a:r>
              <a:rPr lang="pl-PL" sz="1200" i="1" dirty="0">
                <a:solidFill>
                  <a:srgbClr val="0000FF"/>
                </a:solidFill>
              </a:rPr>
              <a:t>H. </a:t>
            </a:r>
            <a:r>
              <a:rPr lang="pl-PL" sz="1200" i="1" dirty="0" err="1">
                <a:solidFill>
                  <a:srgbClr val="0000FF"/>
                </a:solidFill>
              </a:rPr>
              <a:t>Kuai</a:t>
            </a:r>
            <a:r>
              <a:rPr lang="pl-PL" sz="1200" i="1" dirty="0">
                <a:solidFill>
                  <a:srgbClr val="0000FF"/>
                </a:solidFill>
              </a:rPr>
              <a:t>, </a:t>
            </a:r>
            <a:r>
              <a:rPr lang="pl-PL" sz="1200" i="1" dirty="0" err="1">
                <a:solidFill>
                  <a:srgbClr val="0000FF"/>
                </a:solidFill>
              </a:rPr>
              <a:t>Y.Y</a:t>
            </a:r>
            <a:r>
              <a:rPr lang="pl-PL" sz="1200" i="1" dirty="0">
                <a:solidFill>
                  <a:srgbClr val="0000FF"/>
                </a:solidFill>
              </a:rPr>
              <a:t>. </a:t>
            </a:r>
            <a:r>
              <a:rPr lang="pl-PL" sz="1200" i="1" dirty="0" err="1">
                <a:solidFill>
                  <a:srgbClr val="0000FF"/>
                </a:solidFill>
              </a:rPr>
              <a:t>Yao</a:t>
            </a:r>
            <a:r>
              <a:rPr lang="pl-PL" sz="1200" i="1" dirty="0">
                <a:solidFill>
                  <a:srgbClr val="0000FF"/>
                </a:solidFill>
              </a:rPr>
              <a:t>, J. </a:t>
            </a:r>
            <a:r>
              <a:rPr lang="pl-PL" sz="1200" i="1" dirty="0" err="1">
                <a:solidFill>
                  <a:srgbClr val="0000FF"/>
                </a:solidFill>
              </a:rPr>
              <a:t>Liu</a:t>
            </a:r>
            <a:r>
              <a:rPr lang="pl-PL" sz="1200" i="1" dirty="0">
                <a:solidFill>
                  <a:srgbClr val="0000FF"/>
                </a:solidFill>
              </a:rPr>
              <a:t> et al.: </a:t>
            </a:r>
            <a:r>
              <a:rPr lang="en-US" sz="1200" i="1" dirty="0">
                <a:solidFill>
                  <a:srgbClr val="0000FF"/>
                </a:solidFill>
              </a:rPr>
              <a:t>Web Intelligence: AI in the Connected World</a:t>
            </a:r>
            <a:r>
              <a:rPr lang="pl-PL" sz="1200" i="1" dirty="0">
                <a:solidFill>
                  <a:srgbClr val="0000FF"/>
                </a:solidFill>
              </a:rPr>
              <a:t>. </a:t>
            </a:r>
            <a:r>
              <a:rPr lang="en-US" sz="1200" i="1" dirty="0">
                <a:solidFill>
                  <a:srgbClr val="0000FF"/>
                </a:solidFill>
              </a:rPr>
              <a:t>The Innovation (</a:t>
            </a:r>
            <a:r>
              <a:rPr lang="pl-PL" sz="1200" i="1" dirty="0" err="1">
                <a:solidFill>
                  <a:srgbClr val="0000FF"/>
                </a:solidFill>
              </a:rPr>
              <a:t>submitted</a:t>
            </a:r>
            <a:r>
              <a:rPr lang="pl-PL" sz="1200" i="1" dirty="0">
                <a:solidFill>
                  <a:srgbClr val="0000FF"/>
                </a:solidFill>
              </a:rPr>
              <a:t>)</a:t>
            </a:r>
            <a:endParaRPr lang="en-US" sz="1200" i="1" dirty="0">
              <a:solidFill>
                <a:srgbClr val="0000FF"/>
              </a:solidFill>
            </a:endParaRPr>
          </a:p>
        </p:txBody>
      </p:sp>
      <p:sp>
        <p:nvSpPr>
          <p:cNvPr id="7" name="Prostokąt 6"/>
          <p:cNvSpPr/>
          <p:nvPr/>
        </p:nvSpPr>
        <p:spPr>
          <a:xfrm>
            <a:off x="5508104" y="3501008"/>
            <a:ext cx="1224136" cy="936105"/>
          </a:xfrm>
          <a:prstGeom prst="rect">
            <a:avLst/>
          </a:prstGeom>
          <a:solidFill>
            <a:srgbClr val="0000FF">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rostokąt 8"/>
          <p:cNvSpPr/>
          <p:nvPr/>
        </p:nvSpPr>
        <p:spPr>
          <a:xfrm>
            <a:off x="1403648" y="5517231"/>
            <a:ext cx="699472" cy="23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p:cNvSpPr txBox="1"/>
          <p:nvPr/>
        </p:nvSpPr>
        <p:spPr>
          <a:xfrm>
            <a:off x="6428103" y="4388187"/>
            <a:ext cx="2513972" cy="1169551"/>
          </a:xfrm>
          <a:prstGeom prst="rect">
            <a:avLst/>
          </a:prstGeom>
          <a:noFill/>
        </p:spPr>
        <p:txBody>
          <a:bodyPr wrap="square" rtlCol="0">
            <a:spAutoFit/>
          </a:bodyPr>
          <a:lstStyle/>
          <a:p>
            <a:pPr algn="ctr"/>
            <a:r>
              <a:rPr lang="en-US" sz="1400" dirty="0">
                <a:solidFill>
                  <a:srgbClr val="0000FF"/>
                </a:solidFill>
              </a:rPr>
              <a:t>The role of solid foundations of </a:t>
            </a:r>
            <a:r>
              <a:rPr lang="en-US" sz="1400" dirty="0" err="1">
                <a:solidFill>
                  <a:srgbClr val="0000FF"/>
                </a:solidFill>
              </a:rPr>
              <a:t>IGrC</a:t>
            </a:r>
            <a:r>
              <a:rPr lang="en-US" sz="1400" dirty="0">
                <a:solidFill>
                  <a:srgbClr val="0000FF"/>
                </a:solidFill>
              </a:rPr>
              <a:t> is crucial for development of exploration </a:t>
            </a:r>
            <a:endParaRPr lang="pl-PL" sz="1400" dirty="0">
              <a:solidFill>
                <a:srgbClr val="0000FF"/>
              </a:solidFill>
            </a:endParaRPr>
          </a:p>
          <a:p>
            <a:pPr algn="ctr"/>
            <a:r>
              <a:rPr lang="en-US" sz="1400" dirty="0">
                <a:solidFill>
                  <a:srgbClr val="0000FF"/>
                </a:solidFill>
              </a:rPr>
              <a:t>methods</a:t>
            </a:r>
            <a:r>
              <a:rPr lang="pl-PL" sz="1400" dirty="0">
                <a:solidFill>
                  <a:srgbClr val="0000FF"/>
                </a:solidFill>
              </a:rPr>
              <a:t> </a:t>
            </a:r>
            <a:r>
              <a:rPr lang="en-US" sz="1400" dirty="0">
                <a:solidFill>
                  <a:srgbClr val="0000FF"/>
                </a:solidFill>
              </a:rPr>
              <a:t>in the Social-Cyber-Physical-Thinking Space</a:t>
            </a:r>
          </a:p>
        </p:txBody>
      </p:sp>
      <p:sp>
        <p:nvSpPr>
          <p:cNvPr id="12" name="Prostokąt 11"/>
          <p:cNvSpPr/>
          <p:nvPr/>
        </p:nvSpPr>
        <p:spPr>
          <a:xfrm>
            <a:off x="6468700" y="4437113"/>
            <a:ext cx="2432778" cy="1080118"/>
          </a:xfrm>
          <a:prstGeom prst="rect">
            <a:avLst/>
          </a:prstGeom>
          <a:solidFill>
            <a:srgbClr val="FFFF00">
              <a:alpha val="2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rzałka wygięta w górę 13"/>
          <p:cNvSpPr/>
          <p:nvPr/>
        </p:nvSpPr>
        <p:spPr>
          <a:xfrm rot="16200000">
            <a:off x="6813347" y="3913291"/>
            <a:ext cx="413853" cy="57606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82703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0CC8967-B253-6A9B-1D9E-3DA2669298D7}"/>
            </a:ext>
          </a:extLst>
        </p:cNvPr>
        <p:cNvGrpSpPr/>
        <p:nvPr/>
      </p:nvGrpSpPr>
      <p:grpSpPr>
        <a:xfrm>
          <a:off x="0" y="0"/>
          <a:ext cx="0" cy="0"/>
          <a:chOff x="0" y="0"/>
          <a:chExt cx="0" cy="0"/>
        </a:xfrm>
      </p:grpSpPr>
      <p:sp>
        <p:nvSpPr>
          <p:cNvPr id="5" name="Tytuł 1">
            <a:extLst>
              <a:ext uri="{FF2B5EF4-FFF2-40B4-BE49-F238E27FC236}">
                <a16:creationId xmlns="" xmlns:a16="http://schemas.microsoft.com/office/drawing/2014/main" id="{163E6EEA-727E-D308-3A19-1C616A60502E}"/>
              </a:ext>
            </a:extLst>
          </p:cNvPr>
          <p:cNvSpPr txBox="1">
            <a:spLocks/>
          </p:cNvSpPr>
          <p:nvPr/>
        </p:nvSpPr>
        <p:spPr>
          <a:xfrm>
            <a:off x="201372" y="0"/>
            <a:ext cx="8619100" cy="59355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3200" b="1" i="0" u="none" strike="noStrike" kern="1200" cap="none" spc="0" normalizeH="0" baseline="0" noProof="0">
                <a:ln>
                  <a:noFill/>
                </a:ln>
                <a:solidFill>
                  <a:srgbClr val="0070C0"/>
                </a:solidFill>
                <a:effectLst/>
                <a:uLnTx/>
                <a:uFillTx/>
                <a:latin typeface="Arial" charset="0"/>
                <a:ea typeface="+mj-ea"/>
                <a:cs typeface="+mj-cs"/>
              </a:rPr>
              <a:t>C-GRANULE WITH CONTROL: </a:t>
            </a:r>
            <a:r>
              <a:rPr lang="pl-PL" sz="3200" b="1">
                <a:solidFill>
                  <a:srgbClr val="0070C0"/>
                </a:solidFill>
                <a:ea typeface="+mj-ea"/>
                <a:cs typeface="+mj-cs"/>
              </a:rPr>
              <a:t>INTUITION</a:t>
            </a:r>
            <a:endParaRPr kumimoji="0" lang="pl-PL" sz="3200" b="1" i="0" u="none" strike="noStrike" kern="1200" cap="none" spc="0" normalizeH="0" baseline="0" noProof="0">
              <a:ln>
                <a:noFill/>
              </a:ln>
              <a:solidFill>
                <a:srgbClr val="0070C0"/>
              </a:solidFill>
              <a:effectLst/>
              <a:uLnTx/>
              <a:uFillTx/>
              <a:latin typeface="Arial" charset="0"/>
              <a:ea typeface="+mj-ea"/>
              <a:cs typeface="+mj-cs"/>
            </a:endParaRPr>
          </a:p>
        </p:txBody>
      </p:sp>
      <p:sp>
        <p:nvSpPr>
          <p:cNvPr id="21" name="pole tekstowe 20">
            <a:extLst>
              <a:ext uri="{FF2B5EF4-FFF2-40B4-BE49-F238E27FC236}">
                <a16:creationId xmlns="" xmlns:a16="http://schemas.microsoft.com/office/drawing/2014/main" id="{AF44167B-ABB4-9F9C-AA84-0F142E19FB3C}"/>
              </a:ext>
            </a:extLst>
          </p:cNvPr>
          <p:cNvSpPr txBox="1"/>
          <p:nvPr/>
        </p:nvSpPr>
        <p:spPr>
          <a:xfrm>
            <a:off x="-74870" y="4003518"/>
            <a:ext cx="3702254" cy="2585323"/>
          </a:xfrm>
          <a:prstGeom prst="rect">
            <a:avLst/>
          </a:prstGeom>
          <a:noFill/>
        </p:spPr>
        <p:txBody>
          <a:bodyPr wrap="square" rtlCol="0">
            <a:spAutoFit/>
          </a:bodyPr>
          <a:lstStyle/>
          <a:p>
            <a:pPr algn="ctr"/>
            <a:r>
              <a:rPr lang="en-US" sz="1800">
                <a:solidFill>
                  <a:srgbClr val="0000FF"/>
                </a:solidFill>
              </a:rPr>
              <a:t>Control is initiating communications between the informational layer and the physical layer using relevant c-granules (generated by its IM), allowing the collection of properties of perceived physical objects and their interactions within the informational layer.</a:t>
            </a:r>
            <a:endParaRPr lang="en-GB" sz="1800">
              <a:solidFill>
                <a:srgbClr val="0000FF"/>
              </a:solidFill>
            </a:endParaRPr>
          </a:p>
        </p:txBody>
      </p:sp>
      <p:grpSp>
        <p:nvGrpSpPr>
          <p:cNvPr id="30" name="Grupa 29">
            <a:extLst>
              <a:ext uri="{FF2B5EF4-FFF2-40B4-BE49-F238E27FC236}">
                <a16:creationId xmlns="" xmlns:a16="http://schemas.microsoft.com/office/drawing/2014/main" id="{BB67A637-1524-2B86-A988-404536B8EA4E}"/>
              </a:ext>
            </a:extLst>
          </p:cNvPr>
          <p:cNvGrpSpPr/>
          <p:nvPr/>
        </p:nvGrpSpPr>
        <p:grpSpPr>
          <a:xfrm>
            <a:off x="715656" y="729192"/>
            <a:ext cx="8136904" cy="4220791"/>
            <a:chOff x="107504" y="1052736"/>
            <a:chExt cx="8424936" cy="4824536"/>
          </a:xfrm>
        </p:grpSpPr>
        <p:sp>
          <p:nvSpPr>
            <p:cNvPr id="6" name="Schemat blokowy: dane 5">
              <a:extLst>
                <a:ext uri="{FF2B5EF4-FFF2-40B4-BE49-F238E27FC236}">
                  <a16:creationId xmlns="" xmlns:a16="http://schemas.microsoft.com/office/drawing/2014/main" id="{771D7644-70F2-07F9-49D6-1F95415A2866}"/>
                </a:ext>
              </a:extLst>
            </p:cNvPr>
            <p:cNvSpPr/>
            <p:nvPr/>
          </p:nvSpPr>
          <p:spPr>
            <a:xfrm>
              <a:off x="2987824" y="1052736"/>
              <a:ext cx="5544616" cy="1728192"/>
            </a:xfrm>
            <a:prstGeom prst="flowChartInputOutp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chemat blokowy: dane 6">
              <a:extLst>
                <a:ext uri="{FF2B5EF4-FFF2-40B4-BE49-F238E27FC236}">
                  <a16:creationId xmlns="" xmlns:a16="http://schemas.microsoft.com/office/drawing/2014/main" id="{A204C0A7-BC46-BC2D-2AB9-3298161A0DFA}"/>
                </a:ext>
              </a:extLst>
            </p:cNvPr>
            <p:cNvSpPr/>
            <p:nvPr/>
          </p:nvSpPr>
          <p:spPr>
            <a:xfrm>
              <a:off x="2915816" y="4149080"/>
              <a:ext cx="5544616" cy="1728192"/>
            </a:xfrm>
            <a:prstGeom prst="flowChartInputOutpu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rostokąt zaokrąglony 7">
              <a:extLst>
                <a:ext uri="{FF2B5EF4-FFF2-40B4-BE49-F238E27FC236}">
                  <a16:creationId xmlns="" xmlns:a16="http://schemas.microsoft.com/office/drawing/2014/main" id="{4D3E7034-6A92-A1E2-CDF0-457681DC3B89}"/>
                </a:ext>
              </a:extLst>
            </p:cNvPr>
            <p:cNvSpPr/>
            <p:nvPr/>
          </p:nvSpPr>
          <p:spPr>
            <a:xfrm>
              <a:off x="107504" y="3147368"/>
              <a:ext cx="2448272" cy="148966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CONTROL</a:t>
              </a:r>
            </a:p>
            <a:p>
              <a:pPr algn="ctr"/>
              <a:r>
                <a:rPr lang="pl-PL" sz="2000" b="1">
                  <a:solidFill>
                    <a:schemeClr val="tx1"/>
                  </a:solidFill>
                </a:rPr>
                <a:t>of c-granule as a </a:t>
              </a:r>
              <a:r>
                <a:rPr lang="pl-PL" sz="2000" b="1" err="1">
                  <a:solidFill>
                    <a:schemeClr val="tx1"/>
                  </a:solidFill>
                </a:rPr>
                <a:t>subgranule</a:t>
              </a:r>
              <a:r>
                <a:rPr lang="pl-PL" sz="2000" b="1">
                  <a:solidFill>
                    <a:schemeClr val="tx1"/>
                  </a:solidFill>
                </a:rPr>
                <a:t> of c-granule</a:t>
              </a:r>
            </a:p>
          </p:txBody>
        </p:sp>
        <p:sp>
          <p:nvSpPr>
            <p:cNvPr id="9" name="Elipsa 8">
              <a:extLst>
                <a:ext uri="{FF2B5EF4-FFF2-40B4-BE49-F238E27FC236}">
                  <a16:creationId xmlns="" xmlns:a16="http://schemas.microsoft.com/office/drawing/2014/main" id="{AF615C68-2684-A6AD-FAD8-A533C10B0C6B}"/>
                </a:ext>
              </a:extLst>
            </p:cNvPr>
            <p:cNvSpPr/>
            <p:nvPr/>
          </p:nvSpPr>
          <p:spPr>
            <a:xfrm>
              <a:off x="4355976" y="1916832"/>
              <a:ext cx="576064"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ipsa 9">
              <a:extLst>
                <a:ext uri="{FF2B5EF4-FFF2-40B4-BE49-F238E27FC236}">
                  <a16:creationId xmlns="" xmlns:a16="http://schemas.microsoft.com/office/drawing/2014/main" id="{0EBBD5F5-1711-29B6-27A6-8DC1A0FE35B8}"/>
                </a:ext>
              </a:extLst>
            </p:cNvPr>
            <p:cNvSpPr/>
            <p:nvPr/>
          </p:nvSpPr>
          <p:spPr>
            <a:xfrm>
              <a:off x="5076056" y="1340768"/>
              <a:ext cx="576064"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a 10">
              <a:extLst>
                <a:ext uri="{FF2B5EF4-FFF2-40B4-BE49-F238E27FC236}">
                  <a16:creationId xmlns="" xmlns:a16="http://schemas.microsoft.com/office/drawing/2014/main" id="{ECF69D7E-A3ED-A13A-26FE-7B4C9387CA42}"/>
                </a:ext>
              </a:extLst>
            </p:cNvPr>
            <p:cNvSpPr/>
            <p:nvPr/>
          </p:nvSpPr>
          <p:spPr>
            <a:xfrm>
              <a:off x="6444208" y="2276872"/>
              <a:ext cx="576064"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lipsa 11">
              <a:extLst>
                <a:ext uri="{FF2B5EF4-FFF2-40B4-BE49-F238E27FC236}">
                  <a16:creationId xmlns="" xmlns:a16="http://schemas.microsoft.com/office/drawing/2014/main" id="{139AD522-7AB7-E131-E39B-B230E39889E1}"/>
                </a:ext>
              </a:extLst>
            </p:cNvPr>
            <p:cNvSpPr/>
            <p:nvPr/>
          </p:nvSpPr>
          <p:spPr>
            <a:xfrm>
              <a:off x="5796136" y="1772816"/>
              <a:ext cx="576064"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lipsa 12">
              <a:extLst>
                <a:ext uri="{FF2B5EF4-FFF2-40B4-BE49-F238E27FC236}">
                  <a16:creationId xmlns="" xmlns:a16="http://schemas.microsoft.com/office/drawing/2014/main" id="{2C0E8FD4-34EB-ECA1-8290-89F0F448DF98}"/>
                </a:ext>
              </a:extLst>
            </p:cNvPr>
            <p:cNvSpPr/>
            <p:nvPr/>
          </p:nvSpPr>
          <p:spPr>
            <a:xfrm rot="20303481">
              <a:off x="4121890" y="4846526"/>
              <a:ext cx="1450091"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lipsa 13">
              <a:extLst>
                <a:ext uri="{FF2B5EF4-FFF2-40B4-BE49-F238E27FC236}">
                  <a16:creationId xmlns="" xmlns:a16="http://schemas.microsoft.com/office/drawing/2014/main" id="{ED70E79D-E5B3-16AE-0E96-F1A06AC2CC3C}"/>
                </a:ext>
              </a:extLst>
            </p:cNvPr>
            <p:cNvSpPr/>
            <p:nvPr/>
          </p:nvSpPr>
          <p:spPr>
            <a:xfrm>
              <a:off x="4860032" y="4293096"/>
              <a:ext cx="1296144" cy="5040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lipsa 14">
              <a:extLst>
                <a:ext uri="{FF2B5EF4-FFF2-40B4-BE49-F238E27FC236}">
                  <a16:creationId xmlns="" xmlns:a16="http://schemas.microsoft.com/office/drawing/2014/main" id="{F580F627-43CD-58AC-6B29-0E078AA4E8F9}"/>
                </a:ext>
              </a:extLst>
            </p:cNvPr>
            <p:cNvSpPr/>
            <p:nvPr/>
          </p:nvSpPr>
          <p:spPr>
            <a:xfrm rot="1618290">
              <a:off x="5868144" y="4653136"/>
              <a:ext cx="1080120"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lipsa 15">
              <a:extLst>
                <a:ext uri="{FF2B5EF4-FFF2-40B4-BE49-F238E27FC236}">
                  <a16:creationId xmlns="" xmlns:a16="http://schemas.microsoft.com/office/drawing/2014/main" id="{545DB33E-ACAC-10AB-7D16-96F43A2CDBD5}"/>
                </a:ext>
              </a:extLst>
            </p:cNvPr>
            <p:cNvSpPr/>
            <p:nvPr/>
          </p:nvSpPr>
          <p:spPr>
            <a:xfrm rot="19985160">
              <a:off x="6404744" y="4405922"/>
              <a:ext cx="1434613"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trzałka w górę i w dół 16">
              <a:extLst>
                <a:ext uri="{FF2B5EF4-FFF2-40B4-BE49-F238E27FC236}">
                  <a16:creationId xmlns="" xmlns:a16="http://schemas.microsoft.com/office/drawing/2014/main" id="{25651025-E15A-89DC-729C-774AD9E318DA}"/>
                </a:ext>
              </a:extLst>
            </p:cNvPr>
            <p:cNvSpPr/>
            <p:nvPr/>
          </p:nvSpPr>
          <p:spPr>
            <a:xfrm>
              <a:off x="4499992" y="2132856"/>
              <a:ext cx="288032" cy="3024336"/>
            </a:xfrm>
            <a:prstGeom prst="upDownArrow">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trzałka w górę i w dół 17">
              <a:extLst>
                <a:ext uri="{FF2B5EF4-FFF2-40B4-BE49-F238E27FC236}">
                  <a16:creationId xmlns="" xmlns:a16="http://schemas.microsoft.com/office/drawing/2014/main" id="{CD431B38-82D6-E21C-BE65-AB202FBCC385}"/>
                </a:ext>
              </a:extLst>
            </p:cNvPr>
            <p:cNvSpPr/>
            <p:nvPr/>
          </p:nvSpPr>
          <p:spPr>
            <a:xfrm rot="21281862">
              <a:off x="5434539" y="1563475"/>
              <a:ext cx="288032" cy="3096518"/>
            </a:xfrm>
            <a:prstGeom prst="upDownArrow">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rzałka w górę i w dół 18">
              <a:extLst>
                <a:ext uri="{FF2B5EF4-FFF2-40B4-BE49-F238E27FC236}">
                  <a16:creationId xmlns="" xmlns:a16="http://schemas.microsoft.com/office/drawing/2014/main" id="{05319C45-CA4A-D54B-389D-FD2E17914AE7}"/>
                </a:ext>
              </a:extLst>
            </p:cNvPr>
            <p:cNvSpPr/>
            <p:nvPr/>
          </p:nvSpPr>
          <p:spPr>
            <a:xfrm rot="21331360">
              <a:off x="6012160" y="1844824"/>
              <a:ext cx="288032" cy="2864356"/>
            </a:xfrm>
            <a:prstGeom prst="upDownArrow">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trzałka w górę i w dół 19">
              <a:extLst>
                <a:ext uri="{FF2B5EF4-FFF2-40B4-BE49-F238E27FC236}">
                  <a16:creationId xmlns="" xmlns:a16="http://schemas.microsoft.com/office/drawing/2014/main" id="{E046D8FA-E10E-CA91-9029-5675690FFFE4}"/>
                </a:ext>
              </a:extLst>
            </p:cNvPr>
            <p:cNvSpPr/>
            <p:nvPr/>
          </p:nvSpPr>
          <p:spPr>
            <a:xfrm rot="20554086">
              <a:off x="6909706" y="2341723"/>
              <a:ext cx="288032" cy="2190435"/>
            </a:xfrm>
            <a:prstGeom prst="upDownArrow">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pole tekstowe 30">
            <a:extLst>
              <a:ext uri="{FF2B5EF4-FFF2-40B4-BE49-F238E27FC236}">
                <a16:creationId xmlns="" xmlns:a16="http://schemas.microsoft.com/office/drawing/2014/main" id="{DF86BEF3-3177-7591-FD9C-EEA3DF849672}"/>
              </a:ext>
            </a:extLst>
          </p:cNvPr>
          <p:cNvSpPr txBox="1"/>
          <p:nvPr/>
        </p:nvSpPr>
        <p:spPr>
          <a:xfrm>
            <a:off x="7685481" y="683864"/>
            <a:ext cx="1206700" cy="369332"/>
          </a:xfrm>
          <a:prstGeom prst="rect">
            <a:avLst/>
          </a:prstGeom>
          <a:noFill/>
        </p:spPr>
        <p:txBody>
          <a:bodyPr wrap="square" rtlCol="0">
            <a:spAutoFit/>
          </a:bodyPr>
          <a:lstStyle/>
          <a:p>
            <a:pPr algn="ctr"/>
            <a:r>
              <a:rPr lang="en-GB" sz="1800" err="1"/>
              <a:t>i</a:t>
            </a:r>
            <a:r>
              <a:rPr lang="pl-PL" sz="1800"/>
              <a:t>-</a:t>
            </a:r>
            <a:r>
              <a:rPr lang="en-GB" sz="1800"/>
              <a:t> layer</a:t>
            </a:r>
          </a:p>
        </p:txBody>
      </p:sp>
      <p:sp>
        <p:nvSpPr>
          <p:cNvPr id="32" name="pole tekstowe 31">
            <a:extLst>
              <a:ext uri="{FF2B5EF4-FFF2-40B4-BE49-F238E27FC236}">
                <a16:creationId xmlns="" xmlns:a16="http://schemas.microsoft.com/office/drawing/2014/main" id="{40866D9A-F143-E056-7516-99C8227681D8}"/>
              </a:ext>
            </a:extLst>
          </p:cNvPr>
          <p:cNvSpPr txBox="1"/>
          <p:nvPr/>
        </p:nvSpPr>
        <p:spPr>
          <a:xfrm>
            <a:off x="8126752" y="2266054"/>
            <a:ext cx="971600" cy="369332"/>
          </a:xfrm>
          <a:prstGeom prst="rect">
            <a:avLst/>
          </a:prstGeom>
          <a:noFill/>
        </p:spPr>
        <p:txBody>
          <a:bodyPr wrap="square" rtlCol="0">
            <a:spAutoFit/>
          </a:bodyPr>
          <a:lstStyle/>
          <a:p>
            <a:pPr algn="ctr"/>
            <a:r>
              <a:rPr lang="pl-PL" sz="1800"/>
              <a:t>p-</a:t>
            </a:r>
            <a:r>
              <a:rPr lang="en-GB" sz="1800"/>
              <a:t>layer</a:t>
            </a:r>
          </a:p>
        </p:txBody>
      </p:sp>
      <p:sp>
        <p:nvSpPr>
          <p:cNvPr id="29" name="pole tekstowe 28">
            <a:extLst>
              <a:ext uri="{FF2B5EF4-FFF2-40B4-BE49-F238E27FC236}">
                <a16:creationId xmlns="" xmlns:a16="http://schemas.microsoft.com/office/drawing/2014/main" id="{79E43797-79E0-2ADC-A7BD-CEF69AB6A1C0}"/>
              </a:ext>
            </a:extLst>
          </p:cNvPr>
          <p:cNvSpPr txBox="1"/>
          <p:nvPr/>
        </p:nvSpPr>
        <p:spPr>
          <a:xfrm>
            <a:off x="3477791" y="4941168"/>
            <a:ext cx="5571080" cy="1754326"/>
          </a:xfrm>
          <a:prstGeom prst="rect">
            <a:avLst/>
          </a:prstGeom>
          <a:noFill/>
        </p:spPr>
        <p:txBody>
          <a:bodyPr wrap="square" rtlCol="0">
            <a:spAutoFit/>
          </a:bodyPr>
          <a:lstStyle/>
          <a:p>
            <a:pPr algn="ctr"/>
            <a:r>
              <a:rPr lang="pl-PL" sz="1800">
                <a:solidFill>
                  <a:srgbClr val="0000FF"/>
                </a:solidFill>
              </a:rPr>
              <a:t>SIMPLIFIED VIEW OF NETWORK OF SUB-GRANULES INTERACTING WITH ABSTRACT AND PHYSICAL OBJECTS GENERATED AND STEERED UNDER SUPERVISION OF A GLOBAL SUBGRANULE OF THE CONTROL RESPONSIBLE FOR BASIC CYCLE (</a:t>
            </a:r>
            <a:r>
              <a:rPr lang="pl-PL" sz="1800" err="1">
                <a:solidFill>
                  <a:srgbClr val="0000FF"/>
                </a:solidFill>
              </a:rPr>
              <a:t>bc</a:t>
            </a:r>
            <a:r>
              <a:rPr lang="pl-PL" sz="1800">
                <a:solidFill>
                  <a:srgbClr val="0000FF"/>
                </a:solidFill>
              </a:rPr>
              <a:t>-granule)</a:t>
            </a:r>
            <a:endParaRPr lang="en-GB" sz="1800">
              <a:solidFill>
                <a:srgbClr val="0000FF"/>
              </a:solidFill>
            </a:endParaRPr>
          </a:p>
        </p:txBody>
      </p:sp>
      <p:sp>
        <p:nvSpPr>
          <p:cNvPr id="22" name="Strzałka w prawo 21">
            <a:extLst>
              <a:ext uri="{FF2B5EF4-FFF2-40B4-BE49-F238E27FC236}">
                <a16:creationId xmlns="" xmlns:a16="http://schemas.microsoft.com/office/drawing/2014/main" id="{0035188C-59C8-DB39-AFA3-D2D22FE36091}"/>
              </a:ext>
            </a:extLst>
          </p:cNvPr>
          <p:cNvSpPr/>
          <p:nvPr/>
        </p:nvSpPr>
        <p:spPr>
          <a:xfrm>
            <a:off x="3237179" y="2922549"/>
            <a:ext cx="667229" cy="506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Łącznik prosty ze strzałką 32">
            <a:extLst>
              <a:ext uri="{FF2B5EF4-FFF2-40B4-BE49-F238E27FC236}">
                <a16:creationId xmlns="" xmlns:a16="http://schemas.microsoft.com/office/drawing/2014/main" id="{2EF6F363-DA59-06E5-5D4A-12CE2065922D}"/>
              </a:ext>
            </a:extLst>
          </p:cNvPr>
          <p:cNvCxnSpPr/>
          <p:nvPr/>
        </p:nvCxnSpPr>
        <p:spPr>
          <a:xfrm>
            <a:off x="1513582" y="1067433"/>
            <a:ext cx="4396061" cy="170773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Łącznik prosty ze strzałką 33">
            <a:extLst>
              <a:ext uri="{FF2B5EF4-FFF2-40B4-BE49-F238E27FC236}">
                <a16:creationId xmlns="" xmlns:a16="http://schemas.microsoft.com/office/drawing/2014/main" id="{201C43C1-D2F7-F0DC-815B-8EBAF06D58AC}"/>
              </a:ext>
            </a:extLst>
          </p:cNvPr>
          <p:cNvCxnSpPr/>
          <p:nvPr/>
        </p:nvCxnSpPr>
        <p:spPr>
          <a:xfrm>
            <a:off x="1403648" y="1026728"/>
            <a:ext cx="3574934" cy="2001532"/>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pole tekstowe 36">
            <a:extLst>
              <a:ext uri="{FF2B5EF4-FFF2-40B4-BE49-F238E27FC236}">
                <a16:creationId xmlns="" xmlns:a16="http://schemas.microsoft.com/office/drawing/2014/main" id="{2B123C25-FF05-5030-A4DD-CA1F4F899A87}"/>
              </a:ext>
            </a:extLst>
          </p:cNvPr>
          <p:cNvSpPr txBox="1"/>
          <p:nvPr/>
        </p:nvSpPr>
        <p:spPr>
          <a:xfrm>
            <a:off x="-57609" y="484989"/>
            <a:ext cx="3885807" cy="1754326"/>
          </a:xfrm>
          <a:prstGeom prst="rect">
            <a:avLst/>
          </a:prstGeom>
          <a:noFill/>
        </p:spPr>
        <p:txBody>
          <a:bodyPr wrap="square" rtlCol="0">
            <a:spAutoFit/>
          </a:bodyPr>
          <a:lstStyle/>
          <a:p>
            <a:pPr algn="ctr"/>
            <a:r>
              <a:rPr lang="en-US" sz="1800">
                <a:solidFill>
                  <a:srgbClr val="0000FF"/>
                </a:solidFill>
              </a:rPr>
              <a:t>Control is involved in establishing associations between the informational and physical layers by implementing transformations (</a:t>
            </a:r>
            <a:r>
              <a:rPr lang="en-US" sz="1800" i="1" err="1">
                <a:solidFill>
                  <a:srgbClr val="0000FF"/>
                </a:solidFill>
              </a:rPr>
              <a:t>tr</a:t>
            </a:r>
            <a:r>
              <a:rPr lang="en-US" sz="1800">
                <a:solidFill>
                  <a:srgbClr val="0000FF"/>
                </a:solidFill>
              </a:rPr>
              <a:t>) through its implementation module (IM) (physical semantics).</a:t>
            </a:r>
            <a:endParaRPr lang="pl-PL" sz="1800">
              <a:solidFill>
                <a:srgbClr val="0000FF"/>
              </a:solidFill>
            </a:endParaRPr>
          </a:p>
        </p:txBody>
      </p:sp>
      <p:sp>
        <p:nvSpPr>
          <p:cNvPr id="23" name="Symbol zastępczy numeru slajdu 22">
            <a:extLst>
              <a:ext uri="{FF2B5EF4-FFF2-40B4-BE49-F238E27FC236}">
                <a16:creationId xmlns="" xmlns:a16="http://schemas.microsoft.com/office/drawing/2014/main" id="{8806A156-A905-610F-E75E-66D393447105}"/>
              </a:ext>
            </a:extLst>
          </p:cNvPr>
          <p:cNvSpPr>
            <a:spLocks noGrp="1"/>
          </p:cNvSpPr>
          <p:nvPr>
            <p:ph type="sldNum" sz="quarter" idx="12"/>
          </p:nvPr>
        </p:nvSpPr>
        <p:spPr>
          <a:xfrm>
            <a:off x="8504436" y="6458226"/>
            <a:ext cx="492978" cy="476250"/>
          </a:xfrm>
        </p:spPr>
        <p:txBody>
          <a:bodyPr/>
          <a:lstStyle/>
          <a:p>
            <a:pPr>
              <a:defRPr/>
            </a:pPr>
            <a:fld id="{D02E777F-298D-4C96-825C-3DC57E52C55E}" type="slidenum">
              <a:rPr lang="pl-PL" smtClean="0"/>
              <a:pPr>
                <a:defRPr/>
              </a:pPr>
              <a:t>140</a:t>
            </a:fld>
            <a:endParaRPr lang="pl-PL"/>
          </a:p>
        </p:txBody>
      </p:sp>
      <p:sp>
        <p:nvSpPr>
          <p:cNvPr id="26" name="Strzałka w dół 25"/>
          <p:cNvSpPr/>
          <p:nvPr/>
        </p:nvSpPr>
        <p:spPr>
          <a:xfrm rot="10800000">
            <a:off x="4932889" y="1663944"/>
            <a:ext cx="339651" cy="652416"/>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rzałka w dół 35"/>
          <p:cNvSpPr/>
          <p:nvPr/>
        </p:nvSpPr>
        <p:spPr>
          <a:xfrm rot="10510569">
            <a:off x="5771977" y="1194057"/>
            <a:ext cx="292542" cy="79965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trzałka w dół 37"/>
          <p:cNvSpPr/>
          <p:nvPr/>
        </p:nvSpPr>
        <p:spPr>
          <a:xfrm rot="10539646">
            <a:off x="6334983" y="1437192"/>
            <a:ext cx="340889" cy="927993"/>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trzałka w dół 38"/>
          <p:cNvSpPr/>
          <p:nvPr/>
        </p:nvSpPr>
        <p:spPr>
          <a:xfrm rot="9814323">
            <a:off x="7091215" y="1891948"/>
            <a:ext cx="297611" cy="71596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rostokąt zaokrąglony 39"/>
          <p:cNvSpPr/>
          <p:nvPr/>
        </p:nvSpPr>
        <p:spPr>
          <a:xfrm>
            <a:off x="4211960" y="876242"/>
            <a:ext cx="3881199" cy="3979272"/>
          </a:xfrm>
          <a:prstGeom prst="roundRect">
            <a:avLst/>
          </a:prstGeom>
          <a:solidFill>
            <a:srgbClr val="00B0F0">
              <a:alpha val="46000"/>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ole tekstowe 40"/>
          <p:cNvSpPr txBox="1"/>
          <p:nvPr/>
        </p:nvSpPr>
        <p:spPr>
          <a:xfrm>
            <a:off x="4416941" y="4366171"/>
            <a:ext cx="3307544" cy="523220"/>
          </a:xfrm>
          <a:prstGeom prst="rect">
            <a:avLst/>
          </a:prstGeom>
          <a:noFill/>
        </p:spPr>
        <p:txBody>
          <a:bodyPr wrap="square" rtlCol="0">
            <a:spAutoFit/>
          </a:bodyPr>
          <a:lstStyle/>
          <a:p>
            <a:pPr algn="ctr"/>
            <a:r>
              <a:rPr lang="en-US" sz="1400" b="1" err="1"/>
              <a:t>bc</a:t>
            </a:r>
            <a:r>
              <a:rPr lang="en-US" sz="1400" b="1"/>
              <a:t>-granule with </a:t>
            </a:r>
            <a:r>
              <a:rPr lang="en-US" sz="1400" b="1" err="1"/>
              <a:t>acsess</a:t>
            </a:r>
            <a:r>
              <a:rPr lang="en-US" sz="1400" b="1"/>
              <a:t> to all sub</a:t>
            </a:r>
            <a:r>
              <a:rPr lang="pl-PL" sz="1400" b="1"/>
              <a:t>-</a:t>
            </a:r>
            <a:r>
              <a:rPr lang="en-US" sz="1400" b="1"/>
              <a:t>granules existing in the state</a:t>
            </a:r>
          </a:p>
        </p:txBody>
      </p:sp>
      <p:cxnSp>
        <p:nvCxnSpPr>
          <p:cNvPr id="35" name="Łącznik prosty ze strzałką 34"/>
          <p:cNvCxnSpPr/>
          <p:nvPr/>
        </p:nvCxnSpPr>
        <p:spPr>
          <a:xfrm flipH="1">
            <a:off x="7844140" y="2617270"/>
            <a:ext cx="489959" cy="94678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p:cNvCxnSpPr/>
          <p:nvPr/>
        </p:nvCxnSpPr>
        <p:spPr>
          <a:xfrm flipH="1">
            <a:off x="7483993" y="2478072"/>
            <a:ext cx="760415" cy="13919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4" name="pole tekstowe 43"/>
          <p:cNvSpPr txBox="1"/>
          <p:nvPr/>
        </p:nvSpPr>
        <p:spPr>
          <a:xfrm>
            <a:off x="6756735" y="2617270"/>
            <a:ext cx="516073" cy="507831"/>
          </a:xfrm>
          <a:prstGeom prst="rect">
            <a:avLst/>
          </a:prstGeom>
          <a:noFill/>
        </p:spPr>
        <p:txBody>
          <a:bodyPr wrap="square" rtlCol="0">
            <a:spAutoFit/>
          </a:bodyPr>
          <a:lstStyle/>
          <a:p>
            <a:r>
              <a:rPr lang="pl-PL" b="1"/>
              <a:t>…</a:t>
            </a:r>
            <a:endParaRPr lang="en-US" b="1"/>
          </a:p>
        </p:txBody>
      </p:sp>
      <p:cxnSp>
        <p:nvCxnSpPr>
          <p:cNvPr id="47" name="Łącznik prosty ze strzałką 46"/>
          <p:cNvCxnSpPr/>
          <p:nvPr/>
        </p:nvCxnSpPr>
        <p:spPr>
          <a:xfrm flipV="1">
            <a:off x="7416799" y="3973850"/>
            <a:ext cx="672320" cy="70567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26786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1C36DC2-2C81-1698-26B1-B2B010CAA6B8}"/>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77A24C56-BA1B-4E15-C5FF-52C4E76790EB}"/>
              </a:ext>
            </a:extLst>
          </p:cNvPr>
          <p:cNvSpPr txBox="1">
            <a:spLocks/>
          </p:cNvSpPr>
          <p:nvPr/>
        </p:nvSpPr>
        <p:spPr>
          <a:xfrm>
            <a:off x="37708" y="30061"/>
            <a:ext cx="9036286" cy="39103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1800" b="1" dirty="0"/>
              <a:t>REASONING SUPPORTING THE BASIC CONTROL CYCLE </a:t>
            </a:r>
            <a:r>
              <a:rPr lang="pl-PL" sz="1800" b="1" dirty="0"/>
              <a:t> </a:t>
            </a:r>
            <a:r>
              <a:rPr lang="en-US" sz="1800" b="1" dirty="0"/>
              <a:t>OF BC-GRANULE</a:t>
            </a:r>
          </a:p>
          <a:p>
            <a:endParaRPr lang="en-US" sz="1800" b="1" dirty="0"/>
          </a:p>
        </p:txBody>
      </p:sp>
      <p:sp>
        <p:nvSpPr>
          <p:cNvPr id="2" name="Symbol zastępczy numeru slajdu 1">
            <a:extLst>
              <a:ext uri="{FF2B5EF4-FFF2-40B4-BE49-F238E27FC236}">
                <a16:creationId xmlns="" xmlns:a16="http://schemas.microsoft.com/office/drawing/2014/main" id="{779ABDD8-2D06-C806-AFFA-730D24F5A9E9}"/>
              </a:ext>
            </a:extLst>
          </p:cNvPr>
          <p:cNvSpPr>
            <a:spLocks noGrp="1"/>
          </p:cNvSpPr>
          <p:nvPr>
            <p:ph type="sldNum" sz="quarter" idx="12"/>
          </p:nvPr>
        </p:nvSpPr>
        <p:spPr>
          <a:xfrm>
            <a:off x="8604448" y="6589394"/>
            <a:ext cx="431838" cy="268606"/>
          </a:xfrm>
        </p:spPr>
        <p:txBody>
          <a:bodyPr/>
          <a:lstStyle/>
          <a:p>
            <a:pPr>
              <a:defRPr/>
            </a:pPr>
            <a:fld id="{D02E777F-298D-4C96-825C-3DC57E52C55E}" type="slidenum">
              <a:rPr lang="pl-PL" smtClean="0"/>
              <a:pPr>
                <a:defRPr/>
              </a:pPr>
              <a:t>141</a:t>
            </a:fld>
            <a:endParaRPr lang="pl-PL"/>
          </a:p>
        </p:txBody>
      </p:sp>
      <p:sp>
        <p:nvSpPr>
          <p:cNvPr id="5" name="pole tekstowe 4"/>
          <p:cNvSpPr txBox="1"/>
          <p:nvPr/>
        </p:nvSpPr>
        <p:spPr>
          <a:xfrm>
            <a:off x="5995054" y="405643"/>
            <a:ext cx="3121811" cy="5262979"/>
          </a:xfrm>
          <a:prstGeom prst="rect">
            <a:avLst/>
          </a:prstGeom>
          <a:noFill/>
        </p:spPr>
        <p:txBody>
          <a:bodyPr wrap="square" rtlCol="0">
            <a:spAutoFit/>
          </a:bodyPr>
          <a:lstStyle/>
          <a:p>
            <a:pPr algn="ctr"/>
            <a:r>
              <a:rPr lang="en-US" sz="1400" dirty="0">
                <a:solidFill>
                  <a:srgbClr val="0000CC"/>
                </a:solidFill>
              </a:rPr>
              <a:t>Many reasoning modules (sub-granules) are supporting realization of the basic cycle by </a:t>
            </a:r>
            <a:r>
              <a:rPr lang="en-US" sz="1400" dirty="0" err="1">
                <a:solidFill>
                  <a:srgbClr val="0000CC"/>
                </a:solidFill>
              </a:rPr>
              <a:t>bc</a:t>
            </a:r>
            <a:r>
              <a:rPr lang="en-US" sz="1400" dirty="0">
                <a:solidFill>
                  <a:srgbClr val="0000CC"/>
                </a:solidFill>
              </a:rPr>
              <a:t>-granule. Advanced reasoning may support two different forms of control behavior in the realization of the basic cycle</a:t>
            </a:r>
            <a:r>
              <a:rPr lang="pl-PL" sz="1400" dirty="0">
                <a:solidFill>
                  <a:srgbClr val="0000CC"/>
                </a:solidFill>
              </a:rPr>
              <a:t> (</a:t>
            </a:r>
            <a:r>
              <a:rPr lang="pl-PL" sz="1400" dirty="0" err="1">
                <a:solidFill>
                  <a:srgbClr val="0000CC"/>
                </a:solidFill>
              </a:rPr>
              <a:t>bc</a:t>
            </a:r>
            <a:r>
              <a:rPr lang="pl-PL" sz="1400" dirty="0">
                <a:solidFill>
                  <a:srgbClr val="0000CC"/>
                </a:solidFill>
              </a:rPr>
              <a:t>-granule)</a:t>
            </a:r>
            <a:r>
              <a:rPr lang="en-US" sz="1400" dirty="0">
                <a:solidFill>
                  <a:srgbClr val="0000CC"/>
                </a:solidFill>
              </a:rPr>
              <a:t>: </a:t>
            </a:r>
            <a:r>
              <a:rPr lang="en-US" sz="1400" i="1" dirty="0">
                <a:solidFill>
                  <a:srgbClr val="0000CC"/>
                </a:solidFill>
              </a:rPr>
              <a:t>reactive </a:t>
            </a:r>
            <a:r>
              <a:rPr lang="en-US" sz="1400" dirty="0">
                <a:solidFill>
                  <a:srgbClr val="0000CC"/>
                </a:solidFill>
              </a:rPr>
              <a:t>and </a:t>
            </a:r>
            <a:r>
              <a:rPr lang="en-US" sz="1400" i="1" dirty="0">
                <a:solidFill>
                  <a:srgbClr val="0000CC"/>
                </a:solidFill>
              </a:rPr>
              <a:t>deliberative.</a:t>
            </a:r>
            <a:r>
              <a:rPr lang="en-US" sz="1400" dirty="0">
                <a:solidFill>
                  <a:srgbClr val="0000CC"/>
                </a:solidFill>
              </a:rPr>
              <a:t> For example, the control </a:t>
            </a:r>
            <a:r>
              <a:rPr lang="pl-PL" sz="1400" dirty="0">
                <a:solidFill>
                  <a:srgbClr val="0000CC"/>
                </a:solidFill>
              </a:rPr>
              <a:t>of </a:t>
            </a:r>
            <a:r>
              <a:rPr lang="pl-PL" sz="1400" dirty="0" err="1">
                <a:solidFill>
                  <a:srgbClr val="0000CC"/>
                </a:solidFill>
              </a:rPr>
              <a:t>bc</a:t>
            </a:r>
            <a:r>
              <a:rPr lang="pl-PL" sz="1400" dirty="0">
                <a:solidFill>
                  <a:srgbClr val="0000CC"/>
                </a:solidFill>
              </a:rPr>
              <a:t>-granule </a:t>
            </a:r>
            <a:r>
              <a:rPr lang="en-US" sz="1400" dirty="0">
                <a:solidFill>
                  <a:srgbClr val="0000CC"/>
                </a:solidFill>
              </a:rPr>
              <a:t>may recognize that there are some arguments supporting the satisfiability of a concept that signals a high risk of reaching a very dangerous state if an immediate reaction is not taken. In other situations, there is more room for deliberation, which aims to better understand the current situation by taking additional measurements, performing actions, extracting information from knowledge bases</a:t>
            </a:r>
            <a:r>
              <a:rPr lang="pl-PL" sz="1400" dirty="0">
                <a:solidFill>
                  <a:srgbClr val="0000CC"/>
                </a:solidFill>
              </a:rPr>
              <a:t> </a:t>
            </a:r>
            <a:r>
              <a:rPr lang="en-US" sz="1400" dirty="0">
                <a:solidFill>
                  <a:srgbClr val="0000CC"/>
                </a:solidFill>
              </a:rPr>
              <a:t>or performing adaptation</a:t>
            </a:r>
            <a:r>
              <a:rPr lang="pl-PL" sz="1400" dirty="0">
                <a:solidFill>
                  <a:srgbClr val="0000CC"/>
                </a:solidFill>
              </a:rPr>
              <a:t> </a:t>
            </a:r>
            <a:r>
              <a:rPr lang="en-US" sz="1400" dirty="0">
                <a:solidFill>
                  <a:srgbClr val="0000CC"/>
                </a:solidFill>
              </a:rPr>
              <a:t>(e.g., attention). One may recognize an analogy here to </a:t>
            </a:r>
            <a:r>
              <a:rPr lang="en-US" sz="1400" dirty="0" err="1">
                <a:solidFill>
                  <a:srgbClr val="0000CC"/>
                </a:solidFill>
              </a:rPr>
              <a:t>Kahneman's</a:t>
            </a:r>
            <a:r>
              <a:rPr lang="en-US" sz="1400" dirty="0">
                <a:solidFill>
                  <a:srgbClr val="0000CC"/>
                </a:solidFill>
              </a:rPr>
              <a:t> </a:t>
            </a:r>
            <a:r>
              <a:rPr lang="en-US" sz="1400" i="1" dirty="0">
                <a:solidFill>
                  <a:srgbClr val="0000CC"/>
                </a:solidFill>
              </a:rPr>
              <a:t>fast </a:t>
            </a:r>
            <a:r>
              <a:rPr lang="en-US" sz="1400" dirty="0">
                <a:solidFill>
                  <a:srgbClr val="0000CC"/>
                </a:solidFill>
              </a:rPr>
              <a:t>and </a:t>
            </a:r>
            <a:r>
              <a:rPr lang="en-US" sz="1400" i="1" dirty="0">
                <a:solidFill>
                  <a:srgbClr val="0000CC"/>
                </a:solidFill>
              </a:rPr>
              <a:t>slow</a:t>
            </a:r>
            <a:r>
              <a:rPr lang="en-US" sz="1400" dirty="0">
                <a:solidFill>
                  <a:srgbClr val="0000CC"/>
                </a:solidFill>
              </a:rPr>
              <a:t> reasoning.</a:t>
            </a:r>
          </a:p>
        </p:txBody>
      </p:sp>
      <p:sp>
        <p:nvSpPr>
          <p:cNvPr id="153" name="pole tekstowe 152"/>
          <p:cNvSpPr txBox="1"/>
          <p:nvPr/>
        </p:nvSpPr>
        <p:spPr>
          <a:xfrm>
            <a:off x="63613" y="2199785"/>
            <a:ext cx="1750126" cy="4293483"/>
          </a:xfrm>
          <a:prstGeom prst="rect">
            <a:avLst/>
          </a:prstGeom>
          <a:noFill/>
        </p:spPr>
        <p:txBody>
          <a:bodyPr wrap="square" rtlCol="0">
            <a:spAutoFit/>
          </a:bodyPr>
          <a:lstStyle/>
          <a:p>
            <a:pPr algn="ctr"/>
            <a:r>
              <a:rPr lang="en-US" sz="1300" dirty="0">
                <a:solidFill>
                  <a:srgbClr val="0000CC"/>
                </a:solidFill>
              </a:rPr>
              <a:t>The exemplary reasoning modules (sub-granules) of the </a:t>
            </a:r>
            <a:r>
              <a:rPr lang="en-US" sz="1300" dirty="0" err="1">
                <a:solidFill>
                  <a:srgbClr val="0000CC"/>
                </a:solidFill>
              </a:rPr>
              <a:t>bc</a:t>
            </a:r>
            <a:r>
              <a:rPr lang="en-US" sz="1300" dirty="0">
                <a:solidFill>
                  <a:srgbClr val="0000CC"/>
                </a:solidFill>
              </a:rPr>
              <a:t>-granule supporting the development of procedures named in boxes:</a:t>
            </a:r>
          </a:p>
          <a:p>
            <a:pPr marL="179388" indent="-179388">
              <a:buFontTx/>
              <a:buChar char="-"/>
            </a:pPr>
            <a:r>
              <a:rPr lang="en-US" sz="1300" dirty="0">
                <a:solidFill>
                  <a:srgbClr val="0000CC"/>
                </a:solidFill>
              </a:rPr>
              <a:t>dialogues Di</a:t>
            </a:r>
          </a:p>
          <a:p>
            <a:pPr marL="179388" indent="-179388">
              <a:buFontTx/>
              <a:buChar char="-"/>
            </a:pPr>
            <a:r>
              <a:rPr lang="en-US" sz="1300" dirty="0">
                <a:solidFill>
                  <a:srgbClr val="0000CC"/>
                </a:solidFill>
              </a:rPr>
              <a:t>decomposition D</a:t>
            </a:r>
          </a:p>
          <a:p>
            <a:pPr marL="179388" indent="-179388">
              <a:buFontTx/>
              <a:buChar char="-"/>
            </a:pPr>
            <a:r>
              <a:rPr lang="en-US" sz="1300" dirty="0">
                <a:solidFill>
                  <a:srgbClr val="0000CC"/>
                </a:solidFill>
              </a:rPr>
              <a:t>adaptation A</a:t>
            </a:r>
          </a:p>
          <a:p>
            <a:pPr marL="179388" indent="-179388">
              <a:buFontTx/>
              <a:buChar char="-"/>
            </a:pPr>
            <a:r>
              <a:rPr lang="en-US" sz="1300" dirty="0">
                <a:solidFill>
                  <a:srgbClr val="0000CC"/>
                </a:solidFill>
              </a:rPr>
              <a:t>conflicting information C</a:t>
            </a:r>
          </a:p>
          <a:p>
            <a:pPr marL="179388" indent="-179388">
              <a:buFontTx/>
              <a:buChar char="-"/>
            </a:pPr>
            <a:r>
              <a:rPr lang="en-US" sz="1300" dirty="0">
                <a:solidFill>
                  <a:srgbClr val="0000CC"/>
                </a:solidFill>
              </a:rPr>
              <a:t>optimization O</a:t>
            </a:r>
          </a:p>
          <a:p>
            <a:pPr marL="179388" indent="-179388">
              <a:buFontTx/>
              <a:buChar char="-"/>
            </a:pPr>
            <a:r>
              <a:rPr lang="en-US" sz="1300" dirty="0">
                <a:solidFill>
                  <a:srgbClr val="0000CC"/>
                </a:solidFill>
              </a:rPr>
              <a:t>uncertainty U</a:t>
            </a:r>
          </a:p>
          <a:p>
            <a:pPr marL="179388" indent="-179388">
              <a:buFontTx/>
              <a:buChar char="-"/>
            </a:pPr>
            <a:r>
              <a:rPr lang="en-US" sz="1300" dirty="0">
                <a:solidFill>
                  <a:srgbClr val="0000CC"/>
                </a:solidFill>
              </a:rPr>
              <a:t>risk R</a:t>
            </a:r>
            <a:endParaRPr lang="pl-PL" sz="1300" dirty="0">
              <a:solidFill>
                <a:srgbClr val="0000CC"/>
              </a:solidFill>
            </a:endParaRPr>
          </a:p>
          <a:p>
            <a:pPr marL="179388" indent="-179388">
              <a:buFontTx/>
              <a:buChar char="-"/>
            </a:pPr>
            <a:r>
              <a:rPr lang="en-US" sz="1300" dirty="0">
                <a:solidFill>
                  <a:srgbClr val="0000CC"/>
                </a:solidFill>
              </a:rPr>
              <a:t>aggregation Ag</a:t>
            </a:r>
          </a:p>
          <a:p>
            <a:pPr marL="179388" indent="-179388">
              <a:buFontTx/>
              <a:buChar char="-"/>
            </a:pPr>
            <a:r>
              <a:rPr lang="en-US" sz="1300" dirty="0">
                <a:solidFill>
                  <a:srgbClr val="0000CC"/>
                </a:solidFill>
              </a:rPr>
              <a:t>interactions </a:t>
            </a:r>
            <a:r>
              <a:rPr lang="pl-PL" sz="1300" dirty="0">
                <a:solidFill>
                  <a:srgbClr val="0000CC"/>
                </a:solidFill>
              </a:rPr>
              <a:t>I</a:t>
            </a:r>
          </a:p>
          <a:p>
            <a:pPr marL="179388" indent="-179388">
              <a:buFontTx/>
              <a:buChar char="-"/>
            </a:pPr>
            <a:r>
              <a:rPr lang="en-US" sz="1300" dirty="0">
                <a:solidFill>
                  <a:srgbClr val="0000CC"/>
                </a:solidFill>
              </a:rPr>
              <a:t>need</a:t>
            </a:r>
            <a:r>
              <a:rPr lang="pl-PL" sz="1300" dirty="0">
                <a:solidFill>
                  <a:srgbClr val="0000CC"/>
                </a:solidFill>
              </a:rPr>
              <a:t>s N</a:t>
            </a:r>
          </a:p>
          <a:p>
            <a:pPr marL="179388" indent="-179388">
              <a:buFontTx/>
              <a:buChar char="-"/>
            </a:pPr>
            <a:r>
              <a:rPr lang="pl-PL" sz="1300" dirty="0" err="1">
                <a:solidFill>
                  <a:srgbClr val="0000CC"/>
                </a:solidFill>
              </a:rPr>
              <a:t>attention</a:t>
            </a:r>
            <a:r>
              <a:rPr lang="pl-PL" sz="1300" dirty="0">
                <a:solidFill>
                  <a:srgbClr val="0000CC"/>
                </a:solidFill>
              </a:rPr>
              <a:t> At</a:t>
            </a:r>
            <a:endParaRPr lang="en-US" sz="1300" dirty="0">
              <a:solidFill>
                <a:srgbClr val="0000CC"/>
              </a:solidFill>
            </a:endParaRPr>
          </a:p>
          <a:p>
            <a:pPr marL="285750" indent="-285750">
              <a:buFontTx/>
              <a:buChar char="-"/>
            </a:pPr>
            <a:r>
              <a:rPr lang="en-US" sz="1300" dirty="0">
                <a:solidFill>
                  <a:srgbClr val="0000CC"/>
                </a:solidFill>
              </a:rPr>
              <a:t>…</a:t>
            </a:r>
            <a:endParaRPr lang="en-US" sz="1400" dirty="0">
              <a:solidFill>
                <a:srgbClr val="0000CC"/>
              </a:solidFill>
            </a:endParaRPr>
          </a:p>
        </p:txBody>
      </p:sp>
      <p:grpSp>
        <p:nvGrpSpPr>
          <p:cNvPr id="99" name="Grupa 98"/>
          <p:cNvGrpSpPr/>
          <p:nvPr/>
        </p:nvGrpSpPr>
        <p:grpSpPr>
          <a:xfrm>
            <a:off x="32953" y="405643"/>
            <a:ext cx="5967809" cy="6376859"/>
            <a:chOff x="2564631" y="164315"/>
            <a:chExt cx="5967809" cy="6376859"/>
          </a:xfrm>
        </p:grpSpPr>
        <p:grpSp>
          <p:nvGrpSpPr>
            <p:cNvPr id="101" name="Grupa 100"/>
            <p:cNvGrpSpPr/>
            <p:nvPr/>
          </p:nvGrpSpPr>
          <p:grpSpPr>
            <a:xfrm>
              <a:off x="2564631" y="164315"/>
              <a:ext cx="2439417" cy="1387303"/>
              <a:chOff x="755576" y="332656"/>
              <a:chExt cx="2439417" cy="1387303"/>
            </a:xfrm>
          </p:grpSpPr>
          <p:sp>
            <p:nvSpPr>
              <p:cNvPr id="161" name="Prostokąt 160"/>
              <p:cNvSpPr/>
              <p:nvPr/>
            </p:nvSpPr>
            <p:spPr>
              <a:xfrm>
                <a:off x="755576" y="332656"/>
                <a:ext cx="1317221" cy="1191644"/>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specification of the </a:t>
                </a:r>
                <a:r>
                  <a:rPr kumimoji="0" lang="en-US" sz="1400" b="0" i="0" u="none" strike="noStrike" kern="0" cap="none" spc="0" normalizeH="0" baseline="0" dirty="0">
                    <a:ln>
                      <a:noFill/>
                    </a:ln>
                    <a:solidFill>
                      <a:prstClr val="black"/>
                    </a:solidFill>
                    <a:effectLst/>
                    <a:uLnTx/>
                    <a:uFillTx/>
                    <a:latin typeface="Calibri"/>
                    <a:ea typeface="+mn-ea"/>
                    <a:cs typeface="+mn-cs"/>
                  </a:rPr>
                  <a:t>prioritized </a:t>
                </a:r>
                <a:r>
                  <a:rPr kumimoji="0" lang="en-US" sz="1400" b="0" i="0" u="none" strike="noStrike" kern="0" cap="none" spc="0" normalizeH="0" baseline="0" noProof="0" dirty="0">
                    <a:ln>
                      <a:noFill/>
                    </a:ln>
                    <a:solidFill>
                      <a:prstClr val="black"/>
                    </a:solidFill>
                    <a:effectLst/>
                    <a:uLnTx/>
                    <a:uFillTx/>
                    <a:latin typeface="Calibri"/>
                    <a:ea typeface="+mn-ea"/>
                    <a:cs typeface="+mn-cs"/>
                  </a:rPr>
                  <a:t>needs (e.g. in dialogues with users)</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cxnSp>
            <p:nvCxnSpPr>
              <p:cNvPr id="166" name="Łącznik prosty ze strzałką 165"/>
              <p:cNvCxnSpPr/>
              <p:nvPr/>
            </p:nvCxnSpPr>
            <p:spPr>
              <a:xfrm flipH="1" flipV="1">
                <a:off x="2072798" y="818491"/>
                <a:ext cx="1122195" cy="6834"/>
              </a:xfrm>
              <a:prstGeom prst="straightConnector1">
                <a:avLst/>
              </a:prstGeom>
              <a:noFill/>
              <a:ln w="25400" cap="flat" cmpd="sng" algn="ctr">
                <a:solidFill>
                  <a:sysClr val="windowText" lastClr="000000"/>
                </a:solidFill>
                <a:prstDash val="solid"/>
                <a:miter lim="800000"/>
                <a:headEnd type="triangle"/>
                <a:tailEnd type="none"/>
              </a:ln>
              <a:effectLst/>
            </p:spPr>
          </p:cxnSp>
          <p:sp>
            <p:nvSpPr>
              <p:cNvPr id="167" name="Elipsa 166"/>
              <p:cNvSpPr/>
              <p:nvPr/>
            </p:nvSpPr>
            <p:spPr>
              <a:xfrm>
                <a:off x="1698791" y="1328641"/>
                <a:ext cx="774817"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D, Di</a:t>
                </a:r>
                <a:endParaRPr lang="en-US" sz="1200" dirty="0">
                  <a:solidFill>
                    <a:schemeClr val="tx1"/>
                  </a:solidFill>
                </a:endParaRPr>
              </a:p>
            </p:txBody>
          </p:sp>
        </p:grpSp>
        <p:cxnSp>
          <p:nvCxnSpPr>
            <p:cNvPr id="102" name="Łącznik prosty ze strzałką 101"/>
            <p:cNvCxnSpPr>
              <a:stCxn id="150" idx="2"/>
              <a:endCxn id="116" idx="0"/>
            </p:cNvCxnSpPr>
            <p:nvPr/>
          </p:nvCxnSpPr>
          <p:spPr>
            <a:xfrm flipH="1">
              <a:off x="5562131" y="3113409"/>
              <a:ext cx="808437" cy="277782"/>
            </a:xfrm>
            <a:prstGeom prst="straightConnector1">
              <a:avLst/>
            </a:prstGeom>
            <a:noFill/>
            <a:ln w="25400" cap="flat" cmpd="sng" algn="ctr">
              <a:solidFill>
                <a:sysClr val="windowText" lastClr="000000"/>
              </a:solidFill>
              <a:prstDash val="solid"/>
              <a:miter lim="800000"/>
              <a:tailEnd type="triangle"/>
            </a:ln>
            <a:effectLst/>
          </p:spPr>
        </p:cxnSp>
        <p:cxnSp>
          <p:nvCxnSpPr>
            <p:cNvPr id="103" name="Łącznik prosty ze strzałką 102"/>
            <p:cNvCxnSpPr>
              <a:stCxn id="119" idx="1"/>
            </p:cNvCxnSpPr>
            <p:nvPr/>
          </p:nvCxnSpPr>
          <p:spPr>
            <a:xfrm flipH="1">
              <a:off x="4442564" y="6342889"/>
              <a:ext cx="432739" cy="10863"/>
            </a:xfrm>
            <a:prstGeom prst="straightConnector1">
              <a:avLst/>
            </a:prstGeom>
            <a:noFill/>
            <a:ln w="25400" cap="flat" cmpd="sng" algn="ctr">
              <a:solidFill>
                <a:sysClr val="windowText" lastClr="000000"/>
              </a:solidFill>
              <a:prstDash val="solid"/>
              <a:miter lim="800000"/>
              <a:tailEnd type="triangle"/>
            </a:ln>
            <a:effectLst/>
          </p:spPr>
        </p:cxnSp>
        <p:cxnSp>
          <p:nvCxnSpPr>
            <p:cNvPr id="104" name="Łącznik prosty ze strzałką 103"/>
            <p:cNvCxnSpPr/>
            <p:nvPr/>
          </p:nvCxnSpPr>
          <p:spPr>
            <a:xfrm>
              <a:off x="4460228" y="656984"/>
              <a:ext cx="11488" cy="5685904"/>
            </a:xfrm>
            <a:prstGeom prst="straightConnector1">
              <a:avLst/>
            </a:prstGeom>
            <a:noFill/>
            <a:ln w="25400" cap="flat" cmpd="sng" algn="ctr">
              <a:solidFill>
                <a:sysClr val="windowText" lastClr="000000"/>
              </a:solidFill>
              <a:prstDash val="solid"/>
              <a:miter lim="800000"/>
              <a:tailEnd type="none"/>
            </a:ln>
            <a:effectLst/>
          </p:spPr>
        </p:cxnSp>
        <p:cxnSp>
          <p:nvCxnSpPr>
            <p:cNvPr id="105" name="Łącznik prosty ze strzałką 104"/>
            <p:cNvCxnSpPr>
              <a:stCxn id="121" idx="2"/>
              <a:endCxn id="122" idx="0"/>
            </p:cNvCxnSpPr>
            <p:nvPr/>
          </p:nvCxnSpPr>
          <p:spPr>
            <a:xfrm>
              <a:off x="7490380" y="4397549"/>
              <a:ext cx="9331" cy="352990"/>
            </a:xfrm>
            <a:prstGeom prst="straightConnector1">
              <a:avLst/>
            </a:prstGeom>
            <a:noFill/>
            <a:ln w="25400" cap="flat" cmpd="sng" algn="ctr">
              <a:solidFill>
                <a:sysClr val="windowText" lastClr="000000"/>
              </a:solidFill>
              <a:prstDash val="solid"/>
              <a:miter lim="800000"/>
              <a:tailEnd type="triangle"/>
            </a:ln>
            <a:effectLst/>
          </p:spPr>
        </p:cxnSp>
        <p:cxnSp>
          <p:nvCxnSpPr>
            <p:cNvPr id="106" name="Łącznik prosty ze strzałką 105"/>
            <p:cNvCxnSpPr>
              <a:stCxn id="151" idx="2"/>
            </p:cNvCxnSpPr>
            <p:nvPr/>
          </p:nvCxnSpPr>
          <p:spPr>
            <a:xfrm>
              <a:off x="7488160" y="3103477"/>
              <a:ext cx="76676" cy="401600"/>
            </a:xfrm>
            <a:prstGeom prst="straightConnector1">
              <a:avLst/>
            </a:prstGeom>
            <a:noFill/>
            <a:ln w="25400" cap="flat" cmpd="sng" algn="ctr">
              <a:solidFill>
                <a:sysClr val="windowText" lastClr="000000"/>
              </a:solidFill>
              <a:prstDash val="solid"/>
              <a:miter lim="800000"/>
              <a:tailEnd type="triangle"/>
            </a:ln>
            <a:effectLst/>
          </p:spPr>
        </p:cxnSp>
        <p:cxnSp>
          <p:nvCxnSpPr>
            <p:cNvPr id="107" name="Łącznik prosty ze strzałką 106"/>
            <p:cNvCxnSpPr/>
            <p:nvPr/>
          </p:nvCxnSpPr>
          <p:spPr>
            <a:xfrm flipH="1">
              <a:off x="7500773" y="5744039"/>
              <a:ext cx="1031667" cy="4328"/>
            </a:xfrm>
            <a:prstGeom prst="straightConnector1">
              <a:avLst/>
            </a:prstGeom>
            <a:noFill/>
            <a:ln w="25400" cap="flat" cmpd="sng" algn="ctr">
              <a:solidFill>
                <a:sysClr val="windowText" lastClr="000000"/>
              </a:solidFill>
              <a:prstDash val="solid"/>
              <a:miter lim="800000"/>
              <a:tailEnd type="none"/>
            </a:ln>
            <a:effectLst/>
          </p:spPr>
        </p:cxnSp>
        <p:cxnSp>
          <p:nvCxnSpPr>
            <p:cNvPr id="108" name="Łącznik prosty ze strzałką 107"/>
            <p:cNvCxnSpPr/>
            <p:nvPr/>
          </p:nvCxnSpPr>
          <p:spPr>
            <a:xfrm>
              <a:off x="8532440" y="585138"/>
              <a:ext cx="0" cy="5187182"/>
            </a:xfrm>
            <a:prstGeom prst="straightConnector1">
              <a:avLst/>
            </a:prstGeom>
            <a:noFill/>
            <a:ln w="25400" cap="flat" cmpd="sng" algn="ctr">
              <a:solidFill>
                <a:sysClr val="windowText" lastClr="000000"/>
              </a:solidFill>
              <a:prstDash val="solid"/>
              <a:miter lim="800000"/>
              <a:tailEnd type="none"/>
            </a:ln>
            <a:effectLst/>
          </p:spPr>
        </p:cxnSp>
        <p:cxnSp>
          <p:nvCxnSpPr>
            <p:cNvPr id="109" name="Łącznik prosty ze strzałką 108"/>
            <p:cNvCxnSpPr/>
            <p:nvPr/>
          </p:nvCxnSpPr>
          <p:spPr>
            <a:xfrm flipH="1">
              <a:off x="7883375" y="585138"/>
              <a:ext cx="649065" cy="0"/>
            </a:xfrm>
            <a:prstGeom prst="straightConnector1">
              <a:avLst/>
            </a:prstGeom>
            <a:noFill/>
            <a:ln w="25400" cap="flat" cmpd="sng" algn="ctr">
              <a:solidFill>
                <a:sysClr val="windowText" lastClr="000000"/>
              </a:solidFill>
              <a:prstDash val="solid"/>
              <a:miter lim="800000"/>
              <a:headEnd type="none"/>
              <a:tailEnd type="triangle" w="lg" len="med"/>
            </a:ln>
            <a:effectLst/>
          </p:spPr>
        </p:cxnSp>
        <p:cxnSp>
          <p:nvCxnSpPr>
            <p:cNvPr id="110" name="Łącznik prosty ze strzałką 109"/>
            <p:cNvCxnSpPr/>
            <p:nvPr/>
          </p:nvCxnSpPr>
          <p:spPr>
            <a:xfrm>
              <a:off x="7500772" y="5438452"/>
              <a:ext cx="2662" cy="309915"/>
            </a:xfrm>
            <a:prstGeom prst="straightConnector1">
              <a:avLst/>
            </a:prstGeom>
            <a:noFill/>
            <a:ln w="25400" cap="flat" cmpd="sng" algn="ctr">
              <a:solidFill>
                <a:sysClr val="windowText" lastClr="000000"/>
              </a:solidFill>
              <a:prstDash val="solid"/>
              <a:miter lim="800000"/>
              <a:tailEnd type="triangle"/>
            </a:ln>
            <a:effectLst/>
          </p:spPr>
        </p:cxnSp>
        <p:grpSp>
          <p:nvGrpSpPr>
            <p:cNvPr id="111" name="Grupa 110"/>
            <p:cNvGrpSpPr/>
            <p:nvPr/>
          </p:nvGrpSpPr>
          <p:grpSpPr>
            <a:xfrm>
              <a:off x="5803936" y="2281262"/>
              <a:ext cx="2238215" cy="648905"/>
              <a:chOff x="7232284" y="5146330"/>
              <a:chExt cx="4800725" cy="912566"/>
            </a:xfrm>
          </p:grpSpPr>
          <p:sp>
            <p:nvSpPr>
              <p:cNvPr id="152" name="Prostokąt 151"/>
              <p:cNvSpPr/>
              <p:nvPr/>
            </p:nvSpPr>
            <p:spPr>
              <a:xfrm>
                <a:off x="7232284" y="5146330"/>
                <a:ext cx="4800725" cy="912566"/>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0" u="none" strike="noStrike" kern="0" cap="none" spc="0" normalizeH="0" baseline="0" noProof="0" dirty="0">
                    <a:ln>
                      <a:noFill/>
                    </a:ln>
                    <a:solidFill>
                      <a:prstClr val="black"/>
                    </a:solidFill>
                    <a:effectLst/>
                    <a:uLnTx/>
                    <a:uFillTx/>
                    <a:latin typeface="Calibri"/>
                    <a:ea typeface="+mn-ea"/>
                    <a:cs typeface="+mn-cs"/>
                  </a:rPr>
                  <a:t> is satisfactory for rule selection from</a:t>
                </a:r>
                <a:r>
                  <a:rPr kumimoji="0" lang="en-US" sz="1400" b="0" i="1" u="none" strike="noStrike" kern="0" cap="none" spc="0" normalizeH="0" baseline="0" noProof="0" dirty="0">
                    <a:ln>
                      <a:noFill/>
                    </a:ln>
                    <a:solidFill>
                      <a:prstClr val="black"/>
                    </a:solidFill>
                    <a:effectLst/>
                    <a:uLnTx/>
                    <a:uFillTx/>
                    <a:latin typeface="Calibri"/>
                    <a:ea typeface="+mn-ea"/>
                    <a:cs typeface="+mn-cs"/>
                  </a:rPr>
                  <a:t> Rules</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160" name="Łącznik prosty 159"/>
              <p:cNvCxnSpPr/>
              <p:nvPr/>
            </p:nvCxnSpPr>
            <p:spPr>
              <a:xfrm>
                <a:off x="8924699" y="6021411"/>
                <a:ext cx="2721232" cy="0"/>
              </a:xfrm>
              <a:prstGeom prst="line">
                <a:avLst/>
              </a:prstGeom>
              <a:noFill/>
              <a:ln w="25400" cap="flat" cmpd="sng" algn="ctr">
                <a:solidFill>
                  <a:sysClr val="windowText" lastClr="000000"/>
                </a:solidFill>
                <a:prstDash val="solid"/>
                <a:miter lim="800000"/>
              </a:ln>
              <a:effectLst/>
            </p:spPr>
          </p:cxnSp>
        </p:grpSp>
        <p:grpSp>
          <p:nvGrpSpPr>
            <p:cNvPr id="112" name="Grupa 111"/>
            <p:cNvGrpSpPr/>
            <p:nvPr/>
          </p:nvGrpSpPr>
          <p:grpSpPr>
            <a:xfrm>
              <a:off x="5806967" y="2903511"/>
              <a:ext cx="2235186" cy="209898"/>
              <a:chOff x="8314034" y="-593454"/>
              <a:chExt cx="3151123" cy="335721"/>
            </a:xfrm>
          </p:grpSpPr>
          <p:sp>
            <p:nvSpPr>
              <p:cNvPr id="150" name="Prostokąt 149"/>
              <p:cNvSpPr/>
              <p:nvPr/>
            </p:nvSpPr>
            <p:spPr>
              <a:xfrm>
                <a:off x="8314034" y="-593454"/>
                <a:ext cx="1589106" cy="335721"/>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600" b="0" i="0" u="none" strike="noStrike" kern="0" cap="none" spc="0" normalizeH="0" baseline="0" noProof="0">
                    <a:ln>
                      <a:noFill/>
                    </a:ln>
                    <a:solidFill>
                      <a:prstClr val="black"/>
                    </a:solidFill>
                    <a:effectLst/>
                    <a:uLnTx/>
                    <a:uFillTx/>
                    <a:latin typeface="Calibri"/>
                    <a:ea typeface="+mn-ea"/>
                    <a:cs typeface="+mn-cs"/>
                  </a:rPr>
                  <a:t>Y</a:t>
                </a: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sp>
            <p:nvSpPr>
              <p:cNvPr id="151" name="Prostokąt 150"/>
              <p:cNvSpPr/>
              <p:nvPr/>
            </p:nvSpPr>
            <p:spPr>
              <a:xfrm>
                <a:off x="9903140" y="-588549"/>
                <a:ext cx="1562017" cy="314929"/>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600" b="0" i="0" u="none" strike="noStrike" kern="0" cap="none" spc="0" normalizeH="0" baseline="0" noProof="0">
                    <a:ln>
                      <a:noFill/>
                    </a:ln>
                    <a:solidFill>
                      <a:prstClr val="black"/>
                    </a:solidFill>
                    <a:effectLst/>
                    <a:uLnTx/>
                    <a:uFillTx/>
                    <a:latin typeface="Calibri"/>
                    <a:ea typeface="+mn-ea"/>
                    <a:cs typeface="+mn-cs"/>
                  </a:rPr>
                  <a:t>N</a:t>
                </a: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13" name="Łącznik prosty ze strzałką 112"/>
            <p:cNvCxnSpPr/>
            <p:nvPr/>
          </p:nvCxnSpPr>
          <p:spPr>
            <a:xfrm>
              <a:off x="5538274" y="3919304"/>
              <a:ext cx="5395" cy="255630"/>
            </a:xfrm>
            <a:prstGeom prst="straightConnector1">
              <a:avLst/>
            </a:prstGeom>
            <a:noFill/>
            <a:ln w="25400" cap="flat" cmpd="sng" algn="ctr">
              <a:solidFill>
                <a:sysClr val="windowText" lastClr="000000"/>
              </a:solidFill>
              <a:prstDash val="solid"/>
              <a:miter lim="800000"/>
              <a:tailEnd type="triangle"/>
            </a:ln>
            <a:effectLst/>
          </p:spPr>
        </p:cxnSp>
        <p:cxnSp>
          <p:nvCxnSpPr>
            <p:cNvPr id="114" name="Łącznik prosty ze strzałką 113"/>
            <p:cNvCxnSpPr>
              <a:stCxn id="117" idx="2"/>
              <a:endCxn id="147" idx="0"/>
            </p:cNvCxnSpPr>
            <p:nvPr/>
          </p:nvCxnSpPr>
          <p:spPr>
            <a:xfrm>
              <a:off x="5538274" y="4672281"/>
              <a:ext cx="7939" cy="158479"/>
            </a:xfrm>
            <a:prstGeom prst="straightConnector1">
              <a:avLst/>
            </a:prstGeom>
            <a:noFill/>
            <a:ln w="25400" cap="flat" cmpd="sng" algn="ctr">
              <a:solidFill>
                <a:sysClr val="windowText" lastClr="000000"/>
              </a:solidFill>
              <a:prstDash val="solid"/>
              <a:miter lim="800000"/>
              <a:tailEnd type="triangle"/>
            </a:ln>
            <a:effectLst/>
          </p:spPr>
        </p:cxnSp>
        <p:cxnSp>
          <p:nvCxnSpPr>
            <p:cNvPr id="115" name="Łącznik prosty ze strzałką 114"/>
            <p:cNvCxnSpPr/>
            <p:nvPr/>
          </p:nvCxnSpPr>
          <p:spPr>
            <a:xfrm flipH="1">
              <a:off x="4442564" y="5852950"/>
              <a:ext cx="226063" cy="0"/>
            </a:xfrm>
            <a:prstGeom prst="straightConnector1">
              <a:avLst/>
            </a:prstGeom>
            <a:noFill/>
            <a:ln w="25400" cap="flat" cmpd="sng" algn="ctr">
              <a:solidFill>
                <a:sysClr val="windowText" lastClr="000000"/>
              </a:solidFill>
              <a:prstDash val="solid"/>
              <a:miter lim="800000"/>
              <a:tailEnd type="triangle"/>
            </a:ln>
            <a:effectLst/>
          </p:spPr>
        </p:cxnSp>
        <p:sp>
          <p:nvSpPr>
            <p:cNvPr id="116" name="Prostokąt 115"/>
            <p:cNvSpPr/>
            <p:nvPr/>
          </p:nvSpPr>
          <p:spPr>
            <a:xfrm>
              <a:off x="4788023" y="3391191"/>
              <a:ext cx="1548216" cy="523892"/>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select</a:t>
              </a:r>
              <a:r>
                <a:rPr kumimoji="0" lang="en-US" sz="1400" b="0" i="1" u="none" strike="noStrike" kern="0" cap="none" spc="0" normalizeH="0" baseline="0" noProof="0" dirty="0">
                  <a:ln>
                    <a:noFill/>
                  </a:ln>
                  <a:solidFill>
                    <a:prstClr val="black"/>
                  </a:solidFill>
                  <a:effectLst/>
                  <a:uLnTx/>
                  <a:uFillTx/>
                  <a:latin typeface="Calibri"/>
                  <a:ea typeface="+mn-ea"/>
                  <a:cs typeface="+mn-cs"/>
                </a:rPr>
                <a:t> r </a:t>
              </a:r>
              <a:r>
                <a:rPr kumimoji="0" lang="en-US" sz="1400" b="0" i="0" u="none" strike="noStrike" kern="0" cap="none" spc="0" normalizeH="0" baseline="0" noProof="0" dirty="0">
                  <a:ln>
                    <a:noFill/>
                  </a:ln>
                  <a:solidFill>
                    <a:prstClr val="black"/>
                  </a:solidFill>
                  <a:effectLst/>
                  <a:uLnTx/>
                  <a:uFillTx/>
                  <a:latin typeface="Calibri"/>
                  <a:ea typeface="+mn-ea"/>
                  <a:cs typeface="+mn-cs"/>
                </a:rPr>
                <a:t>from</a:t>
              </a:r>
              <a:r>
                <a:rPr kumimoji="0" lang="en-US" sz="1400" b="0" i="1" u="none" strike="noStrike" kern="0" cap="none" spc="0" normalizeH="0" baseline="0" noProof="0" dirty="0">
                  <a:ln>
                    <a:noFill/>
                  </a:ln>
                  <a:solidFill>
                    <a:prstClr val="black"/>
                  </a:solidFill>
                  <a:effectLst/>
                  <a:uLnTx/>
                  <a:uFillTx/>
                  <a:latin typeface="Calibri"/>
                  <a:ea typeface="+mn-ea"/>
                  <a:cs typeface="+mn-cs"/>
                </a:rPr>
                <a:t> Rules </a:t>
              </a:r>
              <a:r>
                <a:rPr kumimoji="0" lang="en-US" sz="1400" b="0" i="0" u="none" strike="noStrike" kern="0" cap="none" spc="0" normalizeH="0" baseline="0" noProof="0" dirty="0">
                  <a:ln>
                    <a:noFill/>
                  </a:ln>
                  <a:solidFill>
                    <a:prstClr val="black"/>
                  </a:solidFill>
                  <a:effectLst/>
                  <a:uLnTx/>
                  <a:uFillTx/>
                  <a:latin typeface="Calibri"/>
                  <a:ea typeface="+mn-ea"/>
                  <a:cs typeface="+mn-cs"/>
                </a:rPr>
                <a:t>on the basis of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sp>
          <p:nvSpPr>
            <p:cNvPr id="117" name="Prostokąt 116"/>
            <p:cNvSpPr/>
            <p:nvPr/>
          </p:nvSpPr>
          <p:spPr>
            <a:xfrm>
              <a:off x="4640693" y="4189939"/>
              <a:ext cx="1795161" cy="482343"/>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perform </a:t>
              </a:r>
              <a:r>
                <a:rPr kumimoji="0" lang="en-US" sz="1400" b="0" i="0" u="none" strike="noStrike" kern="0" cap="none" spc="0" normalizeH="0" baseline="0" dirty="0">
                  <a:ln>
                    <a:noFill/>
                  </a:ln>
                  <a:solidFill>
                    <a:prstClr val="black"/>
                  </a:solidFill>
                  <a:effectLst/>
                  <a:uLnTx/>
                  <a:uFillTx/>
                  <a:latin typeface="Calibri"/>
                  <a:ea typeface="+mn-ea"/>
                  <a:cs typeface="+mn-cs"/>
                </a:rPr>
                <a:t>realization </a:t>
              </a:r>
              <a:r>
                <a:rPr kumimoji="0" lang="en-US" sz="1400" b="0" i="0" u="none" strike="noStrike" kern="0" cap="none" spc="0" normalizeH="0" baseline="0" noProof="0" dirty="0">
                  <a:ln>
                    <a:noFill/>
                  </a:ln>
                  <a:solidFill>
                    <a:prstClr val="black"/>
                  </a:solidFill>
                  <a:effectLst/>
                  <a:uLnTx/>
                  <a:uFillTx/>
                  <a:latin typeface="Calibri"/>
                  <a:ea typeface="+mn-ea"/>
                  <a:cs typeface="+mn-cs"/>
                </a:rPr>
                <a:t>of </a:t>
              </a:r>
              <a:r>
                <a:rPr kumimoji="0" lang="en-US" sz="1400" b="0" i="1" u="none" strike="noStrike" kern="0" cap="none" spc="0" normalizeH="0" baseline="0" noProof="0" dirty="0">
                  <a:ln>
                    <a:noFill/>
                  </a:ln>
                  <a:solidFill>
                    <a:prstClr val="black"/>
                  </a:solidFill>
                  <a:effectLst/>
                  <a:uLnTx/>
                  <a:uFillTx/>
                  <a:latin typeface="Calibri"/>
                  <a:ea typeface="+mn-ea"/>
                  <a:cs typeface="+mn-cs"/>
                </a:rPr>
                <a:t>r </a:t>
              </a:r>
              <a:r>
                <a:rPr kumimoji="0" lang="en-US" sz="1400" b="0" i="0" u="none" strike="noStrike" kern="0" cap="none" spc="0" normalizeH="0" baseline="0" noProof="0" dirty="0">
                  <a:ln>
                    <a:noFill/>
                  </a:ln>
                  <a:solidFill>
                    <a:prstClr val="black"/>
                  </a:solidFill>
                  <a:effectLst/>
                  <a:uLnTx/>
                  <a:uFillTx/>
                  <a:latin typeface="Calibri"/>
                  <a:ea typeface="+mn-ea"/>
                  <a:cs typeface="+mn-cs"/>
                </a:rPr>
                <a:t>and update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grpSp>
          <p:nvGrpSpPr>
            <p:cNvPr id="118" name="Grupa 117"/>
            <p:cNvGrpSpPr/>
            <p:nvPr/>
          </p:nvGrpSpPr>
          <p:grpSpPr>
            <a:xfrm>
              <a:off x="4668627" y="4830761"/>
              <a:ext cx="1749414" cy="1107396"/>
              <a:chOff x="-712616" y="-2375063"/>
              <a:chExt cx="3951920" cy="1565372"/>
            </a:xfrm>
          </p:grpSpPr>
          <p:sp>
            <p:nvSpPr>
              <p:cNvPr id="147" name="Prostokąt 146"/>
              <p:cNvSpPr/>
              <p:nvPr/>
            </p:nvSpPr>
            <p:spPr>
              <a:xfrm>
                <a:off x="-699608" y="-2375063"/>
                <a:ext cx="3938910" cy="1332532"/>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real results of </a:t>
                </a:r>
                <a:r>
                  <a:rPr kumimoji="0" lang="en-US" sz="1400" b="0" i="0" u="none" strike="noStrike" kern="0" cap="none" spc="0" normalizeH="0" baseline="0" dirty="0">
                    <a:ln>
                      <a:noFill/>
                    </a:ln>
                    <a:solidFill>
                      <a:prstClr val="black"/>
                    </a:solidFill>
                    <a:effectLst/>
                    <a:uLnTx/>
                    <a:uFillTx/>
                    <a:latin typeface="Calibri"/>
                    <a:ea typeface="+mn-ea"/>
                    <a:cs typeface="+mn-cs"/>
                  </a:rPr>
                  <a:t>realization </a:t>
                </a:r>
                <a:r>
                  <a:rPr kumimoji="0" lang="en-US" sz="1400" b="0" i="0" u="none" strike="noStrike" kern="0" cap="none" spc="0" normalizeH="0" baseline="0" noProof="0" dirty="0">
                    <a:ln>
                      <a:noFill/>
                    </a:ln>
                    <a:solidFill>
                      <a:prstClr val="black"/>
                    </a:solidFill>
                    <a:effectLst/>
                    <a:uLnTx/>
                    <a:uFillTx/>
                    <a:latin typeface="Calibri"/>
                    <a:ea typeface="+mn-ea"/>
                    <a:cs typeface="+mn-cs"/>
                  </a:rPr>
                  <a:t>of</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err="1">
                    <a:ln>
                      <a:noFill/>
                    </a:ln>
                    <a:solidFill>
                      <a:prstClr val="black"/>
                    </a:solidFill>
                    <a:effectLst/>
                    <a:uLnTx/>
                    <a:uFillTx/>
                    <a:latin typeface="Calibri"/>
                    <a:ea typeface="+mn-ea"/>
                    <a:cs typeface="+mn-cs"/>
                  </a:rPr>
                  <a:t>r </a:t>
                </a:r>
                <a:r>
                  <a:rPr kumimoji="0" lang="en-US" sz="1400" b="0" i="0" u="none" strike="noStrike" kern="0" cap="none" spc="0" normalizeH="0" baseline="0" noProof="0" dirty="0" err="1">
                    <a:ln>
                      <a:noFill/>
                    </a:ln>
                    <a:solidFill>
                      <a:prstClr val="black"/>
                    </a:solidFill>
                    <a:effectLst/>
                    <a:uLnTx/>
                    <a:uFillTx/>
                    <a:latin typeface="Calibri"/>
                    <a:ea typeface="+mn-ea"/>
                    <a:cs typeface="+mn-cs"/>
                  </a:rPr>
                  <a:t>are</a:t>
                </a:r>
                <a:r>
                  <a:rPr kumimoji="0" lang="en-US" sz="1400" b="0" i="0"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a:ln>
                      <a:noFill/>
                    </a:ln>
                    <a:solidFill>
                      <a:prstClr val="black"/>
                    </a:solidFill>
                    <a:effectLst/>
                    <a:uLnTx/>
                    <a:uFillTx/>
                    <a:latin typeface="Calibri"/>
                    <a:ea typeface="+mn-ea"/>
                    <a:cs typeface="+mn-cs"/>
                  </a:rPr>
                  <a:t>close enough </a:t>
                </a:r>
                <a:endParaRPr kumimoji="0" lang="pl-PL" sz="1400" b="0" i="1"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to the predicted ones</a:t>
                </a:r>
              </a:p>
            </p:txBody>
          </p:sp>
          <p:sp>
            <p:nvSpPr>
              <p:cNvPr id="148" name="Prostokąt 147"/>
              <p:cNvSpPr/>
              <p:nvPr/>
            </p:nvSpPr>
            <p:spPr>
              <a:xfrm>
                <a:off x="-712616" y="-1046715"/>
                <a:ext cx="1964526" cy="233156"/>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Y</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49" name="Prostokąt 148"/>
              <p:cNvSpPr/>
              <p:nvPr/>
            </p:nvSpPr>
            <p:spPr>
              <a:xfrm>
                <a:off x="1258478" y="-1043619"/>
                <a:ext cx="1980826" cy="233928"/>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N</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119" name="Prostokąt 118"/>
            <p:cNvSpPr/>
            <p:nvPr/>
          </p:nvSpPr>
          <p:spPr>
            <a:xfrm>
              <a:off x="4875304" y="6144603"/>
              <a:ext cx="3286738" cy="396571"/>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dirty="0">
                  <a:ln>
                    <a:noFill/>
                  </a:ln>
                  <a:solidFill>
                    <a:prstClr val="black"/>
                  </a:solidFill>
                  <a:effectLst/>
                  <a:uLnTx/>
                  <a:uFillTx/>
                  <a:latin typeface="Calibri"/>
                </a:rPr>
                <a:t>perform adaptation of </a:t>
              </a:r>
              <a:r>
                <a:rPr kumimoji="0" lang="en-US" sz="1400" b="0" i="1" u="none" strike="noStrike" kern="0" cap="none" spc="0" normalizeH="0" baseline="0" dirty="0">
                  <a:ln>
                    <a:noFill/>
                  </a:ln>
                  <a:solidFill>
                    <a:prstClr val="black"/>
                  </a:solidFill>
                  <a:effectLst/>
                  <a:uLnTx/>
                  <a:uFillTx/>
                  <a:latin typeface="Calibri"/>
                </a:rPr>
                <a:t>Rules</a:t>
              </a:r>
              <a:r>
                <a:rPr kumimoji="0" lang="pl-PL" sz="1400" b="0" i="1" u="none" strike="noStrike" kern="0" cap="none" spc="0" normalizeH="0" baseline="0" dirty="0">
                  <a:ln>
                    <a:noFill/>
                  </a:ln>
                  <a:solidFill>
                    <a:prstClr val="black"/>
                  </a:solidFill>
                  <a:effectLst/>
                  <a:uLnTx/>
                  <a:uFillTx/>
                  <a:latin typeface="Calibri"/>
                </a:rPr>
                <a:t>, </a:t>
              </a:r>
              <a:r>
                <a:rPr lang="pl-PL" sz="1400" kern="0" dirty="0" err="1">
                  <a:solidFill>
                    <a:prstClr val="black"/>
                  </a:solidFill>
                  <a:latin typeface="Calibri"/>
                </a:rPr>
                <a:t>if</a:t>
              </a:r>
              <a:r>
                <a:rPr lang="pl-PL" sz="1400" kern="0" dirty="0">
                  <a:solidFill>
                    <a:prstClr val="black"/>
                  </a:solidFill>
                  <a:latin typeface="Calibri"/>
                </a:rPr>
                <a:t> </a:t>
              </a:r>
              <a:r>
                <a:rPr lang="pl-PL" sz="1400" kern="0" dirty="0" err="1">
                  <a:solidFill>
                    <a:prstClr val="black"/>
                  </a:solidFill>
                  <a:latin typeface="Calibri"/>
                </a:rPr>
                <a:t>necessary</a:t>
              </a:r>
              <a:r>
                <a:rPr lang="pl-PL" sz="1400" kern="0" dirty="0">
                  <a:solidFill>
                    <a:prstClr val="black"/>
                  </a:solidFill>
                  <a:latin typeface="Calibri"/>
                </a:rPr>
                <a:t> </a:t>
              </a:r>
              <a:endParaRPr kumimoji="0" lang="en-US" sz="1400" b="0" i="1" u="none" strike="noStrike" kern="0" cap="none" spc="0" normalizeH="0" baseline="0" dirty="0">
                <a:ln>
                  <a:noFill/>
                </a:ln>
                <a:solidFill>
                  <a:prstClr val="black"/>
                </a:solidFill>
                <a:effectLst/>
                <a:uLnTx/>
                <a:uFillTx/>
                <a:latin typeface="Calibri"/>
              </a:endParaRPr>
            </a:p>
          </p:txBody>
        </p:sp>
        <p:cxnSp>
          <p:nvCxnSpPr>
            <p:cNvPr id="120" name="Łącznik prosty ze strzałką 119"/>
            <p:cNvCxnSpPr/>
            <p:nvPr/>
          </p:nvCxnSpPr>
          <p:spPr>
            <a:xfrm>
              <a:off x="5979610" y="5938157"/>
              <a:ext cx="0" cy="227457"/>
            </a:xfrm>
            <a:prstGeom prst="straightConnector1">
              <a:avLst/>
            </a:prstGeom>
            <a:noFill/>
            <a:ln w="25400" cap="flat" cmpd="sng" algn="ctr">
              <a:solidFill>
                <a:sysClr val="windowText" lastClr="000000"/>
              </a:solidFill>
              <a:prstDash val="solid"/>
              <a:miter lim="800000"/>
              <a:tailEnd type="triangle"/>
            </a:ln>
            <a:effectLst/>
          </p:spPr>
        </p:cxnSp>
        <p:sp>
          <p:nvSpPr>
            <p:cNvPr id="121" name="Prostokąt 120"/>
            <p:cNvSpPr/>
            <p:nvPr/>
          </p:nvSpPr>
          <p:spPr>
            <a:xfrm>
              <a:off x="6818718" y="3501192"/>
              <a:ext cx="1343324" cy="896357"/>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decide how to update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0" u="none" strike="noStrike" kern="0" cap="none" spc="0" normalizeH="0" baseline="0" noProof="0" dirty="0">
                  <a:ln>
                    <a:noFill/>
                  </a:ln>
                  <a:solidFill>
                    <a:prstClr val="black"/>
                  </a:solidFill>
                  <a:effectLst/>
                  <a:uLnTx/>
                  <a:uFillTx/>
                  <a:latin typeface="Calibri"/>
                  <a:ea typeface="+mn-ea"/>
                  <a:cs typeface="+mn-cs"/>
                </a:rPr>
                <a:t> by relevant procedure</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sp>
          <p:nvSpPr>
            <p:cNvPr id="122" name="Prostokąt 121"/>
            <p:cNvSpPr/>
            <p:nvPr/>
          </p:nvSpPr>
          <p:spPr>
            <a:xfrm>
              <a:off x="6867799" y="4750539"/>
              <a:ext cx="1263824" cy="682415"/>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update</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0" u="none" strike="noStrike" kern="0" cap="none" spc="0" normalizeH="0" baseline="0" noProof="0" dirty="0">
                  <a:ln>
                    <a:noFill/>
                  </a:ln>
                  <a:solidFill>
                    <a:prstClr val="black"/>
                  </a:solidFill>
                  <a:effectLst/>
                  <a:uLnTx/>
                  <a:uFillTx/>
                  <a:latin typeface="Calibri"/>
                  <a:ea typeface="+mn-ea"/>
                  <a:cs typeface="+mn-cs"/>
                </a:rPr>
                <a:t>by the selected procedure</a:t>
              </a:r>
            </a:p>
          </p:txBody>
        </p:sp>
        <p:sp>
          <p:nvSpPr>
            <p:cNvPr id="123" name="Elipsa 122"/>
            <p:cNvSpPr/>
            <p:nvPr/>
          </p:nvSpPr>
          <p:spPr>
            <a:xfrm>
              <a:off x="7607735" y="5935419"/>
              <a:ext cx="836568" cy="342077"/>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A, At</a:t>
              </a:r>
              <a:endParaRPr lang="en-US" sz="1200" dirty="0">
                <a:solidFill>
                  <a:schemeClr val="tx1"/>
                </a:solidFill>
              </a:endParaRPr>
            </a:p>
          </p:txBody>
        </p:sp>
        <p:sp>
          <p:nvSpPr>
            <p:cNvPr id="124" name="Elipsa 123"/>
            <p:cNvSpPr/>
            <p:nvPr/>
          </p:nvSpPr>
          <p:spPr>
            <a:xfrm>
              <a:off x="5260730" y="2240566"/>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C</a:t>
              </a:r>
              <a:endParaRPr lang="en-US" sz="1200">
                <a:solidFill>
                  <a:schemeClr val="tx1"/>
                </a:solidFill>
              </a:endParaRPr>
            </a:p>
          </p:txBody>
        </p:sp>
        <p:sp>
          <p:nvSpPr>
            <p:cNvPr id="125" name="Elipsa 124"/>
            <p:cNvSpPr/>
            <p:nvPr/>
          </p:nvSpPr>
          <p:spPr>
            <a:xfrm>
              <a:off x="4555929" y="3079785"/>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R</a:t>
              </a:r>
              <a:endParaRPr lang="en-US" sz="1200">
                <a:solidFill>
                  <a:schemeClr val="tx1"/>
                </a:solidFill>
              </a:endParaRPr>
            </a:p>
          </p:txBody>
        </p:sp>
        <p:sp>
          <p:nvSpPr>
            <p:cNvPr id="126" name="Elipsa 125"/>
            <p:cNvSpPr/>
            <p:nvPr/>
          </p:nvSpPr>
          <p:spPr>
            <a:xfrm>
              <a:off x="6155169" y="4855023"/>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U</a:t>
              </a:r>
              <a:endParaRPr lang="en-US" sz="1200">
                <a:solidFill>
                  <a:schemeClr val="tx1"/>
                </a:solidFill>
              </a:endParaRPr>
            </a:p>
          </p:txBody>
        </p:sp>
        <p:sp>
          <p:nvSpPr>
            <p:cNvPr id="127" name="Elipsa 126"/>
            <p:cNvSpPr/>
            <p:nvPr/>
          </p:nvSpPr>
          <p:spPr>
            <a:xfrm>
              <a:off x="6413439" y="3243329"/>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O</a:t>
              </a:r>
              <a:endParaRPr lang="en-US" sz="1200">
                <a:solidFill>
                  <a:schemeClr val="tx1"/>
                </a:solidFill>
              </a:endParaRPr>
            </a:p>
          </p:txBody>
        </p:sp>
        <p:sp>
          <p:nvSpPr>
            <p:cNvPr id="128" name="Elipsa 127"/>
            <p:cNvSpPr/>
            <p:nvPr/>
          </p:nvSpPr>
          <p:spPr>
            <a:xfrm>
              <a:off x="6252642" y="4372680"/>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I</a:t>
              </a:r>
              <a:endParaRPr lang="en-US" sz="1200" dirty="0">
                <a:solidFill>
                  <a:schemeClr val="tx1"/>
                </a:solidFill>
              </a:endParaRPr>
            </a:p>
          </p:txBody>
        </p:sp>
        <p:sp>
          <p:nvSpPr>
            <p:cNvPr id="129" name="Elipsa 128"/>
            <p:cNvSpPr/>
            <p:nvPr/>
          </p:nvSpPr>
          <p:spPr>
            <a:xfrm>
              <a:off x="6513053" y="5359617"/>
              <a:ext cx="663549" cy="34767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Ag</a:t>
              </a:r>
              <a:endParaRPr lang="en-US" sz="1200" dirty="0">
                <a:solidFill>
                  <a:schemeClr val="tx1"/>
                </a:solidFill>
              </a:endParaRPr>
            </a:p>
          </p:txBody>
        </p:sp>
        <p:grpSp>
          <p:nvGrpSpPr>
            <p:cNvPr id="130" name="Grupa 129"/>
            <p:cNvGrpSpPr/>
            <p:nvPr/>
          </p:nvGrpSpPr>
          <p:grpSpPr>
            <a:xfrm>
              <a:off x="6041678" y="1513126"/>
              <a:ext cx="2311065" cy="638016"/>
              <a:chOff x="6181887" y="833434"/>
              <a:chExt cx="2311065" cy="638016"/>
            </a:xfrm>
          </p:grpSpPr>
          <p:grpSp>
            <p:nvGrpSpPr>
              <p:cNvPr id="140" name="Grupa 139"/>
              <p:cNvGrpSpPr/>
              <p:nvPr/>
            </p:nvGrpSpPr>
            <p:grpSpPr>
              <a:xfrm>
                <a:off x="6181887" y="833434"/>
                <a:ext cx="1519702" cy="606322"/>
                <a:chOff x="640613" y="-2554846"/>
                <a:chExt cx="3155268" cy="1240165"/>
              </a:xfrm>
            </p:grpSpPr>
            <p:sp>
              <p:nvSpPr>
                <p:cNvPr id="143" name="Prostokąt 142"/>
                <p:cNvSpPr/>
                <p:nvPr/>
              </p:nvSpPr>
              <p:spPr>
                <a:xfrm>
                  <a:off x="640613" y="-2554846"/>
                  <a:ext cx="3155268" cy="814511"/>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n</a:t>
                  </a:r>
                  <a:r>
                    <a:rPr kumimoji="0" lang="en-US" sz="1400" b="0" i="0" u="none" strike="noStrike" kern="0" cap="none" spc="0" normalizeH="0" baseline="0" noProof="0" dirty="0" err="1">
                      <a:ln>
                        <a:noFill/>
                      </a:ln>
                      <a:solidFill>
                        <a:prstClr val="black"/>
                      </a:solidFill>
                      <a:effectLst/>
                      <a:uLnTx/>
                      <a:uFillTx/>
                      <a:latin typeface="Calibri"/>
                    </a:rPr>
                    <a:t>eeds</a:t>
                  </a:r>
                  <a:r>
                    <a:rPr kumimoji="0" lang="en-US" sz="1400" b="0" i="0" u="none" strike="noStrike" kern="0" cap="none" spc="0" normalizeH="0" baseline="0" noProof="0" dirty="0">
                      <a:ln>
                        <a:noFill/>
                      </a:ln>
                      <a:solidFill>
                        <a:prstClr val="black"/>
                      </a:solidFill>
                      <a:effectLst/>
                      <a:uLnTx/>
                      <a:uFillTx/>
                      <a:latin typeface="Calibri"/>
                    </a:rPr>
                    <a:t> satisfied </a:t>
                  </a:r>
                </a:p>
              </p:txBody>
            </p:sp>
            <p:sp>
              <p:nvSpPr>
                <p:cNvPr id="144" name="Prostokąt 143"/>
                <p:cNvSpPr/>
                <p:nvPr/>
              </p:nvSpPr>
              <p:spPr>
                <a:xfrm>
                  <a:off x="640615" y="-1741028"/>
                  <a:ext cx="1632881" cy="426347"/>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N</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46" name="Prostokąt 145"/>
                <p:cNvSpPr/>
                <p:nvPr/>
              </p:nvSpPr>
              <p:spPr>
                <a:xfrm>
                  <a:off x="2260278" y="-1740631"/>
                  <a:ext cx="1535603" cy="419270"/>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Y</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141" name="Prostokąt 140"/>
              <p:cNvSpPr/>
              <p:nvPr/>
            </p:nvSpPr>
            <p:spPr>
              <a:xfrm>
                <a:off x="7870603" y="1186007"/>
                <a:ext cx="622349" cy="285443"/>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STOP</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142" name="Łącznik prosty ze strzałką 141"/>
              <p:cNvCxnSpPr>
                <a:endCxn id="141" idx="1"/>
              </p:cNvCxnSpPr>
              <p:nvPr/>
            </p:nvCxnSpPr>
            <p:spPr>
              <a:xfrm flipV="1">
                <a:off x="7701589" y="1328729"/>
                <a:ext cx="169014" cy="5333"/>
              </a:xfrm>
              <a:prstGeom prst="straightConnector1">
                <a:avLst/>
              </a:prstGeom>
              <a:noFill/>
              <a:ln w="25400" cap="flat" cmpd="sng" algn="ctr">
                <a:solidFill>
                  <a:sysClr val="windowText" lastClr="000000"/>
                </a:solidFill>
                <a:prstDash val="solid"/>
                <a:miter lim="800000"/>
                <a:tailEnd type="triangle"/>
              </a:ln>
              <a:effectLst/>
            </p:spPr>
          </p:cxnSp>
        </p:grpSp>
        <p:sp>
          <p:nvSpPr>
            <p:cNvPr id="131" name="Elipsa 130"/>
            <p:cNvSpPr/>
            <p:nvPr/>
          </p:nvSpPr>
          <p:spPr>
            <a:xfrm>
              <a:off x="7340047" y="1417649"/>
              <a:ext cx="721956"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N</a:t>
              </a:r>
              <a:endParaRPr lang="en-US" sz="1200" dirty="0">
                <a:solidFill>
                  <a:schemeClr val="tx1"/>
                </a:solidFill>
              </a:endParaRPr>
            </a:p>
          </p:txBody>
        </p:sp>
        <p:sp>
          <p:nvSpPr>
            <p:cNvPr id="132" name="Prostokąt 131"/>
            <p:cNvSpPr/>
            <p:nvPr/>
          </p:nvSpPr>
          <p:spPr>
            <a:xfrm>
              <a:off x="5009008" y="446841"/>
              <a:ext cx="2855521" cy="310422"/>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needs achievable</a:t>
              </a:r>
              <a:r>
                <a:rPr kumimoji="0" lang="en-US" sz="1400" b="0" i="0" u="none" strike="noStrike" kern="0" cap="none" spc="0" normalizeH="0" baseline="0" noProof="0" dirty="0">
                  <a:ln>
                    <a:noFill/>
                  </a:ln>
                  <a:solidFill>
                    <a:prstClr val="black"/>
                  </a:solidFill>
                  <a:effectLst/>
                  <a:uLnTx/>
                  <a:uFillTx/>
                  <a:latin typeface="Calibri"/>
                </a:rPr>
                <a:t> </a:t>
              </a:r>
            </a:p>
          </p:txBody>
        </p:sp>
        <p:sp>
          <p:nvSpPr>
            <p:cNvPr id="133" name="Prostokąt 132"/>
            <p:cNvSpPr/>
            <p:nvPr/>
          </p:nvSpPr>
          <p:spPr>
            <a:xfrm>
              <a:off x="6428903" y="736845"/>
              <a:ext cx="1427761" cy="246525"/>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400" kern="0" noProof="0" dirty="0">
                  <a:solidFill>
                    <a:prstClr val="black"/>
                  </a:solidFill>
                  <a:latin typeface="Calibri"/>
                </a:rPr>
                <a:t>Y</a:t>
              </a:r>
              <a:endParaRPr kumimoji="0" lang="en-US" sz="1400" b="0" i="0" u="none" strike="noStrike" kern="0" cap="none" spc="0" normalizeH="0" baseline="0" noProof="0" dirty="0">
                <a:ln>
                  <a:noFill/>
                </a:ln>
                <a:solidFill>
                  <a:prstClr val="black"/>
                </a:solidFill>
                <a:effectLst/>
                <a:uLnTx/>
                <a:uFillTx/>
                <a:latin typeface="Calibri"/>
              </a:endParaRPr>
            </a:p>
          </p:txBody>
        </p:sp>
        <p:sp>
          <p:nvSpPr>
            <p:cNvPr id="134" name="Prostokąt 133"/>
            <p:cNvSpPr/>
            <p:nvPr/>
          </p:nvSpPr>
          <p:spPr>
            <a:xfrm>
              <a:off x="5004048" y="736084"/>
              <a:ext cx="1424855" cy="244109"/>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400" kern="0" dirty="0">
                  <a:solidFill>
                    <a:prstClr val="black"/>
                  </a:solidFill>
                  <a:latin typeface="Calibri"/>
                </a:rPr>
                <a:t>N</a:t>
              </a:r>
              <a:endParaRPr kumimoji="0" lang="en-US" sz="1400" b="0" i="0" u="none" strike="noStrike" kern="0" cap="none" spc="0" normalizeH="0" baseline="0" noProof="0" dirty="0">
                <a:ln>
                  <a:noFill/>
                </a:ln>
                <a:solidFill>
                  <a:prstClr val="black"/>
                </a:solidFill>
                <a:effectLst/>
                <a:uLnTx/>
                <a:uFillTx/>
                <a:latin typeface="Calibri"/>
              </a:endParaRPr>
            </a:p>
          </p:txBody>
        </p:sp>
        <p:cxnSp>
          <p:nvCxnSpPr>
            <p:cNvPr id="135" name="Łącznik prosty ze strzałką 134"/>
            <p:cNvCxnSpPr/>
            <p:nvPr/>
          </p:nvCxnSpPr>
          <p:spPr>
            <a:xfrm>
              <a:off x="5796136" y="962079"/>
              <a:ext cx="7613" cy="170898"/>
            </a:xfrm>
            <a:prstGeom prst="straightConnector1">
              <a:avLst/>
            </a:prstGeom>
            <a:noFill/>
            <a:ln w="25400" cap="flat" cmpd="sng" algn="ctr">
              <a:solidFill>
                <a:sysClr val="windowText" lastClr="000000"/>
              </a:solidFill>
              <a:prstDash val="solid"/>
              <a:miter lim="800000"/>
              <a:tailEnd type="triangle"/>
            </a:ln>
            <a:effectLst/>
          </p:spPr>
        </p:cxnSp>
        <p:sp>
          <p:nvSpPr>
            <p:cNvPr id="136" name="Prostokąt 135"/>
            <p:cNvSpPr/>
            <p:nvPr/>
          </p:nvSpPr>
          <p:spPr>
            <a:xfrm>
              <a:off x="4621124" y="1143906"/>
              <a:ext cx="2482554" cy="244884"/>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modify needs </a:t>
              </a:r>
              <a:r>
                <a:rPr lang="pl-PL" sz="1400" kern="0" dirty="0" err="1">
                  <a:solidFill>
                    <a:prstClr val="black"/>
                  </a:solidFill>
                  <a:latin typeface="Calibri"/>
                </a:rPr>
                <a:t>that</a:t>
              </a:r>
              <a:r>
                <a:rPr lang="pl-PL" sz="1400" kern="0" dirty="0">
                  <a:solidFill>
                    <a:prstClr val="black"/>
                  </a:solidFill>
                  <a:latin typeface="Calibri"/>
                </a:rPr>
                <a:t> </a:t>
              </a:r>
              <a:r>
                <a:rPr lang="pl-PL" sz="1400" kern="0" dirty="0" err="1">
                  <a:solidFill>
                    <a:prstClr val="black"/>
                  </a:solidFill>
                  <a:latin typeface="Calibri"/>
                </a:rPr>
                <a:t>must</a:t>
              </a:r>
              <a:r>
                <a:rPr lang="pl-PL" sz="1400" kern="0" dirty="0">
                  <a:solidFill>
                    <a:prstClr val="black"/>
                  </a:solidFill>
                  <a:latin typeface="Calibri"/>
                </a:rPr>
                <a:t> </a:t>
              </a:r>
              <a:r>
                <a:rPr lang="en-US" sz="1400" kern="0" dirty="0">
                  <a:solidFill>
                    <a:prstClr val="black"/>
                  </a:solidFill>
                  <a:latin typeface="Calibri"/>
                </a:rPr>
                <a:t>be </a:t>
              </a:r>
              <a:r>
                <a:rPr lang="pl-PL" sz="1400" kern="0" dirty="0">
                  <a:solidFill>
                    <a:prstClr val="black"/>
                  </a:solidFill>
                  <a:latin typeface="Calibri"/>
                </a:rPr>
                <a:t>met</a:t>
              </a:r>
              <a:endParaRPr kumimoji="0" lang="en-US" sz="1400" b="0" i="0" u="none" strike="noStrike" kern="0" cap="none" spc="0" normalizeH="0" baseline="0" dirty="0">
                <a:ln>
                  <a:noFill/>
                </a:ln>
                <a:solidFill>
                  <a:prstClr val="black"/>
                </a:solidFill>
                <a:effectLst/>
                <a:uLnTx/>
                <a:uFillTx/>
                <a:latin typeface="Calibri"/>
              </a:endParaRPr>
            </a:p>
          </p:txBody>
        </p:sp>
        <p:pic>
          <p:nvPicPr>
            <p:cNvPr id="137" name="Obraz 136"/>
            <p:cNvPicPr>
              <a:picLocks noChangeAspect="1"/>
            </p:cNvPicPr>
            <p:nvPr/>
          </p:nvPicPr>
          <p:blipFill>
            <a:blip r:embed="rId3"/>
            <a:stretch>
              <a:fillRect/>
            </a:stretch>
          </p:blipFill>
          <p:spPr>
            <a:xfrm>
              <a:off x="7133443" y="969055"/>
              <a:ext cx="224020" cy="663443"/>
            </a:xfrm>
            <a:prstGeom prst="rect">
              <a:avLst/>
            </a:prstGeom>
          </p:spPr>
        </p:pic>
        <p:cxnSp>
          <p:nvCxnSpPr>
            <p:cNvPr id="138" name="Łącznik prosty ze strzałką 137"/>
            <p:cNvCxnSpPr/>
            <p:nvPr/>
          </p:nvCxnSpPr>
          <p:spPr>
            <a:xfrm>
              <a:off x="6436595" y="2105974"/>
              <a:ext cx="7613" cy="170898"/>
            </a:xfrm>
            <a:prstGeom prst="straightConnector1">
              <a:avLst/>
            </a:prstGeom>
            <a:noFill/>
            <a:ln w="25400" cap="flat" cmpd="sng" algn="ctr">
              <a:solidFill>
                <a:sysClr val="windowText" lastClr="000000"/>
              </a:solidFill>
              <a:prstDash val="solid"/>
              <a:miter lim="800000"/>
              <a:tailEnd type="triangle"/>
            </a:ln>
            <a:effectLst/>
          </p:spPr>
        </p:cxnSp>
        <p:cxnSp>
          <p:nvCxnSpPr>
            <p:cNvPr id="139" name="Łącznik prosty ze strzałką 138"/>
            <p:cNvCxnSpPr/>
            <p:nvPr/>
          </p:nvCxnSpPr>
          <p:spPr>
            <a:xfrm flipH="1">
              <a:off x="4439382" y="1252883"/>
              <a:ext cx="215045" cy="1477"/>
            </a:xfrm>
            <a:prstGeom prst="straightConnector1">
              <a:avLst/>
            </a:prstGeom>
            <a:noFill/>
            <a:ln w="25400" cap="flat" cmpd="sng" algn="ctr">
              <a:solidFill>
                <a:sysClr val="windowText" lastClr="000000"/>
              </a:solidFill>
              <a:prstDash val="solid"/>
              <a:miter lim="800000"/>
              <a:tailEnd type="triangle"/>
            </a:ln>
            <a:effectLst/>
          </p:spPr>
        </p:cxnSp>
      </p:grpSp>
      <p:sp>
        <p:nvSpPr>
          <p:cNvPr id="3" name="pole tekstowe 2"/>
          <p:cNvSpPr txBox="1"/>
          <p:nvPr/>
        </p:nvSpPr>
        <p:spPr>
          <a:xfrm>
            <a:off x="6086613" y="5654612"/>
            <a:ext cx="2967492" cy="954107"/>
          </a:xfrm>
          <a:prstGeom prst="rect">
            <a:avLst/>
          </a:prstGeom>
          <a:noFill/>
        </p:spPr>
        <p:txBody>
          <a:bodyPr wrap="square" rtlCol="0">
            <a:spAutoFit/>
          </a:bodyPr>
          <a:lstStyle/>
          <a:p>
            <a:r>
              <a:rPr lang="en-US" sz="1400" i="1" dirty="0" err="1">
                <a:solidFill>
                  <a:srgbClr val="0000CC"/>
                </a:solidFill>
              </a:rPr>
              <a:t>inf</a:t>
            </a:r>
            <a:r>
              <a:rPr lang="en-US" sz="1400" dirty="0">
                <a:solidFill>
                  <a:srgbClr val="0000CC"/>
                </a:solidFill>
              </a:rPr>
              <a:t> – information in </a:t>
            </a:r>
            <a:r>
              <a:rPr lang="en-US" sz="1400" dirty="0" err="1">
                <a:solidFill>
                  <a:srgbClr val="0000CC"/>
                </a:solidFill>
              </a:rPr>
              <a:t>i</a:t>
            </a:r>
            <a:r>
              <a:rPr lang="en-US" sz="1400" dirty="0">
                <a:solidFill>
                  <a:srgbClr val="0000CC"/>
                </a:solidFill>
              </a:rPr>
              <a:t>-layer </a:t>
            </a:r>
            <a:r>
              <a:rPr lang="pl-PL" sz="1400" dirty="0" err="1">
                <a:solidFill>
                  <a:srgbClr val="0000CC"/>
                </a:solidFill>
              </a:rPr>
              <a:t>about</a:t>
            </a:r>
            <a:r>
              <a:rPr lang="en-US" sz="1400" dirty="0">
                <a:solidFill>
                  <a:srgbClr val="0000CC"/>
                </a:solidFill>
              </a:rPr>
              <a:t> </a:t>
            </a:r>
            <a:r>
              <a:rPr lang="pl-PL" sz="1400" dirty="0">
                <a:solidFill>
                  <a:srgbClr val="0000CC"/>
                </a:solidFill>
              </a:rPr>
              <a:t>t</a:t>
            </a:r>
            <a:r>
              <a:rPr lang="en-US" sz="1400" dirty="0">
                <a:solidFill>
                  <a:srgbClr val="0000CC"/>
                </a:solidFill>
              </a:rPr>
              <a:t>he currently </a:t>
            </a:r>
            <a:r>
              <a:rPr lang="pl-PL" sz="1400" dirty="0">
                <a:solidFill>
                  <a:srgbClr val="0000CC"/>
                </a:solidFill>
              </a:rPr>
              <a:t>p</a:t>
            </a:r>
            <a:r>
              <a:rPr lang="en-US" sz="1400" dirty="0" err="1">
                <a:solidFill>
                  <a:srgbClr val="0000CC"/>
                </a:solidFill>
              </a:rPr>
              <a:t>erceived</a:t>
            </a:r>
            <a:r>
              <a:rPr lang="en-US" sz="1400" dirty="0">
                <a:solidFill>
                  <a:srgbClr val="0000CC"/>
                </a:solidFill>
              </a:rPr>
              <a:t> situation </a:t>
            </a:r>
            <a:endParaRPr lang="pl-PL" sz="1400" dirty="0">
              <a:solidFill>
                <a:srgbClr val="0000CC"/>
              </a:solidFill>
            </a:endParaRPr>
          </a:p>
          <a:p>
            <a:r>
              <a:rPr lang="en-US" sz="1400" i="1" dirty="0">
                <a:solidFill>
                  <a:srgbClr val="0000CC"/>
                </a:solidFill>
              </a:rPr>
              <a:t>Rules – </a:t>
            </a:r>
            <a:r>
              <a:rPr lang="en-US" sz="1400" dirty="0">
                <a:solidFill>
                  <a:srgbClr val="0000CC"/>
                </a:solidFill>
              </a:rPr>
              <a:t>set of rules for transformation of sub</a:t>
            </a:r>
            <a:r>
              <a:rPr lang="pl-PL" sz="1400">
                <a:solidFill>
                  <a:srgbClr val="0000CC"/>
                </a:solidFill>
              </a:rPr>
              <a:t>-</a:t>
            </a:r>
            <a:r>
              <a:rPr lang="en-US" sz="1400">
                <a:solidFill>
                  <a:srgbClr val="0000CC"/>
                </a:solidFill>
              </a:rPr>
              <a:t>granules </a:t>
            </a:r>
            <a:endParaRPr lang="en-US" sz="1400" i="1" dirty="0">
              <a:solidFill>
                <a:srgbClr val="0000CC"/>
              </a:solidFill>
            </a:endParaRPr>
          </a:p>
        </p:txBody>
      </p:sp>
      <p:sp>
        <p:nvSpPr>
          <p:cNvPr id="64" name="Elipsa 63"/>
          <p:cNvSpPr/>
          <p:nvPr/>
        </p:nvSpPr>
        <p:spPr>
          <a:xfrm>
            <a:off x="2020241" y="1036455"/>
            <a:ext cx="1055163"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Di, R, At</a:t>
            </a:r>
            <a:endParaRPr lang="en-US" sz="1200" dirty="0">
              <a:solidFill>
                <a:schemeClr val="tx1"/>
              </a:solidFill>
            </a:endParaRPr>
          </a:p>
        </p:txBody>
      </p:sp>
    </p:spTree>
    <p:extLst>
      <p:ext uri="{BB962C8B-B14F-4D97-AF65-F5344CB8AC3E}">
        <p14:creationId xmlns:p14="http://schemas.microsoft.com/office/powerpoint/2010/main" val="353112472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1C36DC2-2C81-1698-26B1-B2B010CAA6B8}"/>
            </a:ext>
          </a:extLst>
        </p:cNvPr>
        <p:cNvGrpSpPr/>
        <p:nvPr/>
      </p:nvGrpSpPr>
      <p:grpSpPr>
        <a:xfrm>
          <a:off x="0" y="0"/>
          <a:ext cx="0" cy="0"/>
          <a:chOff x="0" y="0"/>
          <a:chExt cx="0" cy="0"/>
        </a:xfrm>
      </p:grpSpPr>
      <p:sp>
        <p:nvSpPr>
          <p:cNvPr id="2" name="Symbol zastępczy numeru slajdu 1">
            <a:extLst>
              <a:ext uri="{FF2B5EF4-FFF2-40B4-BE49-F238E27FC236}">
                <a16:creationId xmlns="" xmlns:a16="http://schemas.microsoft.com/office/drawing/2014/main" id="{779ABDD8-2D06-C806-AFFA-730D24F5A9E9}"/>
              </a:ext>
            </a:extLst>
          </p:cNvPr>
          <p:cNvSpPr>
            <a:spLocks noGrp="1"/>
          </p:cNvSpPr>
          <p:nvPr>
            <p:ph type="sldNum" sz="quarter" idx="12"/>
          </p:nvPr>
        </p:nvSpPr>
        <p:spPr>
          <a:xfrm>
            <a:off x="8604448" y="6589394"/>
            <a:ext cx="431838" cy="268606"/>
          </a:xfrm>
        </p:spPr>
        <p:txBody>
          <a:bodyPr/>
          <a:lstStyle/>
          <a:p>
            <a:pPr>
              <a:defRPr/>
            </a:pPr>
            <a:fld id="{D02E777F-298D-4C96-825C-3DC57E52C55E}" type="slidenum">
              <a:rPr lang="pl-PL" smtClean="0"/>
              <a:pPr>
                <a:defRPr/>
              </a:pPr>
              <a:t>142</a:t>
            </a:fld>
            <a:endParaRPr lang="pl-PL"/>
          </a:p>
        </p:txBody>
      </p:sp>
      <p:grpSp>
        <p:nvGrpSpPr>
          <p:cNvPr id="53" name="Grupa 52"/>
          <p:cNvGrpSpPr/>
          <p:nvPr/>
        </p:nvGrpSpPr>
        <p:grpSpPr>
          <a:xfrm>
            <a:off x="3068687" y="164315"/>
            <a:ext cx="5967809" cy="6376859"/>
            <a:chOff x="2564631" y="164315"/>
            <a:chExt cx="5967809" cy="6376859"/>
          </a:xfrm>
        </p:grpSpPr>
        <p:grpSp>
          <p:nvGrpSpPr>
            <p:cNvPr id="42" name="Grupa 41"/>
            <p:cNvGrpSpPr/>
            <p:nvPr/>
          </p:nvGrpSpPr>
          <p:grpSpPr>
            <a:xfrm>
              <a:off x="2564631" y="164315"/>
              <a:ext cx="2439417" cy="1387303"/>
              <a:chOff x="755576" y="332656"/>
              <a:chExt cx="2439417" cy="1387303"/>
            </a:xfrm>
          </p:grpSpPr>
          <p:sp>
            <p:nvSpPr>
              <p:cNvPr id="60" name="Prostokąt 59"/>
              <p:cNvSpPr/>
              <p:nvPr/>
            </p:nvSpPr>
            <p:spPr>
              <a:xfrm>
                <a:off x="755576" y="332656"/>
                <a:ext cx="1317221" cy="1191644"/>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specification of the </a:t>
                </a:r>
                <a:r>
                  <a:rPr kumimoji="0" lang="en-US" sz="1400" b="0" i="0" u="none" strike="noStrike" kern="0" cap="none" spc="0" normalizeH="0" baseline="0" dirty="0">
                    <a:ln>
                      <a:noFill/>
                    </a:ln>
                    <a:solidFill>
                      <a:prstClr val="black"/>
                    </a:solidFill>
                    <a:effectLst/>
                    <a:uLnTx/>
                    <a:uFillTx/>
                    <a:latin typeface="Calibri"/>
                    <a:ea typeface="+mn-ea"/>
                    <a:cs typeface="+mn-cs"/>
                  </a:rPr>
                  <a:t>prioritized </a:t>
                </a:r>
                <a:r>
                  <a:rPr kumimoji="0" lang="en-US" sz="1400" b="0" i="0" u="none" strike="noStrike" kern="0" cap="none" spc="0" normalizeH="0" baseline="0" noProof="0" dirty="0">
                    <a:ln>
                      <a:noFill/>
                    </a:ln>
                    <a:solidFill>
                      <a:prstClr val="black"/>
                    </a:solidFill>
                    <a:effectLst/>
                    <a:uLnTx/>
                    <a:uFillTx/>
                    <a:latin typeface="Calibri"/>
                    <a:ea typeface="+mn-ea"/>
                    <a:cs typeface="+mn-cs"/>
                  </a:rPr>
                  <a:t>needs (e.g. in dialogues with users)</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cxnSp>
            <p:nvCxnSpPr>
              <p:cNvPr id="61" name="Łącznik prosty ze strzałką 60"/>
              <p:cNvCxnSpPr/>
              <p:nvPr/>
            </p:nvCxnSpPr>
            <p:spPr>
              <a:xfrm flipH="1" flipV="1">
                <a:off x="2072798" y="818491"/>
                <a:ext cx="1122195" cy="6834"/>
              </a:xfrm>
              <a:prstGeom prst="straightConnector1">
                <a:avLst/>
              </a:prstGeom>
              <a:noFill/>
              <a:ln w="25400" cap="flat" cmpd="sng" algn="ctr">
                <a:solidFill>
                  <a:sysClr val="windowText" lastClr="000000"/>
                </a:solidFill>
                <a:prstDash val="solid"/>
                <a:miter lim="800000"/>
                <a:headEnd type="triangle"/>
                <a:tailEnd type="none"/>
              </a:ln>
              <a:effectLst/>
            </p:spPr>
          </p:cxnSp>
          <p:sp>
            <p:nvSpPr>
              <p:cNvPr id="154" name="Elipsa 153"/>
              <p:cNvSpPr/>
              <p:nvPr/>
            </p:nvSpPr>
            <p:spPr>
              <a:xfrm>
                <a:off x="1698791" y="1328641"/>
                <a:ext cx="774817"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D, Di</a:t>
                </a:r>
                <a:endParaRPr lang="en-US" sz="1200" dirty="0">
                  <a:solidFill>
                    <a:schemeClr val="tx1"/>
                  </a:solidFill>
                </a:endParaRPr>
              </a:p>
            </p:txBody>
          </p:sp>
        </p:grpSp>
        <p:cxnSp>
          <p:nvCxnSpPr>
            <p:cNvPr id="62" name="Łącznik prosty ze strzałką 61"/>
            <p:cNvCxnSpPr>
              <a:stCxn id="96" idx="2"/>
              <a:endCxn id="82" idx="0"/>
            </p:cNvCxnSpPr>
            <p:nvPr/>
          </p:nvCxnSpPr>
          <p:spPr>
            <a:xfrm flipH="1">
              <a:off x="5562131" y="3113409"/>
              <a:ext cx="808437" cy="277782"/>
            </a:xfrm>
            <a:prstGeom prst="straightConnector1">
              <a:avLst/>
            </a:prstGeom>
            <a:noFill/>
            <a:ln w="25400" cap="flat" cmpd="sng" algn="ctr">
              <a:solidFill>
                <a:sysClr val="windowText" lastClr="000000"/>
              </a:solidFill>
              <a:prstDash val="solid"/>
              <a:miter lim="800000"/>
              <a:tailEnd type="triangle"/>
            </a:ln>
            <a:effectLst/>
          </p:spPr>
        </p:cxnSp>
        <p:cxnSp>
          <p:nvCxnSpPr>
            <p:cNvPr id="63" name="Łącznik prosty ze strzałką 62"/>
            <p:cNvCxnSpPr>
              <a:stCxn id="86" idx="1"/>
            </p:cNvCxnSpPr>
            <p:nvPr/>
          </p:nvCxnSpPr>
          <p:spPr>
            <a:xfrm flipH="1">
              <a:off x="4442564" y="6342889"/>
              <a:ext cx="432739" cy="10863"/>
            </a:xfrm>
            <a:prstGeom prst="straightConnector1">
              <a:avLst/>
            </a:prstGeom>
            <a:noFill/>
            <a:ln w="25400" cap="flat" cmpd="sng" algn="ctr">
              <a:solidFill>
                <a:sysClr val="windowText" lastClr="000000"/>
              </a:solidFill>
              <a:prstDash val="solid"/>
              <a:miter lim="800000"/>
              <a:tailEnd type="triangle"/>
            </a:ln>
            <a:effectLst/>
          </p:spPr>
        </p:cxnSp>
        <p:cxnSp>
          <p:nvCxnSpPr>
            <p:cNvPr id="64" name="Łącznik prosty ze strzałką 63"/>
            <p:cNvCxnSpPr/>
            <p:nvPr/>
          </p:nvCxnSpPr>
          <p:spPr>
            <a:xfrm>
              <a:off x="4460228" y="656984"/>
              <a:ext cx="11488" cy="5685904"/>
            </a:xfrm>
            <a:prstGeom prst="straightConnector1">
              <a:avLst/>
            </a:prstGeom>
            <a:noFill/>
            <a:ln w="25400" cap="flat" cmpd="sng" algn="ctr">
              <a:solidFill>
                <a:sysClr val="windowText" lastClr="000000"/>
              </a:solidFill>
              <a:prstDash val="solid"/>
              <a:miter lim="800000"/>
              <a:tailEnd type="none"/>
            </a:ln>
            <a:effectLst/>
          </p:spPr>
        </p:cxnSp>
        <p:cxnSp>
          <p:nvCxnSpPr>
            <p:cNvPr id="66" name="Łącznik prosty ze strzałką 65"/>
            <p:cNvCxnSpPr>
              <a:stCxn id="75" idx="2"/>
              <a:endCxn id="76" idx="0"/>
            </p:cNvCxnSpPr>
            <p:nvPr/>
          </p:nvCxnSpPr>
          <p:spPr>
            <a:xfrm>
              <a:off x="7490380" y="4397549"/>
              <a:ext cx="9331" cy="352990"/>
            </a:xfrm>
            <a:prstGeom prst="straightConnector1">
              <a:avLst/>
            </a:prstGeom>
            <a:noFill/>
            <a:ln w="25400" cap="flat" cmpd="sng" algn="ctr">
              <a:solidFill>
                <a:sysClr val="windowText" lastClr="000000"/>
              </a:solidFill>
              <a:prstDash val="solid"/>
              <a:miter lim="800000"/>
              <a:tailEnd type="triangle"/>
            </a:ln>
            <a:effectLst/>
          </p:spPr>
        </p:cxnSp>
        <p:cxnSp>
          <p:nvCxnSpPr>
            <p:cNvPr id="67" name="Łącznik prosty ze strzałką 66"/>
            <p:cNvCxnSpPr>
              <a:stCxn id="97" idx="2"/>
            </p:cNvCxnSpPr>
            <p:nvPr/>
          </p:nvCxnSpPr>
          <p:spPr>
            <a:xfrm>
              <a:off x="7488160" y="3103477"/>
              <a:ext cx="76676" cy="401600"/>
            </a:xfrm>
            <a:prstGeom prst="straightConnector1">
              <a:avLst/>
            </a:prstGeom>
            <a:noFill/>
            <a:ln w="25400" cap="flat" cmpd="sng" algn="ctr">
              <a:solidFill>
                <a:sysClr val="windowText" lastClr="000000"/>
              </a:solidFill>
              <a:prstDash val="solid"/>
              <a:miter lim="800000"/>
              <a:tailEnd type="triangle"/>
            </a:ln>
            <a:effectLst/>
          </p:spPr>
        </p:cxnSp>
        <p:cxnSp>
          <p:nvCxnSpPr>
            <p:cNvPr id="68" name="Łącznik prosty ze strzałką 67"/>
            <p:cNvCxnSpPr/>
            <p:nvPr/>
          </p:nvCxnSpPr>
          <p:spPr>
            <a:xfrm flipH="1">
              <a:off x="7500773" y="5744039"/>
              <a:ext cx="1031667" cy="4328"/>
            </a:xfrm>
            <a:prstGeom prst="straightConnector1">
              <a:avLst/>
            </a:prstGeom>
            <a:noFill/>
            <a:ln w="25400" cap="flat" cmpd="sng" algn="ctr">
              <a:solidFill>
                <a:sysClr val="windowText" lastClr="000000"/>
              </a:solidFill>
              <a:prstDash val="solid"/>
              <a:miter lim="800000"/>
              <a:tailEnd type="none"/>
            </a:ln>
            <a:effectLst/>
          </p:spPr>
        </p:cxnSp>
        <p:cxnSp>
          <p:nvCxnSpPr>
            <p:cNvPr id="69" name="Łącznik prosty ze strzałką 68"/>
            <p:cNvCxnSpPr/>
            <p:nvPr/>
          </p:nvCxnSpPr>
          <p:spPr>
            <a:xfrm>
              <a:off x="8532440" y="585138"/>
              <a:ext cx="0" cy="5187182"/>
            </a:xfrm>
            <a:prstGeom prst="straightConnector1">
              <a:avLst/>
            </a:prstGeom>
            <a:noFill/>
            <a:ln w="25400" cap="flat" cmpd="sng" algn="ctr">
              <a:solidFill>
                <a:sysClr val="windowText" lastClr="000000"/>
              </a:solidFill>
              <a:prstDash val="solid"/>
              <a:miter lim="800000"/>
              <a:tailEnd type="none"/>
            </a:ln>
            <a:effectLst/>
          </p:spPr>
        </p:cxnSp>
        <p:cxnSp>
          <p:nvCxnSpPr>
            <p:cNvPr id="70" name="Łącznik prosty ze strzałką 69"/>
            <p:cNvCxnSpPr/>
            <p:nvPr/>
          </p:nvCxnSpPr>
          <p:spPr>
            <a:xfrm flipH="1">
              <a:off x="7883375" y="585138"/>
              <a:ext cx="649065" cy="0"/>
            </a:xfrm>
            <a:prstGeom prst="straightConnector1">
              <a:avLst/>
            </a:prstGeom>
            <a:noFill/>
            <a:ln w="25400" cap="flat" cmpd="sng" algn="ctr">
              <a:solidFill>
                <a:sysClr val="windowText" lastClr="000000"/>
              </a:solidFill>
              <a:prstDash val="solid"/>
              <a:miter lim="800000"/>
              <a:headEnd type="none"/>
              <a:tailEnd type="triangle" w="lg" len="med"/>
            </a:ln>
            <a:effectLst/>
          </p:spPr>
        </p:cxnSp>
        <p:cxnSp>
          <p:nvCxnSpPr>
            <p:cNvPr id="71" name="Łącznik prosty ze strzałką 70"/>
            <p:cNvCxnSpPr/>
            <p:nvPr/>
          </p:nvCxnSpPr>
          <p:spPr>
            <a:xfrm>
              <a:off x="7500772" y="5438452"/>
              <a:ext cx="2662" cy="309915"/>
            </a:xfrm>
            <a:prstGeom prst="straightConnector1">
              <a:avLst/>
            </a:prstGeom>
            <a:noFill/>
            <a:ln w="25400" cap="flat" cmpd="sng" algn="ctr">
              <a:solidFill>
                <a:sysClr val="windowText" lastClr="000000"/>
              </a:solidFill>
              <a:prstDash val="solid"/>
              <a:miter lim="800000"/>
              <a:tailEnd type="triangle"/>
            </a:ln>
            <a:effectLst/>
          </p:spPr>
        </p:cxnSp>
        <p:grpSp>
          <p:nvGrpSpPr>
            <p:cNvPr id="94" name="Grupa 93"/>
            <p:cNvGrpSpPr/>
            <p:nvPr/>
          </p:nvGrpSpPr>
          <p:grpSpPr>
            <a:xfrm>
              <a:off x="5803936" y="2281262"/>
              <a:ext cx="2238215" cy="648905"/>
              <a:chOff x="7232284" y="5146330"/>
              <a:chExt cx="4800725" cy="912566"/>
            </a:xfrm>
          </p:grpSpPr>
          <p:sp>
            <p:nvSpPr>
              <p:cNvPr id="98" name="Prostokąt 97"/>
              <p:cNvSpPr/>
              <p:nvPr/>
            </p:nvSpPr>
            <p:spPr>
              <a:xfrm>
                <a:off x="7232284" y="5146330"/>
                <a:ext cx="4800725" cy="912566"/>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0" u="none" strike="noStrike" kern="0" cap="none" spc="0" normalizeH="0" baseline="0" noProof="0" dirty="0">
                    <a:ln>
                      <a:noFill/>
                    </a:ln>
                    <a:solidFill>
                      <a:prstClr val="black"/>
                    </a:solidFill>
                    <a:effectLst/>
                    <a:uLnTx/>
                    <a:uFillTx/>
                    <a:latin typeface="Calibri"/>
                    <a:ea typeface="+mn-ea"/>
                    <a:cs typeface="+mn-cs"/>
                  </a:rPr>
                  <a:t> is satisfactory for rule selection from</a:t>
                </a:r>
                <a:r>
                  <a:rPr kumimoji="0" lang="en-US" sz="1400" b="0" i="1" u="none" strike="noStrike" kern="0" cap="none" spc="0" normalizeH="0" baseline="0" noProof="0" dirty="0">
                    <a:ln>
                      <a:noFill/>
                    </a:ln>
                    <a:solidFill>
                      <a:prstClr val="black"/>
                    </a:solidFill>
                    <a:effectLst/>
                    <a:uLnTx/>
                    <a:uFillTx/>
                    <a:latin typeface="Calibri"/>
                    <a:ea typeface="+mn-ea"/>
                    <a:cs typeface="+mn-cs"/>
                  </a:rPr>
                  <a:t> Rules</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100" name="Łącznik prosty 99"/>
              <p:cNvCxnSpPr/>
              <p:nvPr/>
            </p:nvCxnSpPr>
            <p:spPr>
              <a:xfrm>
                <a:off x="8924699" y="6021411"/>
                <a:ext cx="2721232" cy="0"/>
              </a:xfrm>
              <a:prstGeom prst="line">
                <a:avLst/>
              </a:prstGeom>
              <a:noFill/>
              <a:ln w="25400" cap="flat" cmpd="sng" algn="ctr">
                <a:solidFill>
                  <a:sysClr val="windowText" lastClr="000000"/>
                </a:solidFill>
                <a:prstDash val="solid"/>
                <a:miter lim="800000"/>
              </a:ln>
              <a:effectLst/>
            </p:spPr>
          </p:cxnSp>
        </p:grpSp>
        <p:grpSp>
          <p:nvGrpSpPr>
            <p:cNvPr id="95" name="Grupa 94"/>
            <p:cNvGrpSpPr/>
            <p:nvPr/>
          </p:nvGrpSpPr>
          <p:grpSpPr>
            <a:xfrm>
              <a:off x="5806967" y="2903511"/>
              <a:ext cx="2235186" cy="209898"/>
              <a:chOff x="8314034" y="-593454"/>
              <a:chExt cx="3151123" cy="335721"/>
            </a:xfrm>
          </p:grpSpPr>
          <p:sp>
            <p:nvSpPr>
              <p:cNvPr id="96" name="Prostokąt 95"/>
              <p:cNvSpPr/>
              <p:nvPr/>
            </p:nvSpPr>
            <p:spPr>
              <a:xfrm>
                <a:off x="8314034" y="-593454"/>
                <a:ext cx="1589106" cy="335721"/>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600" b="0" i="0" u="none" strike="noStrike" kern="0" cap="none" spc="0" normalizeH="0" baseline="0" noProof="0">
                    <a:ln>
                      <a:noFill/>
                    </a:ln>
                    <a:solidFill>
                      <a:prstClr val="black"/>
                    </a:solidFill>
                    <a:effectLst/>
                    <a:uLnTx/>
                    <a:uFillTx/>
                    <a:latin typeface="Calibri"/>
                    <a:ea typeface="+mn-ea"/>
                    <a:cs typeface="+mn-cs"/>
                  </a:rPr>
                  <a:t>Y</a:t>
                </a: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sp>
            <p:nvSpPr>
              <p:cNvPr id="97" name="Prostokąt 96"/>
              <p:cNvSpPr/>
              <p:nvPr/>
            </p:nvSpPr>
            <p:spPr>
              <a:xfrm>
                <a:off x="9903140" y="-588549"/>
                <a:ext cx="1562017" cy="314929"/>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600" b="0" i="0" u="none" strike="noStrike" kern="0" cap="none" spc="0" normalizeH="0" baseline="0" noProof="0">
                    <a:ln>
                      <a:noFill/>
                    </a:ln>
                    <a:solidFill>
                      <a:prstClr val="black"/>
                    </a:solidFill>
                    <a:effectLst/>
                    <a:uLnTx/>
                    <a:uFillTx/>
                    <a:latin typeface="Calibri"/>
                    <a:ea typeface="+mn-ea"/>
                    <a:cs typeface="+mn-cs"/>
                  </a:rPr>
                  <a:t>N</a:t>
                </a: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79" name="Łącznik prosty ze strzałką 78"/>
            <p:cNvCxnSpPr/>
            <p:nvPr/>
          </p:nvCxnSpPr>
          <p:spPr>
            <a:xfrm>
              <a:off x="5538274" y="3919304"/>
              <a:ext cx="5395" cy="255630"/>
            </a:xfrm>
            <a:prstGeom prst="straightConnector1">
              <a:avLst/>
            </a:prstGeom>
            <a:noFill/>
            <a:ln w="25400" cap="flat" cmpd="sng" algn="ctr">
              <a:solidFill>
                <a:sysClr val="windowText" lastClr="000000"/>
              </a:solidFill>
              <a:prstDash val="solid"/>
              <a:miter lim="800000"/>
              <a:tailEnd type="triangle"/>
            </a:ln>
            <a:effectLst/>
          </p:spPr>
        </p:cxnSp>
        <p:cxnSp>
          <p:nvCxnSpPr>
            <p:cNvPr id="80" name="Łącznik prosty ze strzałką 79"/>
            <p:cNvCxnSpPr>
              <a:stCxn id="83" idx="2"/>
              <a:endCxn id="91" idx="0"/>
            </p:cNvCxnSpPr>
            <p:nvPr/>
          </p:nvCxnSpPr>
          <p:spPr>
            <a:xfrm>
              <a:off x="5538274" y="4672281"/>
              <a:ext cx="7939" cy="158479"/>
            </a:xfrm>
            <a:prstGeom prst="straightConnector1">
              <a:avLst/>
            </a:prstGeom>
            <a:noFill/>
            <a:ln w="25400" cap="flat" cmpd="sng" algn="ctr">
              <a:solidFill>
                <a:sysClr val="windowText" lastClr="000000"/>
              </a:solidFill>
              <a:prstDash val="solid"/>
              <a:miter lim="800000"/>
              <a:tailEnd type="triangle"/>
            </a:ln>
            <a:effectLst/>
          </p:spPr>
        </p:cxnSp>
        <p:cxnSp>
          <p:nvCxnSpPr>
            <p:cNvPr id="81" name="Łącznik prosty ze strzałką 80"/>
            <p:cNvCxnSpPr/>
            <p:nvPr/>
          </p:nvCxnSpPr>
          <p:spPr>
            <a:xfrm flipH="1">
              <a:off x="4442564" y="5852950"/>
              <a:ext cx="226063" cy="0"/>
            </a:xfrm>
            <a:prstGeom prst="straightConnector1">
              <a:avLst/>
            </a:prstGeom>
            <a:noFill/>
            <a:ln w="25400" cap="flat" cmpd="sng" algn="ctr">
              <a:solidFill>
                <a:sysClr val="windowText" lastClr="000000"/>
              </a:solidFill>
              <a:prstDash val="solid"/>
              <a:miter lim="800000"/>
              <a:tailEnd type="triangle"/>
            </a:ln>
            <a:effectLst/>
          </p:spPr>
        </p:cxnSp>
        <p:sp>
          <p:nvSpPr>
            <p:cNvPr id="82" name="Prostokąt 81"/>
            <p:cNvSpPr/>
            <p:nvPr/>
          </p:nvSpPr>
          <p:spPr>
            <a:xfrm>
              <a:off x="4788023" y="3391191"/>
              <a:ext cx="1548216" cy="523892"/>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select</a:t>
              </a:r>
              <a:r>
                <a:rPr kumimoji="0" lang="en-US" sz="1400" b="0" i="1" u="none" strike="noStrike" kern="0" cap="none" spc="0" normalizeH="0" baseline="0" noProof="0" dirty="0">
                  <a:ln>
                    <a:noFill/>
                  </a:ln>
                  <a:solidFill>
                    <a:prstClr val="black"/>
                  </a:solidFill>
                  <a:effectLst/>
                  <a:uLnTx/>
                  <a:uFillTx/>
                  <a:latin typeface="Calibri"/>
                  <a:ea typeface="+mn-ea"/>
                  <a:cs typeface="+mn-cs"/>
                </a:rPr>
                <a:t> r </a:t>
              </a:r>
              <a:r>
                <a:rPr kumimoji="0" lang="en-US" sz="1400" b="0" i="0" u="none" strike="noStrike" kern="0" cap="none" spc="0" normalizeH="0" baseline="0" noProof="0" dirty="0">
                  <a:ln>
                    <a:noFill/>
                  </a:ln>
                  <a:solidFill>
                    <a:prstClr val="black"/>
                  </a:solidFill>
                  <a:effectLst/>
                  <a:uLnTx/>
                  <a:uFillTx/>
                  <a:latin typeface="Calibri"/>
                  <a:ea typeface="+mn-ea"/>
                  <a:cs typeface="+mn-cs"/>
                </a:rPr>
                <a:t>from</a:t>
              </a:r>
              <a:r>
                <a:rPr kumimoji="0" lang="en-US" sz="1400" b="0" i="1" u="none" strike="noStrike" kern="0" cap="none" spc="0" normalizeH="0" baseline="0" noProof="0" dirty="0">
                  <a:ln>
                    <a:noFill/>
                  </a:ln>
                  <a:solidFill>
                    <a:prstClr val="black"/>
                  </a:solidFill>
                  <a:effectLst/>
                  <a:uLnTx/>
                  <a:uFillTx/>
                  <a:latin typeface="Calibri"/>
                  <a:ea typeface="+mn-ea"/>
                  <a:cs typeface="+mn-cs"/>
                </a:rPr>
                <a:t> Rules </a:t>
              </a:r>
              <a:r>
                <a:rPr kumimoji="0" lang="en-US" sz="1400" b="0" i="0" u="none" strike="noStrike" kern="0" cap="none" spc="0" normalizeH="0" baseline="0" noProof="0" dirty="0">
                  <a:ln>
                    <a:noFill/>
                  </a:ln>
                  <a:solidFill>
                    <a:prstClr val="black"/>
                  </a:solidFill>
                  <a:effectLst/>
                  <a:uLnTx/>
                  <a:uFillTx/>
                  <a:latin typeface="Calibri"/>
                  <a:ea typeface="+mn-ea"/>
                  <a:cs typeface="+mn-cs"/>
                </a:rPr>
                <a:t>on the basis of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sp>
          <p:nvSpPr>
            <p:cNvPr id="83" name="Prostokąt 82"/>
            <p:cNvSpPr/>
            <p:nvPr/>
          </p:nvSpPr>
          <p:spPr>
            <a:xfrm>
              <a:off x="4640693" y="4189939"/>
              <a:ext cx="1795161" cy="482343"/>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perform </a:t>
              </a:r>
              <a:r>
                <a:rPr kumimoji="0" lang="en-US" sz="1400" b="0" i="0" u="none" strike="noStrike" kern="0" cap="none" spc="0" normalizeH="0" baseline="0" dirty="0">
                  <a:ln>
                    <a:noFill/>
                  </a:ln>
                  <a:solidFill>
                    <a:prstClr val="black"/>
                  </a:solidFill>
                  <a:effectLst/>
                  <a:uLnTx/>
                  <a:uFillTx/>
                  <a:latin typeface="Calibri"/>
                  <a:ea typeface="+mn-ea"/>
                  <a:cs typeface="+mn-cs"/>
                </a:rPr>
                <a:t>realization </a:t>
              </a:r>
              <a:r>
                <a:rPr kumimoji="0" lang="en-US" sz="1400" b="0" i="0" u="none" strike="noStrike" kern="0" cap="none" spc="0" normalizeH="0" baseline="0" noProof="0" dirty="0">
                  <a:ln>
                    <a:noFill/>
                  </a:ln>
                  <a:solidFill>
                    <a:prstClr val="black"/>
                  </a:solidFill>
                  <a:effectLst/>
                  <a:uLnTx/>
                  <a:uFillTx/>
                  <a:latin typeface="Calibri"/>
                  <a:ea typeface="+mn-ea"/>
                  <a:cs typeface="+mn-cs"/>
                </a:rPr>
                <a:t>of </a:t>
              </a:r>
              <a:r>
                <a:rPr kumimoji="0" lang="en-US" sz="1400" b="0" i="1" u="none" strike="noStrike" kern="0" cap="none" spc="0" normalizeH="0" baseline="0" noProof="0" dirty="0">
                  <a:ln>
                    <a:noFill/>
                  </a:ln>
                  <a:solidFill>
                    <a:prstClr val="black"/>
                  </a:solidFill>
                  <a:effectLst/>
                  <a:uLnTx/>
                  <a:uFillTx/>
                  <a:latin typeface="Calibri"/>
                  <a:ea typeface="+mn-ea"/>
                  <a:cs typeface="+mn-cs"/>
                </a:rPr>
                <a:t>r </a:t>
              </a:r>
              <a:r>
                <a:rPr kumimoji="0" lang="en-US" sz="1400" b="0" i="0" u="none" strike="noStrike" kern="0" cap="none" spc="0" normalizeH="0" baseline="0" noProof="0" dirty="0">
                  <a:ln>
                    <a:noFill/>
                  </a:ln>
                  <a:solidFill>
                    <a:prstClr val="black"/>
                  </a:solidFill>
                  <a:effectLst/>
                  <a:uLnTx/>
                  <a:uFillTx/>
                  <a:latin typeface="Calibri"/>
                  <a:ea typeface="+mn-ea"/>
                  <a:cs typeface="+mn-cs"/>
                </a:rPr>
                <a:t>and update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grpSp>
          <p:nvGrpSpPr>
            <p:cNvPr id="84" name="Grupa 83"/>
            <p:cNvGrpSpPr/>
            <p:nvPr/>
          </p:nvGrpSpPr>
          <p:grpSpPr>
            <a:xfrm>
              <a:off x="4668627" y="4830761"/>
              <a:ext cx="1749414" cy="1107396"/>
              <a:chOff x="-712616" y="-2375063"/>
              <a:chExt cx="3951920" cy="1565372"/>
            </a:xfrm>
          </p:grpSpPr>
          <p:sp>
            <p:nvSpPr>
              <p:cNvPr id="91" name="Prostokąt 90"/>
              <p:cNvSpPr/>
              <p:nvPr/>
            </p:nvSpPr>
            <p:spPr>
              <a:xfrm>
                <a:off x="-699608" y="-2375063"/>
                <a:ext cx="3938910" cy="1332532"/>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real results of </a:t>
                </a:r>
                <a:r>
                  <a:rPr kumimoji="0" lang="en-US" sz="1400" b="0" i="0" u="none" strike="noStrike" kern="0" cap="none" spc="0" normalizeH="0" baseline="0" dirty="0">
                    <a:ln>
                      <a:noFill/>
                    </a:ln>
                    <a:solidFill>
                      <a:prstClr val="black"/>
                    </a:solidFill>
                    <a:effectLst/>
                    <a:uLnTx/>
                    <a:uFillTx/>
                    <a:latin typeface="Calibri"/>
                    <a:ea typeface="+mn-ea"/>
                    <a:cs typeface="+mn-cs"/>
                  </a:rPr>
                  <a:t>realization </a:t>
                </a:r>
                <a:r>
                  <a:rPr kumimoji="0" lang="en-US" sz="1400" b="0" i="0" u="none" strike="noStrike" kern="0" cap="none" spc="0" normalizeH="0" baseline="0" noProof="0" dirty="0">
                    <a:ln>
                      <a:noFill/>
                    </a:ln>
                    <a:solidFill>
                      <a:prstClr val="black"/>
                    </a:solidFill>
                    <a:effectLst/>
                    <a:uLnTx/>
                    <a:uFillTx/>
                    <a:latin typeface="Calibri"/>
                    <a:ea typeface="+mn-ea"/>
                    <a:cs typeface="+mn-cs"/>
                  </a:rPr>
                  <a:t>of</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err="1">
                    <a:ln>
                      <a:noFill/>
                    </a:ln>
                    <a:solidFill>
                      <a:prstClr val="black"/>
                    </a:solidFill>
                    <a:effectLst/>
                    <a:uLnTx/>
                    <a:uFillTx/>
                    <a:latin typeface="Calibri"/>
                    <a:ea typeface="+mn-ea"/>
                    <a:cs typeface="+mn-cs"/>
                  </a:rPr>
                  <a:t>r </a:t>
                </a:r>
                <a:r>
                  <a:rPr kumimoji="0" lang="en-US" sz="1400" b="0" i="0" u="none" strike="noStrike" kern="0" cap="none" spc="0" normalizeH="0" baseline="0" noProof="0" dirty="0" err="1">
                    <a:ln>
                      <a:noFill/>
                    </a:ln>
                    <a:solidFill>
                      <a:prstClr val="black"/>
                    </a:solidFill>
                    <a:effectLst/>
                    <a:uLnTx/>
                    <a:uFillTx/>
                    <a:latin typeface="Calibri"/>
                    <a:ea typeface="+mn-ea"/>
                    <a:cs typeface="+mn-cs"/>
                  </a:rPr>
                  <a:t>are</a:t>
                </a:r>
                <a:r>
                  <a:rPr kumimoji="0" lang="en-US" sz="1400" b="0" i="0"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a:ln>
                      <a:noFill/>
                    </a:ln>
                    <a:solidFill>
                      <a:prstClr val="black"/>
                    </a:solidFill>
                    <a:effectLst/>
                    <a:uLnTx/>
                    <a:uFillTx/>
                    <a:latin typeface="Calibri"/>
                    <a:ea typeface="+mn-ea"/>
                    <a:cs typeface="+mn-cs"/>
                  </a:rPr>
                  <a:t>close enough </a:t>
                </a:r>
                <a:endParaRPr kumimoji="0" lang="pl-PL" sz="1400" b="0" i="1"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to the predicted ones</a:t>
                </a:r>
              </a:p>
            </p:txBody>
          </p:sp>
          <p:sp>
            <p:nvSpPr>
              <p:cNvPr id="92" name="Prostokąt 91"/>
              <p:cNvSpPr/>
              <p:nvPr/>
            </p:nvSpPr>
            <p:spPr>
              <a:xfrm>
                <a:off x="-712616" y="-1046715"/>
                <a:ext cx="1964526" cy="233156"/>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Y</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93" name="Prostokąt 92"/>
              <p:cNvSpPr/>
              <p:nvPr/>
            </p:nvSpPr>
            <p:spPr>
              <a:xfrm>
                <a:off x="1258478" y="-1043619"/>
                <a:ext cx="1980826" cy="233928"/>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N</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86" name="Prostokąt 85"/>
            <p:cNvSpPr/>
            <p:nvPr/>
          </p:nvSpPr>
          <p:spPr>
            <a:xfrm>
              <a:off x="4875304" y="6144603"/>
              <a:ext cx="3286738" cy="396571"/>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dirty="0">
                  <a:ln>
                    <a:noFill/>
                  </a:ln>
                  <a:solidFill>
                    <a:prstClr val="black"/>
                  </a:solidFill>
                  <a:effectLst/>
                  <a:uLnTx/>
                  <a:uFillTx/>
                  <a:latin typeface="Calibri"/>
                </a:rPr>
                <a:t>perform adaptation of </a:t>
              </a:r>
              <a:r>
                <a:rPr kumimoji="0" lang="en-US" sz="1400" b="0" i="1" u="none" strike="noStrike" kern="0" cap="none" spc="0" normalizeH="0" baseline="0" dirty="0">
                  <a:ln>
                    <a:noFill/>
                  </a:ln>
                  <a:solidFill>
                    <a:prstClr val="black"/>
                  </a:solidFill>
                  <a:effectLst/>
                  <a:uLnTx/>
                  <a:uFillTx/>
                  <a:latin typeface="Calibri"/>
                </a:rPr>
                <a:t>Rules</a:t>
              </a:r>
              <a:r>
                <a:rPr kumimoji="0" lang="pl-PL" sz="1400" b="0" i="1" u="none" strike="noStrike" kern="0" cap="none" spc="0" normalizeH="0" baseline="0" dirty="0">
                  <a:ln>
                    <a:noFill/>
                  </a:ln>
                  <a:solidFill>
                    <a:prstClr val="black"/>
                  </a:solidFill>
                  <a:effectLst/>
                  <a:uLnTx/>
                  <a:uFillTx/>
                  <a:latin typeface="Calibri"/>
                </a:rPr>
                <a:t>, </a:t>
              </a:r>
              <a:r>
                <a:rPr lang="pl-PL" sz="1400" kern="0" dirty="0" err="1">
                  <a:solidFill>
                    <a:prstClr val="black"/>
                  </a:solidFill>
                  <a:latin typeface="Calibri"/>
                </a:rPr>
                <a:t>if</a:t>
              </a:r>
              <a:r>
                <a:rPr lang="pl-PL" sz="1400" kern="0" dirty="0">
                  <a:solidFill>
                    <a:prstClr val="black"/>
                  </a:solidFill>
                  <a:latin typeface="Calibri"/>
                </a:rPr>
                <a:t> </a:t>
              </a:r>
              <a:r>
                <a:rPr lang="pl-PL" sz="1400" kern="0" dirty="0" err="1">
                  <a:solidFill>
                    <a:prstClr val="black"/>
                  </a:solidFill>
                  <a:latin typeface="Calibri"/>
                </a:rPr>
                <a:t>necessary</a:t>
              </a:r>
              <a:r>
                <a:rPr lang="pl-PL" sz="1400" kern="0" dirty="0">
                  <a:solidFill>
                    <a:prstClr val="black"/>
                  </a:solidFill>
                  <a:latin typeface="Calibri"/>
                </a:rPr>
                <a:t> </a:t>
              </a:r>
              <a:endParaRPr kumimoji="0" lang="en-US" sz="1400" b="0" i="1" u="none" strike="noStrike" kern="0" cap="none" spc="0" normalizeH="0" baseline="0" dirty="0">
                <a:ln>
                  <a:noFill/>
                </a:ln>
                <a:solidFill>
                  <a:prstClr val="black"/>
                </a:solidFill>
                <a:effectLst/>
                <a:uLnTx/>
                <a:uFillTx/>
                <a:latin typeface="Calibri"/>
              </a:endParaRPr>
            </a:p>
          </p:txBody>
        </p:sp>
        <p:cxnSp>
          <p:nvCxnSpPr>
            <p:cNvPr id="87" name="Łącznik prosty ze strzałką 86"/>
            <p:cNvCxnSpPr/>
            <p:nvPr/>
          </p:nvCxnSpPr>
          <p:spPr>
            <a:xfrm>
              <a:off x="5979610" y="5938157"/>
              <a:ext cx="0" cy="227457"/>
            </a:xfrm>
            <a:prstGeom prst="straightConnector1">
              <a:avLst/>
            </a:prstGeom>
            <a:noFill/>
            <a:ln w="25400" cap="flat" cmpd="sng" algn="ctr">
              <a:solidFill>
                <a:sysClr val="windowText" lastClr="000000"/>
              </a:solidFill>
              <a:prstDash val="solid"/>
              <a:miter lim="800000"/>
              <a:tailEnd type="triangle"/>
            </a:ln>
            <a:effectLst/>
          </p:spPr>
        </p:cxnSp>
        <p:sp>
          <p:nvSpPr>
            <p:cNvPr id="75" name="Prostokąt 74"/>
            <p:cNvSpPr/>
            <p:nvPr/>
          </p:nvSpPr>
          <p:spPr>
            <a:xfrm>
              <a:off x="6818718" y="3501192"/>
              <a:ext cx="1343324" cy="896357"/>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decide how to update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0" u="none" strike="noStrike" kern="0" cap="none" spc="0" normalizeH="0" baseline="0" noProof="0" dirty="0">
                  <a:ln>
                    <a:noFill/>
                  </a:ln>
                  <a:solidFill>
                    <a:prstClr val="black"/>
                  </a:solidFill>
                  <a:effectLst/>
                  <a:uLnTx/>
                  <a:uFillTx/>
                  <a:latin typeface="Calibri"/>
                  <a:ea typeface="+mn-ea"/>
                  <a:cs typeface="+mn-cs"/>
                </a:rPr>
                <a:t> by relevant procedure</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sp>
          <p:nvSpPr>
            <p:cNvPr id="76" name="Prostokąt 75"/>
            <p:cNvSpPr/>
            <p:nvPr/>
          </p:nvSpPr>
          <p:spPr>
            <a:xfrm>
              <a:off x="6867799" y="4750539"/>
              <a:ext cx="1263824" cy="682415"/>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update</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0" u="none" strike="noStrike" kern="0" cap="none" spc="0" normalizeH="0" baseline="0" noProof="0" dirty="0">
                  <a:ln>
                    <a:noFill/>
                  </a:ln>
                  <a:solidFill>
                    <a:prstClr val="black"/>
                  </a:solidFill>
                  <a:effectLst/>
                  <a:uLnTx/>
                  <a:uFillTx/>
                  <a:latin typeface="Calibri"/>
                  <a:ea typeface="+mn-ea"/>
                  <a:cs typeface="+mn-cs"/>
                </a:rPr>
                <a:t>by the selected procedure</a:t>
              </a:r>
            </a:p>
          </p:txBody>
        </p:sp>
        <p:sp>
          <p:nvSpPr>
            <p:cNvPr id="155" name="Elipsa 154"/>
            <p:cNvSpPr/>
            <p:nvPr/>
          </p:nvSpPr>
          <p:spPr>
            <a:xfrm>
              <a:off x="7561380" y="5898547"/>
              <a:ext cx="882603" cy="32676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A, At</a:t>
              </a:r>
              <a:endParaRPr lang="en-US" sz="1200" dirty="0">
                <a:solidFill>
                  <a:schemeClr val="tx1"/>
                </a:solidFill>
              </a:endParaRPr>
            </a:p>
          </p:txBody>
        </p:sp>
        <p:sp>
          <p:nvSpPr>
            <p:cNvPr id="156" name="Elipsa 155"/>
            <p:cNvSpPr/>
            <p:nvPr/>
          </p:nvSpPr>
          <p:spPr>
            <a:xfrm>
              <a:off x="5260730" y="2240566"/>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C</a:t>
              </a:r>
              <a:endParaRPr lang="en-US" sz="1200">
                <a:solidFill>
                  <a:schemeClr val="tx1"/>
                </a:solidFill>
              </a:endParaRPr>
            </a:p>
          </p:txBody>
        </p:sp>
        <p:sp>
          <p:nvSpPr>
            <p:cNvPr id="157" name="Elipsa 156"/>
            <p:cNvSpPr/>
            <p:nvPr/>
          </p:nvSpPr>
          <p:spPr>
            <a:xfrm>
              <a:off x="4555929" y="3079785"/>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R</a:t>
              </a:r>
              <a:endParaRPr lang="en-US" sz="1200">
                <a:solidFill>
                  <a:schemeClr val="tx1"/>
                </a:solidFill>
              </a:endParaRPr>
            </a:p>
          </p:txBody>
        </p:sp>
        <p:sp>
          <p:nvSpPr>
            <p:cNvPr id="158" name="Elipsa 157"/>
            <p:cNvSpPr/>
            <p:nvPr/>
          </p:nvSpPr>
          <p:spPr>
            <a:xfrm>
              <a:off x="6155168" y="4766819"/>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U</a:t>
              </a:r>
              <a:endParaRPr lang="en-US" sz="1200">
                <a:solidFill>
                  <a:schemeClr val="tx1"/>
                </a:solidFill>
              </a:endParaRPr>
            </a:p>
          </p:txBody>
        </p:sp>
        <p:sp>
          <p:nvSpPr>
            <p:cNvPr id="159" name="Elipsa 158"/>
            <p:cNvSpPr/>
            <p:nvPr/>
          </p:nvSpPr>
          <p:spPr>
            <a:xfrm>
              <a:off x="6413439" y="3243329"/>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O</a:t>
              </a:r>
              <a:endParaRPr lang="en-US" sz="1200">
                <a:solidFill>
                  <a:schemeClr val="tx1"/>
                </a:solidFill>
              </a:endParaRPr>
            </a:p>
          </p:txBody>
        </p:sp>
        <p:sp>
          <p:nvSpPr>
            <p:cNvPr id="162" name="Elipsa 161"/>
            <p:cNvSpPr/>
            <p:nvPr/>
          </p:nvSpPr>
          <p:spPr>
            <a:xfrm>
              <a:off x="6273906" y="4372580"/>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I</a:t>
              </a:r>
              <a:endParaRPr lang="en-US" sz="1200" dirty="0">
                <a:solidFill>
                  <a:schemeClr val="tx1"/>
                </a:solidFill>
              </a:endParaRPr>
            </a:p>
          </p:txBody>
        </p:sp>
        <p:sp>
          <p:nvSpPr>
            <p:cNvPr id="163" name="Elipsa 162"/>
            <p:cNvSpPr/>
            <p:nvPr/>
          </p:nvSpPr>
          <p:spPr>
            <a:xfrm>
              <a:off x="6513053" y="5359617"/>
              <a:ext cx="663549" cy="34767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Ag</a:t>
              </a:r>
              <a:endParaRPr lang="en-US" sz="1200" dirty="0">
                <a:solidFill>
                  <a:schemeClr val="tx1"/>
                </a:solidFill>
              </a:endParaRPr>
            </a:p>
          </p:txBody>
        </p:sp>
        <p:grpSp>
          <p:nvGrpSpPr>
            <p:cNvPr id="31" name="Grupa 30"/>
            <p:cNvGrpSpPr/>
            <p:nvPr/>
          </p:nvGrpSpPr>
          <p:grpSpPr>
            <a:xfrm>
              <a:off x="6041678" y="1513126"/>
              <a:ext cx="2311065" cy="638016"/>
              <a:chOff x="6181887" y="833434"/>
              <a:chExt cx="2311065" cy="638016"/>
            </a:xfrm>
          </p:grpSpPr>
          <p:grpSp>
            <p:nvGrpSpPr>
              <p:cNvPr id="85" name="Grupa 84"/>
              <p:cNvGrpSpPr/>
              <p:nvPr/>
            </p:nvGrpSpPr>
            <p:grpSpPr>
              <a:xfrm>
                <a:off x="6181887" y="833434"/>
                <a:ext cx="1519702" cy="606322"/>
                <a:chOff x="640613" y="-2554846"/>
                <a:chExt cx="3155268" cy="1240165"/>
              </a:xfrm>
            </p:grpSpPr>
            <p:sp>
              <p:nvSpPr>
                <p:cNvPr id="88" name="Prostokąt 87"/>
                <p:cNvSpPr/>
                <p:nvPr/>
              </p:nvSpPr>
              <p:spPr>
                <a:xfrm>
                  <a:off x="640613" y="-2554846"/>
                  <a:ext cx="3155268" cy="814511"/>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n</a:t>
                  </a:r>
                  <a:r>
                    <a:rPr kumimoji="0" lang="en-US" sz="1400" b="0" i="0" u="none" strike="noStrike" kern="0" cap="none" spc="0" normalizeH="0" baseline="0" noProof="0" dirty="0" err="1">
                      <a:ln>
                        <a:noFill/>
                      </a:ln>
                      <a:solidFill>
                        <a:prstClr val="black"/>
                      </a:solidFill>
                      <a:effectLst/>
                      <a:uLnTx/>
                      <a:uFillTx/>
                      <a:latin typeface="Calibri"/>
                    </a:rPr>
                    <a:t>eeds</a:t>
                  </a:r>
                  <a:r>
                    <a:rPr kumimoji="0" lang="en-US" sz="1400" b="0" i="0" u="none" strike="noStrike" kern="0" cap="none" spc="0" normalizeH="0" baseline="0" noProof="0" dirty="0">
                      <a:ln>
                        <a:noFill/>
                      </a:ln>
                      <a:solidFill>
                        <a:prstClr val="black"/>
                      </a:solidFill>
                      <a:effectLst/>
                      <a:uLnTx/>
                      <a:uFillTx/>
                      <a:latin typeface="Calibri"/>
                    </a:rPr>
                    <a:t> satisfied </a:t>
                  </a:r>
                </a:p>
              </p:txBody>
            </p:sp>
            <p:sp>
              <p:nvSpPr>
                <p:cNvPr id="89" name="Prostokąt 88"/>
                <p:cNvSpPr/>
                <p:nvPr/>
              </p:nvSpPr>
              <p:spPr>
                <a:xfrm>
                  <a:off x="640615" y="-1741028"/>
                  <a:ext cx="1632881" cy="426347"/>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N</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90" name="Prostokąt 89"/>
                <p:cNvSpPr/>
                <p:nvPr/>
              </p:nvSpPr>
              <p:spPr>
                <a:xfrm>
                  <a:off x="2260278" y="-1740631"/>
                  <a:ext cx="1535603" cy="419270"/>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Y</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77" name="Prostokąt 76"/>
              <p:cNvSpPr/>
              <p:nvPr/>
            </p:nvSpPr>
            <p:spPr>
              <a:xfrm>
                <a:off x="7870603" y="1186007"/>
                <a:ext cx="622349" cy="285443"/>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STOP</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78" name="Łącznik prosty ze strzałką 77"/>
              <p:cNvCxnSpPr>
                <a:endCxn id="77" idx="1"/>
              </p:cNvCxnSpPr>
              <p:nvPr/>
            </p:nvCxnSpPr>
            <p:spPr>
              <a:xfrm flipV="1">
                <a:off x="7701589" y="1328729"/>
                <a:ext cx="169014" cy="5333"/>
              </a:xfrm>
              <a:prstGeom prst="straightConnector1">
                <a:avLst/>
              </a:prstGeom>
              <a:noFill/>
              <a:ln w="25400" cap="flat" cmpd="sng" algn="ctr">
                <a:solidFill>
                  <a:sysClr val="windowText" lastClr="000000"/>
                </a:solidFill>
                <a:prstDash val="solid"/>
                <a:miter lim="800000"/>
                <a:tailEnd type="triangle"/>
              </a:ln>
              <a:effectLst/>
            </p:spPr>
          </p:cxnSp>
        </p:grpSp>
        <p:sp>
          <p:nvSpPr>
            <p:cNvPr id="165" name="Elipsa 164"/>
            <p:cNvSpPr/>
            <p:nvPr/>
          </p:nvSpPr>
          <p:spPr>
            <a:xfrm>
              <a:off x="7340047" y="1417649"/>
              <a:ext cx="721956"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N</a:t>
              </a:r>
              <a:endParaRPr lang="en-US" sz="1200" dirty="0">
                <a:solidFill>
                  <a:schemeClr val="tx1"/>
                </a:solidFill>
              </a:endParaRPr>
            </a:p>
          </p:txBody>
        </p:sp>
        <p:sp>
          <p:nvSpPr>
            <p:cNvPr id="99" name="Prostokąt 98"/>
            <p:cNvSpPr/>
            <p:nvPr/>
          </p:nvSpPr>
          <p:spPr>
            <a:xfrm>
              <a:off x="5009008" y="407817"/>
              <a:ext cx="2855521" cy="349446"/>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needs achievable</a:t>
              </a:r>
              <a:endParaRPr kumimoji="0" lang="en-US" sz="1400" b="0" i="0" u="none" strike="noStrike" kern="0" cap="none" spc="0" normalizeH="0" baseline="0" noProof="0" dirty="0">
                <a:ln>
                  <a:noFill/>
                </a:ln>
                <a:solidFill>
                  <a:prstClr val="black"/>
                </a:solidFill>
                <a:effectLst/>
                <a:uLnTx/>
                <a:uFillTx/>
                <a:latin typeface="Calibri"/>
              </a:endParaRPr>
            </a:p>
          </p:txBody>
        </p:sp>
        <p:sp>
          <p:nvSpPr>
            <p:cNvPr id="101" name="Prostokąt 100"/>
            <p:cNvSpPr/>
            <p:nvPr/>
          </p:nvSpPr>
          <p:spPr>
            <a:xfrm>
              <a:off x="6428903" y="736845"/>
              <a:ext cx="1427761" cy="246525"/>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400" kern="0" noProof="0" dirty="0">
                  <a:solidFill>
                    <a:prstClr val="black"/>
                  </a:solidFill>
                  <a:latin typeface="Calibri"/>
                </a:rPr>
                <a:t>Y</a:t>
              </a:r>
              <a:endParaRPr kumimoji="0" lang="en-US" sz="1400" b="0" i="0" u="none" strike="noStrike" kern="0" cap="none" spc="0" normalizeH="0" baseline="0" noProof="0" dirty="0">
                <a:ln>
                  <a:noFill/>
                </a:ln>
                <a:solidFill>
                  <a:prstClr val="black"/>
                </a:solidFill>
                <a:effectLst/>
                <a:uLnTx/>
                <a:uFillTx/>
                <a:latin typeface="Calibri"/>
              </a:endParaRPr>
            </a:p>
          </p:txBody>
        </p:sp>
        <p:sp>
          <p:nvSpPr>
            <p:cNvPr id="102" name="Prostokąt 101"/>
            <p:cNvSpPr/>
            <p:nvPr/>
          </p:nvSpPr>
          <p:spPr>
            <a:xfrm>
              <a:off x="5004048" y="736084"/>
              <a:ext cx="1424855" cy="244109"/>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400" kern="0" dirty="0">
                  <a:solidFill>
                    <a:prstClr val="black"/>
                  </a:solidFill>
                  <a:latin typeface="Calibri"/>
                </a:rPr>
                <a:t>N</a:t>
              </a:r>
              <a:endParaRPr kumimoji="0" lang="en-US" sz="1400" b="0" i="0" u="none" strike="noStrike" kern="0" cap="none" spc="0" normalizeH="0" baseline="0" noProof="0" dirty="0">
                <a:ln>
                  <a:noFill/>
                </a:ln>
                <a:solidFill>
                  <a:prstClr val="black"/>
                </a:solidFill>
                <a:effectLst/>
                <a:uLnTx/>
                <a:uFillTx/>
                <a:latin typeface="Calibri"/>
              </a:endParaRPr>
            </a:p>
          </p:txBody>
        </p:sp>
        <p:cxnSp>
          <p:nvCxnSpPr>
            <p:cNvPr id="105" name="Łącznik prosty ze strzałką 104"/>
            <p:cNvCxnSpPr/>
            <p:nvPr/>
          </p:nvCxnSpPr>
          <p:spPr>
            <a:xfrm>
              <a:off x="5796136" y="962079"/>
              <a:ext cx="7613" cy="170898"/>
            </a:xfrm>
            <a:prstGeom prst="straightConnector1">
              <a:avLst/>
            </a:prstGeom>
            <a:noFill/>
            <a:ln w="25400" cap="flat" cmpd="sng" algn="ctr">
              <a:solidFill>
                <a:sysClr val="windowText" lastClr="000000"/>
              </a:solidFill>
              <a:prstDash val="solid"/>
              <a:miter lim="800000"/>
              <a:tailEnd type="triangle"/>
            </a:ln>
            <a:effectLst/>
          </p:spPr>
        </p:cxnSp>
        <p:sp>
          <p:nvSpPr>
            <p:cNvPr id="106" name="Prostokąt 105"/>
            <p:cNvSpPr/>
            <p:nvPr/>
          </p:nvSpPr>
          <p:spPr>
            <a:xfrm>
              <a:off x="4619153" y="1143906"/>
              <a:ext cx="2482554" cy="244884"/>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modify needs </a:t>
              </a:r>
              <a:r>
                <a:rPr lang="pl-PL" sz="1400" kern="0" dirty="0" err="1">
                  <a:solidFill>
                    <a:prstClr val="black"/>
                  </a:solidFill>
                  <a:latin typeface="Calibri"/>
                </a:rPr>
                <a:t>that</a:t>
              </a:r>
              <a:r>
                <a:rPr lang="pl-PL" sz="1400" kern="0" dirty="0">
                  <a:solidFill>
                    <a:prstClr val="black"/>
                  </a:solidFill>
                  <a:latin typeface="Calibri"/>
                </a:rPr>
                <a:t> </a:t>
              </a:r>
              <a:r>
                <a:rPr lang="pl-PL" sz="1400" kern="0" dirty="0" err="1">
                  <a:solidFill>
                    <a:prstClr val="black"/>
                  </a:solidFill>
                  <a:latin typeface="Calibri"/>
                </a:rPr>
                <a:t>must</a:t>
              </a:r>
              <a:r>
                <a:rPr lang="pl-PL" sz="1400" kern="0" dirty="0">
                  <a:solidFill>
                    <a:prstClr val="black"/>
                  </a:solidFill>
                  <a:latin typeface="Calibri"/>
                </a:rPr>
                <a:t> </a:t>
              </a:r>
              <a:r>
                <a:rPr lang="en-US" sz="1400" kern="0" dirty="0">
                  <a:solidFill>
                    <a:prstClr val="black"/>
                  </a:solidFill>
                  <a:latin typeface="Calibri"/>
                </a:rPr>
                <a:t>be </a:t>
              </a:r>
              <a:r>
                <a:rPr lang="pl-PL" sz="1400" kern="0" dirty="0">
                  <a:solidFill>
                    <a:prstClr val="black"/>
                  </a:solidFill>
                  <a:latin typeface="Calibri"/>
                </a:rPr>
                <a:t>met</a:t>
              </a:r>
              <a:endParaRPr kumimoji="0" lang="en-US" sz="1400" b="0" i="0" u="none" strike="noStrike" kern="0" cap="none" spc="0" normalizeH="0" baseline="0" dirty="0">
                <a:ln>
                  <a:noFill/>
                </a:ln>
                <a:solidFill>
                  <a:prstClr val="black"/>
                </a:solidFill>
                <a:effectLst/>
                <a:uLnTx/>
                <a:uFillTx/>
                <a:latin typeface="Calibri"/>
              </a:endParaRPr>
            </a:p>
          </p:txBody>
        </p:sp>
        <p:pic>
          <p:nvPicPr>
            <p:cNvPr id="109" name="Obraz 108"/>
            <p:cNvPicPr>
              <a:picLocks noChangeAspect="1"/>
            </p:cNvPicPr>
            <p:nvPr/>
          </p:nvPicPr>
          <p:blipFill>
            <a:blip r:embed="rId3"/>
            <a:stretch>
              <a:fillRect/>
            </a:stretch>
          </p:blipFill>
          <p:spPr>
            <a:xfrm>
              <a:off x="7133443" y="969055"/>
              <a:ext cx="224020" cy="663443"/>
            </a:xfrm>
            <a:prstGeom prst="rect">
              <a:avLst/>
            </a:prstGeom>
          </p:spPr>
        </p:pic>
        <p:cxnSp>
          <p:nvCxnSpPr>
            <p:cNvPr id="110" name="Łącznik prosty ze strzałką 109"/>
            <p:cNvCxnSpPr/>
            <p:nvPr/>
          </p:nvCxnSpPr>
          <p:spPr>
            <a:xfrm>
              <a:off x="6436595" y="2105974"/>
              <a:ext cx="7613" cy="170898"/>
            </a:xfrm>
            <a:prstGeom prst="straightConnector1">
              <a:avLst/>
            </a:prstGeom>
            <a:noFill/>
            <a:ln w="25400" cap="flat" cmpd="sng" algn="ctr">
              <a:solidFill>
                <a:sysClr val="windowText" lastClr="000000"/>
              </a:solidFill>
              <a:prstDash val="solid"/>
              <a:miter lim="800000"/>
              <a:tailEnd type="triangle"/>
            </a:ln>
            <a:effectLst/>
          </p:spPr>
        </p:cxnSp>
        <p:cxnSp>
          <p:nvCxnSpPr>
            <p:cNvPr id="111" name="Łącznik prosty ze strzałką 110"/>
            <p:cNvCxnSpPr/>
            <p:nvPr/>
          </p:nvCxnSpPr>
          <p:spPr>
            <a:xfrm flipH="1">
              <a:off x="4427984" y="1268760"/>
              <a:ext cx="200752" cy="0"/>
            </a:xfrm>
            <a:prstGeom prst="straightConnector1">
              <a:avLst/>
            </a:prstGeom>
            <a:noFill/>
            <a:ln w="25400" cap="flat" cmpd="sng" algn="ctr">
              <a:solidFill>
                <a:sysClr val="windowText" lastClr="000000"/>
              </a:solidFill>
              <a:prstDash val="solid"/>
              <a:miter lim="800000"/>
              <a:tailEnd type="triangle"/>
            </a:ln>
            <a:effectLst/>
          </p:spPr>
        </p:cxnSp>
      </p:grpSp>
      <p:sp>
        <p:nvSpPr>
          <p:cNvPr id="115" name="Tytuł 1">
            <a:extLst>
              <a:ext uri="{FF2B5EF4-FFF2-40B4-BE49-F238E27FC236}">
                <a16:creationId xmlns="" xmlns:a16="http://schemas.microsoft.com/office/drawing/2014/main" id="{77A24C56-BA1B-4E15-C5FF-52C4E76790EB}"/>
              </a:ext>
            </a:extLst>
          </p:cNvPr>
          <p:cNvSpPr txBox="1">
            <a:spLocks/>
          </p:cNvSpPr>
          <p:nvPr/>
        </p:nvSpPr>
        <p:spPr>
          <a:xfrm>
            <a:off x="45948" y="12855"/>
            <a:ext cx="2736495" cy="16993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2200" b="1" dirty="0"/>
              <a:t>REASONING SUPPORTING THE BASIC CONTROL CYCLE</a:t>
            </a:r>
            <a:r>
              <a:rPr lang="pl-PL" sz="2200" b="1" dirty="0"/>
              <a:t> </a:t>
            </a:r>
            <a:r>
              <a:rPr lang="en-US" sz="2200" b="1" dirty="0"/>
              <a:t>OF </a:t>
            </a:r>
            <a:endParaRPr lang="pl-PL" sz="2200" b="1" dirty="0"/>
          </a:p>
          <a:p>
            <a:r>
              <a:rPr lang="en-US" sz="2200" b="1" dirty="0"/>
              <a:t>BC-GRANULE</a:t>
            </a:r>
          </a:p>
          <a:p>
            <a:endParaRPr lang="en-US" sz="2000" b="1" dirty="0"/>
          </a:p>
        </p:txBody>
      </p:sp>
      <p:sp>
        <p:nvSpPr>
          <p:cNvPr id="116" name="pole tekstowe 115"/>
          <p:cNvSpPr txBox="1"/>
          <p:nvPr/>
        </p:nvSpPr>
        <p:spPr>
          <a:xfrm>
            <a:off x="68934" y="1711833"/>
            <a:ext cx="4674650" cy="3416320"/>
          </a:xfrm>
          <a:prstGeom prst="rect">
            <a:avLst/>
          </a:prstGeom>
          <a:noFill/>
        </p:spPr>
        <p:txBody>
          <a:bodyPr wrap="square" rtlCol="0">
            <a:spAutoFit/>
          </a:bodyPr>
          <a:lstStyle/>
          <a:p>
            <a:pPr algn="ctr"/>
            <a:r>
              <a:rPr lang="en-US" sz="1800" dirty="0">
                <a:solidFill>
                  <a:srgbClr val="0000CC"/>
                </a:solidFill>
              </a:rPr>
              <a:t>The basic cycle </a:t>
            </a:r>
            <a:r>
              <a:rPr lang="pl-PL" sz="1800" dirty="0">
                <a:solidFill>
                  <a:srgbClr val="0000CC"/>
                </a:solidFill>
              </a:rPr>
              <a:t>(</a:t>
            </a:r>
            <a:r>
              <a:rPr lang="en-US" sz="1800" dirty="0">
                <a:solidFill>
                  <a:srgbClr val="0000CC"/>
                </a:solidFill>
              </a:rPr>
              <a:t>without a part marked </a:t>
            </a:r>
            <a:r>
              <a:rPr lang="en-US" sz="1800" i="1" dirty="0">
                <a:solidFill>
                  <a:srgbClr val="00B050"/>
                </a:solidFill>
              </a:rPr>
              <a:t>green</a:t>
            </a:r>
            <a:r>
              <a:rPr lang="pl-PL" sz="1800" dirty="0">
                <a:solidFill>
                  <a:srgbClr val="0000CC"/>
                </a:solidFill>
              </a:rPr>
              <a:t>) </a:t>
            </a:r>
            <a:r>
              <a:rPr lang="en-US" sz="1800" dirty="0">
                <a:solidFill>
                  <a:srgbClr val="0000CC"/>
                </a:solidFill>
              </a:rPr>
              <a:t>may be more advanced in applications. For example, it may be necessary to check at the proper moment if the assigned needs are achievable. This would take into account domain knowledge concerning the perceived situation, the requirements for the solutions sought, and the resources used so far. If not, the needs should be modified accordingly, e.g., by selection less ambitious needs</a:t>
            </a:r>
            <a:r>
              <a:rPr lang="pl-PL" sz="1800" dirty="0">
                <a:solidFill>
                  <a:srgbClr val="0000CC"/>
                </a:solidFill>
              </a:rPr>
              <a:t> from the list of </a:t>
            </a:r>
            <a:r>
              <a:rPr lang="en-US" sz="1800" dirty="0">
                <a:solidFill>
                  <a:srgbClr val="0000CC"/>
                </a:solidFill>
              </a:rPr>
              <a:t>prioritized needs.</a:t>
            </a:r>
            <a:endParaRPr lang="pl-PL" sz="1800" dirty="0">
              <a:solidFill>
                <a:srgbClr val="0000CC"/>
              </a:solidFill>
            </a:endParaRPr>
          </a:p>
        </p:txBody>
      </p:sp>
      <p:sp>
        <p:nvSpPr>
          <p:cNvPr id="117" name="pole tekstowe 116"/>
          <p:cNvSpPr txBox="1"/>
          <p:nvPr/>
        </p:nvSpPr>
        <p:spPr>
          <a:xfrm>
            <a:off x="21041" y="5072805"/>
            <a:ext cx="4868566" cy="1754326"/>
          </a:xfrm>
          <a:prstGeom prst="rect">
            <a:avLst/>
          </a:prstGeom>
          <a:noFill/>
        </p:spPr>
        <p:txBody>
          <a:bodyPr wrap="square" rtlCol="0">
            <a:spAutoFit/>
          </a:bodyPr>
          <a:lstStyle/>
          <a:p>
            <a:r>
              <a:rPr lang="en-US" sz="1200" dirty="0">
                <a:solidFill>
                  <a:srgbClr val="0000CC"/>
                </a:solidFill>
              </a:rPr>
              <a:t>Aude </a:t>
            </a:r>
            <a:r>
              <a:rPr lang="en-US" sz="1200" dirty="0" err="1">
                <a:solidFill>
                  <a:srgbClr val="0000CC"/>
                </a:solidFill>
              </a:rPr>
              <a:t>Billard</a:t>
            </a:r>
            <a:r>
              <a:rPr lang="en-US" sz="1200" dirty="0">
                <a:solidFill>
                  <a:srgbClr val="0000CC"/>
                </a:solidFill>
              </a:rPr>
              <a:t>, </a:t>
            </a:r>
            <a:r>
              <a:rPr lang="en-US" sz="1200" dirty="0" err="1">
                <a:solidFill>
                  <a:srgbClr val="0000CC"/>
                </a:solidFill>
              </a:rPr>
              <a:t>Sina</a:t>
            </a:r>
            <a:r>
              <a:rPr lang="en-US" sz="1200" dirty="0">
                <a:solidFill>
                  <a:srgbClr val="0000CC"/>
                </a:solidFill>
              </a:rPr>
              <a:t> </a:t>
            </a:r>
            <a:r>
              <a:rPr lang="en-US" sz="1200" dirty="0" err="1">
                <a:solidFill>
                  <a:srgbClr val="0000CC"/>
                </a:solidFill>
              </a:rPr>
              <a:t>Mirrazavi</a:t>
            </a:r>
            <a:r>
              <a:rPr lang="en-US" sz="1200" dirty="0">
                <a:solidFill>
                  <a:srgbClr val="0000CC"/>
                </a:solidFill>
              </a:rPr>
              <a:t> and Nadia Figueroa</a:t>
            </a:r>
            <a:r>
              <a:rPr lang="pl-PL" sz="1200" dirty="0">
                <a:solidFill>
                  <a:srgbClr val="0000CC"/>
                </a:solidFill>
              </a:rPr>
              <a:t>: </a:t>
            </a:r>
            <a:r>
              <a:rPr lang="en-US" sz="1200" dirty="0">
                <a:solidFill>
                  <a:srgbClr val="0000CC"/>
                </a:solidFill>
              </a:rPr>
              <a:t>Learning for Adaptive and Reactive Robot Control: A Dynamical Systems Approach</a:t>
            </a:r>
            <a:r>
              <a:rPr lang="pl-PL" sz="1200" dirty="0">
                <a:solidFill>
                  <a:srgbClr val="0000CC"/>
                </a:solidFill>
              </a:rPr>
              <a:t>. MIT Press (2022)</a:t>
            </a:r>
            <a:endParaRPr lang="en-US" sz="1200" dirty="0">
              <a:solidFill>
                <a:srgbClr val="0000CC"/>
              </a:solidFill>
            </a:endParaRPr>
          </a:p>
          <a:p>
            <a:r>
              <a:rPr lang="pl-PL" sz="1200" dirty="0">
                <a:solidFill>
                  <a:srgbClr val="0000CC"/>
                </a:solidFill>
              </a:rPr>
              <a:t>Daniel </a:t>
            </a:r>
            <a:r>
              <a:rPr lang="pl-PL" sz="1200" dirty="0" err="1">
                <a:solidFill>
                  <a:srgbClr val="0000CC"/>
                </a:solidFill>
              </a:rPr>
              <a:t>Kahneman</a:t>
            </a:r>
            <a:r>
              <a:rPr lang="pl-PL" sz="1200" dirty="0">
                <a:solidFill>
                  <a:srgbClr val="0000CC"/>
                </a:solidFill>
              </a:rPr>
              <a:t>: </a:t>
            </a:r>
            <a:r>
              <a:rPr lang="en-US" sz="1200" dirty="0">
                <a:solidFill>
                  <a:srgbClr val="0000CC"/>
                </a:solidFill>
              </a:rPr>
              <a:t>Thinking, fast and slow. Farrar, Straus and Giroux </a:t>
            </a:r>
            <a:r>
              <a:rPr lang="pl-PL" sz="1200" dirty="0">
                <a:solidFill>
                  <a:srgbClr val="0000CC"/>
                </a:solidFill>
              </a:rPr>
              <a:t>(1013)</a:t>
            </a:r>
          </a:p>
          <a:p>
            <a:r>
              <a:rPr lang="en-US" sz="1200" dirty="0">
                <a:solidFill>
                  <a:srgbClr val="0000CC"/>
                </a:solidFill>
              </a:rPr>
              <a:t>Ashish </a:t>
            </a:r>
            <a:r>
              <a:rPr lang="en-US" sz="1200" dirty="0" err="1">
                <a:solidFill>
                  <a:srgbClr val="0000CC"/>
                </a:solidFill>
              </a:rPr>
              <a:t>Vaswani</a:t>
            </a:r>
            <a:r>
              <a:rPr lang="en-US" sz="1200" dirty="0">
                <a:solidFill>
                  <a:srgbClr val="0000CC"/>
                </a:solidFill>
              </a:rPr>
              <a:t> et al: Attention is All you Need. In: I. </a:t>
            </a:r>
            <a:r>
              <a:rPr lang="en-US" sz="1200" dirty="0" err="1">
                <a:solidFill>
                  <a:srgbClr val="0000CC"/>
                </a:solidFill>
              </a:rPr>
              <a:t>Guyon</a:t>
            </a:r>
            <a:r>
              <a:rPr lang="en-US" sz="1200" dirty="0">
                <a:solidFill>
                  <a:srgbClr val="0000CC"/>
                </a:solidFill>
              </a:rPr>
              <a:t> </a:t>
            </a:r>
            <a:r>
              <a:rPr lang="en-US" sz="1200" dirty="0" err="1">
                <a:solidFill>
                  <a:srgbClr val="0000CC"/>
                </a:solidFill>
              </a:rPr>
              <a:t>st</a:t>
            </a:r>
            <a:r>
              <a:rPr lang="en-US" sz="1200" dirty="0">
                <a:solidFill>
                  <a:srgbClr val="0000CC"/>
                </a:solidFill>
              </a:rPr>
              <a:t> al (eds.): Advances in Neural Information Processing Systems</a:t>
            </a:r>
            <a:r>
              <a:rPr lang="pl-PL" sz="1200" dirty="0">
                <a:solidFill>
                  <a:srgbClr val="0000CC"/>
                </a:solidFill>
              </a:rPr>
              <a:t> (</a:t>
            </a:r>
            <a:r>
              <a:rPr lang="pl-PL" sz="1200" dirty="0" err="1">
                <a:solidFill>
                  <a:srgbClr val="0000CC"/>
                </a:solidFill>
              </a:rPr>
              <a:t>NIPS</a:t>
            </a:r>
            <a:r>
              <a:rPr lang="pl-PL" sz="1200" dirty="0">
                <a:solidFill>
                  <a:srgbClr val="0000CC"/>
                </a:solidFill>
              </a:rPr>
              <a:t>)</a:t>
            </a:r>
            <a:r>
              <a:rPr lang="en-US" sz="1200" dirty="0">
                <a:solidFill>
                  <a:srgbClr val="0000CC"/>
                </a:solidFill>
              </a:rPr>
              <a:t> vol.30. Curran Associates, Inc. (2017)</a:t>
            </a:r>
            <a:r>
              <a:rPr lang="pl-PL" sz="1200" dirty="0">
                <a:solidFill>
                  <a:srgbClr val="0000CC"/>
                </a:solidFill>
              </a:rPr>
              <a:t> https://arxiv.org/abs/1706.03762</a:t>
            </a:r>
            <a:endParaRPr lang="en-US" sz="1200" dirty="0">
              <a:solidFill>
                <a:srgbClr val="0000CC"/>
              </a:solidFill>
            </a:endParaRPr>
          </a:p>
        </p:txBody>
      </p:sp>
      <p:sp>
        <p:nvSpPr>
          <p:cNvPr id="65" name="Elipsa 64"/>
          <p:cNvSpPr/>
          <p:nvPr/>
        </p:nvSpPr>
        <p:spPr>
          <a:xfrm>
            <a:off x="5074514" y="809316"/>
            <a:ext cx="1055163"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Di, R, At</a:t>
            </a:r>
            <a:endParaRPr lang="en-US" sz="1200" dirty="0">
              <a:solidFill>
                <a:schemeClr val="tx1"/>
              </a:solidFill>
            </a:endParaRPr>
          </a:p>
        </p:txBody>
      </p:sp>
    </p:spTree>
    <p:extLst>
      <p:ext uri="{BB962C8B-B14F-4D97-AF65-F5344CB8AC3E}">
        <p14:creationId xmlns:p14="http://schemas.microsoft.com/office/powerpoint/2010/main" val="389913857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0CC8967-B253-6A9B-1D9E-3DA2669298D7}"/>
            </a:ext>
          </a:extLst>
        </p:cNvPr>
        <p:cNvGrpSpPr/>
        <p:nvPr/>
      </p:nvGrpSpPr>
      <p:grpSpPr>
        <a:xfrm>
          <a:off x="0" y="0"/>
          <a:ext cx="0" cy="0"/>
          <a:chOff x="0" y="0"/>
          <a:chExt cx="0" cy="0"/>
        </a:xfrm>
      </p:grpSpPr>
      <p:sp>
        <p:nvSpPr>
          <p:cNvPr id="5" name="Tytuł 1">
            <a:extLst>
              <a:ext uri="{FF2B5EF4-FFF2-40B4-BE49-F238E27FC236}">
                <a16:creationId xmlns="" xmlns:a16="http://schemas.microsoft.com/office/drawing/2014/main" id="{163E6EEA-727E-D308-3A19-1C616A60502E}"/>
              </a:ext>
            </a:extLst>
          </p:cNvPr>
          <p:cNvSpPr txBox="1">
            <a:spLocks/>
          </p:cNvSpPr>
          <p:nvPr/>
        </p:nvSpPr>
        <p:spPr>
          <a:xfrm>
            <a:off x="0" y="1"/>
            <a:ext cx="9144000" cy="50461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3200" b="1" i="0" u="none" strike="noStrike" kern="1200" cap="none" spc="0" normalizeH="0" baseline="0" noProof="0" dirty="0">
                <a:ln>
                  <a:noFill/>
                </a:ln>
                <a:solidFill>
                  <a:srgbClr val="0070C0"/>
                </a:solidFill>
                <a:effectLst/>
                <a:uLnTx/>
                <a:uFillTx/>
                <a:latin typeface="Arial" charset="0"/>
                <a:ea typeface="+mj-ea"/>
                <a:cs typeface="+mj-cs"/>
              </a:rPr>
              <a:t>C-GRANULE WITH CONTROL: </a:t>
            </a:r>
            <a:r>
              <a:rPr kumimoji="0" lang="pl-PL" sz="3200" b="1" i="0" u="none" strike="noStrike" kern="1200" cap="none" spc="0" normalizeH="0" baseline="0" noProof="0" dirty="0" err="1">
                <a:ln>
                  <a:noFill/>
                </a:ln>
                <a:solidFill>
                  <a:srgbClr val="0070C0"/>
                </a:solidFill>
                <a:effectLst/>
                <a:uLnTx/>
                <a:uFillTx/>
                <a:latin typeface="Arial" charset="0"/>
                <a:ea typeface="+mj-ea"/>
                <a:cs typeface="+mj-cs"/>
              </a:rPr>
              <a:t>COMMENTS</a:t>
            </a:r>
            <a:endParaRPr kumimoji="0" lang="pl-PL" sz="3200" b="1" i="0" u="none" strike="noStrike" kern="1200" cap="none" spc="0" normalizeH="0" baseline="0" noProof="0" dirty="0">
              <a:ln>
                <a:noFill/>
              </a:ln>
              <a:solidFill>
                <a:srgbClr val="0070C0"/>
              </a:solidFill>
              <a:effectLst/>
              <a:uLnTx/>
              <a:uFillTx/>
              <a:latin typeface="Arial" charset="0"/>
              <a:ea typeface="+mj-ea"/>
              <a:cs typeface="+mj-cs"/>
            </a:endParaRPr>
          </a:p>
        </p:txBody>
      </p:sp>
      <p:sp>
        <p:nvSpPr>
          <p:cNvPr id="21" name="pole tekstowe 20">
            <a:extLst>
              <a:ext uri="{FF2B5EF4-FFF2-40B4-BE49-F238E27FC236}">
                <a16:creationId xmlns="" xmlns:a16="http://schemas.microsoft.com/office/drawing/2014/main" id="{AF44167B-ABB4-9F9C-AA84-0F142E19FB3C}"/>
              </a:ext>
            </a:extLst>
          </p:cNvPr>
          <p:cNvSpPr txBox="1"/>
          <p:nvPr/>
        </p:nvSpPr>
        <p:spPr>
          <a:xfrm>
            <a:off x="54350" y="548680"/>
            <a:ext cx="9001000" cy="7478970"/>
          </a:xfrm>
          <a:prstGeom prst="rect">
            <a:avLst/>
          </a:prstGeom>
          <a:noFill/>
        </p:spPr>
        <p:txBody>
          <a:bodyPr wrap="square" rtlCol="0">
            <a:spAutoFit/>
          </a:bodyPr>
          <a:lstStyle/>
          <a:p>
            <a:pPr marL="179388" indent="-179388">
              <a:buFont typeface="Arial" panose="020B0604020202020204" pitchFamily="34" charset="0"/>
              <a:buChar char="•"/>
            </a:pPr>
            <a:r>
              <a:rPr lang="en-US" sz="2000" dirty="0">
                <a:solidFill>
                  <a:srgbClr val="0000FF"/>
                </a:solidFill>
              </a:rPr>
              <a:t>A c-granules is a dynamic object that changes over time. Its dynamics is steered by the control of c-granule (special sub-granule of given c-granules), which aims to select and realize transformations (associations) of abstract and physical objects to satisfy goals (needs or specifications of the problem to be solved). This is based on perceived information about these objects as well as their interactions.</a:t>
            </a:r>
            <a:endParaRPr lang="pl-PL" sz="2000" dirty="0">
              <a:solidFill>
                <a:srgbClr val="0000FF"/>
              </a:solidFill>
            </a:endParaRPr>
          </a:p>
          <a:p>
            <a:pPr marL="285750" indent="-285750">
              <a:buFont typeface="Arial" panose="020B0604020202020204" pitchFamily="34" charset="0"/>
              <a:buChar char="•"/>
            </a:pPr>
            <a:endParaRPr lang="pl-PL" sz="2000" dirty="0">
              <a:solidFill>
                <a:srgbClr val="0000FF"/>
              </a:solidFill>
            </a:endParaRPr>
          </a:p>
          <a:p>
            <a:pPr marL="179388" indent="-179388">
              <a:buFont typeface="Arial" panose="020B0604020202020204" pitchFamily="34" charset="0"/>
              <a:buChar char="•"/>
            </a:pPr>
            <a:r>
              <a:rPr lang="en-US" sz="2000" dirty="0">
                <a:solidFill>
                  <a:srgbClr val="0000FF"/>
                </a:solidFill>
              </a:rPr>
              <a:t>Control of c-granule is using the </a:t>
            </a:r>
            <a:r>
              <a:rPr lang="pl-PL" sz="2000" dirty="0" err="1">
                <a:solidFill>
                  <a:srgbClr val="0000FF"/>
                </a:solidFill>
              </a:rPr>
              <a:t>bc</a:t>
            </a:r>
            <a:r>
              <a:rPr lang="pl-PL" sz="2000" dirty="0">
                <a:solidFill>
                  <a:srgbClr val="0000FF"/>
                </a:solidFill>
              </a:rPr>
              <a:t>-</a:t>
            </a:r>
            <a:r>
              <a:rPr lang="en-US" sz="2000" dirty="0">
                <a:solidFill>
                  <a:srgbClr val="0000FF"/>
                </a:solidFill>
              </a:rPr>
              <a:t>granule to supervise the behavior of the control to select and realize transformations (associations). </a:t>
            </a:r>
            <a:r>
              <a:rPr lang="en-US" sz="2000" dirty="0" err="1">
                <a:solidFill>
                  <a:srgbClr val="0000FF"/>
                </a:solidFill>
              </a:rPr>
              <a:t>Th</a:t>
            </a:r>
            <a:r>
              <a:rPr lang="pl-PL" sz="2000" dirty="0">
                <a:solidFill>
                  <a:srgbClr val="0000FF"/>
                </a:solidFill>
              </a:rPr>
              <a:t>e </a:t>
            </a:r>
            <a:r>
              <a:rPr lang="en-US" sz="2000" dirty="0">
                <a:solidFill>
                  <a:srgbClr val="0000FF"/>
                </a:solidFill>
              </a:rPr>
              <a:t>realization concerns generation of </a:t>
            </a:r>
            <a:r>
              <a:rPr lang="pl-PL" sz="2000" dirty="0">
                <a:solidFill>
                  <a:srgbClr val="0000FF"/>
                </a:solidFill>
              </a:rPr>
              <a:t>the </a:t>
            </a:r>
            <a:r>
              <a:rPr lang="en-US" sz="2000" dirty="0">
                <a:solidFill>
                  <a:srgbClr val="0000FF"/>
                </a:solidFill>
              </a:rPr>
              <a:t>network of relevant sub-granules</a:t>
            </a:r>
            <a:r>
              <a:rPr lang="pl-PL" sz="2000" dirty="0">
                <a:solidFill>
                  <a:srgbClr val="0000FF"/>
                </a:solidFill>
              </a:rPr>
              <a:t> from </a:t>
            </a:r>
            <a:r>
              <a:rPr lang="en-US" sz="2000" dirty="0">
                <a:solidFill>
                  <a:srgbClr val="0000FF"/>
                </a:solidFill>
              </a:rPr>
              <a:t>the current</a:t>
            </a:r>
            <a:r>
              <a:rPr lang="pl-PL" sz="2000" dirty="0" err="1">
                <a:solidFill>
                  <a:srgbClr val="0000FF"/>
                </a:solidFill>
              </a:rPr>
              <a:t>ly</a:t>
            </a:r>
            <a:r>
              <a:rPr lang="en-US" sz="2000" dirty="0">
                <a:solidFill>
                  <a:srgbClr val="0000FF"/>
                </a:solidFill>
              </a:rPr>
              <a:t> perceived one.</a:t>
            </a:r>
            <a:endParaRPr lang="pl-PL" sz="2000" dirty="0">
              <a:solidFill>
                <a:srgbClr val="0000FF"/>
              </a:solidFill>
            </a:endParaRPr>
          </a:p>
          <a:p>
            <a:pPr marL="179388" indent="-179388"/>
            <a:endParaRPr lang="en-US" sz="2000" dirty="0">
              <a:solidFill>
                <a:srgbClr val="0000FF"/>
              </a:solidFill>
            </a:endParaRPr>
          </a:p>
          <a:p>
            <a:pPr marL="179388" indent="-179388">
              <a:buFont typeface="Arial" panose="020B0604020202020204" pitchFamily="34" charset="0"/>
              <a:buChar char="•"/>
            </a:pPr>
            <a:r>
              <a:rPr lang="en-US" sz="2000" dirty="0">
                <a:solidFill>
                  <a:srgbClr val="0000FF"/>
                </a:solidFill>
              </a:rPr>
              <a:t>In the network of sub-granules</a:t>
            </a:r>
            <a:r>
              <a:rPr lang="pl-PL" sz="2000" dirty="0">
                <a:solidFill>
                  <a:srgbClr val="0000FF"/>
                </a:solidFill>
              </a:rPr>
              <a:t>,</a:t>
            </a:r>
            <a:r>
              <a:rPr lang="en-US" sz="2000" dirty="0">
                <a:solidFill>
                  <a:srgbClr val="0000FF"/>
                </a:solidFill>
              </a:rPr>
              <a:t> supervised by the control of c-granule are also sub-granules realizing of the basic cycle of control.</a:t>
            </a:r>
            <a:endParaRPr lang="pl-PL" sz="2000" dirty="0">
              <a:solidFill>
                <a:srgbClr val="0000FF"/>
              </a:solidFill>
            </a:endParaRPr>
          </a:p>
          <a:p>
            <a:pPr marL="179388" indent="-179388"/>
            <a:endParaRPr lang="en-US" sz="2000" dirty="0">
              <a:solidFill>
                <a:srgbClr val="0000FF"/>
              </a:solidFill>
            </a:endParaRPr>
          </a:p>
          <a:p>
            <a:pPr marL="179388" indent="-179388">
              <a:buFont typeface="Arial" panose="020B0604020202020204" pitchFamily="34" charset="0"/>
              <a:buChar char="•"/>
            </a:pPr>
            <a:r>
              <a:rPr lang="pl-PL" sz="2000" dirty="0" err="1">
                <a:solidFill>
                  <a:srgbClr val="0000FF"/>
                </a:solidFill>
              </a:rPr>
              <a:t>cb</a:t>
            </a:r>
            <a:r>
              <a:rPr lang="en-US" sz="2000" dirty="0">
                <a:solidFill>
                  <a:srgbClr val="0000FF"/>
                </a:solidFill>
              </a:rPr>
              <a:t>-granule of control uses the context in which physical objects appear in networks of sub-granules, qualifying them for different regions: </a:t>
            </a:r>
            <a:r>
              <a:rPr lang="en-US" sz="2000" i="1" dirty="0" err="1">
                <a:solidFill>
                  <a:srgbClr val="0000FF"/>
                </a:solidFill>
              </a:rPr>
              <a:t>soft_suit</a:t>
            </a:r>
            <a:r>
              <a:rPr lang="en-US" sz="2000" i="1" dirty="0">
                <a:solidFill>
                  <a:srgbClr val="0000FF"/>
                </a:solidFill>
              </a:rPr>
              <a:t>, </a:t>
            </a:r>
            <a:r>
              <a:rPr lang="en-US" sz="2000" i="1" dirty="0" err="1">
                <a:solidFill>
                  <a:srgbClr val="0000FF"/>
                </a:solidFill>
              </a:rPr>
              <a:t>link_suit</a:t>
            </a:r>
            <a:r>
              <a:rPr lang="en-US" sz="2000" i="1" dirty="0">
                <a:solidFill>
                  <a:srgbClr val="0000FF"/>
                </a:solidFill>
              </a:rPr>
              <a:t>, or </a:t>
            </a:r>
            <a:r>
              <a:rPr lang="en-US" sz="2000" i="1" dirty="0" err="1">
                <a:solidFill>
                  <a:srgbClr val="0000FF"/>
                </a:solidFill>
              </a:rPr>
              <a:t>hard_suit</a:t>
            </a:r>
            <a:r>
              <a:rPr lang="en-US" sz="2000" dirty="0">
                <a:solidFill>
                  <a:srgbClr val="0000FF"/>
                </a:solidFill>
              </a:rPr>
              <a:t>. For example, in one sub-granule, the considered objects may be in the </a:t>
            </a:r>
            <a:r>
              <a:rPr lang="en-US" sz="2000" i="1" dirty="0" err="1">
                <a:solidFill>
                  <a:srgbClr val="0000FF"/>
                </a:solidFill>
              </a:rPr>
              <a:t>link_suit</a:t>
            </a:r>
            <a:r>
              <a:rPr lang="en-US" sz="2000" dirty="0">
                <a:solidFill>
                  <a:srgbClr val="0000FF"/>
                </a:solidFill>
              </a:rPr>
              <a:t> category, while in another, they may be in the </a:t>
            </a:r>
            <a:r>
              <a:rPr lang="en-US" sz="2000" i="1" dirty="0" err="1">
                <a:solidFill>
                  <a:srgbClr val="0000FF"/>
                </a:solidFill>
              </a:rPr>
              <a:t>hard_suit</a:t>
            </a:r>
            <a:r>
              <a:rPr lang="en-US" sz="2000" dirty="0">
                <a:solidFill>
                  <a:srgbClr val="0000FF"/>
                </a:solidFill>
              </a:rPr>
              <a:t> category.</a:t>
            </a:r>
            <a:endParaRPr lang="pl-PL" sz="2000" dirty="0">
              <a:solidFill>
                <a:srgbClr val="0000FF"/>
              </a:solidFill>
            </a:endParaRPr>
          </a:p>
          <a:p>
            <a:pPr marL="179388" indent="-179388"/>
            <a:endParaRPr lang="pl-PL" sz="2000" dirty="0">
              <a:solidFill>
                <a:srgbClr val="0000FF"/>
              </a:solidFill>
            </a:endParaRPr>
          </a:p>
          <a:p>
            <a:pPr marL="179388" indent="-179388">
              <a:buFont typeface="Arial" panose="020B0604020202020204" pitchFamily="34" charset="0"/>
              <a:buChar char="•"/>
            </a:pPr>
            <a:r>
              <a:rPr lang="en-US" sz="2000" dirty="0" err="1">
                <a:solidFill>
                  <a:srgbClr val="0000FF"/>
                </a:solidFill>
              </a:rPr>
              <a:t>cb</a:t>
            </a:r>
            <a:r>
              <a:rPr lang="en-US" sz="2000" dirty="0">
                <a:solidFill>
                  <a:srgbClr val="0000FF"/>
                </a:solidFill>
              </a:rPr>
              <a:t>-granule often consists of an information </a:t>
            </a:r>
            <a:r>
              <a:rPr lang="pl-PL" sz="2000" dirty="0" err="1">
                <a:solidFill>
                  <a:srgbClr val="0000FF"/>
                </a:solidFill>
              </a:rPr>
              <a:t>sub</a:t>
            </a:r>
            <a:r>
              <a:rPr lang="pl-PL" sz="2000" dirty="0">
                <a:solidFill>
                  <a:srgbClr val="0000FF"/>
                </a:solidFill>
              </a:rPr>
              <a:t>-</a:t>
            </a:r>
            <a:r>
              <a:rPr lang="en-US" sz="2000" dirty="0">
                <a:solidFill>
                  <a:srgbClr val="0000FF"/>
                </a:solidFill>
              </a:rPr>
              <a:t>granule </a:t>
            </a:r>
            <a:r>
              <a:rPr lang="pl-PL" sz="2000" dirty="0">
                <a:solidFill>
                  <a:srgbClr val="0000FF"/>
                </a:solidFill>
              </a:rPr>
              <a:t>with </a:t>
            </a:r>
            <a:r>
              <a:rPr lang="en-US" sz="2000" dirty="0">
                <a:solidFill>
                  <a:srgbClr val="0000FF"/>
                </a:solidFill>
              </a:rPr>
              <a:t>the information about the currently perceived situation on the basis of which the control of c-granule aims to select transformations for realization. </a:t>
            </a:r>
          </a:p>
        </p:txBody>
      </p:sp>
      <p:sp>
        <p:nvSpPr>
          <p:cNvPr id="23" name="Symbol zastępczy numeru slajdu 22">
            <a:extLst>
              <a:ext uri="{FF2B5EF4-FFF2-40B4-BE49-F238E27FC236}">
                <a16:creationId xmlns="" xmlns:a16="http://schemas.microsoft.com/office/drawing/2014/main" id="{8806A156-A905-610F-E75E-66D393447105}"/>
              </a:ext>
            </a:extLst>
          </p:cNvPr>
          <p:cNvSpPr>
            <a:spLocks noGrp="1"/>
          </p:cNvSpPr>
          <p:nvPr>
            <p:ph type="sldNum" sz="quarter" idx="12"/>
          </p:nvPr>
        </p:nvSpPr>
        <p:spPr/>
        <p:txBody>
          <a:bodyPr/>
          <a:lstStyle/>
          <a:p>
            <a:pPr>
              <a:defRPr/>
            </a:pPr>
            <a:fld id="{D02E777F-298D-4C96-825C-3DC57E52C55E}" type="slidenum">
              <a:rPr lang="pl-PL" smtClean="0"/>
              <a:pPr>
                <a:defRPr/>
              </a:pPr>
              <a:t>143</a:t>
            </a:fld>
            <a:endParaRPr lang="pl-PL"/>
          </a:p>
        </p:txBody>
      </p:sp>
    </p:spTree>
    <p:extLst>
      <p:ext uri="{BB962C8B-B14F-4D97-AF65-F5344CB8AC3E}">
        <p14:creationId xmlns:p14="http://schemas.microsoft.com/office/powerpoint/2010/main" val="31872645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0CC8967-B253-6A9B-1D9E-3DA2669298D7}"/>
            </a:ext>
          </a:extLst>
        </p:cNvPr>
        <p:cNvGrpSpPr/>
        <p:nvPr/>
      </p:nvGrpSpPr>
      <p:grpSpPr>
        <a:xfrm>
          <a:off x="0" y="0"/>
          <a:ext cx="0" cy="0"/>
          <a:chOff x="0" y="0"/>
          <a:chExt cx="0" cy="0"/>
        </a:xfrm>
      </p:grpSpPr>
      <p:sp>
        <p:nvSpPr>
          <p:cNvPr id="5" name="Tytuł 1">
            <a:extLst>
              <a:ext uri="{FF2B5EF4-FFF2-40B4-BE49-F238E27FC236}">
                <a16:creationId xmlns="" xmlns:a16="http://schemas.microsoft.com/office/drawing/2014/main" id="{163E6EEA-727E-D308-3A19-1C616A60502E}"/>
              </a:ext>
            </a:extLst>
          </p:cNvPr>
          <p:cNvSpPr txBox="1">
            <a:spLocks/>
          </p:cNvSpPr>
          <p:nvPr/>
        </p:nvSpPr>
        <p:spPr>
          <a:xfrm>
            <a:off x="0" y="0"/>
            <a:ext cx="9144000" cy="1124743"/>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3200" b="1" i="0" u="none" strike="noStrike" kern="1200" cap="none" spc="0" normalizeH="0" baseline="0" noProof="0" dirty="0">
                <a:ln>
                  <a:noFill/>
                </a:ln>
                <a:solidFill>
                  <a:srgbClr val="0070C0"/>
                </a:solidFill>
                <a:effectLst/>
                <a:uLnTx/>
                <a:uFillTx/>
                <a:latin typeface="Arial" charset="0"/>
                <a:ea typeface="+mj-ea"/>
                <a:cs typeface="+mj-cs"/>
              </a:rPr>
              <a:t>C-GRANULE WITH CONTROL: </a:t>
            </a:r>
            <a:r>
              <a:rPr kumimoji="0" lang="pl-PL" sz="3200" b="1" i="0" u="none" strike="noStrike" kern="1200" cap="none" spc="0" normalizeH="0" baseline="0" noProof="0" dirty="0" err="1">
                <a:ln>
                  <a:noFill/>
                </a:ln>
                <a:solidFill>
                  <a:srgbClr val="0070C0"/>
                </a:solidFill>
                <a:effectLst/>
                <a:uLnTx/>
                <a:uFillTx/>
                <a:latin typeface="Arial" charset="0"/>
                <a:ea typeface="+mj-ea"/>
                <a:cs typeface="+mj-cs"/>
              </a:rPr>
              <a:t>COMMENTS</a:t>
            </a:r>
            <a:endParaRPr kumimoji="0" lang="pl-PL" sz="3200" b="1" i="0" u="none" strike="noStrike" kern="1200" cap="none" spc="0" normalizeH="0" baseline="0" noProof="0" dirty="0">
              <a:ln>
                <a:noFill/>
              </a:ln>
              <a:solidFill>
                <a:srgbClr val="0070C0"/>
              </a:solidFill>
              <a:effectLst/>
              <a:uLnTx/>
              <a:uFillTx/>
              <a:latin typeface="Arial" charset="0"/>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dirty="0">
                <a:solidFill>
                  <a:srgbClr val="0070C0"/>
                </a:solidFill>
                <a:ea typeface="+mj-ea"/>
                <a:cs typeface="+mj-cs"/>
              </a:rPr>
              <a:t>(Cont.)</a:t>
            </a:r>
            <a:endParaRPr kumimoji="0" lang="en-US" sz="3200" b="1" i="0" u="none" strike="noStrike" kern="1200" cap="none" spc="0" normalizeH="0" baseline="0" dirty="0">
              <a:ln>
                <a:noFill/>
              </a:ln>
              <a:solidFill>
                <a:srgbClr val="0070C0"/>
              </a:solidFill>
              <a:effectLst/>
              <a:uLnTx/>
              <a:uFillTx/>
              <a:ea typeface="+mj-ea"/>
              <a:cs typeface="+mj-cs"/>
            </a:endParaRPr>
          </a:p>
        </p:txBody>
      </p:sp>
      <p:sp>
        <p:nvSpPr>
          <p:cNvPr id="21" name="pole tekstowe 20">
            <a:extLst>
              <a:ext uri="{FF2B5EF4-FFF2-40B4-BE49-F238E27FC236}">
                <a16:creationId xmlns="" xmlns:a16="http://schemas.microsoft.com/office/drawing/2014/main" id="{AF44167B-ABB4-9F9C-AA84-0F142E19FB3C}"/>
              </a:ext>
            </a:extLst>
          </p:cNvPr>
          <p:cNvSpPr txBox="1"/>
          <p:nvPr/>
        </p:nvSpPr>
        <p:spPr>
          <a:xfrm>
            <a:off x="264350" y="1700808"/>
            <a:ext cx="8615300" cy="1938992"/>
          </a:xfrm>
          <a:prstGeom prst="rect">
            <a:avLst/>
          </a:prstGeom>
          <a:noFill/>
        </p:spPr>
        <p:txBody>
          <a:bodyPr wrap="square" rtlCol="0">
            <a:spAutoFit/>
          </a:bodyPr>
          <a:lstStyle/>
          <a:p>
            <a:pPr marL="179388" indent="-179388">
              <a:buFont typeface="Arial" panose="020B0604020202020204" pitchFamily="34" charset="0"/>
              <a:buChar char="•"/>
            </a:pPr>
            <a:r>
              <a:rPr lang="en-US" sz="2000" dirty="0">
                <a:solidFill>
                  <a:srgbClr val="0000FF"/>
                </a:solidFill>
              </a:rPr>
              <a:t>The control of C-granules should be equipped with reasoning methods, particularly those that support decision-making processes for managing risk in the selection of transformations ready for implementation.</a:t>
            </a:r>
            <a:r>
              <a:rPr lang="pl-PL" sz="2000" dirty="0">
                <a:solidFill>
                  <a:srgbClr val="0000FF"/>
                </a:solidFill>
              </a:rPr>
              <a:t> </a:t>
            </a:r>
          </a:p>
          <a:p>
            <a:endParaRPr lang="pl-PL" sz="2000" dirty="0">
              <a:solidFill>
                <a:srgbClr val="0000FF"/>
              </a:solidFill>
            </a:endParaRPr>
          </a:p>
          <a:p>
            <a:pPr marL="179388" indent="-179388">
              <a:buFont typeface="Arial" panose="020B0604020202020204" pitchFamily="34" charset="0"/>
              <a:buChar char="•"/>
            </a:pPr>
            <a:r>
              <a:rPr lang="en-US" sz="2000" dirty="0">
                <a:solidFill>
                  <a:srgbClr val="0000FF"/>
                </a:solidFill>
              </a:rPr>
              <a:t>Reasoning</a:t>
            </a:r>
            <a:r>
              <a:rPr lang="pl-PL" sz="2000" dirty="0">
                <a:solidFill>
                  <a:srgbClr val="0000FF"/>
                </a:solidFill>
              </a:rPr>
              <a:t> </a:t>
            </a:r>
            <a:r>
              <a:rPr lang="en-US" sz="2000" dirty="0">
                <a:solidFill>
                  <a:srgbClr val="0000FF"/>
                </a:solidFill>
              </a:rPr>
              <a:t>methods of control may use relevant quality and</a:t>
            </a:r>
            <a:r>
              <a:rPr lang="pl-PL" sz="2000" dirty="0">
                <a:solidFill>
                  <a:srgbClr val="0000FF"/>
                </a:solidFill>
              </a:rPr>
              <a:t>/</a:t>
            </a:r>
            <a:r>
              <a:rPr lang="pl-PL" sz="2000" dirty="0" err="1">
                <a:solidFill>
                  <a:srgbClr val="0000FF"/>
                </a:solidFill>
              </a:rPr>
              <a:t>or</a:t>
            </a:r>
            <a:r>
              <a:rPr lang="en-US" sz="2000" dirty="0">
                <a:solidFill>
                  <a:srgbClr val="0000FF"/>
                </a:solidFill>
              </a:rPr>
              <a:t> utility functions that are discovered in cooperation with experts </a:t>
            </a:r>
            <a:r>
              <a:rPr lang="pl-PL" sz="2000" dirty="0">
                <a:solidFill>
                  <a:srgbClr val="0000FF"/>
                </a:solidFill>
              </a:rPr>
              <a:t>and/</a:t>
            </a:r>
            <a:r>
              <a:rPr lang="en-US" sz="2000" dirty="0">
                <a:solidFill>
                  <a:srgbClr val="0000FF"/>
                </a:solidFill>
              </a:rPr>
              <a:t>or </a:t>
            </a:r>
            <a:r>
              <a:rPr lang="pl-PL" sz="2000" dirty="0" err="1">
                <a:solidFill>
                  <a:srgbClr val="0000FF"/>
                </a:solidFill>
              </a:rPr>
              <a:t>LLM</a:t>
            </a:r>
            <a:r>
              <a:rPr lang="en-US" sz="2000" dirty="0">
                <a:solidFill>
                  <a:srgbClr val="0000FF"/>
                </a:solidFill>
              </a:rPr>
              <a:t>.</a:t>
            </a:r>
          </a:p>
        </p:txBody>
      </p:sp>
      <p:sp>
        <p:nvSpPr>
          <p:cNvPr id="23" name="Symbol zastępczy numeru slajdu 22">
            <a:extLst>
              <a:ext uri="{FF2B5EF4-FFF2-40B4-BE49-F238E27FC236}">
                <a16:creationId xmlns="" xmlns:a16="http://schemas.microsoft.com/office/drawing/2014/main" id="{8806A156-A905-610F-E75E-66D393447105}"/>
              </a:ext>
            </a:extLst>
          </p:cNvPr>
          <p:cNvSpPr>
            <a:spLocks noGrp="1"/>
          </p:cNvSpPr>
          <p:nvPr>
            <p:ph type="sldNum" sz="quarter" idx="12"/>
          </p:nvPr>
        </p:nvSpPr>
        <p:spPr/>
        <p:txBody>
          <a:bodyPr/>
          <a:lstStyle/>
          <a:p>
            <a:pPr>
              <a:defRPr/>
            </a:pPr>
            <a:fld id="{D02E777F-298D-4C96-825C-3DC57E52C55E}" type="slidenum">
              <a:rPr lang="pl-PL" smtClean="0"/>
              <a:pPr>
                <a:defRPr/>
              </a:pPr>
              <a:t>144</a:t>
            </a:fld>
            <a:endParaRPr lang="pl-PL"/>
          </a:p>
        </p:txBody>
      </p:sp>
    </p:spTree>
    <p:extLst>
      <p:ext uri="{BB962C8B-B14F-4D97-AF65-F5344CB8AC3E}">
        <p14:creationId xmlns:p14="http://schemas.microsoft.com/office/powerpoint/2010/main" val="333663295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9FDE753-8504-C53E-9B38-5E0808BC4375}"/>
            </a:ext>
          </a:extLst>
        </p:cNvPr>
        <p:cNvGrpSpPr/>
        <p:nvPr/>
      </p:nvGrpSpPr>
      <p:grpSpPr>
        <a:xfrm>
          <a:off x="0" y="0"/>
          <a:ext cx="0" cy="0"/>
          <a:chOff x="0" y="0"/>
          <a:chExt cx="0" cy="0"/>
        </a:xfrm>
      </p:grpSpPr>
      <p:grpSp>
        <p:nvGrpSpPr>
          <p:cNvPr id="13" name="Grupa 12">
            <a:extLst>
              <a:ext uri="{FF2B5EF4-FFF2-40B4-BE49-F238E27FC236}">
                <a16:creationId xmlns="" xmlns:a16="http://schemas.microsoft.com/office/drawing/2014/main" id="{94EE6914-F5E3-A755-3F37-496A3E2CE5D2}"/>
              </a:ext>
            </a:extLst>
          </p:cNvPr>
          <p:cNvGrpSpPr/>
          <p:nvPr/>
        </p:nvGrpSpPr>
        <p:grpSpPr>
          <a:xfrm>
            <a:off x="483213" y="2775307"/>
            <a:ext cx="2482234" cy="2863280"/>
            <a:chOff x="1262869" y="2557409"/>
            <a:chExt cx="3474162" cy="3817706"/>
          </a:xfrm>
          <a:solidFill>
            <a:srgbClr val="FFC000">
              <a:alpha val="28000"/>
            </a:srgbClr>
          </a:solidFill>
        </p:grpSpPr>
        <p:sp>
          <p:nvSpPr>
            <p:cNvPr id="2" name="Prostokąt 1">
              <a:extLst>
                <a:ext uri="{FF2B5EF4-FFF2-40B4-BE49-F238E27FC236}">
                  <a16:creationId xmlns="" xmlns:a16="http://schemas.microsoft.com/office/drawing/2014/main" id="{6C20BA56-15FA-5A0F-6B99-92F24D3C3ADA}"/>
                </a:ext>
              </a:extLst>
            </p:cNvPr>
            <p:cNvSpPr/>
            <p:nvPr/>
          </p:nvSpPr>
          <p:spPr>
            <a:xfrm>
              <a:off x="1274639" y="2557409"/>
              <a:ext cx="3462391" cy="38177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
          <p:nvSpPr>
            <p:cNvPr id="3" name="Prostokąt 2">
              <a:extLst>
                <a:ext uri="{FF2B5EF4-FFF2-40B4-BE49-F238E27FC236}">
                  <a16:creationId xmlns="" xmlns:a16="http://schemas.microsoft.com/office/drawing/2014/main" id="{D2AE079E-7DF1-0864-3ABE-A6E546DB66AE}"/>
                </a:ext>
              </a:extLst>
            </p:cNvPr>
            <p:cNvSpPr/>
            <p:nvPr/>
          </p:nvSpPr>
          <p:spPr>
            <a:xfrm>
              <a:off x="1262870" y="2557409"/>
              <a:ext cx="3462391" cy="127228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
          <p:nvSpPr>
            <p:cNvPr id="10" name="Prostokąt 9">
              <a:extLst>
                <a:ext uri="{FF2B5EF4-FFF2-40B4-BE49-F238E27FC236}">
                  <a16:creationId xmlns="" xmlns:a16="http://schemas.microsoft.com/office/drawing/2014/main" id="{B8FAA414-EA13-B25E-D071-6E40BD157634}"/>
                </a:ext>
              </a:extLst>
            </p:cNvPr>
            <p:cNvSpPr/>
            <p:nvPr/>
          </p:nvSpPr>
          <p:spPr>
            <a:xfrm>
              <a:off x="1262869" y="5101976"/>
              <a:ext cx="3474162" cy="1253447"/>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
          <p:nvSpPr>
            <p:cNvPr id="12" name="Prostokąt 11">
              <a:extLst>
                <a:ext uri="{FF2B5EF4-FFF2-40B4-BE49-F238E27FC236}">
                  <a16:creationId xmlns="" xmlns:a16="http://schemas.microsoft.com/office/drawing/2014/main" id="{F56A26E7-A357-973E-AEC2-3C21CBD050F0}"/>
                </a:ext>
              </a:extLst>
            </p:cNvPr>
            <p:cNvSpPr/>
            <p:nvPr/>
          </p:nvSpPr>
          <p:spPr>
            <a:xfrm>
              <a:off x="1262870" y="3829693"/>
              <a:ext cx="3474161" cy="127228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grpSp>
      <p:sp>
        <p:nvSpPr>
          <p:cNvPr id="6" name="Prostokąt 5">
            <a:extLst>
              <a:ext uri="{FF2B5EF4-FFF2-40B4-BE49-F238E27FC236}">
                <a16:creationId xmlns="" xmlns:a16="http://schemas.microsoft.com/office/drawing/2014/main" id="{ACCED7C8-9DFA-6E67-AE06-AD12D34EADD1}"/>
              </a:ext>
            </a:extLst>
          </p:cNvPr>
          <p:cNvSpPr/>
          <p:nvPr/>
        </p:nvSpPr>
        <p:spPr>
          <a:xfrm>
            <a:off x="368654" y="1256820"/>
            <a:ext cx="2596793" cy="1101904"/>
          </a:xfrm>
          <a:prstGeom prst="rect">
            <a:avLst/>
          </a:prstGeom>
          <a:solidFill>
            <a:srgbClr val="FFC000">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
        <p:nvSpPr>
          <p:cNvPr id="15" name="Prostokąt 14">
            <a:extLst>
              <a:ext uri="{FF2B5EF4-FFF2-40B4-BE49-F238E27FC236}">
                <a16:creationId xmlns="" xmlns:a16="http://schemas.microsoft.com/office/drawing/2014/main" id="{8D91628C-1A49-2B8E-95C2-DA22806A0C50}"/>
              </a:ext>
            </a:extLst>
          </p:cNvPr>
          <p:cNvSpPr/>
          <p:nvPr/>
        </p:nvSpPr>
        <p:spPr>
          <a:xfrm>
            <a:off x="3658160" y="4049363"/>
            <a:ext cx="971552" cy="333910"/>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25" dirty="0">
                <a:solidFill>
                  <a:schemeClr val="tx1"/>
                </a:solidFill>
              </a:rPr>
              <a:t>p-layer</a:t>
            </a:r>
          </a:p>
        </p:txBody>
      </p:sp>
      <p:sp>
        <p:nvSpPr>
          <p:cNvPr id="16" name="Prostokąt 15">
            <a:extLst>
              <a:ext uri="{FF2B5EF4-FFF2-40B4-BE49-F238E27FC236}">
                <a16:creationId xmlns="" xmlns:a16="http://schemas.microsoft.com/office/drawing/2014/main" id="{28FF6145-A3C7-D140-38E0-9CBC12B6EAC7}"/>
              </a:ext>
            </a:extLst>
          </p:cNvPr>
          <p:cNvSpPr/>
          <p:nvPr/>
        </p:nvSpPr>
        <p:spPr>
          <a:xfrm>
            <a:off x="730741" y="1484784"/>
            <a:ext cx="1885382" cy="487698"/>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25" dirty="0">
                <a:solidFill>
                  <a:schemeClr val="tx1"/>
                </a:solidFill>
              </a:rPr>
              <a:t>i-</a:t>
            </a:r>
            <a:r>
              <a:rPr lang="pl-PL" sz="2025" dirty="0" err="1">
                <a:solidFill>
                  <a:schemeClr val="tx1"/>
                </a:solidFill>
              </a:rPr>
              <a:t>granules</a:t>
            </a:r>
            <a:endParaRPr lang="pl-PL" sz="2025" dirty="0">
              <a:solidFill>
                <a:schemeClr val="tx1"/>
              </a:solidFill>
            </a:endParaRPr>
          </a:p>
        </p:txBody>
      </p:sp>
      <p:sp>
        <p:nvSpPr>
          <p:cNvPr id="18" name="Prostokąt 17">
            <a:extLst>
              <a:ext uri="{FF2B5EF4-FFF2-40B4-BE49-F238E27FC236}">
                <a16:creationId xmlns="" xmlns:a16="http://schemas.microsoft.com/office/drawing/2014/main" id="{27DE4638-1939-A373-584E-4C2AC6AC5D9E}"/>
              </a:ext>
            </a:extLst>
          </p:cNvPr>
          <p:cNvSpPr/>
          <p:nvPr/>
        </p:nvSpPr>
        <p:spPr>
          <a:xfrm>
            <a:off x="3621536" y="1638572"/>
            <a:ext cx="907421" cy="333910"/>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25" dirty="0" err="1">
                <a:solidFill>
                  <a:schemeClr val="tx1"/>
                </a:solidFill>
              </a:rPr>
              <a:t>i</a:t>
            </a:r>
            <a:r>
              <a:rPr lang="en-US" sz="2025" dirty="0">
                <a:solidFill>
                  <a:schemeClr val="tx1"/>
                </a:solidFill>
              </a:rPr>
              <a:t>-layer</a:t>
            </a:r>
          </a:p>
        </p:txBody>
      </p:sp>
      <p:sp>
        <p:nvSpPr>
          <p:cNvPr id="25" name="Prostokąt 24">
            <a:extLst>
              <a:ext uri="{FF2B5EF4-FFF2-40B4-BE49-F238E27FC236}">
                <a16:creationId xmlns="" xmlns:a16="http://schemas.microsoft.com/office/drawing/2014/main" id="{B9C72EAC-B576-A208-8FAF-4715124641A7}"/>
              </a:ext>
            </a:extLst>
          </p:cNvPr>
          <p:cNvSpPr/>
          <p:nvPr/>
        </p:nvSpPr>
        <p:spPr>
          <a:xfrm>
            <a:off x="1213717" y="4034473"/>
            <a:ext cx="1144614" cy="333910"/>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25" dirty="0" err="1">
                <a:solidFill>
                  <a:schemeClr val="tx1"/>
                </a:solidFill>
              </a:rPr>
              <a:t>link_suit</a:t>
            </a:r>
            <a:endParaRPr lang="pl-PL" sz="2025" dirty="0">
              <a:solidFill>
                <a:schemeClr val="tx1"/>
              </a:solidFill>
            </a:endParaRPr>
          </a:p>
        </p:txBody>
      </p:sp>
      <p:sp>
        <p:nvSpPr>
          <p:cNvPr id="26" name="Prostokąt 25">
            <a:extLst>
              <a:ext uri="{FF2B5EF4-FFF2-40B4-BE49-F238E27FC236}">
                <a16:creationId xmlns="" xmlns:a16="http://schemas.microsoft.com/office/drawing/2014/main" id="{EEEEA5F1-AAB3-BD16-57EE-E5DE4BBB4F17}"/>
              </a:ext>
            </a:extLst>
          </p:cNvPr>
          <p:cNvSpPr/>
          <p:nvPr/>
        </p:nvSpPr>
        <p:spPr>
          <a:xfrm>
            <a:off x="1187624" y="3157882"/>
            <a:ext cx="1223443" cy="333910"/>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25" dirty="0" err="1">
                <a:solidFill>
                  <a:schemeClr val="tx1"/>
                </a:solidFill>
              </a:rPr>
              <a:t>soft_suit</a:t>
            </a:r>
            <a:endParaRPr lang="pl-PL" sz="2025" dirty="0">
              <a:solidFill>
                <a:schemeClr val="tx1"/>
              </a:solidFill>
            </a:endParaRPr>
          </a:p>
        </p:txBody>
      </p:sp>
      <p:sp>
        <p:nvSpPr>
          <p:cNvPr id="27" name="Prostokąt 26">
            <a:extLst>
              <a:ext uri="{FF2B5EF4-FFF2-40B4-BE49-F238E27FC236}">
                <a16:creationId xmlns="" xmlns:a16="http://schemas.microsoft.com/office/drawing/2014/main" id="{EE15432F-EFD7-7070-91D0-1AAB1F2326F8}"/>
              </a:ext>
            </a:extLst>
          </p:cNvPr>
          <p:cNvSpPr/>
          <p:nvPr/>
        </p:nvSpPr>
        <p:spPr>
          <a:xfrm>
            <a:off x="1115616" y="4971813"/>
            <a:ext cx="1516775" cy="307818"/>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25" dirty="0" err="1">
                <a:solidFill>
                  <a:schemeClr val="tx1"/>
                </a:solidFill>
              </a:rPr>
              <a:t>hard_suit</a:t>
            </a:r>
            <a:endParaRPr lang="pl-PL" sz="2025" dirty="0">
              <a:solidFill>
                <a:schemeClr val="tx1"/>
              </a:solidFill>
            </a:endParaRPr>
          </a:p>
        </p:txBody>
      </p:sp>
      <p:sp>
        <p:nvSpPr>
          <p:cNvPr id="21" name="Nawias klamrowy zamykający 20">
            <a:extLst>
              <a:ext uri="{FF2B5EF4-FFF2-40B4-BE49-F238E27FC236}">
                <a16:creationId xmlns="" xmlns:a16="http://schemas.microsoft.com/office/drawing/2014/main" id="{2FB24DD9-09E6-B08E-89D5-9D488ECCFADF}"/>
              </a:ext>
            </a:extLst>
          </p:cNvPr>
          <p:cNvSpPr/>
          <p:nvPr/>
        </p:nvSpPr>
        <p:spPr>
          <a:xfrm>
            <a:off x="2987824" y="2772835"/>
            <a:ext cx="579667" cy="2865752"/>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l-PL" sz="2025"/>
          </a:p>
        </p:txBody>
      </p:sp>
      <p:sp>
        <p:nvSpPr>
          <p:cNvPr id="22" name="Nawias klamrowy zamykający 21">
            <a:extLst>
              <a:ext uri="{FF2B5EF4-FFF2-40B4-BE49-F238E27FC236}">
                <a16:creationId xmlns="" xmlns:a16="http://schemas.microsoft.com/office/drawing/2014/main" id="{9A040C60-E44C-3E00-0767-3AF36B9CCE96}"/>
              </a:ext>
            </a:extLst>
          </p:cNvPr>
          <p:cNvSpPr/>
          <p:nvPr/>
        </p:nvSpPr>
        <p:spPr>
          <a:xfrm>
            <a:off x="2879648" y="1256820"/>
            <a:ext cx="783111" cy="1101904"/>
          </a:xfrm>
          <a:prstGeom prst="rightBrace">
            <a:avLst>
              <a:gd name="adj1" fmla="val 8333"/>
              <a:gd name="adj2" fmla="val 53569"/>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l-PL" sz="2025"/>
          </a:p>
        </p:txBody>
      </p:sp>
      <p:sp>
        <p:nvSpPr>
          <p:cNvPr id="5" name="pole tekstowe 4"/>
          <p:cNvSpPr txBox="1"/>
          <p:nvPr/>
        </p:nvSpPr>
        <p:spPr>
          <a:xfrm>
            <a:off x="4572000" y="2423213"/>
            <a:ext cx="4248472" cy="4143442"/>
          </a:xfrm>
          <a:prstGeom prst="rect">
            <a:avLst/>
          </a:prstGeom>
          <a:noFill/>
        </p:spPr>
        <p:txBody>
          <a:bodyPr wrap="square" rtlCol="0">
            <a:spAutoFit/>
          </a:bodyPr>
          <a:lstStyle/>
          <a:p>
            <a:pPr algn="ctr"/>
            <a:r>
              <a:rPr lang="en-US" sz="2025" dirty="0">
                <a:solidFill>
                  <a:srgbClr val="0070C0"/>
                </a:solidFill>
              </a:rPr>
              <a:t>STATE </a:t>
            </a:r>
            <a:r>
              <a:rPr lang="pl-PL" sz="2025" dirty="0">
                <a:solidFill>
                  <a:srgbClr val="0070C0"/>
                </a:solidFill>
              </a:rPr>
              <a:t>(</a:t>
            </a:r>
            <a:r>
              <a:rPr lang="en-US" sz="2025" dirty="0">
                <a:solidFill>
                  <a:srgbClr val="0070C0"/>
                </a:solidFill>
              </a:rPr>
              <a:t>AT A GIVEN MOMENT</a:t>
            </a:r>
            <a:r>
              <a:rPr lang="pl-PL" sz="2025" dirty="0">
                <a:solidFill>
                  <a:srgbClr val="0070C0"/>
                </a:solidFill>
              </a:rPr>
              <a:t>)</a:t>
            </a:r>
          </a:p>
          <a:p>
            <a:pPr algn="ctr"/>
            <a:r>
              <a:rPr lang="en-US" sz="2025" dirty="0">
                <a:solidFill>
                  <a:srgbClr val="0070C0"/>
                </a:solidFill>
              </a:rPr>
              <a:t> OF THE CONTROL </a:t>
            </a:r>
            <a:endParaRPr lang="pl-PL" sz="2025" dirty="0">
              <a:solidFill>
                <a:srgbClr val="0070C0"/>
              </a:solidFill>
            </a:endParaRPr>
          </a:p>
          <a:p>
            <a:pPr algn="ctr"/>
            <a:r>
              <a:rPr lang="en-US" sz="2025" dirty="0">
                <a:solidFill>
                  <a:srgbClr val="0070C0"/>
                </a:solidFill>
              </a:rPr>
              <a:t>OF C-GRANULE</a:t>
            </a:r>
            <a:endParaRPr lang="pl-PL" sz="2025" dirty="0">
              <a:solidFill>
                <a:srgbClr val="0070C0"/>
              </a:solidFill>
            </a:endParaRPr>
          </a:p>
          <a:p>
            <a:pPr algn="ctr"/>
            <a:r>
              <a:rPr lang="en-US" sz="2025" dirty="0">
                <a:solidFill>
                  <a:srgbClr val="0070C0"/>
                </a:solidFill>
              </a:rPr>
              <a:t>co</a:t>
            </a:r>
            <a:r>
              <a:rPr lang="pl-PL" sz="2025" dirty="0" err="1">
                <a:solidFill>
                  <a:srgbClr val="0070C0"/>
                </a:solidFill>
              </a:rPr>
              <a:t>ntains</a:t>
            </a:r>
            <a:r>
              <a:rPr lang="en-US" sz="2025" dirty="0">
                <a:solidFill>
                  <a:srgbClr val="0070C0"/>
                </a:solidFill>
              </a:rPr>
              <a:t> of all sub-granules </a:t>
            </a:r>
            <a:endParaRPr lang="pl-PL" sz="2025" dirty="0">
              <a:solidFill>
                <a:srgbClr val="0070C0"/>
              </a:solidFill>
            </a:endParaRPr>
          </a:p>
          <a:p>
            <a:pPr algn="ctr"/>
            <a:r>
              <a:rPr lang="en-US" sz="2025" dirty="0">
                <a:solidFill>
                  <a:srgbClr val="0070C0"/>
                </a:solidFill>
              </a:rPr>
              <a:t>(with abstract and physical objects) existing at this moment </a:t>
            </a:r>
          </a:p>
          <a:p>
            <a:pPr algn="ctr"/>
            <a:r>
              <a:rPr lang="en-US" sz="2025" dirty="0">
                <a:solidFill>
                  <a:srgbClr val="0070C0"/>
                </a:solidFill>
              </a:rPr>
              <a:t>as the result of realization of the control specification. </a:t>
            </a:r>
          </a:p>
          <a:p>
            <a:endParaRPr lang="en-US" sz="2025" dirty="0">
              <a:solidFill>
                <a:srgbClr val="0070C0"/>
              </a:solidFill>
            </a:endParaRPr>
          </a:p>
          <a:p>
            <a:pPr algn="ctr"/>
            <a:r>
              <a:rPr lang="en-US" sz="2025" dirty="0">
                <a:solidFill>
                  <a:srgbClr val="0070C0"/>
                </a:solidFill>
              </a:rPr>
              <a:t>State should be distinguished from the specification of control behavior by an </a:t>
            </a:r>
            <a:r>
              <a:rPr lang="en-US" sz="2025" dirty="0" err="1">
                <a:solidFill>
                  <a:srgbClr val="0070C0"/>
                </a:solidFill>
              </a:rPr>
              <a:t>i</a:t>
            </a:r>
            <a:r>
              <a:rPr lang="en-US" sz="2025" dirty="0">
                <a:solidFill>
                  <a:srgbClr val="0070C0"/>
                </a:solidFill>
              </a:rPr>
              <a:t>-granule being a part of the state.</a:t>
            </a:r>
          </a:p>
        </p:txBody>
      </p:sp>
      <p:sp>
        <p:nvSpPr>
          <p:cNvPr id="4" name="Prostokąt 3"/>
          <p:cNvSpPr/>
          <p:nvPr/>
        </p:nvSpPr>
        <p:spPr>
          <a:xfrm>
            <a:off x="694712" y="1972482"/>
            <a:ext cx="2149096" cy="1028879"/>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25" dirty="0">
                <a:solidFill>
                  <a:srgbClr val="0000CC"/>
                </a:solidFill>
              </a:rPr>
              <a:t>CONTROL SPECIFICATION</a:t>
            </a:r>
          </a:p>
        </p:txBody>
      </p:sp>
      <p:cxnSp>
        <p:nvCxnSpPr>
          <p:cNvPr id="11" name="Łącznik prosty ze strzałką 10"/>
          <p:cNvCxnSpPr/>
          <p:nvPr/>
        </p:nvCxnSpPr>
        <p:spPr>
          <a:xfrm flipH="1">
            <a:off x="3128526" y="2636912"/>
            <a:ext cx="1659498"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ytuł 1">
            <a:extLst>
              <a:ext uri="{FF2B5EF4-FFF2-40B4-BE49-F238E27FC236}">
                <a16:creationId xmlns="" xmlns:a16="http://schemas.microsoft.com/office/drawing/2014/main" id="{163E6EEA-727E-D308-3A19-1C616A60502E}"/>
              </a:ext>
            </a:extLst>
          </p:cNvPr>
          <p:cNvSpPr txBox="1">
            <a:spLocks/>
          </p:cNvSpPr>
          <p:nvPr/>
        </p:nvSpPr>
        <p:spPr>
          <a:xfrm>
            <a:off x="0" y="1"/>
            <a:ext cx="9144000" cy="50461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3200" b="1" i="0" u="none" strike="noStrike" kern="1200" cap="none" spc="0" normalizeH="0" baseline="0" noProof="0" dirty="0">
                <a:ln>
                  <a:noFill/>
                </a:ln>
                <a:solidFill>
                  <a:srgbClr val="0070C0"/>
                </a:solidFill>
                <a:effectLst/>
                <a:uLnTx/>
                <a:uFillTx/>
                <a:latin typeface="Arial" charset="0"/>
                <a:ea typeface="+mj-ea"/>
                <a:cs typeface="+mj-cs"/>
              </a:rPr>
              <a:t>C-GRANULE WITH CONTROL</a:t>
            </a:r>
            <a:r>
              <a:rPr kumimoji="0" lang="en-US" sz="3200" b="1" i="0" u="none" strike="noStrike" kern="1200" cap="none" spc="0" normalizeH="0" baseline="0" dirty="0">
                <a:ln>
                  <a:noFill/>
                </a:ln>
                <a:solidFill>
                  <a:srgbClr val="0070C0"/>
                </a:solidFill>
                <a:effectLst/>
                <a:uLnTx/>
                <a:uFillTx/>
                <a:latin typeface="Arial" charset="0"/>
                <a:ea typeface="+mj-ea"/>
                <a:cs typeface="+mj-cs"/>
              </a:rPr>
              <a:t>: STATE</a:t>
            </a:r>
          </a:p>
        </p:txBody>
      </p:sp>
      <p:sp>
        <p:nvSpPr>
          <p:cNvPr id="7" name="Prostokąt 6">
            <a:extLst>
              <a:ext uri="{FF2B5EF4-FFF2-40B4-BE49-F238E27FC236}">
                <a16:creationId xmlns="" xmlns:a16="http://schemas.microsoft.com/office/drawing/2014/main" id="{B66535A0-B105-E33D-A2B0-47AD45087907}"/>
              </a:ext>
            </a:extLst>
          </p:cNvPr>
          <p:cNvSpPr/>
          <p:nvPr/>
        </p:nvSpPr>
        <p:spPr>
          <a:xfrm>
            <a:off x="293297" y="1206108"/>
            <a:ext cx="2853657" cy="4571367"/>
          </a:xfrm>
          <a:prstGeom prst="rect">
            <a:avLst/>
          </a:prstGeom>
          <a:solidFill>
            <a:srgbClr val="00B0F0">
              <a:alpha val="17000"/>
            </a:srgb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Tree>
    <p:extLst>
      <p:ext uri="{BB962C8B-B14F-4D97-AF65-F5344CB8AC3E}">
        <p14:creationId xmlns:p14="http://schemas.microsoft.com/office/powerpoint/2010/main" val="359442450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A403AA4-1D9A-311A-89AD-033D03CC9579}"/>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E0D57DED-C666-822C-C710-7208D27BACEA}"/>
              </a:ext>
            </a:extLst>
          </p:cNvPr>
          <p:cNvSpPr txBox="1">
            <a:spLocks noChangeArrowheads="1"/>
          </p:cNvSpPr>
          <p:nvPr/>
        </p:nvSpPr>
        <p:spPr bwMode="auto">
          <a:xfrm>
            <a:off x="0" y="548680"/>
            <a:ext cx="9144000" cy="52565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a:solidFill>
                  <a:srgbClr val="0000FF"/>
                </a:solidFill>
                <a:latin typeface="+mn-lt"/>
              </a:rPr>
              <a:t>PHYSICAL SEMANTICS IS REALIZED BY IMPLEMENTATIONAL MODULE (IM)</a:t>
            </a:r>
          </a:p>
          <a:p>
            <a:pPr eaLnBrk="1" hangingPunct="1">
              <a:defRPr/>
            </a:pPr>
            <a:r>
              <a:rPr lang="pl-PL" sz="2800" b="1">
                <a:solidFill>
                  <a:srgbClr val="0000FF"/>
                </a:solidFill>
                <a:latin typeface="+mn-lt"/>
              </a:rPr>
              <a:t>A SUB-GRANULE </a:t>
            </a:r>
          </a:p>
          <a:p>
            <a:pPr eaLnBrk="1" hangingPunct="1">
              <a:defRPr/>
            </a:pPr>
            <a:r>
              <a:rPr lang="pl-PL" sz="2800" b="1">
                <a:solidFill>
                  <a:srgbClr val="0000FF"/>
                </a:solidFill>
                <a:latin typeface="+mn-lt"/>
              </a:rPr>
              <a:t>OF </a:t>
            </a:r>
          </a:p>
          <a:p>
            <a:pPr eaLnBrk="1" hangingPunct="1">
              <a:defRPr/>
            </a:pPr>
            <a:r>
              <a:rPr lang="pl-PL" sz="2800" b="1">
                <a:solidFill>
                  <a:srgbClr val="0000FF"/>
                </a:solidFill>
                <a:latin typeface="+mn-lt"/>
              </a:rPr>
              <a:t>C-GRANULE CONTROL</a:t>
            </a:r>
          </a:p>
          <a:p>
            <a:pPr eaLnBrk="1" hangingPunct="1">
              <a:defRPr/>
            </a:pPr>
            <a:endParaRPr lang="pl-PL" sz="2800" b="1">
              <a:solidFill>
                <a:srgbClr val="0000FF"/>
              </a:solidFill>
              <a:latin typeface="+mn-lt"/>
            </a:endParaRPr>
          </a:p>
          <a:p>
            <a:pPr eaLnBrk="1" hangingPunct="1">
              <a:defRPr/>
            </a:pPr>
            <a:r>
              <a:rPr lang="pl-PL" sz="2400" b="1">
                <a:solidFill>
                  <a:srgbClr val="0000FF"/>
                </a:solidFill>
                <a:latin typeface="+mn-lt"/>
              </a:rPr>
              <a:t>IM IS ABLE TO GENERATE OF NEW</a:t>
            </a:r>
          </a:p>
          <a:p>
            <a:pPr eaLnBrk="1" hangingPunct="1">
              <a:defRPr/>
            </a:pPr>
            <a:r>
              <a:rPr lang="pl-PL" sz="2400" b="1">
                <a:solidFill>
                  <a:srgbClr val="0000FF"/>
                </a:solidFill>
                <a:latin typeface="+mn-lt"/>
              </a:rPr>
              <a:t>C-GRANULES WITH LINKS (POINTERS) BETWEEN ABSTRACT AND PHYSICAL OBJECTS. </a:t>
            </a:r>
          </a:p>
          <a:p>
            <a:pPr eaLnBrk="1" hangingPunct="1">
              <a:defRPr/>
            </a:pPr>
            <a:r>
              <a:rPr lang="pl-PL" sz="2400" b="1">
                <a:solidFill>
                  <a:srgbClr val="0000FF"/>
                </a:solidFill>
                <a:latin typeface="+mn-lt"/>
              </a:rPr>
              <a:t>BY </a:t>
            </a:r>
            <a:r>
              <a:rPr lang="pl-PL" sz="2400" b="1">
                <a:solidFill>
                  <a:srgbClr val="0000FF"/>
                </a:solidFill>
              </a:rPr>
              <a:t>USING THESE C-GRANULES </a:t>
            </a:r>
            <a:r>
              <a:rPr lang="pl-PL" sz="2400" b="1">
                <a:solidFill>
                  <a:srgbClr val="0000FF"/>
                </a:solidFill>
                <a:latin typeface="+mn-lt"/>
              </a:rPr>
              <a:t>THE CONTROL  PERCEIVES PROPERTIES OF PHYSCAL OBJECTS AND THEIR INTERACTIONS (BELONGING TO THE SCOPE OF THESE C-GRANULES) IN THE PHYSICAL WORLD</a:t>
            </a:r>
          </a:p>
        </p:txBody>
      </p:sp>
      <p:sp>
        <p:nvSpPr>
          <p:cNvPr id="2" name="Symbol zastępczy numeru slajdu 1">
            <a:extLst>
              <a:ext uri="{FF2B5EF4-FFF2-40B4-BE49-F238E27FC236}">
                <a16:creationId xmlns="" xmlns:a16="http://schemas.microsoft.com/office/drawing/2014/main" id="{6AEA26DD-B6BB-C816-9ABF-73E30614AAF5}"/>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146</a:t>
            </a:fld>
            <a:endParaRPr lang="pl-PL"/>
          </a:p>
        </p:txBody>
      </p:sp>
    </p:spTree>
    <p:extLst>
      <p:ext uri="{BB962C8B-B14F-4D97-AF65-F5344CB8AC3E}">
        <p14:creationId xmlns:p14="http://schemas.microsoft.com/office/powerpoint/2010/main" val="290650880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B5A976B9-E5A4-C596-6DD7-819D921D13D7}"/>
              </a:ext>
            </a:extLst>
          </p:cNvPr>
          <p:cNvSpPr txBox="1">
            <a:spLocks/>
          </p:cNvSpPr>
          <p:nvPr/>
        </p:nvSpPr>
        <p:spPr>
          <a:xfrm>
            <a:off x="469305" y="116632"/>
            <a:ext cx="8208912" cy="848730"/>
          </a:xfrm>
          <a:prstGeom prst="rect">
            <a:avLst/>
          </a:prstGeom>
        </p:spPr>
        <p:txBody>
          <a:bodyPr/>
          <a:lstStyle/>
          <a:p>
            <a:pPr algn="ctr" eaLnBrk="0" fontAlgn="base" hangingPunct="0">
              <a:spcBef>
                <a:spcPct val="0"/>
              </a:spcBef>
              <a:spcAft>
                <a:spcPct val="0"/>
              </a:spcAft>
              <a:defRPr/>
            </a:pPr>
            <a:r>
              <a:rPr lang="pl-PL" sz="3200" b="1">
                <a:solidFill>
                  <a:srgbClr val="0070C0"/>
                </a:solidFill>
                <a:ea typeface="+mj-ea"/>
                <a:cs typeface="+mj-cs"/>
              </a:rPr>
              <a:t>PHYSICAL SEMANTICS: INTUITION</a:t>
            </a:r>
          </a:p>
        </p:txBody>
      </p:sp>
      <p:grpSp>
        <p:nvGrpSpPr>
          <p:cNvPr id="47" name="Grupa 46"/>
          <p:cNvGrpSpPr/>
          <p:nvPr/>
        </p:nvGrpSpPr>
        <p:grpSpPr>
          <a:xfrm>
            <a:off x="226460" y="1113499"/>
            <a:ext cx="8691080" cy="5220101"/>
            <a:chOff x="107504" y="1713758"/>
            <a:chExt cx="8424936" cy="4884211"/>
          </a:xfrm>
        </p:grpSpPr>
        <p:sp>
          <p:nvSpPr>
            <p:cNvPr id="10" name="Elipsa 15">
              <a:extLst>
                <a:ext uri="{FF2B5EF4-FFF2-40B4-BE49-F238E27FC236}">
                  <a16:creationId xmlns="" xmlns:a16="http://schemas.microsoft.com/office/drawing/2014/main" id="{9E1124DA-F301-A3BC-7101-5DDE2AC129B8}"/>
                </a:ext>
              </a:extLst>
            </p:cNvPr>
            <p:cNvSpPr/>
            <p:nvPr/>
          </p:nvSpPr>
          <p:spPr>
            <a:xfrm>
              <a:off x="4094224" y="3481775"/>
              <a:ext cx="415280" cy="41528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olny kształt 10">
              <a:extLst>
                <a:ext uri="{FF2B5EF4-FFF2-40B4-BE49-F238E27FC236}">
                  <a16:creationId xmlns="" xmlns:a16="http://schemas.microsoft.com/office/drawing/2014/main" id="{00A1E05F-43F4-1E0A-9EEF-E4F45B77E2AD}"/>
                </a:ext>
              </a:extLst>
            </p:cNvPr>
            <p:cNvSpPr/>
            <p:nvPr/>
          </p:nvSpPr>
          <p:spPr>
            <a:xfrm>
              <a:off x="3831352" y="2665563"/>
              <a:ext cx="1696065" cy="1430593"/>
            </a:xfrm>
            <a:custGeom>
              <a:avLst/>
              <a:gdLst>
                <a:gd name="connsiteX0" fmla="*/ 88490 w 1696065"/>
                <a:gd name="connsiteY0" fmla="*/ 398206 h 1430593"/>
                <a:gd name="connsiteX1" fmla="*/ 88490 w 1696065"/>
                <a:gd name="connsiteY1" fmla="*/ 398206 h 1430593"/>
                <a:gd name="connsiteX2" fmla="*/ 235974 w 1696065"/>
                <a:gd name="connsiteY2" fmla="*/ 353961 h 1430593"/>
                <a:gd name="connsiteX3" fmla="*/ 294968 w 1696065"/>
                <a:gd name="connsiteY3" fmla="*/ 339213 h 1430593"/>
                <a:gd name="connsiteX4" fmla="*/ 339213 w 1696065"/>
                <a:gd name="connsiteY4" fmla="*/ 309716 h 1430593"/>
                <a:gd name="connsiteX5" fmla="*/ 442452 w 1696065"/>
                <a:gd name="connsiteY5" fmla="*/ 280219 h 1430593"/>
                <a:gd name="connsiteX6" fmla="*/ 486697 w 1696065"/>
                <a:gd name="connsiteY6" fmla="*/ 265471 h 1430593"/>
                <a:gd name="connsiteX7" fmla="*/ 530942 w 1696065"/>
                <a:gd name="connsiteY7" fmla="*/ 235974 h 1430593"/>
                <a:gd name="connsiteX8" fmla="*/ 575187 w 1696065"/>
                <a:gd name="connsiteY8" fmla="*/ 221226 h 1430593"/>
                <a:gd name="connsiteX9" fmla="*/ 619432 w 1696065"/>
                <a:gd name="connsiteY9" fmla="*/ 176981 h 1430593"/>
                <a:gd name="connsiteX10" fmla="*/ 663678 w 1696065"/>
                <a:gd name="connsiteY10" fmla="*/ 117987 h 1430593"/>
                <a:gd name="connsiteX11" fmla="*/ 722671 w 1696065"/>
                <a:gd name="connsiteY11" fmla="*/ 29497 h 1430593"/>
                <a:gd name="connsiteX12" fmla="*/ 766916 w 1696065"/>
                <a:gd name="connsiteY12" fmla="*/ 0 h 1430593"/>
                <a:gd name="connsiteX13" fmla="*/ 1002890 w 1696065"/>
                <a:gd name="connsiteY13" fmla="*/ 14748 h 1430593"/>
                <a:gd name="connsiteX14" fmla="*/ 1091381 w 1696065"/>
                <a:gd name="connsiteY14" fmla="*/ 29497 h 1430593"/>
                <a:gd name="connsiteX15" fmla="*/ 1312607 w 1696065"/>
                <a:gd name="connsiteY15" fmla="*/ 44245 h 1430593"/>
                <a:gd name="connsiteX16" fmla="*/ 1371600 w 1696065"/>
                <a:gd name="connsiteY16" fmla="*/ 58993 h 1430593"/>
                <a:gd name="connsiteX17" fmla="*/ 1504336 w 1696065"/>
                <a:gd name="connsiteY17" fmla="*/ 73742 h 1430593"/>
                <a:gd name="connsiteX18" fmla="*/ 1592826 w 1696065"/>
                <a:gd name="connsiteY18" fmla="*/ 103239 h 1430593"/>
                <a:gd name="connsiteX19" fmla="*/ 1666568 w 1696065"/>
                <a:gd name="connsiteY19" fmla="*/ 250723 h 1430593"/>
                <a:gd name="connsiteX20" fmla="*/ 1681316 w 1696065"/>
                <a:gd name="connsiteY20" fmla="*/ 294968 h 1430593"/>
                <a:gd name="connsiteX21" fmla="*/ 1696065 w 1696065"/>
                <a:gd name="connsiteY21" fmla="*/ 339213 h 1430593"/>
                <a:gd name="connsiteX22" fmla="*/ 1681316 w 1696065"/>
                <a:gd name="connsiteY22" fmla="*/ 663677 h 1430593"/>
                <a:gd name="connsiteX23" fmla="*/ 1666568 w 1696065"/>
                <a:gd name="connsiteY23" fmla="*/ 707923 h 1430593"/>
                <a:gd name="connsiteX24" fmla="*/ 1637071 w 1696065"/>
                <a:gd name="connsiteY24" fmla="*/ 752168 h 1430593"/>
                <a:gd name="connsiteX25" fmla="*/ 1489587 w 1696065"/>
                <a:gd name="connsiteY25" fmla="*/ 884903 h 1430593"/>
                <a:gd name="connsiteX26" fmla="*/ 1445342 w 1696065"/>
                <a:gd name="connsiteY26" fmla="*/ 929148 h 1430593"/>
                <a:gd name="connsiteX27" fmla="*/ 1356852 w 1696065"/>
                <a:gd name="connsiteY27" fmla="*/ 958645 h 1430593"/>
                <a:gd name="connsiteX28" fmla="*/ 1283110 w 1696065"/>
                <a:gd name="connsiteY28" fmla="*/ 1032387 h 1430593"/>
                <a:gd name="connsiteX29" fmla="*/ 1165123 w 1696065"/>
                <a:gd name="connsiteY29" fmla="*/ 1165123 h 1430593"/>
                <a:gd name="connsiteX30" fmla="*/ 1106129 w 1696065"/>
                <a:gd name="connsiteY30" fmla="*/ 1194619 h 1430593"/>
                <a:gd name="connsiteX31" fmla="*/ 1047136 w 1696065"/>
                <a:gd name="connsiteY31" fmla="*/ 1209368 h 1430593"/>
                <a:gd name="connsiteX32" fmla="*/ 1002890 w 1696065"/>
                <a:gd name="connsiteY32" fmla="*/ 1224116 h 1430593"/>
                <a:gd name="connsiteX33" fmla="*/ 884903 w 1696065"/>
                <a:gd name="connsiteY33" fmla="*/ 1356852 h 1430593"/>
                <a:gd name="connsiteX34" fmla="*/ 811161 w 1696065"/>
                <a:gd name="connsiteY34" fmla="*/ 1371600 h 1430593"/>
                <a:gd name="connsiteX35" fmla="*/ 752168 w 1696065"/>
                <a:gd name="connsiteY35" fmla="*/ 1401097 h 1430593"/>
                <a:gd name="connsiteX36" fmla="*/ 648929 w 1696065"/>
                <a:gd name="connsiteY36" fmla="*/ 1415845 h 1430593"/>
                <a:gd name="connsiteX37" fmla="*/ 604684 w 1696065"/>
                <a:gd name="connsiteY37" fmla="*/ 1430593 h 1430593"/>
                <a:gd name="connsiteX38" fmla="*/ 486697 w 1696065"/>
                <a:gd name="connsiteY38" fmla="*/ 1415845 h 1430593"/>
                <a:gd name="connsiteX39" fmla="*/ 442452 w 1696065"/>
                <a:gd name="connsiteY39" fmla="*/ 1401097 h 1430593"/>
                <a:gd name="connsiteX40" fmla="*/ 368710 w 1696065"/>
                <a:gd name="connsiteY40" fmla="*/ 1386348 h 1430593"/>
                <a:gd name="connsiteX41" fmla="*/ 309716 w 1696065"/>
                <a:gd name="connsiteY41" fmla="*/ 1342103 h 1430593"/>
                <a:gd name="connsiteX42" fmla="*/ 265471 w 1696065"/>
                <a:gd name="connsiteY42" fmla="*/ 1312606 h 1430593"/>
                <a:gd name="connsiteX43" fmla="*/ 206478 w 1696065"/>
                <a:gd name="connsiteY43" fmla="*/ 1209368 h 1430593"/>
                <a:gd name="connsiteX44" fmla="*/ 162232 w 1696065"/>
                <a:gd name="connsiteY44" fmla="*/ 1120877 h 1430593"/>
                <a:gd name="connsiteX45" fmla="*/ 206478 w 1696065"/>
                <a:gd name="connsiteY45" fmla="*/ 988142 h 1430593"/>
                <a:gd name="connsiteX46" fmla="*/ 250723 w 1696065"/>
                <a:gd name="connsiteY46" fmla="*/ 973393 h 1430593"/>
                <a:gd name="connsiteX47" fmla="*/ 235974 w 1696065"/>
                <a:gd name="connsiteY47" fmla="*/ 811161 h 1430593"/>
                <a:gd name="connsiteX48" fmla="*/ 191729 w 1696065"/>
                <a:gd name="connsiteY48" fmla="*/ 796413 h 1430593"/>
                <a:gd name="connsiteX49" fmla="*/ 88490 w 1696065"/>
                <a:gd name="connsiteY49" fmla="*/ 752168 h 1430593"/>
                <a:gd name="connsiteX50" fmla="*/ 44245 w 1696065"/>
                <a:gd name="connsiteY50" fmla="*/ 722671 h 1430593"/>
                <a:gd name="connsiteX51" fmla="*/ 0 w 1696065"/>
                <a:gd name="connsiteY51" fmla="*/ 634181 h 1430593"/>
                <a:gd name="connsiteX52" fmla="*/ 73742 w 1696065"/>
                <a:gd name="connsiteY52" fmla="*/ 442452 h 1430593"/>
                <a:gd name="connsiteX53" fmla="*/ 88490 w 1696065"/>
                <a:gd name="connsiteY53" fmla="*/ 398206 h 143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96065" h="1430593">
                  <a:moveTo>
                    <a:pt x="88490" y="398206"/>
                  </a:moveTo>
                  <a:lnTo>
                    <a:pt x="88490" y="398206"/>
                  </a:lnTo>
                  <a:lnTo>
                    <a:pt x="235974" y="353961"/>
                  </a:lnTo>
                  <a:cubicBezTo>
                    <a:pt x="255464" y="348393"/>
                    <a:pt x="276337" y="347198"/>
                    <a:pt x="294968" y="339213"/>
                  </a:cubicBezTo>
                  <a:cubicBezTo>
                    <a:pt x="311260" y="332231"/>
                    <a:pt x="323359" y="317643"/>
                    <a:pt x="339213" y="309716"/>
                  </a:cubicBezTo>
                  <a:cubicBezTo>
                    <a:pt x="362783" y="297931"/>
                    <a:pt x="420406" y="286518"/>
                    <a:pt x="442452" y="280219"/>
                  </a:cubicBezTo>
                  <a:cubicBezTo>
                    <a:pt x="457400" y="275948"/>
                    <a:pt x="471949" y="270387"/>
                    <a:pt x="486697" y="265471"/>
                  </a:cubicBezTo>
                  <a:cubicBezTo>
                    <a:pt x="501445" y="255639"/>
                    <a:pt x="515088" y="243901"/>
                    <a:pt x="530942" y="235974"/>
                  </a:cubicBezTo>
                  <a:cubicBezTo>
                    <a:pt x="544847" y="229022"/>
                    <a:pt x="562252" y="229849"/>
                    <a:pt x="575187" y="221226"/>
                  </a:cubicBezTo>
                  <a:cubicBezTo>
                    <a:pt x="592541" y="209657"/>
                    <a:pt x="605858" y="192817"/>
                    <a:pt x="619432" y="176981"/>
                  </a:cubicBezTo>
                  <a:cubicBezTo>
                    <a:pt x="635429" y="158318"/>
                    <a:pt x="649582" y="138124"/>
                    <a:pt x="663678" y="117987"/>
                  </a:cubicBezTo>
                  <a:cubicBezTo>
                    <a:pt x="684008" y="88945"/>
                    <a:pt x="693174" y="49162"/>
                    <a:pt x="722671" y="29497"/>
                  </a:cubicBezTo>
                  <a:lnTo>
                    <a:pt x="766916" y="0"/>
                  </a:lnTo>
                  <a:cubicBezTo>
                    <a:pt x="845574" y="4916"/>
                    <a:pt x="924402" y="7613"/>
                    <a:pt x="1002890" y="14748"/>
                  </a:cubicBezTo>
                  <a:cubicBezTo>
                    <a:pt x="1032671" y="17455"/>
                    <a:pt x="1061612" y="26662"/>
                    <a:pt x="1091381" y="29497"/>
                  </a:cubicBezTo>
                  <a:cubicBezTo>
                    <a:pt x="1164954" y="36504"/>
                    <a:pt x="1238865" y="39329"/>
                    <a:pt x="1312607" y="44245"/>
                  </a:cubicBezTo>
                  <a:cubicBezTo>
                    <a:pt x="1332271" y="49161"/>
                    <a:pt x="1351566" y="55911"/>
                    <a:pt x="1371600" y="58993"/>
                  </a:cubicBezTo>
                  <a:cubicBezTo>
                    <a:pt x="1415600" y="65762"/>
                    <a:pt x="1460683" y="65011"/>
                    <a:pt x="1504336" y="73742"/>
                  </a:cubicBezTo>
                  <a:cubicBezTo>
                    <a:pt x="1534824" y="79840"/>
                    <a:pt x="1592826" y="103239"/>
                    <a:pt x="1592826" y="103239"/>
                  </a:cubicBezTo>
                  <a:cubicBezTo>
                    <a:pt x="1655726" y="187105"/>
                    <a:pt x="1629298" y="138914"/>
                    <a:pt x="1666568" y="250723"/>
                  </a:cubicBezTo>
                  <a:lnTo>
                    <a:pt x="1681316" y="294968"/>
                  </a:lnTo>
                  <a:lnTo>
                    <a:pt x="1696065" y="339213"/>
                  </a:lnTo>
                  <a:cubicBezTo>
                    <a:pt x="1691149" y="447368"/>
                    <a:pt x="1689950" y="555755"/>
                    <a:pt x="1681316" y="663677"/>
                  </a:cubicBezTo>
                  <a:cubicBezTo>
                    <a:pt x="1680076" y="679174"/>
                    <a:pt x="1673520" y="694018"/>
                    <a:pt x="1666568" y="707923"/>
                  </a:cubicBezTo>
                  <a:cubicBezTo>
                    <a:pt x="1658641" y="723777"/>
                    <a:pt x="1648847" y="738920"/>
                    <a:pt x="1637071" y="752168"/>
                  </a:cubicBezTo>
                  <a:cubicBezTo>
                    <a:pt x="1517904" y="886231"/>
                    <a:pt x="1589788" y="799017"/>
                    <a:pt x="1489587" y="884903"/>
                  </a:cubicBezTo>
                  <a:cubicBezTo>
                    <a:pt x="1473751" y="898477"/>
                    <a:pt x="1463575" y="919019"/>
                    <a:pt x="1445342" y="929148"/>
                  </a:cubicBezTo>
                  <a:cubicBezTo>
                    <a:pt x="1418163" y="944248"/>
                    <a:pt x="1356852" y="958645"/>
                    <a:pt x="1356852" y="958645"/>
                  </a:cubicBezTo>
                  <a:cubicBezTo>
                    <a:pt x="1278193" y="1076632"/>
                    <a:pt x="1381433" y="934064"/>
                    <a:pt x="1283110" y="1032387"/>
                  </a:cubicBezTo>
                  <a:cubicBezTo>
                    <a:pt x="1220768" y="1094729"/>
                    <a:pt x="1288987" y="1103193"/>
                    <a:pt x="1165123" y="1165123"/>
                  </a:cubicBezTo>
                  <a:cubicBezTo>
                    <a:pt x="1145458" y="1174955"/>
                    <a:pt x="1126715" y="1186899"/>
                    <a:pt x="1106129" y="1194619"/>
                  </a:cubicBezTo>
                  <a:cubicBezTo>
                    <a:pt x="1087150" y="1201736"/>
                    <a:pt x="1066626" y="1203799"/>
                    <a:pt x="1047136" y="1209368"/>
                  </a:cubicBezTo>
                  <a:cubicBezTo>
                    <a:pt x="1032188" y="1213639"/>
                    <a:pt x="1017639" y="1219200"/>
                    <a:pt x="1002890" y="1224116"/>
                  </a:cubicBezTo>
                  <a:cubicBezTo>
                    <a:pt x="976671" y="1263446"/>
                    <a:pt x="923760" y="1349081"/>
                    <a:pt x="884903" y="1356852"/>
                  </a:cubicBezTo>
                  <a:lnTo>
                    <a:pt x="811161" y="1371600"/>
                  </a:lnTo>
                  <a:cubicBezTo>
                    <a:pt x="791497" y="1381432"/>
                    <a:pt x="773379" y="1395312"/>
                    <a:pt x="752168" y="1401097"/>
                  </a:cubicBezTo>
                  <a:cubicBezTo>
                    <a:pt x="718631" y="1410244"/>
                    <a:pt x="683016" y="1409028"/>
                    <a:pt x="648929" y="1415845"/>
                  </a:cubicBezTo>
                  <a:cubicBezTo>
                    <a:pt x="633685" y="1418894"/>
                    <a:pt x="619432" y="1425677"/>
                    <a:pt x="604684" y="1430593"/>
                  </a:cubicBezTo>
                  <a:cubicBezTo>
                    <a:pt x="565355" y="1425677"/>
                    <a:pt x="525693" y="1422935"/>
                    <a:pt x="486697" y="1415845"/>
                  </a:cubicBezTo>
                  <a:cubicBezTo>
                    <a:pt x="471402" y="1413064"/>
                    <a:pt x="457534" y="1404868"/>
                    <a:pt x="442452" y="1401097"/>
                  </a:cubicBezTo>
                  <a:cubicBezTo>
                    <a:pt x="418133" y="1395017"/>
                    <a:pt x="393291" y="1391264"/>
                    <a:pt x="368710" y="1386348"/>
                  </a:cubicBezTo>
                  <a:cubicBezTo>
                    <a:pt x="349045" y="1371600"/>
                    <a:pt x="329718" y="1356390"/>
                    <a:pt x="309716" y="1342103"/>
                  </a:cubicBezTo>
                  <a:cubicBezTo>
                    <a:pt x="295292" y="1331800"/>
                    <a:pt x="278005" y="1325140"/>
                    <a:pt x="265471" y="1312606"/>
                  </a:cubicBezTo>
                  <a:cubicBezTo>
                    <a:pt x="241514" y="1288649"/>
                    <a:pt x="221903" y="1236362"/>
                    <a:pt x="206478" y="1209368"/>
                  </a:cubicBezTo>
                  <a:cubicBezTo>
                    <a:pt x="160732" y="1129312"/>
                    <a:pt x="189274" y="1202002"/>
                    <a:pt x="162232" y="1120877"/>
                  </a:cubicBezTo>
                  <a:cubicBezTo>
                    <a:pt x="169429" y="1077697"/>
                    <a:pt x="166597" y="1020047"/>
                    <a:pt x="206478" y="988142"/>
                  </a:cubicBezTo>
                  <a:cubicBezTo>
                    <a:pt x="218617" y="978430"/>
                    <a:pt x="235975" y="978309"/>
                    <a:pt x="250723" y="973393"/>
                  </a:cubicBezTo>
                  <a:cubicBezTo>
                    <a:pt x="245807" y="919316"/>
                    <a:pt x="253145" y="862675"/>
                    <a:pt x="235974" y="811161"/>
                  </a:cubicBezTo>
                  <a:cubicBezTo>
                    <a:pt x="231058" y="796413"/>
                    <a:pt x="206018" y="802537"/>
                    <a:pt x="191729" y="796413"/>
                  </a:cubicBezTo>
                  <a:cubicBezTo>
                    <a:pt x="64161" y="741741"/>
                    <a:pt x="192251" y="786754"/>
                    <a:pt x="88490" y="752168"/>
                  </a:cubicBezTo>
                  <a:cubicBezTo>
                    <a:pt x="73742" y="742336"/>
                    <a:pt x="56779" y="735205"/>
                    <a:pt x="44245" y="722671"/>
                  </a:cubicBezTo>
                  <a:cubicBezTo>
                    <a:pt x="15657" y="694082"/>
                    <a:pt x="11995" y="670165"/>
                    <a:pt x="0" y="634181"/>
                  </a:cubicBezTo>
                  <a:cubicBezTo>
                    <a:pt x="3314" y="610983"/>
                    <a:pt x="12240" y="442452"/>
                    <a:pt x="73742" y="442452"/>
                  </a:cubicBezTo>
                  <a:lnTo>
                    <a:pt x="88490" y="398206"/>
                  </a:lnTo>
                  <a:close/>
                </a:path>
              </a:pathLst>
            </a:custGeom>
            <a:solidFill>
              <a:srgbClr val="FFFF00">
                <a:alpha val="6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pole tekstowe 4">
                  <a:extLst>
                    <a:ext uri="{FF2B5EF4-FFF2-40B4-BE49-F238E27FC236}">
                      <a16:creationId xmlns="" xmlns:a16="http://schemas.microsoft.com/office/drawing/2014/main" id="{2809954A-C0B2-B808-34C1-48FB43358367}"/>
                    </a:ext>
                  </a:extLst>
                </p:cNvPr>
                <p:cNvSpPr txBox="1"/>
                <p:nvPr/>
              </p:nvSpPr>
              <p:spPr>
                <a:xfrm>
                  <a:off x="1259632" y="2708920"/>
                  <a:ext cx="1296144" cy="907113"/>
                </a:xfrm>
                <a:prstGeom prst="rect">
                  <a:avLst/>
                </a:prstGeom>
                <a:noFill/>
              </p:spPr>
              <p:txBody>
                <a:bodyPr wrap="square" lIns="0" tIns="0" rIns="0" bIns="0" rtlCol="0">
                  <a:spAutoFit/>
                </a:bodyPr>
                <a:lstStyle/>
                <a:p>
                  <a:r>
                    <a:rPr lang="pl-PL" i="1"/>
                    <a:t>  </a:t>
                  </a:r>
                  <a:r>
                    <a:rPr lang="pl-PL" sz="3600" i="1">
                      <a:solidFill>
                        <a:srgbClr val="0000FF"/>
                      </a:solidFill>
                    </a:rPr>
                    <a:t>r</a:t>
                  </a:r>
                  <a14:m>
                    <m:oMath xmlns:m="http://schemas.openxmlformats.org/officeDocument/2006/math">
                      <m:r>
                        <a:rPr lang="pl-PL" sz="3600" b="0" i="1" smtClean="0">
                          <a:solidFill>
                            <a:srgbClr val="0000FF"/>
                          </a:solidFill>
                          <a:latin typeface="Cambria Math" panose="02040503050406030204" pitchFamily="18" charset="0"/>
                          <a:ea typeface="Cambria Math" panose="02040503050406030204" pitchFamily="18" charset="0"/>
                        </a:rPr>
                        <m:t> </m:t>
                      </m:r>
                      <m:r>
                        <a:rPr lang="pl-PL" sz="3600" i="1" smtClean="0">
                          <a:solidFill>
                            <a:srgbClr val="0000FF"/>
                          </a:solidFill>
                          <a:latin typeface="Cambria Math" panose="02040503050406030204" pitchFamily="18" charset="0"/>
                          <a:ea typeface="Cambria Math" panose="02040503050406030204" pitchFamily="18" charset="0"/>
                        </a:rPr>
                        <m:t>⨂</m:t>
                      </m:r>
                      <m:r>
                        <a:rPr lang="pl-PL" sz="3600" b="0" i="1" smtClean="0">
                          <a:solidFill>
                            <a:srgbClr val="0000FF"/>
                          </a:solidFill>
                          <a:latin typeface="Cambria Math" panose="02040503050406030204" pitchFamily="18" charset="0"/>
                          <a:ea typeface="Cambria Math" panose="02040503050406030204" pitchFamily="18" charset="0"/>
                        </a:rPr>
                        <m:t>𝐼𝑀</m:t>
                      </m:r>
                    </m:oMath>
                  </a14:m>
                  <a:endParaRPr lang="en-GB" sz="3600"/>
                </a:p>
              </p:txBody>
            </p:sp>
          </mc:Choice>
          <mc:Fallback xmlns="">
            <p:sp>
              <p:nvSpPr>
                <p:cNvPr id="5" name="pole tekstowe 4">
                  <a:extLst>
                    <a:ext uri="{FF2B5EF4-FFF2-40B4-BE49-F238E27FC236}">
                      <a16:creationId xmlns:a16="http://schemas.microsoft.com/office/drawing/2014/main" id="{2809954A-C0B2-B808-34C1-48FB43358367}"/>
                    </a:ext>
                  </a:extLst>
                </p:cNvPr>
                <p:cNvSpPr txBox="1">
                  <a:spLocks noRot="1" noChangeAspect="1" noMove="1" noResize="1" noEditPoints="1" noAdjustHandles="1" noChangeArrowheads="1" noChangeShapeType="1" noTextEdit="1"/>
                </p:cNvSpPr>
                <p:nvPr/>
              </p:nvSpPr>
              <p:spPr>
                <a:xfrm>
                  <a:off x="1259632" y="2708920"/>
                  <a:ext cx="1296144" cy="907113"/>
                </a:xfrm>
                <a:prstGeom prst="rect">
                  <a:avLst/>
                </a:prstGeom>
                <a:blipFill>
                  <a:blip r:embed="rId2"/>
                  <a:stretch>
                    <a:fillRect l="-20548" b="-27673"/>
                  </a:stretch>
                </a:blipFill>
              </p:spPr>
              <p:txBody>
                <a:bodyPr/>
                <a:lstStyle/>
                <a:p>
                  <a:r>
                    <a:rPr lang="en-US">
                      <a:noFill/>
                    </a:rPr>
                    <a:t> </a:t>
                  </a:r>
                </a:p>
              </p:txBody>
            </p:sp>
          </mc:Fallback>
        </mc:AlternateContent>
        <p:sp>
          <p:nvSpPr>
            <p:cNvPr id="6" name="Strzałka w prawo 7">
              <a:extLst>
                <a:ext uri="{FF2B5EF4-FFF2-40B4-BE49-F238E27FC236}">
                  <a16:creationId xmlns="" xmlns:a16="http://schemas.microsoft.com/office/drawing/2014/main" id="{3EF6F0AB-BB66-7B91-3A0D-96480F4AD6DA}"/>
                </a:ext>
              </a:extLst>
            </p:cNvPr>
            <p:cNvSpPr/>
            <p:nvPr/>
          </p:nvSpPr>
          <p:spPr>
            <a:xfrm>
              <a:off x="2843808" y="3140968"/>
              <a:ext cx="792088" cy="50405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lipsa 11">
              <a:extLst>
                <a:ext uri="{FF2B5EF4-FFF2-40B4-BE49-F238E27FC236}">
                  <a16:creationId xmlns="" xmlns:a16="http://schemas.microsoft.com/office/drawing/2014/main" id="{D2864000-448B-91F8-DCEB-3E42B1012819}"/>
                </a:ext>
              </a:extLst>
            </p:cNvPr>
            <p:cNvSpPr/>
            <p:nvPr/>
          </p:nvSpPr>
          <p:spPr>
            <a:xfrm>
              <a:off x="4230490" y="3678416"/>
              <a:ext cx="188548" cy="144016"/>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lipsa 14">
              <a:extLst>
                <a:ext uri="{FF2B5EF4-FFF2-40B4-BE49-F238E27FC236}">
                  <a16:creationId xmlns="" xmlns:a16="http://schemas.microsoft.com/office/drawing/2014/main" id="{BC37D355-3C46-1BB1-2F87-38F673240301}"/>
                </a:ext>
              </a:extLst>
            </p:cNvPr>
            <p:cNvSpPr/>
            <p:nvPr/>
          </p:nvSpPr>
          <p:spPr>
            <a:xfrm>
              <a:off x="4954906" y="3115358"/>
              <a:ext cx="351656" cy="42366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a 17">
              <a:extLst>
                <a:ext uri="{FF2B5EF4-FFF2-40B4-BE49-F238E27FC236}">
                  <a16:creationId xmlns="" xmlns:a16="http://schemas.microsoft.com/office/drawing/2014/main" id="{FBBD4A9B-879E-A90A-6D09-D283A570A573}"/>
                </a:ext>
              </a:extLst>
            </p:cNvPr>
            <p:cNvSpPr/>
            <p:nvPr/>
          </p:nvSpPr>
          <p:spPr>
            <a:xfrm>
              <a:off x="4532262" y="3167007"/>
              <a:ext cx="296169" cy="22598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rzałka w lewo i prawo 18">
              <a:extLst>
                <a:ext uri="{FF2B5EF4-FFF2-40B4-BE49-F238E27FC236}">
                  <a16:creationId xmlns="" xmlns:a16="http://schemas.microsoft.com/office/drawing/2014/main" id="{4F802CBF-4D7C-EBE4-4CF8-83E62F52202D}"/>
                </a:ext>
              </a:extLst>
            </p:cNvPr>
            <p:cNvSpPr/>
            <p:nvPr/>
          </p:nvSpPr>
          <p:spPr>
            <a:xfrm>
              <a:off x="5580112" y="3193668"/>
              <a:ext cx="864096" cy="46185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pole tekstowe 12">
                  <a:extLst>
                    <a:ext uri="{FF2B5EF4-FFF2-40B4-BE49-F238E27FC236}">
                      <a16:creationId xmlns="" xmlns:a16="http://schemas.microsoft.com/office/drawing/2014/main" id="{FDEEDCAA-4AC7-C144-AB45-60AC730CD8BC}"/>
                    </a:ext>
                  </a:extLst>
                </p:cNvPr>
                <p:cNvSpPr txBox="1"/>
                <p:nvPr/>
              </p:nvSpPr>
              <p:spPr>
                <a:xfrm>
                  <a:off x="6494610" y="3091026"/>
                  <a:ext cx="1296144" cy="518351"/>
                </a:xfrm>
                <a:prstGeom prst="rect">
                  <a:avLst/>
                </a:prstGeom>
                <a:noFill/>
              </p:spPr>
              <p:txBody>
                <a:bodyPr wrap="square" lIns="0" tIns="0" rIns="0" bIns="0" rtlCol="0">
                  <a:spAutoFit/>
                </a:bodyPr>
                <a:lstStyle/>
                <a:p>
                  <a:r>
                    <a:rPr lang="pl-PL" i="1"/>
                    <a:t>  </a:t>
                  </a:r>
                  <a14:m>
                    <m:oMath xmlns:m="http://schemas.openxmlformats.org/officeDocument/2006/math">
                      <m:r>
                        <a:rPr lang="pl-PL" sz="3600" b="0" i="1" smtClean="0">
                          <a:solidFill>
                            <a:srgbClr val="0000FF"/>
                          </a:solidFill>
                          <a:latin typeface="Cambria Math" panose="02040503050406030204" pitchFamily="18" charset="0"/>
                        </a:rPr>
                        <m:t>𝑖𝑛𝑓</m:t>
                      </m:r>
                    </m:oMath>
                  </a14:m>
                  <a:endParaRPr lang="en-GB" sz="3600" i="1">
                    <a:latin typeface="+mj-lt"/>
                  </a:endParaRPr>
                </a:p>
              </p:txBody>
            </p:sp>
          </mc:Choice>
          <mc:Fallback xmlns="">
            <p:sp>
              <p:nvSpPr>
                <p:cNvPr id="13" name="pole tekstowe 12">
                  <a:extLst>
                    <a:ext uri="{FF2B5EF4-FFF2-40B4-BE49-F238E27FC236}">
                      <a16:creationId xmlns:a16="http://schemas.microsoft.com/office/drawing/2014/main" id="{FDEEDCAA-4AC7-C144-AB45-60AC730CD8BC}"/>
                    </a:ext>
                  </a:extLst>
                </p:cNvPr>
                <p:cNvSpPr txBox="1">
                  <a:spLocks noRot="1" noChangeAspect="1" noMove="1" noResize="1" noEditPoints="1" noAdjustHandles="1" noChangeArrowheads="1" noChangeShapeType="1" noTextEdit="1"/>
                </p:cNvSpPr>
                <p:nvPr/>
              </p:nvSpPr>
              <p:spPr>
                <a:xfrm>
                  <a:off x="6494610" y="3091026"/>
                  <a:ext cx="1296144" cy="518351"/>
                </a:xfrm>
                <a:prstGeom prst="rect">
                  <a:avLst/>
                </a:prstGeom>
                <a:blipFill>
                  <a:blip r:embed="rId3"/>
                  <a:stretch>
                    <a:fillRect/>
                  </a:stretch>
                </a:blipFill>
              </p:spPr>
              <p:txBody>
                <a:bodyPr/>
                <a:lstStyle/>
                <a:p>
                  <a:r>
                    <a:rPr lang="en-US">
                      <a:noFill/>
                    </a:rPr>
                    <a:t> </a:t>
                  </a:r>
                </a:p>
              </p:txBody>
            </p:sp>
          </mc:Fallback>
        </mc:AlternateContent>
        <p:sp>
          <p:nvSpPr>
            <p:cNvPr id="14" name="pole tekstowe 13">
              <a:extLst>
                <a:ext uri="{FF2B5EF4-FFF2-40B4-BE49-F238E27FC236}">
                  <a16:creationId xmlns="" xmlns:a16="http://schemas.microsoft.com/office/drawing/2014/main" id="{D8B4095E-0986-54C9-E295-20A101A51F78}"/>
                </a:ext>
              </a:extLst>
            </p:cNvPr>
            <p:cNvSpPr txBox="1"/>
            <p:nvPr/>
          </p:nvSpPr>
          <p:spPr>
            <a:xfrm>
              <a:off x="5978398" y="3678416"/>
              <a:ext cx="2554042" cy="1900618"/>
            </a:xfrm>
            <a:prstGeom prst="rect">
              <a:avLst/>
            </a:prstGeom>
            <a:noFill/>
          </p:spPr>
          <p:txBody>
            <a:bodyPr wrap="square" rtlCol="0">
              <a:spAutoFit/>
            </a:bodyPr>
            <a:lstStyle/>
            <a:p>
              <a:pPr algn="ctr"/>
              <a:r>
                <a:rPr lang="en-US" sz="1800">
                  <a:solidFill>
                    <a:srgbClr val="0000FF"/>
                  </a:solidFill>
                </a:rPr>
                <a:t>information </a:t>
              </a:r>
              <a:endParaRPr lang="pl-PL" sz="1800">
                <a:solidFill>
                  <a:srgbClr val="0000FF"/>
                </a:solidFill>
              </a:endParaRPr>
            </a:p>
            <a:p>
              <a:pPr algn="ctr"/>
              <a:r>
                <a:rPr lang="en-US" sz="1800">
                  <a:solidFill>
                    <a:srgbClr val="0000FF"/>
                  </a:solidFill>
                </a:rPr>
                <a:t>(e.g., in the form of information systems</a:t>
              </a:r>
              <a:r>
                <a:rPr lang="pl-PL" sz="1800">
                  <a:solidFill>
                    <a:srgbClr val="0000FF"/>
                  </a:solidFill>
                </a:rPr>
                <a:t> </a:t>
              </a:r>
              <a:r>
                <a:rPr lang="pl-PL" sz="1800" err="1">
                  <a:solidFill>
                    <a:srgbClr val="0000FF"/>
                  </a:solidFill>
                </a:rPr>
                <a:t>or</a:t>
              </a:r>
              <a:r>
                <a:rPr lang="en-US" sz="1800">
                  <a:solidFill>
                    <a:srgbClr val="0000FF"/>
                  </a:solidFill>
                </a:rPr>
                <a:t> </a:t>
              </a:r>
              <a:r>
                <a:rPr lang="en-US" sz="1800" noProof="0">
                  <a:solidFill>
                    <a:srgbClr val="0000FF"/>
                  </a:solidFill>
                </a:rPr>
                <a:t>time series) perceived by IM and stored into the </a:t>
              </a:r>
              <a:r>
                <a:rPr lang="en-US" sz="1800" noProof="0" err="1">
                  <a:solidFill>
                    <a:srgbClr val="0000FF"/>
                  </a:solidFill>
                </a:rPr>
                <a:t>i</a:t>
              </a:r>
              <a:r>
                <a:rPr lang="en-US" sz="1800" noProof="0">
                  <a:solidFill>
                    <a:srgbClr val="0000FF"/>
                  </a:solidFill>
                </a:rPr>
                <a:t>-layer using</a:t>
              </a:r>
            </a:p>
            <a:p>
              <a:pPr algn="ctr"/>
              <a:r>
                <a:rPr lang="en-US" sz="1800" noProof="0">
                  <a:solidFill>
                    <a:srgbClr val="0000FF"/>
                  </a:solidFill>
                </a:rPr>
                <a:t>c-granules</a:t>
              </a:r>
            </a:p>
          </p:txBody>
        </p:sp>
        <p:sp>
          <p:nvSpPr>
            <p:cNvPr id="15" name="pole tekstowe 14">
              <a:extLst>
                <a:ext uri="{FF2B5EF4-FFF2-40B4-BE49-F238E27FC236}">
                  <a16:creationId xmlns="" xmlns:a16="http://schemas.microsoft.com/office/drawing/2014/main" id="{5C64B2B7-B9B5-49BE-5FC5-C65BCBD96637}"/>
                </a:ext>
              </a:extLst>
            </p:cNvPr>
            <p:cNvSpPr txBox="1"/>
            <p:nvPr/>
          </p:nvSpPr>
          <p:spPr>
            <a:xfrm>
              <a:off x="3808720" y="1713758"/>
              <a:ext cx="2088232" cy="863918"/>
            </a:xfrm>
            <a:prstGeom prst="rect">
              <a:avLst/>
            </a:prstGeom>
            <a:noFill/>
          </p:spPr>
          <p:txBody>
            <a:bodyPr wrap="square" rtlCol="0">
              <a:spAutoFit/>
            </a:bodyPr>
            <a:lstStyle/>
            <a:p>
              <a:pPr algn="ctr"/>
              <a:r>
                <a:rPr lang="en-GB" sz="1800" i="1" err="1">
                  <a:solidFill>
                    <a:srgbClr val="0000FF"/>
                  </a:solidFill>
                </a:rPr>
                <a:t>conf</a:t>
              </a:r>
              <a:endParaRPr lang="en-GB" sz="1800">
                <a:solidFill>
                  <a:srgbClr val="0000FF"/>
                </a:solidFill>
              </a:endParaRPr>
            </a:p>
            <a:p>
              <a:pPr algn="ctr"/>
              <a:r>
                <a:rPr lang="en-GB" sz="1800">
                  <a:solidFill>
                    <a:srgbClr val="0000FF"/>
                  </a:solidFill>
                </a:rPr>
                <a:t>configuration of physical objects</a:t>
              </a:r>
            </a:p>
          </p:txBody>
        </p:sp>
        <p:sp>
          <p:nvSpPr>
            <p:cNvPr id="16" name="pole tekstowe 15">
              <a:extLst>
                <a:ext uri="{FF2B5EF4-FFF2-40B4-BE49-F238E27FC236}">
                  <a16:creationId xmlns="" xmlns:a16="http://schemas.microsoft.com/office/drawing/2014/main" id="{14C516BA-37E0-9ED1-3B61-DD97DC127620}"/>
                </a:ext>
              </a:extLst>
            </p:cNvPr>
            <p:cNvSpPr txBox="1"/>
            <p:nvPr/>
          </p:nvSpPr>
          <p:spPr>
            <a:xfrm>
              <a:off x="2171979" y="4697351"/>
              <a:ext cx="3794584" cy="1900618"/>
            </a:xfrm>
            <a:prstGeom prst="rect">
              <a:avLst/>
            </a:prstGeom>
            <a:noFill/>
          </p:spPr>
          <p:txBody>
            <a:bodyPr wrap="square" rtlCol="0">
              <a:spAutoFit/>
            </a:bodyPr>
            <a:lstStyle/>
            <a:p>
              <a:pPr algn="ctr"/>
              <a:r>
                <a:rPr lang="en-US" sz="1800">
                  <a:solidFill>
                    <a:srgbClr val="0000FF"/>
                  </a:solidFill>
                </a:rPr>
                <a:t>physical objects</a:t>
              </a:r>
            </a:p>
            <a:p>
              <a:pPr algn="ctr"/>
              <a:r>
                <a:rPr lang="en-US" sz="1800">
                  <a:solidFill>
                    <a:srgbClr val="0000FF"/>
                  </a:solidFill>
                </a:rPr>
                <a:t>corresponding to specifications </a:t>
              </a:r>
            </a:p>
            <a:p>
              <a:pPr algn="ctr"/>
              <a:r>
                <a:rPr lang="en-US" sz="1800">
                  <a:solidFill>
                    <a:srgbClr val="0000FF"/>
                  </a:solidFill>
                </a:rPr>
                <a:t>of </a:t>
              </a:r>
              <a:r>
                <a:rPr lang="en-US" sz="1800" err="1">
                  <a:solidFill>
                    <a:srgbClr val="0000FF"/>
                  </a:solidFill>
                </a:rPr>
                <a:t>spatio</a:t>
              </a:r>
              <a:r>
                <a:rPr lang="en-US" sz="1800">
                  <a:solidFill>
                    <a:srgbClr val="0000FF"/>
                  </a:solidFill>
                </a:rPr>
                <a:t>-temporal windows </a:t>
              </a:r>
            </a:p>
            <a:p>
              <a:pPr algn="ctr"/>
              <a:r>
                <a:rPr lang="en-US" sz="1800">
                  <a:solidFill>
                    <a:srgbClr val="0000FF"/>
                  </a:solidFill>
                </a:rPr>
                <a:t>of c-granules; </a:t>
              </a:r>
            </a:p>
            <a:p>
              <a:pPr algn="ctr"/>
              <a:r>
                <a:rPr lang="en-US" sz="1800">
                  <a:solidFill>
                    <a:srgbClr val="0000FF"/>
                  </a:solidFill>
                </a:rPr>
                <a:t>physical objects</a:t>
              </a:r>
              <a:r>
                <a:rPr lang="pl-PL" sz="1800">
                  <a:solidFill>
                    <a:srgbClr val="0000FF"/>
                  </a:solidFill>
                </a:rPr>
                <a:t> </a:t>
              </a:r>
              <a:r>
                <a:rPr lang="pl-PL" sz="1800" err="1">
                  <a:solidFill>
                    <a:srgbClr val="0000FF"/>
                  </a:solidFill>
                </a:rPr>
                <a:t>are</a:t>
              </a:r>
              <a:endParaRPr lang="en-US" sz="1800">
                <a:solidFill>
                  <a:srgbClr val="0000FF"/>
                </a:solidFill>
              </a:endParaRPr>
            </a:p>
            <a:p>
              <a:pPr algn="ctr"/>
              <a:r>
                <a:rPr lang="en-US" sz="1800">
                  <a:solidFill>
                    <a:srgbClr val="0000FF"/>
                  </a:solidFill>
                </a:rPr>
                <a:t>linked by these c-granules </a:t>
              </a:r>
            </a:p>
            <a:p>
              <a:pPr algn="ctr"/>
              <a:r>
                <a:rPr lang="pl-PL" sz="1800">
                  <a:solidFill>
                    <a:srgbClr val="0000FF"/>
                  </a:solidFill>
                </a:rPr>
                <a:t>with</a:t>
              </a:r>
              <a:r>
                <a:rPr lang="en-US" sz="1800">
                  <a:solidFill>
                    <a:srgbClr val="0000FF"/>
                  </a:solidFill>
                </a:rPr>
                <a:t> the </a:t>
              </a:r>
              <a:r>
                <a:rPr lang="pl-PL" sz="1800">
                  <a:solidFill>
                    <a:srgbClr val="0000FF"/>
                  </a:solidFill>
                </a:rPr>
                <a:t>i-</a:t>
              </a:r>
              <a:r>
                <a:rPr lang="en-US" sz="1800">
                  <a:solidFill>
                    <a:srgbClr val="0000FF"/>
                  </a:solidFill>
                </a:rPr>
                <a:t>layer</a:t>
              </a:r>
            </a:p>
          </p:txBody>
        </p:sp>
        <p:cxnSp>
          <p:nvCxnSpPr>
            <p:cNvPr id="17" name="Łącznik prosty ze strzałką 16">
              <a:extLst>
                <a:ext uri="{FF2B5EF4-FFF2-40B4-BE49-F238E27FC236}">
                  <a16:creationId xmlns="" xmlns:a16="http://schemas.microsoft.com/office/drawing/2014/main" id="{C1D74EB5-66C2-7A7A-32B1-5CA505BA80DD}"/>
                </a:ext>
              </a:extLst>
            </p:cNvPr>
            <p:cNvCxnSpPr>
              <a:stCxn id="16" idx="0"/>
              <a:endCxn id="10" idx="3"/>
            </p:cNvCxnSpPr>
            <p:nvPr/>
          </p:nvCxnSpPr>
          <p:spPr>
            <a:xfrm flipV="1">
              <a:off x="4069272" y="3836239"/>
              <a:ext cx="85770" cy="86111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a:extLst>
                <a:ext uri="{FF2B5EF4-FFF2-40B4-BE49-F238E27FC236}">
                  <a16:creationId xmlns="" xmlns:a16="http://schemas.microsoft.com/office/drawing/2014/main" id="{23EF4D94-F6F5-7D03-8A42-880B0D5EB0B0}"/>
                </a:ext>
              </a:extLst>
            </p:cNvPr>
            <p:cNvCxnSpPr>
              <a:stCxn id="16" idx="0"/>
              <a:endCxn id="9" idx="3"/>
            </p:cNvCxnSpPr>
            <p:nvPr/>
          </p:nvCxnSpPr>
          <p:spPr>
            <a:xfrm flipV="1">
              <a:off x="4069272" y="3476978"/>
              <a:ext cx="937134" cy="122037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a:extLst>
                <a:ext uri="{FF2B5EF4-FFF2-40B4-BE49-F238E27FC236}">
                  <a16:creationId xmlns="" xmlns:a16="http://schemas.microsoft.com/office/drawing/2014/main" id="{DD9A5D41-55D4-CD19-0DA9-5F31A4CB5104}"/>
                </a:ext>
              </a:extLst>
            </p:cNvPr>
            <p:cNvCxnSpPr>
              <a:cxnSpLocks/>
              <a:stCxn id="16" idx="0"/>
            </p:cNvCxnSpPr>
            <p:nvPr/>
          </p:nvCxnSpPr>
          <p:spPr>
            <a:xfrm flipV="1">
              <a:off x="4069272" y="3368025"/>
              <a:ext cx="585257" cy="1329326"/>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pole tekstowe 19">
              <a:extLst>
                <a:ext uri="{FF2B5EF4-FFF2-40B4-BE49-F238E27FC236}">
                  <a16:creationId xmlns="" xmlns:a16="http://schemas.microsoft.com/office/drawing/2014/main" id="{97444C42-EA16-0D55-3BCC-74F44BF9D443}"/>
                </a:ext>
              </a:extLst>
            </p:cNvPr>
            <p:cNvSpPr txBox="1"/>
            <p:nvPr/>
          </p:nvSpPr>
          <p:spPr>
            <a:xfrm>
              <a:off x="227098" y="2297662"/>
              <a:ext cx="1531078" cy="604742"/>
            </a:xfrm>
            <a:prstGeom prst="rect">
              <a:avLst/>
            </a:prstGeom>
            <a:noFill/>
          </p:spPr>
          <p:txBody>
            <a:bodyPr wrap="square" rtlCol="0">
              <a:spAutoFit/>
            </a:bodyPr>
            <a:lstStyle/>
            <a:p>
              <a:pPr algn="ctr"/>
              <a:r>
                <a:rPr lang="en-GB" sz="1800">
                  <a:solidFill>
                    <a:srgbClr val="0000FF"/>
                  </a:solidFill>
                </a:rPr>
                <a:t>specification of rule</a:t>
              </a:r>
            </a:p>
          </p:txBody>
        </p:sp>
        <p:sp>
          <p:nvSpPr>
            <p:cNvPr id="21" name="pole tekstowe 20">
              <a:extLst>
                <a:ext uri="{FF2B5EF4-FFF2-40B4-BE49-F238E27FC236}">
                  <a16:creationId xmlns="" xmlns:a16="http://schemas.microsoft.com/office/drawing/2014/main" id="{1ACB432A-5593-5D4A-6B20-FCA51B9A2877}"/>
                </a:ext>
              </a:extLst>
            </p:cNvPr>
            <p:cNvSpPr txBox="1"/>
            <p:nvPr/>
          </p:nvSpPr>
          <p:spPr>
            <a:xfrm>
              <a:off x="1497812" y="2056664"/>
              <a:ext cx="2039133" cy="604742"/>
            </a:xfrm>
            <a:prstGeom prst="rect">
              <a:avLst/>
            </a:prstGeom>
            <a:noFill/>
          </p:spPr>
          <p:txBody>
            <a:bodyPr wrap="square" rtlCol="0">
              <a:spAutoFit/>
            </a:bodyPr>
            <a:lstStyle/>
            <a:p>
              <a:pPr algn="ctr"/>
              <a:r>
                <a:rPr lang="pl-PL" sz="1800" err="1">
                  <a:solidFill>
                    <a:srgbClr val="0000FF"/>
                  </a:solidFill>
                </a:rPr>
                <a:t>implementational</a:t>
              </a:r>
              <a:r>
                <a:rPr lang="pl-PL" sz="1800">
                  <a:solidFill>
                    <a:srgbClr val="0000FF"/>
                  </a:solidFill>
                </a:rPr>
                <a:t> module</a:t>
              </a:r>
              <a:endParaRPr lang="en-GB" sz="1800">
                <a:solidFill>
                  <a:srgbClr val="0000FF"/>
                </a:solidFill>
              </a:endParaRPr>
            </a:p>
          </p:txBody>
        </p:sp>
        <p:cxnSp>
          <p:nvCxnSpPr>
            <p:cNvPr id="22" name="Łącznik prosty ze strzałką 21">
              <a:extLst>
                <a:ext uri="{FF2B5EF4-FFF2-40B4-BE49-F238E27FC236}">
                  <a16:creationId xmlns="" xmlns:a16="http://schemas.microsoft.com/office/drawing/2014/main" id="{6B6B6AD1-FFDA-2E44-5B7D-2CFBD0CABE71}"/>
                </a:ext>
              </a:extLst>
            </p:cNvPr>
            <p:cNvCxnSpPr>
              <a:stCxn id="20" idx="2"/>
              <a:endCxn id="5" idx="1"/>
            </p:cNvCxnSpPr>
            <p:nvPr/>
          </p:nvCxnSpPr>
          <p:spPr>
            <a:xfrm>
              <a:off x="992638" y="2902403"/>
              <a:ext cx="266995" cy="26007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 xmlns:a16="http://schemas.microsoft.com/office/drawing/2014/main" id="{87B1B135-7836-D622-6718-C50B360985C1}"/>
                </a:ext>
              </a:extLst>
            </p:cNvPr>
            <p:cNvCxnSpPr/>
            <p:nvPr/>
          </p:nvCxnSpPr>
          <p:spPr>
            <a:xfrm flipH="1">
              <a:off x="2260597" y="2686502"/>
              <a:ext cx="304194" cy="52911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pole tekstowe 23">
              <a:extLst>
                <a:ext uri="{FF2B5EF4-FFF2-40B4-BE49-F238E27FC236}">
                  <a16:creationId xmlns="" xmlns:a16="http://schemas.microsoft.com/office/drawing/2014/main" id="{1ACB432A-5593-5D4A-6B20-FCA51B9A2877}"/>
                </a:ext>
              </a:extLst>
            </p:cNvPr>
            <p:cNvSpPr txBox="1"/>
            <p:nvPr/>
          </p:nvSpPr>
          <p:spPr>
            <a:xfrm>
              <a:off x="2258329" y="3963386"/>
              <a:ext cx="1288174" cy="604742"/>
            </a:xfrm>
            <a:prstGeom prst="rect">
              <a:avLst/>
            </a:prstGeom>
            <a:noFill/>
          </p:spPr>
          <p:txBody>
            <a:bodyPr wrap="square" rtlCol="0">
              <a:spAutoFit/>
            </a:bodyPr>
            <a:lstStyle/>
            <a:p>
              <a:pPr algn="ctr"/>
              <a:r>
                <a:rPr lang="en-GB" sz="1800">
                  <a:solidFill>
                    <a:srgbClr val="0000FF"/>
                  </a:solidFill>
                </a:rPr>
                <a:t>physical semantics</a:t>
              </a:r>
            </a:p>
          </p:txBody>
        </p:sp>
        <p:cxnSp>
          <p:nvCxnSpPr>
            <p:cNvPr id="25" name="Łącznik prosty ze strzałką 24">
              <a:extLst>
                <a:ext uri="{FF2B5EF4-FFF2-40B4-BE49-F238E27FC236}">
                  <a16:creationId xmlns="" xmlns:a16="http://schemas.microsoft.com/office/drawing/2014/main" id="{6B6B6AD1-FFDA-2E44-5B7D-2CFBD0CABE71}"/>
                </a:ext>
              </a:extLst>
            </p:cNvPr>
            <p:cNvCxnSpPr/>
            <p:nvPr/>
          </p:nvCxnSpPr>
          <p:spPr>
            <a:xfrm flipV="1">
              <a:off x="3088694" y="3573016"/>
              <a:ext cx="20949" cy="35053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0" name="pole tekstowe 39">
              <a:extLst>
                <a:ext uri="{FF2B5EF4-FFF2-40B4-BE49-F238E27FC236}">
                  <a16:creationId xmlns="" xmlns:a16="http://schemas.microsoft.com/office/drawing/2014/main" id="{1ACB432A-5593-5D4A-6B20-FCA51B9A2877}"/>
                </a:ext>
              </a:extLst>
            </p:cNvPr>
            <p:cNvSpPr txBox="1"/>
            <p:nvPr/>
          </p:nvSpPr>
          <p:spPr>
            <a:xfrm>
              <a:off x="107504" y="4150049"/>
              <a:ext cx="2150825" cy="1123093"/>
            </a:xfrm>
            <a:prstGeom prst="rect">
              <a:avLst/>
            </a:prstGeom>
            <a:noFill/>
          </p:spPr>
          <p:txBody>
            <a:bodyPr wrap="square" rtlCol="0">
              <a:spAutoFit/>
            </a:bodyPr>
            <a:lstStyle/>
            <a:p>
              <a:pPr algn="ctr"/>
              <a:r>
                <a:rPr lang="en-US" sz="1800">
                  <a:solidFill>
                    <a:srgbClr val="0000FF"/>
                  </a:solidFill>
                </a:rPr>
                <a:t>embedding </a:t>
              </a:r>
              <a:r>
                <a:rPr lang="en-GB" sz="1800">
                  <a:solidFill>
                    <a:srgbClr val="0000FF"/>
                  </a:solidFill>
                </a:rPr>
                <a:t>of </a:t>
              </a:r>
              <a:r>
                <a:rPr lang="en-GB" sz="1800" i="1">
                  <a:solidFill>
                    <a:srgbClr val="0000FF"/>
                  </a:solidFill>
                </a:rPr>
                <a:t>r </a:t>
              </a:r>
              <a:r>
                <a:rPr lang="en-GB" sz="1800">
                  <a:solidFill>
                    <a:srgbClr val="0000FF"/>
                  </a:solidFill>
                </a:rPr>
                <a:t>in</a:t>
              </a:r>
              <a:r>
                <a:rPr lang="en-GB" sz="1800" i="1">
                  <a:solidFill>
                    <a:srgbClr val="0000FF"/>
                  </a:solidFill>
                </a:rPr>
                <a:t> IM </a:t>
              </a:r>
              <a:r>
                <a:rPr lang="en-GB" sz="1800">
                  <a:solidFill>
                    <a:srgbClr val="0000FF"/>
                  </a:solidFill>
                </a:rPr>
                <a:t>realised, e.g., by encoding</a:t>
              </a:r>
              <a:r>
                <a:rPr lang="en-GB" sz="1800" i="1">
                  <a:solidFill>
                    <a:srgbClr val="0000FF"/>
                  </a:solidFill>
                </a:rPr>
                <a:t> r </a:t>
              </a:r>
              <a:r>
                <a:rPr lang="en-GB" sz="1800">
                  <a:solidFill>
                    <a:srgbClr val="0000FF"/>
                  </a:solidFill>
                </a:rPr>
                <a:t>in a buffer </a:t>
              </a:r>
              <a:r>
                <a:rPr lang="pl-PL" sz="1800">
                  <a:solidFill>
                    <a:srgbClr val="0000FF"/>
                  </a:solidFill>
                </a:rPr>
                <a:t>of </a:t>
              </a:r>
              <a:r>
                <a:rPr lang="pl-PL" sz="1800" i="1">
                  <a:solidFill>
                    <a:srgbClr val="0000FF"/>
                  </a:solidFill>
                </a:rPr>
                <a:t>IM </a:t>
              </a:r>
              <a:endParaRPr lang="en-GB" sz="1800" i="1">
                <a:solidFill>
                  <a:srgbClr val="0000FF"/>
                </a:solidFill>
              </a:endParaRPr>
            </a:p>
          </p:txBody>
        </p:sp>
        <p:cxnSp>
          <p:nvCxnSpPr>
            <p:cNvPr id="41" name="Łącznik prosty ze strzałką 40">
              <a:extLst>
                <a:ext uri="{FF2B5EF4-FFF2-40B4-BE49-F238E27FC236}">
                  <a16:creationId xmlns="" xmlns:a16="http://schemas.microsoft.com/office/drawing/2014/main" id="{6B6B6AD1-FFDA-2E44-5B7D-2CFBD0CABE71}"/>
                </a:ext>
              </a:extLst>
            </p:cNvPr>
            <p:cNvCxnSpPr>
              <a:stCxn id="40" idx="0"/>
            </p:cNvCxnSpPr>
            <p:nvPr/>
          </p:nvCxnSpPr>
          <p:spPr>
            <a:xfrm flipV="1">
              <a:off x="1182917" y="3678417"/>
              <a:ext cx="405143" cy="47163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40538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B5A976B9-E5A4-C596-6DD7-819D921D13D7}"/>
              </a:ext>
            </a:extLst>
          </p:cNvPr>
          <p:cNvSpPr txBox="1">
            <a:spLocks/>
          </p:cNvSpPr>
          <p:nvPr/>
        </p:nvSpPr>
        <p:spPr>
          <a:xfrm>
            <a:off x="35496" y="116632"/>
            <a:ext cx="8999984" cy="1006212"/>
          </a:xfrm>
          <a:prstGeom prst="rect">
            <a:avLst/>
          </a:prstGeom>
        </p:spPr>
        <p:txBody>
          <a:bodyPr/>
          <a:lstStyle/>
          <a:p>
            <a:pPr algn="ctr" eaLnBrk="0" fontAlgn="base" hangingPunct="0">
              <a:spcBef>
                <a:spcPct val="0"/>
              </a:spcBef>
              <a:spcAft>
                <a:spcPct val="0"/>
              </a:spcAft>
              <a:defRPr/>
            </a:pPr>
            <a:r>
              <a:rPr lang="pl-PL" sz="2800" b="1">
                <a:solidFill>
                  <a:srgbClr val="0070C0"/>
                </a:solidFill>
                <a:ea typeface="+mj-ea"/>
                <a:cs typeface="+mj-cs"/>
              </a:rPr>
              <a:t>INTUITION OF RULES IN RULE MODULE (</a:t>
            </a:r>
            <a:r>
              <a:rPr lang="pl-PL" sz="2800" b="1" err="1">
                <a:solidFill>
                  <a:srgbClr val="0070C0"/>
                </a:solidFill>
                <a:ea typeface="+mj-ea"/>
                <a:cs typeface="+mj-cs"/>
              </a:rPr>
              <a:t>RulM</a:t>
            </a:r>
            <a:r>
              <a:rPr lang="pl-PL" sz="2800" b="1">
                <a:solidFill>
                  <a:srgbClr val="0070C0"/>
                </a:solidFill>
                <a:ea typeface="+mj-ea"/>
                <a:cs typeface="+mj-cs"/>
              </a:rPr>
              <a:t>),  </a:t>
            </a:r>
          </a:p>
          <a:p>
            <a:pPr algn="ctr" eaLnBrk="0" fontAlgn="base" hangingPunct="0">
              <a:spcBef>
                <a:spcPct val="0"/>
              </a:spcBef>
              <a:spcAft>
                <a:spcPct val="0"/>
              </a:spcAft>
              <a:defRPr/>
            </a:pPr>
            <a:r>
              <a:rPr lang="pl-PL" sz="2800" b="1">
                <a:solidFill>
                  <a:srgbClr val="0070C0"/>
                </a:solidFill>
                <a:ea typeface="+mj-ea"/>
                <a:cs typeface="+mj-cs"/>
              </a:rPr>
              <a:t>A SUBGRANULE  OF CONTROL OF C-GRANULE </a:t>
            </a:r>
          </a:p>
        </p:txBody>
      </p:sp>
      <mc:AlternateContent xmlns:mc="http://schemas.openxmlformats.org/markup-compatibility/2006" xmlns:a14="http://schemas.microsoft.com/office/drawing/2010/main">
        <mc:Choice Requires="a14">
          <p:sp>
            <p:nvSpPr>
              <p:cNvPr id="27" name="pole tekstowe 26">
                <a:extLst>
                  <a:ext uri="{FF2B5EF4-FFF2-40B4-BE49-F238E27FC236}">
                    <a16:creationId xmlns="" xmlns:a16="http://schemas.microsoft.com/office/drawing/2014/main" id="{572CF4DA-0208-E55D-879A-0934E0E06800}"/>
                  </a:ext>
                </a:extLst>
              </p:cNvPr>
              <p:cNvSpPr txBox="1"/>
              <p:nvPr/>
            </p:nvSpPr>
            <p:spPr>
              <a:xfrm>
                <a:off x="3347864" y="1072820"/>
                <a:ext cx="2478201" cy="492443"/>
              </a:xfrm>
              <a:prstGeom prst="rect">
                <a:avLst/>
              </a:prstGeom>
              <a:noFill/>
            </p:spPr>
            <p:txBody>
              <a:bodyPr wrap="square" lIns="0" tIns="0" rIns="0" bIns="0" rtlCol="0">
                <a:spAutoFit/>
              </a:bodyPr>
              <a:lstStyle/>
              <a:p>
                <a:r>
                  <a:rPr lang="pl-PL" i="1" dirty="0">
                    <a:ea typeface="Cambria Math" panose="02040503050406030204" pitchFamily="18" charset="0"/>
                  </a:rPr>
                  <a:t>  </a:t>
                </a:r>
                <a:r>
                  <a:rPr lang="pl-PL" sz="3200" i="1" dirty="0">
                    <a:solidFill>
                      <a:srgbClr val="0000CC"/>
                    </a:solidFill>
                    <a:latin typeface="Cambria Math" panose="02040503050406030204" pitchFamily="18" charset="0"/>
                    <a:ea typeface="Cambria Math" panose="02040503050406030204" pitchFamily="18" charset="0"/>
                  </a:rPr>
                  <a:t>r</a:t>
                </a:r>
                <a:r>
                  <a:rPr lang="pl-PL" sz="3200" dirty="0">
                    <a:solidFill>
                      <a:srgbClr val="0000CC"/>
                    </a:solidFill>
                    <a:ea typeface="Cambria Math" panose="02040503050406030204" pitchFamily="18" charset="0"/>
                  </a:rPr>
                  <a:t> : </a:t>
                </a:r>
                <a14:m>
                  <m:oMath xmlns:m="http://schemas.openxmlformats.org/officeDocument/2006/math">
                    <m:r>
                      <a:rPr lang="en-GB" sz="3200" i="1" smtClean="0">
                        <a:solidFill>
                          <a:srgbClr val="0000CC"/>
                        </a:solidFill>
                        <a:latin typeface="Cambria Math" panose="02040503050406030204" pitchFamily="18" charset="0"/>
                        <a:ea typeface="Cambria Math" panose="02040503050406030204" pitchFamily="18" charset="0"/>
                      </a:rPr>
                      <m:t>𝛼</m:t>
                    </m:r>
                    <m:sSub>
                      <m:sSubPr>
                        <m:ctrlPr>
                          <a:rPr lang="en-GB" sz="3200" i="1" smtClean="0">
                            <a:solidFill>
                              <a:srgbClr val="0000CC"/>
                            </a:solidFill>
                            <a:latin typeface="Cambria Math" panose="02040503050406030204" pitchFamily="18" charset="0"/>
                            <a:ea typeface="Cambria Math" panose="02040503050406030204" pitchFamily="18" charset="0"/>
                          </a:rPr>
                        </m:ctrlPr>
                      </m:sSubPr>
                      <m:e>
                        <m:r>
                          <a:rPr lang="en-GB" sz="3200" i="1" smtClean="0">
                            <a:solidFill>
                              <a:srgbClr val="0000CC"/>
                            </a:solidFill>
                            <a:latin typeface="Cambria Math" panose="02040503050406030204" pitchFamily="18" charset="0"/>
                            <a:ea typeface="Cambria Math" panose="02040503050406030204" pitchFamily="18" charset="0"/>
                          </a:rPr>
                          <m:t>⇒</m:t>
                        </m:r>
                      </m:e>
                      <m:sub>
                        <m:r>
                          <a:rPr lang="pl-PL" sz="3200" b="0" i="1" smtClean="0">
                            <a:solidFill>
                              <a:srgbClr val="0000CC"/>
                            </a:solidFill>
                            <a:latin typeface="Cambria Math" panose="02040503050406030204" pitchFamily="18" charset="0"/>
                            <a:ea typeface="Cambria Math" panose="02040503050406030204" pitchFamily="18" charset="0"/>
                          </a:rPr>
                          <m:t>𝑡𝑟</m:t>
                        </m:r>
                      </m:sub>
                    </m:sSub>
                    <m:r>
                      <a:rPr lang="en-GB" sz="3200" i="1" smtClean="0">
                        <a:solidFill>
                          <a:srgbClr val="0000CC"/>
                        </a:solidFill>
                        <a:latin typeface="Cambria Math" panose="02040503050406030204" pitchFamily="18" charset="0"/>
                        <a:ea typeface="Cambria Math" panose="02040503050406030204" pitchFamily="18" charset="0"/>
                      </a:rPr>
                      <m:t>𝛽</m:t>
                    </m:r>
                  </m:oMath>
                </a14:m>
                <a:endParaRPr lang="en-GB" sz="3200" dirty="0">
                  <a:solidFill>
                    <a:srgbClr val="0000CC"/>
                  </a:solidFill>
                </a:endParaRPr>
              </a:p>
            </p:txBody>
          </p:sp>
        </mc:Choice>
        <mc:Fallback xmlns="">
          <p:sp>
            <p:nvSpPr>
              <p:cNvPr id="27" name="pole tekstowe 26">
                <a:extLst>
                  <a:ext uri="{FF2B5EF4-FFF2-40B4-BE49-F238E27FC236}">
                    <a16:creationId xmlns:a16="http://schemas.microsoft.com/office/drawing/2014/main" xmlns="" xmlns:a14="http://schemas.microsoft.com/office/drawing/2010/main" id="{572CF4DA-0208-E55D-879A-0934E0E06800}"/>
                  </a:ext>
                </a:extLst>
              </p:cNvPr>
              <p:cNvSpPr txBox="1">
                <a:spLocks noRot="1" noChangeAspect="1" noMove="1" noResize="1" noEditPoints="1" noAdjustHandles="1" noChangeArrowheads="1" noChangeShapeType="1" noTextEdit="1"/>
              </p:cNvSpPr>
              <p:nvPr/>
            </p:nvSpPr>
            <p:spPr>
              <a:xfrm>
                <a:off x="3347864" y="1072820"/>
                <a:ext cx="2478201" cy="492443"/>
              </a:xfrm>
              <a:prstGeom prst="rect">
                <a:avLst/>
              </a:prstGeom>
              <a:blipFill rotWithShape="0">
                <a:blip r:embed="rId2"/>
                <a:stretch>
                  <a:fillRect l="-2211" t="-25926" b="-48148"/>
                </a:stretch>
              </a:blipFill>
            </p:spPr>
            <p:txBody>
              <a:bodyPr/>
              <a:lstStyle/>
              <a:p>
                <a:r>
                  <a:rPr lang="en-US">
                    <a:noFill/>
                  </a:rPr>
                  <a:t> </a:t>
                </a:r>
              </a:p>
            </p:txBody>
          </p:sp>
        </mc:Fallback>
      </mc:AlternateContent>
      <p:sp>
        <p:nvSpPr>
          <p:cNvPr id="2" name="Strzałka w dół 1"/>
          <p:cNvSpPr/>
          <p:nvPr/>
        </p:nvSpPr>
        <p:spPr>
          <a:xfrm>
            <a:off x="4076328" y="1696546"/>
            <a:ext cx="432046" cy="154679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le tekstowe 2"/>
          <p:cNvSpPr txBox="1"/>
          <p:nvPr/>
        </p:nvSpPr>
        <p:spPr>
          <a:xfrm>
            <a:off x="91480" y="3243342"/>
            <a:ext cx="8728992" cy="3508653"/>
          </a:xfrm>
          <a:prstGeom prst="rect">
            <a:avLst/>
          </a:prstGeom>
          <a:noFill/>
        </p:spPr>
        <p:txBody>
          <a:bodyPr wrap="square" rtlCol="0">
            <a:spAutoFit/>
          </a:bodyPr>
          <a:lstStyle/>
          <a:p>
            <a:r>
              <a:rPr lang="pl-PL" sz="2000" b="1" err="1">
                <a:solidFill>
                  <a:srgbClr val="0000CC"/>
                </a:solidFill>
              </a:rPr>
              <a:t>If</a:t>
            </a:r>
            <a:r>
              <a:rPr lang="pl-PL" sz="2000">
                <a:solidFill>
                  <a:srgbClr val="0000CC"/>
                </a:solidFill>
              </a:rPr>
              <a:t> </a:t>
            </a:r>
          </a:p>
          <a:p>
            <a:pPr marL="895350"/>
            <a:r>
              <a:rPr lang="en-US" sz="2000" noProof="0">
                <a:solidFill>
                  <a:srgbClr val="0000CC"/>
                </a:solidFill>
                <a:sym typeface="Symbol" panose="05050102010706020507" pitchFamily="18" charset="2"/>
              </a:rPr>
              <a:t>at the actual moment of local time of the c-granule,</a:t>
            </a:r>
          </a:p>
          <a:p>
            <a:pPr marL="895350"/>
            <a:r>
              <a:rPr lang="en-US" sz="2000" noProof="0">
                <a:solidFill>
                  <a:srgbClr val="0000CC"/>
                </a:solidFill>
                <a:sym typeface="Symbol" panose="05050102010706020507" pitchFamily="18" charset="2"/>
              </a:rPr>
              <a:t>the currently realized specification of associations by the physical semantics leads to the storage of information satisfying the property encoded in </a:t>
            </a:r>
            <a:r>
              <a:rPr lang="en-US" sz="2200" noProof="0">
                <a:solidFill>
                  <a:srgbClr val="0000CC"/>
                </a:solidFill>
                <a:sym typeface="Symbol" panose="05050102010706020507" pitchFamily="18" charset="2"/>
              </a:rPr>
              <a:t></a:t>
            </a:r>
            <a:r>
              <a:rPr lang="en-US" sz="2000" noProof="0">
                <a:solidFill>
                  <a:srgbClr val="0000CC"/>
                </a:solidFill>
                <a:sym typeface="Symbol" panose="05050102010706020507" pitchFamily="18" charset="2"/>
              </a:rPr>
              <a:t> in the </a:t>
            </a:r>
            <a:r>
              <a:rPr lang="en-US" sz="2000" noProof="0" err="1">
                <a:solidFill>
                  <a:srgbClr val="0000CC"/>
                </a:solidFill>
                <a:sym typeface="Symbol" panose="05050102010706020507" pitchFamily="18" charset="2"/>
              </a:rPr>
              <a:t>i</a:t>
            </a:r>
            <a:r>
              <a:rPr lang="en-US" sz="2000" noProof="0">
                <a:solidFill>
                  <a:srgbClr val="0000CC"/>
                </a:solidFill>
                <a:sym typeface="Symbol" panose="05050102010706020507" pitchFamily="18" charset="2"/>
              </a:rPr>
              <a:t>-layer </a:t>
            </a:r>
          </a:p>
          <a:p>
            <a:r>
              <a:rPr lang="en-US" sz="2000" b="1" noProof="0">
                <a:solidFill>
                  <a:srgbClr val="0000CC"/>
                </a:solidFill>
                <a:sym typeface="Symbol" panose="05050102010706020507" pitchFamily="18" charset="2"/>
              </a:rPr>
              <a:t>then </a:t>
            </a:r>
          </a:p>
          <a:p>
            <a:pPr marL="809625"/>
            <a:r>
              <a:rPr lang="en-US" sz="2000" noProof="0">
                <a:solidFill>
                  <a:srgbClr val="0000CC"/>
                </a:solidFill>
              </a:rPr>
              <a:t>starting at a specified moment after that actual moment, the realization of specification of the transformation </a:t>
            </a:r>
            <a:r>
              <a:rPr lang="en-US" sz="2000" i="1" noProof="0">
                <a:solidFill>
                  <a:srgbClr val="0000CC"/>
                </a:solidFill>
              </a:rPr>
              <a:t>tr</a:t>
            </a:r>
            <a:r>
              <a:rPr lang="en-US" sz="2000" noProof="0">
                <a:solidFill>
                  <a:srgbClr val="0000CC"/>
                </a:solidFill>
              </a:rPr>
              <a:t> (treated as an association) by the physical semantics is expected to lead to the storage of information in the </a:t>
            </a:r>
            <a:r>
              <a:rPr lang="en-US" sz="2000" noProof="0" err="1">
                <a:solidFill>
                  <a:srgbClr val="0000CC"/>
                </a:solidFill>
              </a:rPr>
              <a:t>i</a:t>
            </a:r>
            <a:r>
              <a:rPr lang="en-US" sz="2000" noProof="0">
                <a:solidFill>
                  <a:srgbClr val="0000CC"/>
                </a:solidFill>
              </a:rPr>
              <a:t>-layer that satisfies the property encoded in </a:t>
            </a:r>
            <a:r>
              <a:rPr lang="en-US" sz="2000" i="1" noProof="0">
                <a:solidFill>
                  <a:srgbClr val="0000CC"/>
                </a:solidFill>
              </a:rPr>
              <a:t>β</a:t>
            </a:r>
            <a:r>
              <a:rPr lang="en-US" sz="2000" noProof="0">
                <a:solidFill>
                  <a:srgbClr val="0000CC"/>
                </a:solidFill>
              </a:rPr>
              <a:t> after a given period of time.</a:t>
            </a:r>
          </a:p>
        </p:txBody>
      </p:sp>
      <p:sp>
        <p:nvSpPr>
          <p:cNvPr id="26" name="pole tekstowe 25"/>
          <p:cNvSpPr txBox="1"/>
          <p:nvPr/>
        </p:nvSpPr>
        <p:spPr>
          <a:xfrm>
            <a:off x="4460776" y="2100035"/>
            <a:ext cx="3279576" cy="507831"/>
          </a:xfrm>
          <a:prstGeom prst="rect">
            <a:avLst/>
          </a:prstGeom>
          <a:noFill/>
        </p:spPr>
        <p:txBody>
          <a:bodyPr wrap="square" rtlCol="0">
            <a:spAutoFit/>
          </a:bodyPr>
          <a:lstStyle/>
          <a:p>
            <a:r>
              <a:rPr lang="en-US">
                <a:solidFill>
                  <a:srgbClr val="0000CC"/>
                </a:solidFill>
              </a:rPr>
              <a:t>intuition of meaning</a:t>
            </a:r>
          </a:p>
        </p:txBody>
      </p:sp>
      <p:sp>
        <p:nvSpPr>
          <p:cNvPr id="29" name="pole tekstowe 28"/>
          <p:cNvSpPr txBox="1"/>
          <p:nvPr/>
        </p:nvSpPr>
        <p:spPr>
          <a:xfrm>
            <a:off x="115888" y="1736290"/>
            <a:ext cx="3960440" cy="1200329"/>
          </a:xfrm>
          <a:prstGeom prst="rect">
            <a:avLst/>
          </a:prstGeom>
          <a:noFill/>
        </p:spPr>
        <p:txBody>
          <a:bodyPr wrap="square" rtlCol="0">
            <a:spAutoFit/>
          </a:bodyPr>
          <a:lstStyle/>
          <a:p>
            <a:pPr algn="ctr"/>
            <a:r>
              <a:rPr lang="en-US" sz="1800" i="1">
                <a:solidFill>
                  <a:srgbClr val="00B050"/>
                </a:solidFill>
                <a:sym typeface="Symbol" panose="05050102010706020507" pitchFamily="18" charset="2"/>
              </a:rPr>
              <a:t></a:t>
            </a:r>
            <a:r>
              <a:rPr lang="en-US" sz="1800">
                <a:solidFill>
                  <a:srgbClr val="00B050"/>
                </a:solidFill>
                <a:sym typeface="Symbol" panose="05050102010706020507" pitchFamily="18" charset="2"/>
              </a:rPr>
              <a:t>, </a:t>
            </a:r>
            <a:r>
              <a:rPr lang="en-US" sz="1800" i="1">
                <a:solidFill>
                  <a:srgbClr val="00B050"/>
                </a:solidFill>
              </a:rPr>
              <a:t>β</a:t>
            </a:r>
            <a:r>
              <a:rPr lang="en-US" sz="1800">
                <a:solidFill>
                  <a:srgbClr val="00B050"/>
                </a:solidFill>
              </a:rPr>
              <a:t> may have different components related, in particular to properties of</a:t>
            </a:r>
            <a:r>
              <a:rPr lang="pl-PL" sz="1800">
                <a:solidFill>
                  <a:srgbClr val="00B050"/>
                </a:solidFill>
              </a:rPr>
              <a:t> </a:t>
            </a:r>
            <a:r>
              <a:rPr lang="en-US" sz="1800">
                <a:solidFill>
                  <a:srgbClr val="00B050"/>
                </a:solidFill>
              </a:rPr>
              <a:t>stored</a:t>
            </a:r>
            <a:r>
              <a:rPr lang="pl-PL" sz="1800">
                <a:solidFill>
                  <a:srgbClr val="00B050"/>
                </a:solidFill>
              </a:rPr>
              <a:t> in i-</a:t>
            </a:r>
            <a:r>
              <a:rPr lang="en-US" sz="1800">
                <a:solidFill>
                  <a:srgbClr val="00B050"/>
                </a:solidFill>
              </a:rPr>
              <a:t>layer</a:t>
            </a:r>
            <a:r>
              <a:rPr lang="pl-PL" sz="1800">
                <a:solidFill>
                  <a:srgbClr val="00B050"/>
                </a:solidFill>
              </a:rPr>
              <a:t> </a:t>
            </a:r>
            <a:r>
              <a:rPr lang="en-US" sz="1800">
                <a:solidFill>
                  <a:srgbClr val="00B050"/>
                </a:solidFill>
              </a:rPr>
              <a:t>information or local time of c-granule</a:t>
            </a:r>
          </a:p>
        </p:txBody>
      </p:sp>
    </p:spTree>
    <p:extLst>
      <p:ext uri="{BB962C8B-B14F-4D97-AF65-F5344CB8AC3E}">
        <p14:creationId xmlns:p14="http://schemas.microsoft.com/office/powerpoint/2010/main" val="259386622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p:cNvSpPr txBox="1"/>
          <p:nvPr/>
        </p:nvSpPr>
        <p:spPr>
          <a:xfrm>
            <a:off x="1403648" y="332656"/>
            <a:ext cx="5984639" cy="507831"/>
          </a:xfrm>
          <a:prstGeom prst="rect">
            <a:avLst/>
          </a:prstGeom>
          <a:noFill/>
        </p:spPr>
        <p:txBody>
          <a:bodyPr wrap="square" rtlCol="0">
            <a:spAutoFit/>
          </a:bodyPr>
          <a:lstStyle/>
          <a:p>
            <a:r>
              <a:rPr lang="pl-PL" b="1">
                <a:solidFill>
                  <a:srgbClr val="0070C0"/>
                </a:solidFill>
                <a:ea typeface="+mj-ea"/>
                <a:cs typeface="+mj-cs"/>
              </a:rPr>
              <a:t>IMPLEMENTATIONAL MODULE (IM)</a:t>
            </a:r>
            <a:endParaRPr lang="en-GB" b="1">
              <a:solidFill>
                <a:srgbClr val="0070C0"/>
              </a:solidFill>
              <a:ea typeface="+mj-ea"/>
              <a:cs typeface="+mj-cs"/>
            </a:endParaRPr>
          </a:p>
        </p:txBody>
      </p:sp>
      <p:sp>
        <p:nvSpPr>
          <p:cNvPr id="5" name="pole tekstowe 4"/>
          <p:cNvSpPr txBox="1"/>
          <p:nvPr/>
        </p:nvSpPr>
        <p:spPr>
          <a:xfrm>
            <a:off x="204920" y="1081038"/>
            <a:ext cx="8517913" cy="1200329"/>
          </a:xfrm>
          <a:prstGeom prst="rect">
            <a:avLst/>
          </a:prstGeom>
          <a:noFill/>
        </p:spPr>
        <p:txBody>
          <a:bodyPr wrap="square" rtlCol="0">
            <a:spAutoFit/>
          </a:bodyPr>
          <a:lstStyle/>
          <a:p>
            <a:pPr algn="ctr"/>
            <a:r>
              <a:rPr lang="en-US" sz="2400" b="1">
                <a:solidFill>
                  <a:srgbClr val="0000CC"/>
                </a:solidFill>
              </a:rPr>
              <a:t>IM plays a crucial role in interaction </a:t>
            </a:r>
          </a:p>
          <a:p>
            <a:pPr algn="ctr"/>
            <a:r>
              <a:rPr lang="en-US" sz="2400" b="1">
                <a:solidFill>
                  <a:srgbClr val="0000CC"/>
                </a:solidFill>
              </a:rPr>
              <a:t>of abstract and physical objects</a:t>
            </a:r>
            <a:r>
              <a:rPr lang="pl-PL" sz="2400" b="1">
                <a:solidFill>
                  <a:srgbClr val="0000CC"/>
                </a:solidFill>
              </a:rPr>
              <a:t>;</a:t>
            </a:r>
            <a:r>
              <a:rPr lang="en-US" sz="2400" b="1">
                <a:solidFill>
                  <a:srgbClr val="0000CC"/>
                </a:solidFill>
              </a:rPr>
              <a:t> </a:t>
            </a:r>
            <a:endParaRPr lang="pl-PL" sz="2400" b="1">
              <a:solidFill>
                <a:srgbClr val="0000CC"/>
              </a:solidFill>
            </a:endParaRPr>
          </a:p>
          <a:p>
            <a:pPr algn="ctr"/>
            <a:r>
              <a:rPr lang="pl-PL" sz="2400" b="1">
                <a:solidFill>
                  <a:srgbClr val="0000CC"/>
                </a:solidFill>
              </a:rPr>
              <a:t>IM </a:t>
            </a:r>
            <a:r>
              <a:rPr lang="en-US" sz="2400" b="1">
                <a:solidFill>
                  <a:srgbClr val="0000CC"/>
                </a:solidFill>
              </a:rPr>
              <a:t>realizes physical semantics</a:t>
            </a:r>
            <a:endParaRPr lang="en-US" sz="2025"/>
          </a:p>
        </p:txBody>
      </p:sp>
      <p:sp>
        <p:nvSpPr>
          <p:cNvPr id="6" name="Prostokąt zaokrąglony 5"/>
          <p:cNvSpPr/>
          <p:nvPr/>
        </p:nvSpPr>
        <p:spPr>
          <a:xfrm>
            <a:off x="2788869" y="2536476"/>
            <a:ext cx="2749924" cy="121023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a:solidFill>
                  <a:schemeClr val="tx1"/>
                </a:solidFill>
              </a:rPr>
              <a:t>IM</a:t>
            </a:r>
            <a:endParaRPr lang="en-GB" sz="2400" b="1">
              <a:solidFill>
                <a:schemeClr val="tx1"/>
              </a:solidFill>
            </a:endParaRPr>
          </a:p>
        </p:txBody>
      </p:sp>
      <p:cxnSp>
        <p:nvCxnSpPr>
          <p:cNvPr id="8" name="Łącznik prosty ze strzałką 7"/>
          <p:cNvCxnSpPr>
            <a:endCxn id="6" idx="1"/>
          </p:cNvCxnSpPr>
          <p:nvPr/>
        </p:nvCxnSpPr>
        <p:spPr>
          <a:xfrm>
            <a:off x="1551740" y="3141593"/>
            <a:ext cx="123712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V="1">
            <a:off x="5538793" y="2467535"/>
            <a:ext cx="1035424" cy="6521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5538793" y="3167112"/>
            <a:ext cx="1102659" cy="4706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pole tekstowe 15"/>
          <p:cNvSpPr txBox="1"/>
          <p:nvPr/>
        </p:nvSpPr>
        <p:spPr>
          <a:xfrm>
            <a:off x="66984" y="2783802"/>
            <a:ext cx="1886772" cy="715581"/>
          </a:xfrm>
          <a:prstGeom prst="rect">
            <a:avLst/>
          </a:prstGeom>
          <a:noFill/>
        </p:spPr>
        <p:txBody>
          <a:bodyPr wrap="square" rtlCol="0">
            <a:spAutoFit/>
          </a:bodyPr>
          <a:lstStyle/>
          <a:p>
            <a:pPr algn="ctr"/>
            <a:r>
              <a:rPr lang="en-US" sz="2025"/>
              <a:t>specification of transformation</a:t>
            </a:r>
          </a:p>
        </p:txBody>
      </p:sp>
      <p:sp>
        <p:nvSpPr>
          <p:cNvPr id="17" name="pole tekstowe 16"/>
          <p:cNvSpPr txBox="1"/>
          <p:nvPr/>
        </p:nvSpPr>
        <p:spPr>
          <a:xfrm>
            <a:off x="6168226" y="2240417"/>
            <a:ext cx="2518573" cy="715581"/>
          </a:xfrm>
          <a:prstGeom prst="rect">
            <a:avLst/>
          </a:prstGeom>
          <a:noFill/>
        </p:spPr>
        <p:txBody>
          <a:bodyPr wrap="square" rtlCol="0">
            <a:spAutoFit/>
          </a:bodyPr>
          <a:lstStyle/>
          <a:p>
            <a:pPr algn="ctr"/>
            <a:r>
              <a:rPr lang="en-US" sz="2025"/>
              <a:t>results of implementation</a:t>
            </a:r>
          </a:p>
        </p:txBody>
      </p:sp>
      <p:sp>
        <p:nvSpPr>
          <p:cNvPr id="18" name="pole tekstowe 17"/>
          <p:cNvSpPr txBox="1"/>
          <p:nvPr/>
        </p:nvSpPr>
        <p:spPr>
          <a:xfrm>
            <a:off x="6448222" y="3309530"/>
            <a:ext cx="2259105" cy="715581"/>
          </a:xfrm>
          <a:prstGeom prst="rect">
            <a:avLst/>
          </a:prstGeom>
          <a:noFill/>
        </p:spPr>
        <p:txBody>
          <a:bodyPr wrap="square" rtlCol="0">
            <a:spAutoFit/>
          </a:bodyPr>
          <a:lstStyle/>
          <a:p>
            <a:pPr algn="ctr"/>
            <a:r>
              <a:rPr lang="en-US" sz="2025"/>
              <a:t>requirement of decomposition</a:t>
            </a:r>
          </a:p>
        </p:txBody>
      </p:sp>
      <p:pic>
        <p:nvPicPr>
          <p:cNvPr id="3" name="Obraz 2"/>
          <p:cNvPicPr>
            <a:picLocks noChangeAspect="1"/>
          </p:cNvPicPr>
          <p:nvPr/>
        </p:nvPicPr>
        <p:blipFill>
          <a:blip r:embed="rId3"/>
          <a:stretch>
            <a:fillRect/>
          </a:stretch>
        </p:blipFill>
        <p:spPr>
          <a:xfrm>
            <a:off x="5148064" y="4100243"/>
            <a:ext cx="3273246" cy="2427416"/>
          </a:xfrm>
          <a:prstGeom prst="rect">
            <a:avLst/>
          </a:prstGeom>
        </p:spPr>
      </p:pic>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149</a:t>
            </a:fld>
            <a:endParaRPr lang="pl-PL"/>
          </a:p>
        </p:txBody>
      </p:sp>
    </p:spTree>
    <p:extLst>
      <p:ext uri="{BB962C8B-B14F-4D97-AF65-F5344CB8AC3E}">
        <p14:creationId xmlns:p14="http://schemas.microsoft.com/office/powerpoint/2010/main" val="490863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2FA32A1-5908-878F-4178-B52032070857}"/>
            </a:ext>
          </a:extLst>
        </p:cNvPr>
        <p:cNvGrpSpPr/>
        <p:nvPr/>
      </p:nvGrpSpPr>
      <p:grpSpPr>
        <a:xfrm>
          <a:off x="0" y="0"/>
          <a:ext cx="0" cy="0"/>
          <a:chOff x="0" y="0"/>
          <a:chExt cx="0" cy="0"/>
        </a:xfrm>
      </p:grpSpPr>
      <p:sp>
        <p:nvSpPr>
          <p:cNvPr id="4" name="pole tekstowe 3">
            <a:extLst>
              <a:ext uri="{FF2B5EF4-FFF2-40B4-BE49-F238E27FC236}">
                <a16:creationId xmlns="" xmlns:a16="http://schemas.microsoft.com/office/drawing/2014/main" id="{5E8879E2-CC7F-9FC2-45D4-93EF86FF2E82}"/>
              </a:ext>
            </a:extLst>
          </p:cNvPr>
          <p:cNvSpPr txBox="1"/>
          <p:nvPr/>
        </p:nvSpPr>
        <p:spPr>
          <a:xfrm>
            <a:off x="137606" y="622730"/>
            <a:ext cx="5735389" cy="5262979"/>
          </a:xfrm>
          <a:prstGeom prst="rect">
            <a:avLst/>
          </a:prstGeom>
          <a:noFill/>
        </p:spPr>
        <p:txBody>
          <a:bodyPr wrap="square" rtlCol="0">
            <a:spAutoFit/>
          </a:bodyPr>
          <a:lstStyle/>
          <a:p>
            <a:pPr algn="just"/>
            <a:r>
              <a:rPr lang="en-US" sz="2400">
                <a:solidFill>
                  <a:srgbClr val="0000FF"/>
                </a:solidFill>
              </a:rPr>
              <a:t>Mathematics and the physical sciences made great strides for three centuries by constructing simplified models of complex phenomena, deriving, properties from the models, and verifying those properties experimentally.</a:t>
            </a:r>
          </a:p>
          <a:p>
            <a:pPr algn="just"/>
            <a:r>
              <a:rPr lang="pl-PL" sz="2400">
                <a:solidFill>
                  <a:srgbClr val="0000FF"/>
                </a:solidFill>
              </a:rPr>
              <a:t>	</a:t>
            </a:r>
            <a:r>
              <a:rPr lang="en-US" sz="2400">
                <a:solidFill>
                  <a:srgbClr val="0000FF"/>
                </a:solidFill>
              </a:rPr>
              <a:t>This worked because the complexities ignored in the models were not the essential properties of the phenomena.</a:t>
            </a:r>
            <a:r>
              <a:rPr lang="pl-PL" sz="2400">
                <a:solidFill>
                  <a:srgbClr val="0000FF"/>
                </a:solidFill>
              </a:rPr>
              <a:t> </a:t>
            </a:r>
            <a:r>
              <a:rPr lang="en-US" sz="2400" b="1">
                <a:solidFill>
                  <a:srgbClr val="0000FF"/>
                </a:solidFill>
              </a:rPr>
              <a:t>It does not work when the complexities are the essence</a:t>
            </a:r>
            <a:r>
              <a:rPr lang="en-US" sz="2400">
                <a:solidFill>
                  <a:srgbClr val="0000FF"/>
                </a:solidFill>
              </a:rPr>
              <a:t>.</a:t>
            </a:r>
          </a:p>
          <a:p>
            <a:endParaRPr lang="pl-PL" sz="1800" i="1">
              <a:solidFill>
                <a:srgbClr val="0000FF"/>
              </a:solidFill>
            </a:endParaRPr>
          </a:p>
          <a:p>
            <a:r>
              <a:rPr lang="en-US" sz="1800" i="1">
                <a:solidFill>
                  <a:srgbClr val="0000FF"/>
                </a:solidFill>
              </a:rPr>
              <a:t>Fr</a:t>
            </a:r>
            <a:r>
              <a:rPr lang="pl-PL" sz="1800" i="1">
                <a:solidFill>
                  <a:srgbClr val="0000FF"/>
                </a:solidFill>
              </a:rPr>
              <a:t>e</a:t>
            </a:r>
            <a:r>
              <a:rPr lang="en-US" sz="1800" i="1" err="1">
                <a:solidFill>
                  <a:srgbClr val="0000FF"/>
                </a:solidFill>
              </a:rPr>
              <a:t>deric</a:t>
            </a:r>
            <a:r>
              <a:rPr lang="pl-PL" sz="1800" i="1">
                <a:solidFill>
                  <a:srgbClr val="0000FF"/>
                </a:solidFill>
              </a:rPr>
              <a:t>k</a:t>
            </a:r>
            <a:r>
              <a:rPr lang="en-US" sz="1800" i="1">
                <a:solidFill>
                  <a:srgbClr val="0000FF"/>
                </a:solidFill>
              </a:rPr>
              <a:t> Brooks:  The Mythical Man-Month: Essays on Software</a:t>
            </a:r>
            <a:r>
              <a:rPr lang="pl-PL" sz="1800" i="1">
                <a:solidFill>
                  <a:srgbClr val="0000FF"/>
                </a:solidFill>
              </a:rPr>
              <a:t> </a:t>
            </a:r>
            <a:r>
              <a:rPr lang="en-US" sz="1800" i="1">
                <a:solidFill>
                  <a:srgbClr val="0000FF"/>
                </a:solidFill>
              </a:rPr>
              <a:t>Engineering. Addison-Wesley, Boston, 1975. (extended Anniversary </a:t>
            </a:r>
            <a:r>
              <a:rPr lang="pl-PL" sz="1800" i="1">
                <a:solidFill>
                  <a:srgbClr val="0000FF"/>
                </a:solidFill>
              </a:rPr>
              <a:t> </a:t>
            </a:r>
            <a:r>
              <a:rPr lang="en-US" sz="1800" i="1">
                <a:solidFill>
                  <a:srgbClr val="0000FF"/>
                </a:solidFill>
              </a:rPr>
              <a:t>Edition in 1995).</a:t>
            </a:r>
          </a:p>
        </p:txBody>
      </p:sp>
      <p:pic>
        <p:nvPicPr>
          <p:cNvPr id="3542018" name="Picture 2" descr="https://upload.wikimedia.org/wikipedia/commons/9/91/Fred_Brooks.jpg">
            <a:extLst>
              <a:ext uri="{FF2B5EF4-FFF2-40B4-BE49-F238E27FC236}">
                <a16:creationId xmlns="" xmlns:a16="http://schemas.microsoft.com/office/drawing/2014/main" id="{E21D2017-32C7-47BE-F937-AEACB56291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196752"/>
            <a:ext cx="2569468" cy="3862767"/>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a:extLst>
              <a:ext uri="{FF2B5EF4-FFF2-40B4-BE49-F238E27FC236}">
                <a16:creationId xmlns="" xmlns:a16="http://schemas.microsoft.com/office/drawing/2014/main" id="{B53940AB-5B8E-6A7D-FE0E-C3783AFAD7DF}"/>
              </a:ext>
            </a:extLst>
          </p:cNvPr>
          <p:cNvSpPr txBox="1">
            <a:spLocks/>
          </p:cNvSpPr>
          <p:nvPr/>
        </p:nvSpPr>
        <p:spPr>
          <a:xfrm>
            <a:off x="107504" y="15788"/>
            <a:ext cx="9036496" cy="74891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DEALING WITH COMPLEX PHENOMENA</a:t>
            </a:r>
          </a:p>
        </p:txBody>
      </p:sp>
      <p:sp>
        <p:nvSpPr>
          <p:cNvPr id="2" name="Symbol zastępczy numeru slajdu 1">
            <a:extLst>
              <a:ext uri="{FF2B5EF4-FFF2-40B4-BE49-F238E27FC236}">
                <a16:creationId xmlns="" xmlns:a16="http://schemas.microsoft.com/office/drawing/2014/main" id="{59D378B4-630D-4222-9F37-F84DFB032D4B}"/>
              </a:ext>
            </a:extLst>
          </p:cNvPr>
          <p:cNvSpPr>
            <a:spLocks noGrp="1"/>
          </p:cNvSpPr>
          <p:nvPr>
            <p:ph type="sldNum" sz="quarter" idx="12"/>
          </p:nvPr>
        </p:nvSpPr>
        <p:spPr/>
        <p:txBody>
          <a:bodyPr/>
          <a:lstStyle/>
          <a:p>
            <a:pPr>
              <a:defRPr/>
            </a:pPr>
            <a:fld id="{D02E777F-298D-4C96-825C-3DC57E52C55E}" type="slidenum">
              <a:rPr lang="pl-PL" smtClean="0"/>
              <a:pPr>
                <a:defRPr/>
              </a:pPr>
              <a:t>15</a:t>
            </a:fld>
            <a:endParaRPr lang="pl-PL"/>
          </a:p>
        </p:txBody>
      </p:sp>
      <p:sp>
        <p:nvSpPr>
          <p:cNvPr id="3" name="pole tekstowe 2"/>
          <p:cNvSpPr txBox="1"/>
          <p:nvPr/>
        </p:nvSpPr>
        <p:spPr>
          <a:xfrm>
            <a:off x="251520" y="5809925"/>
            <a:ext cx="8546132" cy="1015663"/>
          </a:xfrm>
          <a:prstGeom prst="rect">
            <a:avLst/>
          </a:prstGeom>
          <a:noFill/>
        </p:spPr>
        <p:txBody>
          <a:bodyPr wrap="square" rtlCol="0">
            <a:spAutoFit/>
          </a:bodyPr>
          <a:lstStyle/>
          <a:p>
            <a:r>
              <a:rPr lang="en-US" sz="2000">
                <a:solidFill>
                  <a:srgbClr val="0000FF"/>
                </a:solidFill>
              </a:rPr>
              <a:t>Frederick Brooks introduced the distinction between:</a:t>
            </a:r>
          </a:p>
          <a:p>
            <a:r>
              <a:rPr lang="pl-PL" sz="2000" b="1">
                <a:solidFill>
                  <a:srgbClr val="0000FF"/>
                </a:solidFill>
              </a:rPr>
              <a:t>   </a:t>
            </a:r>
            <a:r>
              <a:rPr lang="en-US" sz="2000" b="1">
                <a:solidFill>
                  <a:srgbClr val="0000FF"/>
                </a:solidFill>
              </a:rPr>
              <a:t>Essential complexity </a:t>
            </a:r>
            <a:r>
              <a:rPr lang="en-US" sz="2000">
                <a:solidFill>
                  <a:srgbClr val="0000FF"/>
                </a:solidFill>
              </a:rPr>
              <a:t>— inherent to the problem’s nature; irreducible.</a:t>
            </a:r>
          </a:p>
          <a:p>
            <a:r>
              <a:rPr lang="pl-PL" sz="2000" b="1">
                <a:solidFill>
                  <a:srgbClr val="0000FF"/>
                </a:solidFill>
              </a:rPr>
              <a:t>   </a:t>
            </a:r>
            <a:r>
              <a:rPr lang="en-US" sz="2000" b="1">
                <a:solidFill>
                  <a:srgbClr val="0000FF"/>
                </a:solidFill>
              </a:rPr>
              <a:t>Accidental complexity</a:t>
            </a:r>
            <a:r>
              <a:rPr lang="en-US" sz="2000">
                <a:solidFill>
                  <a:srgbClr val="0000FF"/>
                </a:solidFill>
              </a:rPr>
              <a:t> — due to imperfect tools; reducible.</a:t>
            </a:r>
          </a:p>
        </p:txBody>
      </p:sp>
    </p:spTree>
    <p:extLst>
      <p:ext uri="{BB962C8B-B14F-4D97-AF65-F5344CB8AC3E}">
        <p14:creationId xmlns:p14="http://schemas.microsoft.com/office/powerpoint/2010/main" val="252878316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A1D78CC-5756-01C8-FC25-1A25E39AB2E2}"/>
            </a:ext>
          </a:extLst>
        </p:cNvPr>
        <p:cNvGrpSpPr/>
        <p:nvPr/>
      </p:nvGrpSpPr>
      <p:grpSpPr>
        <a:xfrm>
          <a:off x="0" y="0"/>
          <a:ext cx="0" cy="0"/>
          <a:chOff x="0" y="0"/>
          <a:chExt cx="0" cy="0"/>
        </a:xfrm>
      </p:grpSpPr>
      <p:sp>
        <p:nvSpPr>
          <p:cNvPr id="33" name="Tytuł 1">
            <a:extLst>
              <a:ext uri="{FF2B5EF4-FFF2-40B4-BE49-F238E27FC236}">
                <a16:creationId xmlns="" xmlns:a16="http://schemas.microsoft.com/office/drawing/2014/main" id="{72D00714-7AB4-E290-82E3-D339B898A8BC}"/>
              </a:ext>
            </a:extLst>
          </p:cNvPr>
          <p:cNvSpPr txBox="1">
            <a:spLocks/>
          </p:cNvSpPr>
          <p:nvPr/>
        </p:nvSpPr>
        <p:spPr>
          <a:xfrm>
            <a:off x="107504" y="174726"/>
            <a:ext cx="9036496" cy="573342"/>
          </a:xfrm>
          <a:prstGeom prst="rect">
            <a:avLst/>
          </a:prstGeom>
        </p:spPr>
        <p:txBody>
          <a:bodyPr/>
          <a:lstStyle/>
          <a:p>
            <a:pPr lvl="0" algn="ctr" eaLnBrk="0" hangingPunct="0">
              <a:defRPr/>
            </a:pPr>
            <a:r>
              <a:rPr lang="pl-PL" sz="3200" b="1">
                <a:solidFill>
                  <a:srgbClr val="0070C0"/>
                </a:solidFill>
                <a:ea typeface="+mj-ea"/>
                <a:cs typeface="+mj-cs"/>
              </a:rPr>
              <a:t>C-GRANULE </a:t>
            </a:r>
            <a:r>
              <a:rPr lang="pl-PL" sz="3200" b="1">
                <a:solidFill>
                  <a:srgbClr val="0070C0"/>
                </a:solidFill>
              </a:rPr>
              <a:t>CONTROL</a:t>
            </a:r>
            <a:endParaRPr kumimoji="0" lang="pl-PL" sz="3200" b="1" i="0" u="none" strike="noStrike" kern="1200" cap="none" spc="0" normalizeH="0" baseline="0" noProof="0">
              <a:ln>
                <a:noFill/>
              </a:ln>
              <a:solidFill>
                <a:srgbClr val="0070C0"/>
              </a:solidFill>
              <a:effectLst/>
              <a:uLnTx/>
              <a:uFillTx/>
              <a:ea typeface="+mj-ea"/>
              <a:cs typeface="+mj-cs"/>
            </a:endParaRPr>
          </a:p>
        </p:txBody>
      </p:sp>
      <p:sp>
        <p:nvSpPr>
          <p:cNvPr id="2" name="Symbol zastępczy numeru slajdu 1">
            <a:extLst>
              <a:ext uri="{FF2B5EF4-FFF2-40B4-BE49-F238E27FC236}">
                <a16:creationId xmlns="" xmlns:a16="http://schemas.microsoft.com/office/drawing/2014/main" id="{A2D87EE2-85C6-7925-8A4B-B691F586CFA6}"/>
              </a:ext>
            </a:extLst>
          </p:cNvPr>
          <p:cNvSpPr>
            <a:spLocks noGrp="1"/>
          </p:cNvSpPr>
          <p:nvPr>
            <p:ph type="sldNum" sz="quarter" idx="12"/>
          </p:nvPr>
        </p:nvSpPr>
        <p:spPr>
          <a:xfrm>
            <a:off x="6818219" y="6230855"/>
            <a:ext cx="2133600" cy="476250"/>
          </a:xfrm>
        </p:spPr>
        <p:txBody>
          <a:bodyPr/>
          <a:lstStyle/>
          <a:p>
            <a:pPr>
              <a:defRPr/>
            </a:pPr>
            <a:fld id="{D02E777F-298D-4C96-825C-3DC57E52C55E}" type="slidenum">
              <a:rPr lang="pl-PL" smtClean="0"/>
              <a:pPr>
                <a:defRPr/>
              </a:pPr>
              <a:t>150</a:t>
            </a:fld>
            <a:endParaRPr lang="pl-PL"/>
          </a:p>
        </p:txBody>
      </p:sp>
      <p:sp>
        <p:nvSpPr>
          <p:cNvPr id="4" name="pole tekstowe 3"/>
          <p:cNvSpPr txBox="1"/>
          <p:nvPr/>
        </p:nvSpPr>
        <p:spPr>
          <a:xfrm>
            <a:off x="683568" y="1988840"/>
            <a:ext cx="7488832" cy="3000821"/>
          </a:xfrm>
          <a:prstGeom prst="rect">
            <a:avLst/>
          </a:prstGeom>
          <a:noFill/>
        </p:spPr>
        <p:txBody>
          <a:bodyPr wrap="square" rtlCol="0">
            <a:spAutoFit/>
          </a:bodyPr>
          <a:lstStyle/>
          <a:p>
            <a:pPr algn="just"/>
            <a:r>
              <a:rPr lang="en-US">
                <a:solidFill>
                  <a:srgbClr val="0000FF"/>
                </a:solidFill>
              </a:rPr>
              <a:t>The structure of the control sub-granules, referred to as the control module (RM) of the c-granules, </a:t>
            </a:r>
            <a:r>
              <a:rPr lang="pl-PL" err="1">
                <a:solidFill>
                  <a:srgbClr val="0000FF"/>
                </a:solidFill>
              </a:rPr>
              <a:t>may</a:t>
            </a:r>
            <a:r>
              <a:rPr lang="pl-PL">
                <a:solidFill>
                  <a:srgbClr val="0000FF"/>
                </a:solidFill>
              </a:rPr>
              <a:t> be</a:t>
            </a:r>
            <a:r>
              <a:rPr lang="en-US">
                <a:solidFill>
                  <a:srgbClr val="0000FF"/>
                </a:solidFill>
              </a:rPr>
              <a:t> extremely complex. The RM has many submodules (sub-granules) responsible for supporting various aspects of inference through control, interconnected by different dependencies. </a:t>
            </a:r>
            <a:endParaRPr lang="en-US"/>
          </a:p>
        </p:txBody>
      </p:sp>
    </p:spTree>
    <p:extLst>
      <p:ext uri="{BB962C8B-B14F-4D97-AF65-F5344CB8AC3E}">
        <p14:creationId xmlns:p14="http://schemas.microsoft.com/office/powerpoint/2010/main" val="328452286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A1D78CC-5756-01C8-FC25-1A25E39AB2E2}"/>
            </a:ext>
          </a:extLst>
        </p:cNvPr>
        <p:cNvGrpSpPr/>
        <p:nvPr/>
      </p:nvGrpSpPr>
      <p:grpSpPr>
        <a:xfrm>
          <a:off x="0" y="0"/>
          <a:ext cx="0" cy="0"/>
          <a:chOff x="0" y="0"/>
          <a:chExt cx="0" cy="0"/>
        </a:xfrm>
      </p:grpSpPr>
      <p:sp>
        <p:nvSpPr>
          <p:cNvPr id="75" name="Strzałka w dół 63">
            <a:extLst>
              <a:ext uri="{FF2B5EF4-FFF2-40B4-BE49-F238E27FC236}">
                <a16:creationId xmlns="" xmlns:a16="http://schemas.microsoft.com/office/drawing/2014/main" id="{08722E6A-D88A-FEF3-59B4-EFA78A797BA5}"/>
              </a:ext>
            </a:extLst>
          </p:cNvPr>
          <p:cNvSpPr/>
          <p:nvPr/>
        </p:nvSpPr>
        <p:spPr>
          <a:xfrm rot="9935083">
            <a:off x="3287887" y="1218977"/>
            <a:ext cx="411047" cy="2407148"/>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3" name="Tytuł 1">
            <a:extLst>
              <a:ext uri="{FF2B5EF4-FFF2-40B4-BE49-F238E27FC236}">
                <a16:creationId xmlns="" xmlns:a16="http://schemas.microsoft.com/office/drawing/2014/main" id="{72D00714-7AB4-E290-82E3-D339B898A8BC}"/>
              </a:ext>
            </a:extLst>
          </p:cNvPr>
          <p:cNvSpPr txBox="1">
            <a:spLocks/>
          </p:cNvSpPr>
          <p:nvPr/>
        </p:nvSpPr>
        <p:spPr>
          <a:xfrm>
            <a:off x="107504" y="-74355"/>
            <a:ext cx="9036496" cy="573342"/>
          </a:xfrm>
          <a:prstGeom prst="rect">
            <a:avLst/>
          </a:prstGeom>
        </p:spPr>
        <p:txBody>
          <a:bodyPr/>
          <a:lstStyle/>
          <a:p>
            <a:pPr lvl="0" algn="ctr" eaLnBrk="0" hangingPunct="0">
              <a:defRPr/>
            </a:pPr>
            <a:r>
              <a:rPr lang="pl-PL" sz="3200" b="1">
                <a:solidFill>
                  <a:srgbClr val="0070C0"/>
                </a:solidFill>
                <a:ea typeface="+mj-ea"/>
                <a:cs typeface="+mj-cs"/>
              </a:rPr>
              <a:t>MODULES OF C-GRANULE </a:t>
            </a:r>
            <a:r>
              <a:rPr lang="pl-PL" sz="3200" b="1">
                <a:solidFill>
                  <a:srgbClr val="0070C0"/>
                </a:solidFill>
              </a:rPr>
              <a:t>CONTROL</a:t>
            </a:r>
            <a:endParaRPr kumimoji="0" lang="pl-PL" sz="3200" b="1" i="0" u="none" strike="noStrike" kern="1200" cap="none" spc="0" normalizeH="0" baseline="0" noProof="0">
              <a:ln>
                <a:noFill/>
              </a:ln>
              <a:solidFill>
                <a:srgbClr val="0070C0"/>
              </a:solidFill>
              <a:effectLst/>
              <a:uLnTx/>
              <a:uFillTx/>
              <a:ea typeface="+mj-ea"/>
              <a:cs typeface="+mj-cs"/>
            </a:endParaRPr>
          </a:p>
        </p:txBody>
      </p:sp>
      <p:sp>
        <p:nvSpPr>
          <p:cNvPr id="39" name="Elipsa 62">
            <a:extLst>
              <a:ext uri="{FF2B5EF4-FFF2-40B4-BE49-F238E27FC236}">
                <a16:creationId xmlns="" xmlns:a16="http://schemas.microsoft.com/office/drawing/2014/main" id="{89422D5A-6AAB-B062-6C35-16603E6DE0E4}"/>
              </a:ext>
            </a:extLst>
          </p:cNvPr>
          <p:cNvSpPr/>
          <p:nvPr/>
        </p:nvSpPr>
        <p:spPr>
          <a:xfrm>
            <a:off x="6743005" y="1905922"/>
            <a:ext cx="2020870" cy="778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reasoning module</a:t>
            </a:r>
          </a:p>
        </p:txBody>
      </p:sp>
      <mc:AlternateContent xmlns:mc="http://schemas.openxmlformats.org/markup-compatibility/2006" xmlns:a14="http://schemas.microsoft.com/office/drawing/2010/main">
        <mc:Choice Requires="a14">
          <p:sp>
            <p:nvSpPr>
              <p:cNvPr id="62" name="pole tekstowe 61">
                <a:extLst>
                  <a:ext uri="{FF2B5EF4-FFF2-40B4-BE49-F238E27FC236}">
                    <a16:creationId xmlns="" xmlns:a16="http://schemas.microsoft.com/office/drawing/2014/main" id="{572CF4DA-0208-E55D-879A-0934E0E06800}"/>
                  </a:ext>
                </a:extLst>
              </p:cNvPr>
              <p:cNvSpPr txBox="1"/>
              <p:nvPr/>
            </p:nvSpPr>
            <p:spPr>
              <a:xfrm>
                <a:off x="-81602" y="3035897"/>
                <a:ext cx="1712521" cy="415498"/>
              </a:xfrm>
              <a:prstGeom prst="rect">
                <a:avLst/>
              </a:prstGeom>
              <a:noFill/>
            </p:spPr>
            <p:txBody>
              <a:bodyPr wrap="square" lIns="0" tIns="0" rIns="0" bIns="0" rtlCol="0">
                <a:spAutoFit/>
              </a:bodyPr>
              <a:lstStyle/>
              <a:p>
                <a:r>
                  <a:rPr lang="pl-PL" i="1">
                    <a:ea typeface="Cambria Math" panose="02040503050406030204" pitchFamily="18" charset="0"/>
                  </a:rPr>
                  <a:t>  </a:t>
                </a:r>
                <a:r>
                  <a:rPr lang="pl-PL" sz="2400" i="1">
                    <a:latin typeface="Cambria Math" panose="02040503050406030204" pitchFamily="18" charset="0"/>
                    <a:ea typeface="Cambria Math" panose="02040503050406030204" pitchFamily="18" charset="0"/>
                  </a:rPr>
                  <a:t>r</a:t>
                </a:r>
                <a:r>
                  <a:rPr lang="pl-PL" sz="2400">
                    <a:ea typeface="Cambria Math" panose="02040503050406030204" pitchFamily="18" charset="0"/>
                  </a:rPr>
                  <a:t> : </a:t>
                </a:r>
                <a14:m>
                  <m:oMath xmlns:m="http://schemas.openxmlformats.org/officeDocument/2006/math">
                    <m:r>
                      <a:rPr lang="en-GB" sz="2400" i="1" smtClean="0">
                        <a:latin typeface="Cambria Math" panose="02040503050406030204" pitchFamily="18" charset="0"/>
                        <a:ea typeface="Cambria Math" panose="02040503050406030204" pitchFamily="18" charset="0"/>
                      </a:rPr>
                      <m:t>𝛼</m:t>
                    </m:r>
                    <m:sSub>
                      <m:sSubPr>
                        <m:ctrlPr>
                          <a:rPr lang="en-GB" sz="2400" i="1" smtClean="0">
                            <a:latin typeface="Cambria Math" panose="02040503050406030204" pitchFamily="18" charset="0"/>
                            <a:ea typeface="Cambria Math" panose="02040503050406030204" pitchFamily="18" charset="0"/>
                          </a:rPr>
                        </m:ctrlPr>
                      </m:sSubPr>
                      <m:e>
                        <m:r>
                          <a:rPr lang="en-GB" sz="2400" i="1" smtClean="0">
                            <a:latin typeface="Cambria Math" panose="02040503050406030204" pitchFamily="18" charset="0"/>
                            <a:ea typeface="Cambria Math" panose="02040503050406030204" pitchFamily="18" charset="0"/>
                          </a:rPr>
                          <m:t>⇒</m:t>
                        </m:r>
                      </m:e>
                      <m:sub>
                        <m:r>
                          <a:rPr lang="pl-PL" sz="2400" b="0" i="1" smtClean="0">
                            <a:latin typeface="Cambria Math" panose="02040503050406030204" pitchFamily="18" charset="0"/>
                            <a:ea typeface="Cambria Math" panose="02040503050406030204" pitchFamily="18" charset="0"/>
                          </a:rPr>
                          <m:t>𝑡𝑟</m:t>
                        </m:r>
                      </m:sub>
                    </m:sSub>
                    <m:r>
                      <a:rPr lang="en-GB" sz="2400" i="1" smtClean="0">
                        <a:latin typeface="Cambria Math" panose="02040503050406030204" pitchFamily="18" charset="0"/>
                        <a:ea typeface="Cambria Math" panose="02040503050406030204" pitchFamily="18" charset="0"/>
                      </a:rPr>
                      <m:t>𝛽</m:t>
                    </m:r>
                  </m:oMath>
                </a14:m>
                <a:endParaRPr lang="en-GB" sz="2400"/>
              </a:p>
            </p:txBody>
          </p:sp>
        </mc:Choice>
        <mc:Fallback xmlns="">
          <p:sp>
            <p:nvSpPr>
              <p:cNvPr id="62" name="pole tekstowe 61">
                <a:extLst>
                  <a:ext uri="{FF2B5EF4-FFF2-40B4-BE49-F238E27FC236}">
                    <a16:creationId xmlns="" xmlns:a16="http://schemas.microsoft.com/office/drawing/2014/main" xmlns:a14="http://schemas.microsoft.com/office/drawing/2010/main" id="{572CF4DA-0208-E55D-879A-0934E0E06800}"/>
                  </a:ext>
                </a:extLst>
              </p:cNvPr>
              <p:cNvSpPr txBox="1">
                <a:spLocks noRot="1" noChangeAspect="1" noMove="1" noResize="1" noEditPoints="1" noAdjustHandles="1" noChangeArrowheads="1" noChangeShapeType="1" noTextEdit="1"/>
              </p:cNvSpPr>
              <p:nvPr/>
            </p:nvSpPr>
            <p:spPr>
              <a:xfrm>
                <a:off x="-81602" y="3035897"/>
                <a:ext cx="1712521" cy="415498"/>
              </a:xfrm>
              <a:prstGeom prst="rect">
                <a:avLst/>
              </a:prstGeom>
              <a:blipFill rotWithShape="0">
                <a:blip r:embed="rId2"/>
                <a:stretch>
                  <a:fillRect t="-13235" b="-44118"/>
                </a:stretch>
              </a:blipFill>
            </p:spPr>
            <p:txBody>
              <a:bodyPr/>
              <a:lstStyle/>
              <a:p>
                <a:r>
                  <a:rPr lang="en-US">
                    <a:noFill/>
                  </a:rPr>
                  <a:t> </a:t>
                </a:r>
              </a:p>
            </p:txBody>
          </p:sp>
        </mc:Fallback>
      </mc:AlternateContent>
      <p:sp>
        <p:nvSpPr>
          <p:cNvPr id="2" name="Symbol zastępczy numeru slajdu 1">
            <a:extLst>
              <a:ext uri="{FF2B5EF4-FFF2-40B4-BE49-F238E27FC236}">
                <a16:creationId xmlns="" xmlns:a16="http://schemas.microsoft.com/office/drawing/2014/main" id="{A2D87EE2-85C6-7925-8A4B-B691F586CFA6}"/>
              </a:ext>
            </a:extLst>
          </p:cNvPr>
          <p:cNvSpPr>
            <a:spLocks noGrp="1"/>
          </p:cNvSpPr>
          <p:nvPr>
            <p:ph type="sldNum" sz="quarter" idx="12"/>
          </p:nvPr>
        </p:nvSpPr>
        <p:spPr>
          <a:xfrm>
            <a:off x="8460431" y="6230855"/>
            <a:ext cx="491387" cy="476250"/>
          </a:xfrm>
        </p:spPr>
        <p:txBody>
          <a:bodyPr/>
          <a:lstStyle/>
          <a:p>
            <a:pPr>
              <a:defRPr/>
            </a:pPr>
            <a:fld id="{D02E777F-298D-4C96-825C-3DC57E52C55E}" type="slidenum">
              <a:rPr lang="pl-PL" smtClean="0"/>
              <a:pPr>
                <a:defRPr/>
              </a:pPr>
              <a:t>151</a:t>
            </a:fld>
            <a:endParaRPr lang="pl-PL"/>
          </a:p>
        </p:txBody>
      </p:sp>
      <p:grpSp>
        <p:nvGrpSpPr>
          <p:cNvPr id="3" name="Grupa 2"/>
          <p:cNvGrpSpPr/>
          <p:nvPr/>
        </p:nvGrpSpPr>
        <p:grpSpPr>
          <a:xfrm>
            <a:off x="406198" y="333154"/>
            <a:ext cx="8383068" cy="6387693"/>
            <a:chOff x="329147" y="115091"/>
            <a:chExt cx="8383068" cy="6387693"/>
          </a:xfrm>
        </p:grpSpPr>
        <p:sp>
          <p:nvSpPr>
            <p:cNvPr id="61" name="Strzałka w dół 64">
              <a:extLst>
                <a:ext uri="{FF2B5EF4-FFF2-40B4-BE49-F238E27FC236}">
                  <a16:creationId xmlns="" xmlns:a16="http://schemas.microsoft.com/office/drawing/2014/main" id="{A205588E-8826-2129-C158-30A7657A94F7}"/>
                </a:ext>
              </a:extLst>
            </p:cNvPr>
            <p:cNvSpPr/>
            <p:nvPr/>
          </p:nvSpPr>
          <p:spPr>
            <a:xfrm rot="13772958">
              <a:off x="5971171" y="2086813"/>
              <a:ext cx="420947" cy="1874112"/>
            </a:xfrm>
            <a:prstGeom prst="down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1" name="pole tekstowe 50">
              <a:extLst>
                <a:ext uri="{FF2B5EF4-FFF2-40B4-BE49-F238E27FC236}">
                  <a16:creationId xmlns="" xmlns:a16="http://schemas.microsoft.com/office/drawing/2014/main" id="{B9EFE58E-8707-5C68-F50D-5B69A1F61FBF}"/>
                </a:ext>
              </a:extLst>
            </p:cNvPr>
            <p:cNvSpPr txBox="1"/>
            <p:nvPr/>
          </p:nvSpPr>
          <p:spPr>
            <a:xfrm>
              <a:off x="2794485" y="543404"/>
              <a:ext cx="808348" cy="444859"/>
            </a:xfrm>
            <a:prstGeom prst="rect">
              <a:avLst/>
            </a:prstGeom>
            <a:solidFill>
              <a:schemeClr val="bg1"/>
            </a:solidFill>
          </p:spPr>
          <p:txBody>
            <a:bodyPr wrap="square" rtlCol="0">
              <a:spAutoFit/>
            </a:bodyPr>
            <a:lstStyle/>
            <a:p>
              <a:r>
                <a:rPr lang="pl-PL" sz="2400" b="1"/>
                <a:t>…</a:t>
              </a:r>
              <a:endParaRPr lang="en-GB" sz="2400" b="1"/>
            </a:p>
          </p:txBody>
        </p:sp>
        <p:sp>
          <p:nvSpPr>
            <p:cNvPr id="34" name="Prostokąt zaokrąglony 10">
              <a:extLst>
                <a:ext uri="{FF2B5EF4-FFF2-40B4-BE49-F238E27FC236}">
                  <a16:creationId xmlns="" xmlns:a16="http://schemas.microsoft.com/office/drawing/2014/main" id="{F6BD2349-88C1-C881-7668-3C8F91171D20}"/>
                </a:ext>
              </a:extLst>
            </p:cNvPr>
            <p:cNvSpPr/>
            <p:nvPr/>
          </p:nvSpPr>
          <p:spPr>
            <a:xfrm>
              <a:off x="3497261" y="3444589"/>
              <a:ext cx="2035609" cy="1191779"/>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a:solidFill>
                    <a:schemeClr val="tx1"/>
                  </a:solidFill>
                </a:rPr>
                <a:t>CONTROL</a:t>
              </a:r>
            </a:p>
            <a:p>
              <a:pPr algn="ctr"/>
              <a:r>
                <a:rPr lang="pl-PL" sz="2000" b="1">
                  <a:solidFill>
                    <a:schemeClr val="tx1"/>
                  </a:solidFill>
                </a:rPr>
                <a:t>with</a:t>
              </a:r>
            </a:p>
            <a:p>
              <a:pPr algn="ctr"/>
              <a:r>
                <a:rPr lang="en-US" sz="2000" b="1">
                  <a:solidFill>
                    <a:schemeClr val="tx1"/>
                  </a:solidFill>
                </a:rPr>
                <a:t>cycle </a:t>
              </a:r>
              <a:r>
                <a:rPr lang="pl-PL" sz="2000" b="1">
                  <a:solidFill>
                    <a:schemeClr val="tx1"/>
                  </a:solidFill>
                </a:rPr>
                <a:t>module</a:t>
              </a:r>
              <a:endParaRPr lang="en-GB" sz="2000" b="1">
                <a:solidFill>
                  <a:schemeClr val="tx1"/>
                </a:solidFill>
              </a:endParaRPr>
            </a:p>
          </p:txBody>
        </p:sp>
        <p:sp>
          <p:nvSpPr>
            <p:cNvPr id="35" name="Strzałka w dół 13">
              <a:extLst>
                <a:ext uri="{FF2B5EF4-FFF2-40B4-BE49-F238E27FC236}">
                  <a16:creationId xmlns="" xmlns:a16="http://schemas.microsoft.com/office/drawing/2014/main" id="{22CCF7D2-FADD-7634-A970-868647BFB3EB}"/>
                </a:ext>
              </a:extLst>
            </p:cNvPr>
            <p:cNvSpPr/>
            <p:nvPr/>
          </p:nvSpPr>
          <p:spPr>
            <a:xfrm rot="10800000">
              <a:off x="4589561" y="1785198"/>
              <a:ext cx="435567" cy="1652552"/>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6" name="Elipsa 48">
              <a:extLst>
                <a:ext uri="{FF2B5EF4-FFF2-40B4-BE49-F238E27FC236}">
                  <a16:creationId xmlns="" xmlns:a16="http://schemas.microsoft.com/office/drawing/2014/main" id="{FB9C11AB-92E2-AD14-9F86-AD0612F734AB}"/>
                </a:ext>
              </a:extLst>
            </p:cNvPr>
            <p:cNvSpPr/>
            <p:nvPr/>
          </p:nvSpPr>
          <p:spPr>
            <a:xfrm>
              <a:off x="485575" y="3296258"/>
              <a:ext cx="2394496" cy="8370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err="1">
                  <a:solidFill>
                    <a:schemeClr val="tx1"/>
                  </a:solidFill>
                </a:rPr>
                <a:t>rule</a:t>
              </a:r>
              <a:r>
                <a:rPr lang="pl-PL" sz="1600">
                  <a:solidFill>
                    <a:schemeClr val="tx1"/>
                  </a:solidFill>
                </a:rPr>
                <a:t> module</a:t>
              </a:r>
            </a:p>
            <a:p>
              <a:pPr algn="ctr"/>
              <a:r>
                <a:rPr lang="pl-PL" sz="1600">
                  <a:solidFill>
                    <a:schemeClr val="tx1"/>
                  </a:solidFill>
                </a:rPr>
                <a:t>(</a:t>
              </a:r>
              <a:r>
                <a:rPr lang="en-US" sz="1600">
                  <a:solidFill>
                    <a:schemeClr val="tx1"/>
                  </a:solidFill>
                </a:rPr>
                <a:t>complex game:</a:t>
              </a:r>
            </a:p>
            <a:p>
              <a:pPr algn="ctr"/>
              <a:r>
                <a:rPr lang="en-US" sz="1600">
                  <a:solidFill>
                    <a:schemeClr val="tx1"/>
                  </a:solidFill>
                </a:rPr>
                <a:t>set of rules</a:t>
              </a:r>
              <a:r>
                <a:rPr lang="pl-PL" sz="1600">
                  <a:solidFill>
                    <a:schemeClr val="tx1"/>
                  </a:solidFill>
                </a:rPr>
                <a:t>)</a:t>
              </a:r>
              <a:endParaRPr lang="en-US" sz="1600">
                <a:solidFill>
                  <a:schemeClr val="tx1"/>
                </a:solidFill>
              </a:endParaRPr>
            </a:p>
          </p:txBody>
        </p:sp>
        <p:cxnSp>
          <p:nvCxnSpPr>
            <p:cNvPr id="37" name="Łącznik prosty ze strzałką 36">
              <a:extLst>
                <a:ext uri="{FF2B5EF4-FFF2-40B4-BE49-F238E27FC236}">
                  <a16:creationId xmlns="" xmlns:a16="http://schemas.microsoft.com/office/drawing/2014/main" id="{342AC8E0-F789-EDB8-2BDE-2B2B132AE819}"/>
                </a:ext>
              </a:extLst>
            </p:cNvPr>
            <p:cNvCxnSpPr>
              <a:cxnSpLocks/>
            </p:cNvCxnSpPr>
            <p:nvPr/>
          </p:nvCxnSpPr>
          <p:spPr>
            <a:xfrm flipH="1" flipV="1">
              <a:off x="656609" y="3180586"/>
              <a:ext cx="9692" cy="2972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Elipsa 55">
              <a:extLst>
                <a:ext uri="{FF2B5EF4-FFF2-40B4-BE49-F238E27FC236}">
                  <a16:creationId xmlns="" xmlns:a16="http://schemas.microsoft.com/office/drawing/2014/main" id="{136751F9-1CAA-DEB9-DB4D-D162FE8E649F}"/>
                </a:ext>
              </a:extLst>
            </p:cNvPr>
            <p:cNvSpPr/>
            <p:nvPr/>
          </p:nvSpPr>
          <p:spPr>
            <a:xfrm>
              <a:off x="3275197" y="1158524"/>
              <a:ext cx="2203521" cy="6347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decomposition </a:t>
              </a:r>
              <a:r>
                <a:rPr lang="pl-PL" sz="1600">
                  <a:solidFill>
                    <a:schemeClr val="tx1"/>
                  </a:solidFill>
                </a:rPr>
                <a:t>module</a:t>
              </a:r>
              <a:endParaRPr lang="en-US" sz="1600">
                <a:solidFill>
                  <a:schemeClr val="tx1"/>
                </a:solidFill>
              </a:endParaRPr>
            </a:p>
          </p:txBody>
        </p:sp>
        <p:sp>
          <p:nvSpPr>
            <p:cNvPr id="40" name="Strzałka w dół 63">
              <a:extLst>
                <a:ext uri="{FF2B5EF4-FFF2-40B4-BE49-F238E27FC236}">
                  <a16:creationId xmlns="" xmlns:a16="http://schemas.microsoft.com/office/drawing/2014/main" id="{08722E6A-D88A-FEF3-59B4-EFA78A797BA5}"/>
                </a:ext>
              </a:extLst>
            </p:cNvPr>
            <p:cNvSpPr/>
            <p:nvPr/>
          </p:nvSpPr>
          <p:spPr>
            <a:xfrm rot="10800000">
              <a:off x="3731682" y="2779189"/>
              <a:ext cx="424792" cy="651813"/>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1" name="Strzałka w dół 66">
              <a:extLst>
                <a:ext uri="{FF2B5EF4-FFF2-40B4-BE49-F238E27FC236}">
                  <a16:creationId xmlns="" xmlns:a16="http://schemas.microsoft.com/office/drawing/2014/main" id="{A2873E2F-FA21-AE0D-BBA5-F8F45890A7EF}"/>
                </a:ext>
              </a:extLst>
            </p:cNvPr>
            <p:cNvSpPr/>
            <p:nvPr/>
          </p:nvSpPr>
          <p:spPr>
            <a:xfrm rot="7737686">
              <a:off x="2968094" y="2706780"/>
              <a:ext cx="451454" cy="957204"/>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2" name="Elipsa 67">
              <a:extLst>
                <a:ext uri="{FF2B5EF4-FFF2-40B4-BE49-F238E27FC236}">
                  <a16:creationId xmlns="" xmlns:a16="http://schemas.microsoft.com/office/drawing/2014/main" id="{15059D9F-D1DD-1186-3707-DBCA1A416F6F}"/>
                </a:ext>
              </a:extLst>
            </p:cNvPr>
            <p:cNvSpPr/>
            <p:nvPr/>
          </p:nvSpPr>
          <p:spPr>
            <a:xfrm>
              <a:off x="1343738" y="2220543"/>
              <a:ext cx="1616696" cy="8326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a:solidFill>
                    <a:schemeClr val="tx1"/>
                  </a:solidFill>
                </a:rPr>
                <a:t>learning module</a:t>
              </a:r>
              <a:endParaRPr lang="en-GB" sz="1600">
                <a:solidFill>
                  <a:schemeClr val="tx1"/>
                </a:solidFill>
              </a:endParaRPr>
            </a:p>
          </p:txBody>
        </p:sp>
        <p:sp>
          <p:nvSpPr>
            <p:cNvPr id="44" name="Elipsa 70">
              <a:extLst>
                <a:ext uri="{FF2B5EF4-FFF2-40B4-BE49-F238E27FC236}">
                  <a16:creationId xmlns="" xmlns:a16="http://schemas.microsoft.com/office/drawing/2014/main" id="{25BB960F-2266-2A06-7CF5-3E79A761A233}"/>
                </a:ext>
              </a:extLst>
            </p:cNvPr>
            <p:cNvSpPr/>
            <p:nvPr/>
          </p:nvSpPr>
          <p:spPr>
            <a:xfrm>
              <a:off x="3034750" y="1943416"/>
              <a:ext cx="1616696" cy="8326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adaptation module</a:t>
              </a:r>
            </a:p>
          </p:txBody>
        </p:sp>
        <p:cxnSp>
          <p:nvCxnSpPr>
            <p:cNvPr id="46" name="Łącznik prosty ze strzałką 45">
              <a:extLst>
                <a:ext uri="{FF2B5EF4-FFF2-40B4-BE49-F238E27FC236}">
                  <a16:creationId xmlns="" xmlns:a16="http://schemas.microsoft.com/office/drawing/2014/main" id="{DE0D01C6-4BB0-65EC-E83F-581B3D598752}"/>
                </a:ext>
              </a:extLst>
            </p:cNvPr>
            <p:cNvCxnSpPr/>
            <p:nvPr/>
          </p:nvCxnSpPr>
          <p:spPr>
            <a:xfrm flipH="1" flipV="1">
              <a:off x="990126" y="2082168"/>
              <a:ext cx="404174" cy="41632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7" name="Prostokąt 46">
              <a:extLst>
                <a:ext uri="{FF2B5EF4-FFF2-40B4-BE49-F238E27FC236}">
                  <a16:creationId xmlns="" xmlns:a16="http://schemas.microsoft.com/office/drawing/2014/main" id="{4DC7E31F-1C79-BF64-75A0-0003330A77C8}"/>
                </a:ext>
              </a:extLst>
            </p:cNvPr>
            <p:cNvSpPr/>
            <p:nvPr/>
          </p:nvSpPr>
          <p:spPr>
            <a:xfrm>
              <a:off x="329147" y="597652"/>
              <a:ext cx="1481971" cy="277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for new rules</a:t>
              </a:r>
            </a:p>
          </p:txBody>
        </p:sp>
        <p:sp>
          <p:nvSpPr>
            <p:cNvPr id="48" name="Prostokąt 47">
              <a:extLst>
                <a:ext uri="{FF2B5EF4-FFF2-40B4-BE49-F238E27FC236}">
                  <a16:creationId xmlns="" xmlns:a16="http://schemas.microsoft.com/office/drawing/2014/main" id="{D5E28754-8A29-4281-7335-B1CBA4264ECA}"/>
                </a:ext>
              </a:extLst>
            </p:cNvPr>
            <p:cNvSpPr/>
            <p:nvPr/>
          </p:nvSpPr>
          <p:spPr>
            <a:xfrm>
              <a:off x="485576" y="870203"/>
              <a:ext cx="1739545" cy="6477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for new decomposition strategies</a:t>
              </a:r>
            </a:p>
          </p:txBody>
        </p:sp>
        <p:sp>
          <p:nvSpPr>
            <p:cNvPr id="49" name="Prostokąt 48">
              <a:extLst>
                <a:ext uri="{FF2B5EF4-FFF2-40B4-BE49-F238E27FC236}">
                  <a16:creationId xmlns="" xmlns:a16="http://schemas.microsoft.com/office/drawing/2014/main" id="{596A1CFC-3303-96CA-01C9-B0D05124EEE7}"/>
                </a:ext>
              </a:extLst>
            </p:cNvPr>
            <p:cNvSpPr/>
            <p:nvPr/>
          </p:nvSpPr>
          <p:spPr>
            <a:xfrm>
              <a:off x="629591" y="1581950"/>
              <a:ext cx="2155595" cy="4936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for new granules and their aggregation</a:t>
              </a:r>
            </a:p>
          </p:txBody>
        </p:sp>
        <p:sp>
          <p:nvSpPr>
            <p:cNvPr id="50" name="pole tekstowe 49">
              <a:extLst>
                <a:ext uri="{FF2B5EF4-FFF2-40B4-BE49-F238E27FC236}">
                  <a16:creationId xmlns="" xmlns:a16="http://schemas.microsoft.com/office/drawing/2014/main" id="{89CD7DED-978E-B0F3-A99A-0B3C2F4A10B5}"/>
                </a:ext>
              </a:extLst>
            </p:cNvPr>
            <p:cNvSpPr txBox="1"/>
            <p:nvPr/>
          </p:nvSpPr>
          <p:spPr>
            <a:xfrm>
              <a:off x="485575" y="115091"/>
              <a:ext cx="808348" cy="444859"/>
            </a:xfrm>
            <a:prstGeom prst="rect">
              <a:avLst/>
            </a:prstGeom>
            <a:noFill/>
          </p:spPr>
          <p:txBody>
            <a:bodyPr wrap="square" rtlCol="0">
              <a:spAutoFit/>
            </a:bodyPr>
            <a:lstStyle/>
            <a:p>
              <a:r>
                <a:rPr lang="pl-PL" sz="2400" b="1"/>
                <a:t>…</a:t>
              </a:r>
              <a:endParaRPr lang="en-GB" sz="2400" b="1"/>
            </a:p>
          </p:txBody>
        </p:sp>
        <p:sp>
          <p:nvSpPr>
            <p:cNvPr id="53" name="Strzałka w dół 82">
              <a:extLst>
                <a:ext uri="{FF2B5EF4-FFF2-40B4-BE49-F238E27FC236}">
                  <a16:creationId xmlns="" xmlns:a16="http://schemas.microsoft.com/office/drawing/2014/main" id="{0650A030-5D23-97DA-2435-FBC1C4700FCA}"/>
                </a:ext>
              </a:extLst>
            </p:cNvPr>
            <p:cNvSpPr/>
            <p:nvPr/>
          </p:nvSpPr>
          <p:spPr>
            <a:xfrm rot="5400000">
              <a:off x="2746646" y="5115600"/>
              <a:ext cx="292402" cy="836265"/>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4" name="Strzałka w dół 80">
              <a:extLst>
                <a:ext uri="{FF2B5EF4-FFF2-40B4-BE49-F238E27FC236}">
                  <a16:creationId xmlns="" xmlns:a16="http://schemas.microsoft.com/office/drawing/2014/main" id="{16C510FA-4523-C0B5-530F-3ED149FB92BA}"/>
                </a:ext>
              </a:extLst>
            </p:cNvPr>
            <p:cNvSpPr/>
            <p:nvPr/>
          </p:nvSpPr>
          <p:spPr>
            <a:xfrm rot="16200000">
              <a:off x="5631445" y="5376348"/>
              <a:ext cx="351443" cy="530122"/>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5" name="Prostokąt 54">
              <a:extLst>
                <a:ext uri="{FF2B5EF4-FFF2-40B4-BE49-F238E27FC236}">
                  <a16:creationId xmlns="" xmlns:a16="http://schemas.microsoft.com/office/drawing/2014/main" id="{8CD38C0A-40D0-7F33-B668-00BC26F9ACE8}"/>
                </a:ext>
              </a:extLst>
            </p:cNvPr>
            <p:cNvSpPr/>
            <p:nvPr/>
          </p:nvSpPr>
          <p:spPr>
            <a:xfrm>
              <a:off x="348083" y="4997113"/>
              <a:ext cx="2104613" cy="7855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links to representation of current c-granules</a:t>
              </a:r>
            </a:p>
          </p:txBody>
        </p:sp>
        <p:sp>
          <p:nvSpPr>
            <p:cNvPr id="56" name="Prostokąt 55">
              <a:extLst>
                <a:ext uri="{FF2B5EF4-FFF2-40B4-BE49-F238E27FC236}">
                  <a16:creationId xmlns="" xmlns:a16="http://schemas.microsoft.com/office/drawing/2014/main" id="{AE9E53F0-97C8-9ABA-334A-A8BCED96F246}"/>
                </a:ext>
              </a:extLst>
            </p:cNvPr>
            <p:cNvSpPr/>
            <p:nvPr/>
          </p:nvSpPr>
          <p:spPr>
            <a:xfrm>
              <a:off x="329147" y="5857407"/>
              <a:ext cx="2239338" cy="5013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links to domain knowledge</a:t>
              </a:r>
              <a:r>
                <a:rPr lang="pl-PL" sz="1600">
                  <a:solidFill>
                    <a:schemeClr val="tx1"/>
                  </a:solidFill>
                </a:rPr>
                <a:t> </a:t>
              </a:r>
              <a:r>
                <a:rPr lang="pl-PL" sz="1600" err="1">
                  <a:solidFill>
                    <a:schemeClr val="tx1"/>
                  </a:solidFill>
                </a:rPr>
                <a:t>bases</a:t>
              </a:r>
              <a:endParaRPr lang="en-US" sz="1600">
                <a:solidFill>
                  <a:schemeClr val="tx1"/>
                </a:solidFill>
              </a:endParaRPr>
            </a:p>
          </p:txBody>
        </p:sp>
        <p:sp>
          <p:nvSpPr>
            <p:cNvPr id="57" name="pole tekstowe 56">
              <a:extLst>
                <a:ext uri="{FF2B5EF4-FFF2-40B4-BE49-F238E27FC236}">
                  <a16:creationId xmlns="" xmlns:a16="http://schemas.microsoft.com/office/drawing/2014/main" id="{B0B632AB-88E1-0935-EC6A-91591884D0BE}"/>
                </a:ext>
              </a:extLst>
            </p:cNvPr>
            <p:cNvSpPr txBox="1"/>
            <p:nvPr/>
          </p:nvSpPr>
          <p:spPr>
            <a:xfrm>
              <a:off x="4118386" y="6057925"/>
              <a:ext cx="808348" cy="444859"/>
            </a:xfrm>
            <a:prstGeom prst="rect">
              <a:avLst/>
            </a:prstGeom>
            <a:noFill/>
          </p:spPr>
          <p:txBody>
            <a:bodyPr wrap="square" rtlCol="0">
              <a:spAutoFit/>
            </a:bodyPr>
            <a:lstStyle/>
            <a:p>
              <a:r>
                <a:rPr lang="pl-PL" sz="2400" b="1"/>
                <a:t>…</a:t>
              </a:r>
              <a:endParaRPr lang="en-GB" sz="2400" b="1"/>
            </a:p>
          </p:txBody>
        </p:sp>
        <p:sp>
          <p:nvSpPr>
            <p:cNvPr id="59" name="Strzałka w dół 54">
              <a:extLst>
                <a:ext uri="{FF2B5EF4-FFF2-40B4-BE49-F238E27FC236}">
                  <a16:creationId xmlns="" xmlns:a16="http://schemas.microsoft.com/office/drawing/2014/main" id="{A9736C7A-EBE7-75B2-F874-F36980C83666}"/>
                </a:ext>
              </a:extLst>
            </p:cNvPr>
            <p:cNvSpPr/>
            <p:nvPr/>
          </p:nvSpPr>
          <p:spPr>
            <a:xfrm rot="5400000">
              <a:off x="2999320" y="3500432"/>
              <a:ext cx="379172" cy="620853"/>
            </a:xfrm>
            <a:prstGeom prst="down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8" name="Strzałka w dół 68">
              <a:extLst>
                <a:ext uri="{FF2B5EF4-FFF2-40B4-BE49-F238E27FC236}">
                  <a16:creationId xmlns="" xmlns:a16="http://schemas.microsoft.com/office/drawing/2014/main" id="{602400FF-0283-CE9A-5264-611E5657386D}"/>
                </a:ext>
              </a:extLst>
            </p:cNvPr>
            <p:cNvSpPr/>
            <p:nvPr/>
          </p:nvSpPr>
          <p:spPr>
            <a:xfrm>
              <a:off x="4307295" y="4649954"/>
              <a:ext cx="380820" cy="434322"/>
            </a:xfrm>
            <a:prstGeom prst="down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Elipsa 7"/>
            <p:cNvSpPr/>
            <p:nvPr/>
          </p:nvSpPr>
          <p:spPr>
            <a:xfrm>
              <a:off x="3275198" y="5097862"/>
              <a:ext cx="2266906" cy="108142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module of links </a:t>
              </a:r>
              <a:r>
                <a:rPr lang="pl-PL" sz="1600">
                  <a:solidFill>
                    <a:schemeClr val="tx1"/>
                  </a:solidFill>
                </a:rPr>
                <a:t>to </a:t>
              </a:r>
              <a:r>
                <a:rPr lang="en-US" sz="1600">
                  <a:solidFill>
                    <a:schemeClr val="tx1"/>
                  </a:solidFill>
                </a:rPr>
                <a:t>information granules</a:t>
              </a:r>
            </a:p>
          </p:txBody>
        </p:sp>
        <p:sp>
          <p:nvSpPr>
            <p:cNvPr id="63" name="Strzałka w dół 80">
              <a:extLst>
                <a:ext uri="{FF2B5EF4-FFF2-40B4-BE49-F238E27FC236}">
                  <a16:creationId xmlns="" xmlns:a16="http://schemas.microsoft.com/office/drawing/2014/main" id="{16C510FA-4523-C0B5-530F-3ED149FB92BA}"/>
                </a:ext>
              </a:extLst>
            </p:cNvPr>
            <p:cNvSpPr/>
            <p:nvPr/>
          </p:nvSpPr>
          <p:spPr>
            <a:xfrm rot="13274824">
              <a:off x="5571175" y="4581517"/>
              <a:ext cx="302676" cy="895490"/>
            </a:xfrm>
            <a:prstGeom prst="downArrow">
              <a:avLst>
                <a:gd name="adj1" fmla="val 57819"/>
                <a:gd name="adj2" fmla="val 50000"/>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4" name="Strzałka w dół 82">
              <a:extLst>
                <a:ext uri="{FF2B5EF4-FFF2-40B4-BE49-F238E27FC236}">
                  <a16:creationId xmlns="" xmlns:a16="http://schemas.microsoft.com/office/drawing/2014/main" id="{0650A030-5D23-97DA-2435-FBC1C4700FCA}"/>
                </a:ext>
              </a:extLst>
            </p:cNvPr>
            <p:cNvSpPr/>
            <p:nvPr/>
          </p:nvSpPr>
          <p:spPr>
            <a:xfrm rot="4239289">
              <a:off x="2840906" y="5632858"/>
              <a:ext cx="333450" cy="917553"/>
            </a:xfrm>
            <a:prstGeom prst="downArrow">
              <a:avLst>
                <a:gd name="adj1" fmla="val 50000"/>
                <a:gd name="adj2" fmla="val 47550"/>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3" name="Elipsa 55">
              <a:extLst>
                <a:ext uri="{FF2B5EF4-FFF2-40B4-BE49-F238E27FC236}">
                  <a16:creationId xmlns="" xmlns:a16="http://schemas.microsoft.com/office/drawing/2014/main" id="{136751F9-1CAA-DEB9-DB4D-D162FE8E649F}"/>
                </a:ext>
              </a:extLst>
            </p:cNvPr>
            <p:cNvSpPr/>
            <p:nvPr/>
          </p:nvSpPr>
          <p:spPr>
            <a:xfrm>
              <a:off x="6072226" y="452920"/>
              <a:ext cx="2637133" cy="8209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implementational </a:t>
              </a:r>
              <a:r>
                <a:rPr lang="pl-PL" sz="1600">
                  <a:solidFill>
                    <a:schemeClr val="tx1"/>
                  </a:solidFill>
                </a:rPr>
                <a:t>module</a:t>
              </a:r>
              <a:endParaRPr lang="en-US" sz="1600">
                <a:solidFill>
                  <a:schemeClr val="tx1"/>
                </a:solidFill>
              </a:endParaRPr>
            </a:p>
          </p:txBody>
        </p:sp>
        <p:sp>
          <p:nvSpPr>
            <p:cNvPr id="45" name="Strzałka w dół 13">
              <a:extLst>
                <a:ext uri="{FF2B5EF4-FFF2-40B4-BE49-F238E27FC236}">
                  <a16:creationId xmlns="" xmlns:a16="http://schemas.microsoft.com/office/drawing/2014/main" id="{22CCF7D2-FADD-7634-A970-868647BFB3EB}"/>
                </a:ext>
              </a:extLst>
            </p:cNvPr>
            <p:cNvSpPr/>
            <p:nvPr/>
          </p:nvSpPr>
          <p:spPr>
            <a:xfrm rot="12419170">
              <a:off x="5626343" y="1015097"/>
              <a:ext cx="460387" cy="2561042"/>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6" name="Elipsa 62">
              <a:extLst>
                <a:ext uri="{FF2B5EF4-FFF2-40B4-BE49-F238E27FC236}">
                  <a16:creationId xmlns="" xmlns:a16="http://schemas.microsoft.com/office/drawing/2014/main" id="{89422D5A-6AAB-B062-6C35-16603E6DE0E4}"/>
                </a:ext>
              </a:extLst>
            </p:cNvPr>
            <p:cNvSpPr/>
            <p:nvPr/>
          </p:nvSpPr>
          <p:spPr>
            <a:xfrm>
              <a:off x="6691345" y="1100992"/>
              <a:ext cx="2020870" cy="6842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module of goal</a:t>
              </a:r>
              <a:r>
                <a:rPr lang="pl-PL" sz="1600">
                  <a:solidFill>
                    <a:schemeClr val="tx1"/>
                  </a:solidFill>
                </a:rPr>
                <a:t>s</a:t>
              </a:r>
              <a:r>
                <a:rPr lang="en-US" sz="1600">
                  <a:solidFill>
                    <a:schemeClr val="tx1"/>
                  </a:solidFill>
                </a:rPr>
                <a:t> (needs) </a:t>
              </a:r>
            </a:p>
          </p:txBody>
        </p:sp>
      </p:grpSp>
      <p:sp>
        <p:nvSpPr>
          <p:cNvPr id="67" name="Strzałka w dół 13">
            <a:extLst>
              <a:ext uri="{FF2B5EF4-FFF2-40B4-BE49-F238E27FC236}">
                <a16:creationId xmlns="" xmlns:a16="http://schemas.microsoft.com/office/drawing/2014/main" id="{22CCF7D2-FADD-7634-A970-868647BFB3EB}"/>
              </a:ext>
            </a:extLst>
          </p:cNvPr>
          <p:cNvSpPr/>
          <p:nvPr/>
        </p:nvSpPr>
        <p:spPr>
          <a:xfrm rot="13279245">
            <a:off x="5953333" y="1614666"/>
            <a:ext cx="449926" cy="2329331"/>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8" name="Elipsa 55">
            <a:extLst>
              <a:ext uri="{FF2B5EF4-FFF2-40B4-BE49-F238E27FC236}">
                <a16:creationId xmlns="" xmlns:a16="http://schemas.microsoft.com/office/drawing/2014/main" id="{136751F9-1CAA-DEB9-DB4D-D162FE8E649F}"/>
              </a:ext>
            </a:extLst>
          </p:cNvPr>
          <p:cNvSpPr/>
          <p:nvPr/>
        </p:nvSpPr>
        <p:spPr>
          <a:xfrm>
            <a:off x="603424" y="4312693"/>
            <a:ext cx="2203521" cy="7356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err="1">
                <a:solidFill>
                  <a:schemeClr val="tx1"/>
                </a:solidFill>
              </a:rPr>
              <a:t>risk</a:t>
            </a:r>
            <a:r>
              <a:rPr lang="pl-PL" sz="1600">
                <a:solidFill>
                  <a:schemeClr val="tx1"/>
                </a:solidFill>
              </a:rPr>
              <a:t> management module</a:t>
            </a:r>
            <a:endParaRPr lang="en-US" sz="1600">
              <a:solidFill>
                <a:schemeClr val="tx1"/>
              </a:solidFill>
            </a:endParaRPr>
          </a:p>
        </p:txBody>
      </p:sp>
      <p:sp>
        <p:nvSpPr>
          <p:cNvPr id="69" name="Strzałka w dół 66">
            <a:extLst>
              <a:ext uri="{FF2B5EF4-FFF2-40B4-BE49-F238E27FC236}">
                <a16:creationId xmlns="" xmlns:a16="http://schemas.microsoft.com/office/drawing/2014/main" id="{A2873E2F-FA21-AE0D-BBA5-F8F45890A7EF}"/>
              </a:ext>
            </a:extLst>
          </p:cNvPr>
          <p:cNvSpPr/>
          <p:nvPr/>
        </p:nvSpPr>
        <p:spPr>
          <a:xfrm rot="5400000">
            <a:off x="2955556" y="4123824"/>
            <a:ext cx="400610" cy="815997"/>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0" name="Elipsa 55">
            <a:extLst>
              <a:ext uri="{FF2B5EF4-FFF2-40B4-BE49-F238E27FC236}">
                <a16:creationId xmlns="" xmlns:a16="http://schemas.microsoft.com/office/drawing/2014/main" id="{136751F9-1CAA-DEB9-DB4D-D162FE8E649F}"/>
              </a:ext>
            </a:extLst>
          </p:cNvPr>
          <p:cNvSpPr/>
          <p:nvPr/>
        </p:nvSpPr>
        <p:spPr>
          <a:xfrm>
            <a:off x="3978023" y="520597"/>
            <a:ext cx="2637133" cy="8209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management of constraints module</a:t>
            </a:r>
          </a:p>
        </p:txBody>
      </p:sp>
      <p:sp>
        <p:nvSpPr>
          <p:cNvPr id="71" name="Strzałka w dół 13">
            <a:extLst>
              <a:ext uri="{FF2B5EF4-FFF2-40B4-BE49-F238E27FC236}">
                <a16:creationId xmlns="" xmlns:a16="http://schemas.microsoft.com/office/drawing/2014/main" id="{22CCF7D2-FADD-7634-A970-868647BFB3EB}"/>
              </a:ext>
            </a:extLst>
          </p:cNvPr>
          <p:cNvSpPr/>
          <p:nvPr/>
        </p:nvSpPr>
        <p:spPr>
          <a:xfrm rot="11499524">
            <a:off x="5317386" y="1280599"/>
            <a:ext cx="508418" cy="2428847"/>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3" name="Elipsa 62">
            <a:extLst>
              <a:ext uri="{FF2B5EF4-FFF2-40B4-BE49-F238E27FC236}">
                <a16:creationId xmlns="" xmlns:a16="http://schemas.microsoft.com/office/drawing/2014/main" id="{89422D5A-6AAB-B062-6C35-16603E6DE0E4}"/>
              </a:ext>
            </a:extLst>
          </p:cNvPr>
          <p:cNvSpPr/>
          <p:nvPr/>
        </p:nvSpPr>
        <p:spPr>
          <a:xfrm>
            <a:off x="6728411" y="2630037"/>
            <a:ext cx="2259894" cy="12840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a:solidFill>
                  <a:schemeClr val="tx1"/>
                </a:solidFill>
              </a:rPr>
              <a:t>m</a:t>
            </a:r>
            <a:r>
              <a:rPr lang="en-US" sz="1600" err="1">
                <a:solidFill>
                  <a:schemeClr val="tx1"/>
                </a:solidFill>
              </a:rPr>
              <a:t>odule</a:t>
            </a:r>
            <a:r>
              <a:rPr lang="pl-PL" sz="1600">
                <a:solidFill>
                  <a:schemeClr val="tx1"/>
                </a:solidFill>
              </a:rPr>
              <a:t> of</a:t>
            </a:r>
            <a:endParaRPr lang="en-US" sz="1600">
              <a:solidFill>
                <a:schemeClr val="tx1"/>
              </a:solidFill>
            </a:endParaRPr>
          </a:p>
          <a:p>
            <a:pPr algn="ctr"/>
            <a:r>
              <a:rPr lang="en-US" sz="1600">
                <a:solidFill>
                  <a:schemeClr val="tx1"/>
                </a:solidFill>
              </a:rPr>
              <a:t>management of interactions with physical objects</a:t>
            </a:r>
          </a:p>
        </p:txBody>
      </p:sp>
      <p:sp>
        <p:nvSpPr>
          <p:cNvPr id="4" name="Prostokąt 3"/>
          <p:cNvSpPr/>
          <p:nvPr/>
        </p:nvSpPr>
        <p:spPr>
          <a:xfrm>
            <a:off x="5984618" y="4062892"/>
            <a:ext cx="2823723" cy="8062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links to representation of information about the current configuration of  c-granules  </a:t>
            </a:r>
          </a:p>
        </p:txBody>
      </p:sp>
      <p:sp>
        <p:nvSpPr>
          <p:cNvPr id="5" name="Prostokąt 4"/>
          <p:cNvSpPr/>
          <p:nvPr/>
        </p:nvSpPr>
        <p:spPr>
          <a:xfrm>
            <a:off x="6145854" y="5049390"/>
            <a:ext cx="2386586" cy="13319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rostokąt 6"/>
          <p:cNvSpPr/>
          <p:nvPr/>
        </p:nvSpPr>
        <p:spPr>
          <a:xfrm>
            <a:off x="5984618" y="5000946"/>
            <a:ext cx="2632042" cy="1323439"/>
          </a:xfrm>
          <a:prstGeom prst="rect">
            <a:avLst/>
          </a:prstGeom>
        </p:spPr>
        <p:txBody>
          <a:bodyPr wrap="square">
            <a:spAutoFit/>
          </a:bodyPr>
          <a:lstStyle/>
          <a:p>
            <a:pPr algn="ctr"/>
            <a:r>
              <a:rPr lang="en-US" sz="1600"/>
              <a:t>links to specifications of generic c-granules and transformations of configurations of c-granules</a:t>
            </a:r>
          </a:p>
        </p:txBody>
      </p:sp>
      <p:sp>
        <p:nvSpPr>
          <p:cNvPr id="74" name="Strzałka w dół 64">
            <a:extLst>
              <a:ext uri="{FF2B5EF4-FFF2-40B4-BE49-F238E27FC236}">
                <a16:creationId xmlns="" xmlns:a16="http://schemas.microsoft.com/office/drawing/2014/main" id="{A205588E-8826-2129-C158-30A7657A94F7}"/>
              </a:ext>
            </a:extLst>
          </p:cNvPr>
          <p:cNvSpPr/>
          <p:nvPr/>
        </p:nvSpPr>
        <p:spPr>
          <a:xfrm rot="15152061">
            <a:off x="6047461" y="3117911"/>
            <a:ext cx="389408" cy="1357928"/>
          </a:xfrm>
          <a:prstGeom prst="down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78646553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A1D78CC-5756-01C8-FC25-1A25E39AB2E2}"/>
            </a:ext>
          </a:extLst>
        </p:cNvPr>
        <p:cNvGrpSpPr/>
        <p:nvPr/>
      </p:nvGrpSpPr>
      <p:grpSpPr>
        <a:xfrm>
          <a:off x="0" y="0"/>
          <a:ext cx="0" cy="0"/>
          <a:chOff x="0" y="0"/>
          <a:chExt cx="0" cy="0"/>
        </a:xfrm>
      </p:grpSpPr>
      <p:sp>
        <p:nvSpPr>
          <p:cNvPr id="33" name="Tytuł 1">
            <a:extLst>
              <a:ext uri="{FF2B5EF4-FFF2-40B4-BE49-F238E27FC236}">
                <a16:creationId xmlns="" xmlns:a16="http://schemas.microsoft.com/office/drawing/2014/main" id="{72D00714-7AB4-E290-82E3-D339B898A8BC}"/>
              </a:ext>
            </a:extLst>
          </p:cNvPr>
          <p:cNvSpPr txBox="1">
            <a:spLocks/>
          </p:cNvSpPr>
          <p:nvPr/>
        </p:nvSpPr>
        <p:spPr>
          <a:xfrm>
            <a:off x="107504" y="174726"/>
            <a:ext cx="9036496" cy="573342"/>
          </a:xfrm>
          <a:prstGeom prst="rect">
            <a:avLst/>
          </a:prstGeom>
        </p:spPr>
        <p:txBody>
          <a:bodyPr/>
          <a:lstStyle/>
          <a:p>
            <a:pPr lvl="0" algn="ctr" eaLnBrk="0" hangingPunct="0">
              <a:defRPr/>
            </a:pPr>
            <a:r>
              <a:rPr lang="pl-PL" sz="3200" b="1">
                <a:solidFill>
                  <a:srgbClr val="0070C0"/>
                </a:solidFill>
                <a:ea typeface="+mj-ea"/>
                <a:cs typeface="+mj-cs"/>
              </a:rPr>
              <a:t>C-GRANULE </a:t>
            </a:r>
            <a:r>
              <a:rPr lang="pl-PL" sz="3200" b="1">
                <a:solidFill>
                  <a:srgbClr val="0070C0"/>
                </a:solidFill>
              </a:rPr>
              <a:t>CONTROL</a:t>
            </a:r>
            <a:endParaRPr kumimoji="0" lang="pl-PL" sz="3200" b="1" i="0" u="none" strike="noStrike" kern="1200" cap="none" spc="0" normalizeH="0" baseline="0" noProof="0">
              <a:ln>
                <a:noFill/>
              </a:ln>
              <a:solidFill>
                <a:srgbClr val="0070C0"/>
              </a:solidFill>
              <a:effectLst/>
              <a:uLnTx/>
              <a:uFillTx/>
              <a:ea typeface="+mj-ea"/>
              <a:cs typeface="+mj-cs"/>
            </a:endParaRPr>
          </a:p>
        </p:txBody>
      </p:sp>
      <p:sp>
        <p:nvSpPr>
          <p:cNvPr id="2" name="Symbol zastępczy numeru slajdu 1">
            <a:extLst>
              <a:ext uri="{FF2B5EF4-FFF2-40B4-BE49-F238E27FC236}">
                <a16:creationId xmlns="" xmlns:a16="http://schemas.microsoft.com/office/drawing/2014/main" id="{A2D87EE2-85C6-7925-8A4B-B691F586CFA6}"/>
              </a:ext>
            </a:extLst>
          </p:cNvPr>
          <p:cNvSpPr>
            <a:spLocks noGrp="1"/>
          </p:cNvSpPr>
          <p:nvPr>
            <p:ph type="sldNum" sz="quarter" idx="12"/>
          </p:nvPr>
        </p:nvSpPr>
        <p:spPr>
          <a:xfrm>
            <a:off x="6818219" y="6230855"/>
            <a:ext cx="2133600" cy="476250"/>
          </a:xfrm>
        </p:spPr>
        <p:txBody>
          <a:bodyPr/>
          <a:lstStyle/>
          <a:p>
            <a:pPr>
              <a:defRPr/>
            </a:pPr>
            <a:fld id="{D02E777F-298D-4C96-825C-3DC57E52C55E}" type="slidenum">
              <a:rPr lang="pl-PL" smtClean="0"/>
              <a:pPr>
                <a:defRPr/>
              </a:pPr>
              <a:t>152</a:t>
            </a:fld>
            <a:endParaRPr lang="pl-PL"/>
          </a:p>
        </p:txBody>
      </p:sp>
      <p:sp>
        <p:nvSpPr>
          <p:cNvPr id="4" name="pole tekstowe 3"/>
          <p:cNvSpPr txBox="1"/>
          <p:nvPr/>
        </p:nvSpPr>
        <p:spPr>
          <a:xfrm>
            <a:off x="755576" y="2420888"/>
            <a:ext cx="7488832" cy="1338828"/>
          </a:xfrm>
          <a:prstGeom prst="rect">
            <a:avLst/>
          </a:prstGeom>
          <a:noFill/>
        </p:spPr>
        <p:txBody>
          <a:bodyPr wrap="square" rtlCol="0">
            <a:spAutoFit/>
          </a:bodyPr>
          <a:lstStyle/>
          <a:p>
            <a:pPr algn="just"/>
            <a:r>
              <a:rPr lang="en-US">
                <a:solidFill>
                  <a:srgbClr val="0000FF"/>
                </a:solidFill>
              </a:rPr>
              <a:t>For instance, the structure of the control sub-granule known as the inference module (RM) is very intricate.</a:t>
            </a:r>
            <a:r>
              <a:rPr lang="pl-PL">
                <a:solidFill>
                  <a:srgbClr val="0000FF"/>
                </a:solidFill>
              </a:rPr>
              <a:t> </a:t>
            </a:r>
          </a:p>
        </p:txBody>
      </p:sp>
    </p:spTree>
    <p:extLst>
      <p:ext uri="{BB962C8B-B14F-4D97-AF65-F5344CB8AC3E}">
        <p14:creationId xmlns:p14="http://schemas.microsoft.com/office/powerpoint/2010/main" val="217284118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1176" y="50899"/>
            <a:ext cx="8579296" cy="641797"/>
          </a:xfrm>
        </p:spPr>
        <p:txBody>
          <a:bodyPr/>
          <a:lstStyle/>
          <a:p>
            <a:r>
              <a:rPr lang="pl-PL" sz="3600" b="1"/>
              <a:t>JUDGMENT IN </a:t>
            </a:r>
            <a:r>
              <a:rPr lang="pl-PL" sz="3600" b="1" err="1"/>
              <a:t>IS’s</a:t>
            </a:r>
            <a:r>
              <a:rPr lang="pl-PL" sz="3600" b="1"/>
              <a:t> BASED ON </a:t>
            </a:r>
            <a:r>
              <a:rPr lang="pl-PL" sz="3600" b="1" err="1"/>
              <a:t>IGrC</a:t>
            </a:r>
            <a:endParaRPr lang="en-US" sz="3600" b="1"/>
          </a:p>
        </p:txBody>
      </p:sp>
      <p:sp>
        <p:nvSpPr>
          <p:cNvPr id="4" name="pole tekstowe 3"/>
          <p:cNvSpPr txBox="1"/>
          <p:nvPr/>
        </p:nvSpPr>
        <p:spPr>
          <a:xfrm>
            <a:off x="227409" y="908720"/>
            <a:ext cx="8856984" cy="5816977"/>
          </a:xfrm>
          <a:prstGeom prst="rect">
            <a:avLst/>
          </a:prstGeom>
          <a:noFill/>
        </p:spPr>
        <p:txBody>
          <a:bodyPr wrap="square" rtlCol="0">
            <a:spAutoFit/>
          </a:bodyPr>
          <a:lstStyle/>
          <a:p>
            <a:pPr algn="ctr"/>
            <a:r>
              <a:rPr lang="pl-PL" sz="3200" b="1">
                <a:solidFill>
                  <a:srgbClr val="0000FF"/>
                </a:solidFill>
              </a:rPr>
              <a:t>CHALLENGE FOR CONTROL OF </a:t>
            </a:r>
            <a:r>
              <a:rPr lang="pl-PL" sz="3200" b="1" err="1">
                <a:solidFill>
                  <a:srgbClr val="0000FF"/>
                </a:solidFill>
              </a:rPr>
              <a:t>IS’s</a:t>
            </a:r>
            <a:r>
              <a:rPr lang="pl-PL" sz="3200" b="1">
                <a:solidFill>
                  <a:srgbClr val="0000FF"/>
                </a:solidFill>
              </a:rPr>
              <a:t>:</a:t>
            </a:r>
            <a:r>
              <a:rPr lang="pl-PL" sz="2400" b="1">
                <a:solidFill>
                  <a:srgbClr val="0000FF"/>
                </a:solidFill>
              </a:rPr>
              <a:t> </a:t>
            </a:r>
          </a:p>
          <a:p>
            <a:pPr algn="ctr"/>
            <a:r>
              <a:rPr lang="pl-PL" sz="2400" b="1">
                <a:solidFill>
                  <a:srgbClr val="0000FF"/>
                </a:solidFill>
              </a:rPr>
              <a:t>DEVELOPMENT OF REASONING METHODS SUPPORTING GENERATION &amp; COORDINATION OF DIFFERENT KINDS OF INTERACTIONS AND REASONING ABOUT THEIR RESULTS FOR MAKING THE RIGHT DECISIONS </a:t>
            </a:r>
          </a:p>
          <a:p>
            <a:pPr algn="ctr"/>
            <a:r>
              <a:rPr lang="pl-PL" sz="2400" b="1">
                <a:solidFill>
                  <a:srgbClr val="0000FF"/>
                </a:solidFill>
              </a:rPr>
              <a:t>(I.E. FOR JUDGMENT)</a:t>
            </a:r>
          </a:p>
          <a:p>
            <a:pPr algn="ctr"/>
            <a:endParaRPr lang="pl-PL" sz="2400" b="1">
              <a:solidFill>
                <a:srgbClr val="0000FF"/>
              </a:solidFill>
            </a:endParaRPr>
          </a:p>
          <a:p>
            <a:r>
              <a:rPr lang="pl-PL" sz="2400">
                <a:solidFill>
                  <a:srgbClr val="0000FF"/>
                </a:solidFill>
              </a:rPr>
              <a:t>[…] </a:t>
            </a:r>
            <a:r>
              <a:rPr lang="en-US" sz="2400">
                <a:solidFill>
                  <a:srgbClr val="0000FF"/>
                </a:solidFill>
              </a:rPr>
              <a:t>starting with Aristotle there was in fact a long tradition of trying to use logic as a framework for </a:t>
            </a:r>
            <a:r>
              <a:rPr lang="en-US" sz="2400" b="1">
                <a:solidFill>
                  <a:srgbClr val="0000FF"/>
                </a:solidFill>
              </a:rPr>
              <a:t>drawing conclusions about nature</a:t>
            </a:r>
            <a:r>
              <a:rPr lang="en-US" sz="2400" b="1"/>
              <a:t>.</a:t>
            </a:r>
            <a:r>
              <a:rPr lang="pl-PL" sz="2400" b="1"/>
              <a:t> </a:t>
            </a:r>
          </a:p>
          <a:p>
            <a:r>
              <a:rPr lang="en-US" sz="2400">
                <a:solidFill>
                  <a:srgbClr val="0000FF"/>
                </a:solidFill>
              </a:rPr>
              <a:t>[… ] And indeed by this point logic was viewed mostly as a possible representation of human </a:t>
            </a:r>
            <a:r>
              <a:rPr lang="en-US" sz="2400" b="1">
                <a:solidFill>
                  <a:srgbClr val="0000FF"/>
                </a:solidFill>
              </a:rPr>
              <a:t>thought—and not as a formal system relevant to nature. </a:t>
            </a:r>
            <a:endParaRPr lang="pl-PL" sz="2400" b="1">
              <a:solidFill>
                <a:srgbClr val="0000FF"/>
              </a:solidFill>
            </a:endParaRPr>
          </a:p>
          <a:p>
            <a:endParaRPr lang="pl-PL" sz="1600" i="1">
              <a:solidFill>
                <a:srgbClr val="0000FF"/>
              </a:solidFill>
            </a:endParaRPr>
          </a:p>
          <a:p>
            <a:r>
              <a:rPr lang="en-US" sz="2000" i="1"/>
              <a:t>Stephen Wolfram:</a:t>
            </a:r>
            <a:endParaRPr lang="en-US" sz="2000"/>
          </a:p>
          <a:p>
            <a:r>
              <a:rPr lang="en-US" sz="1600" i="1">
                <a:hlinkClick r:id="rId2"/>
              </a:rPr>
              <a:t>https://publications.stephenwolfram.com/foundations-mathematics-mathematica/</a:t>
            </a:r>
            <a:endParaRPr lang="pl-PL" sz="1600" i="1"/>
          </a:p>
        </p:txBody>
      </p:sp>
    </p:spTree>
    <p:extLst>
      <p:ext uri="{BB962C8B-B14F-4D97-AF65-F5344CB8AC3E}">
        <p14:creationId xmlns:p14="http://schemas.microsoft.com/office/powerpoint/2010/main" val="241727817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A1D78CC-5756-01C8-FC25-1A25E39AB2E2}"/>
            </a:ext>
          </a:extLst>
        </p:cNvPr>
        <p:cNvGrpSpPr/>
        <p:nvPr/>
      </p:nvGrpSpPr>
      <p:grpSpPr>
        <a:xfrm>
          <a:off x="0" y="0"/>
          <a:ext cx="0" cy="0"/>
          <a:chOff x="0" y="0"/>
          <a:chExt cx="0" cy="0"/>
        </a:xfrm>
      </p:grpSpPr>
      <p:sp>
        <p:nvSpPr>
          <p:cNvPr id="33" name="Tytuł 1">
            <a:extLst>
              <a:ext uri="{FF2B5EF4-FFF2-40B4-BE49-F238E27FC236}">
                <a16:creationId xmlns="" xmlns:a16="http://schemas.microsoft.com/office/drawing/2014/main" id="{72D00714-7AB4-E290-82E3-D339B898A8BC}"/>
              </a:ext>
            </a:extLst>
          </p:cNvPr>
          <p:cNvSpPr txBox="1">
            <a:spLocks/>
          </p:cNvSpPr>
          <p:nvPr/>
        </p:nvSpPr>
        <p:spPr>
          <a:xfrm>
            <a:off x="-47439" y="-23027"/>
            <a:ext cx="9036496" cy="517970"/>
          </a:xfrm>
          <a:prstGeom prst="rect">
            <a:avLst/>
          </a:prstGeom>
        </p:spPr>
        <p:txBody>
          <a:bodyPr/>
          <a:lstStyle/>
          <a:p>
            <a:pPr lvl="0" algn="ctr" eaLnBrk="0" hangingPunct="0">
              <a:defRPr/>
            </a:pPr>
            <a:r>
              <a:rPr lang="en-US" sz="3200" b="1" dirty="0">
                <a:solidFill>
                  <a:srgbClr val="0070C0"/>
                </a:solidFill>
                <a:ea typeface="+mj-ea"/>
                <a:cs typeface="+mj-cs"/>
              </a:rPr>
              <a:t>FROM </a:t>
            </a:r>
            <a:r>
              <a:rPr lang="en-US" sz="3200" b="1" dirty="0" err="1">
                <a:solidFill>
                  <a:srgbClr val="0070C0"/>
                </a:solidFill>
                <a:ea typeface="+mj-ea"/>
                <a:cs typeface="+mj-cs"/>
              </a:rPr>
              <a:t>LMM</a:t>
            </a:r>
            <a:r>
              <a:rPr lang="en-US" sz="3200" b="1" dirty="0">
                <a:solidFill>
                  <a:srgbClr val="0070C0"/>
                </a:solidFill>
                <a:ea typeface="+mj-ea"/>
                <a:cs typeface="+mj-cs"/>
              </a:rPr>
              <a:t> TO REASONING MODELS</a:t>
            </a:r>
            <a:endParaRPr kumimoji="0" lang="en-US" sz="3200" b="1" i="0" u="none" strike="noStrike" kern="1200" cap="none" spc="0" normalizeH="0" baseline="0" dirty="0">
              <a:ln>
                <a:noFill/>
              </a:ln>
              <a:solidFill>
                <a:srgbClr val="0070C0"/>
              </a:solidFill>
              <a:effectLst/>
              <a:uLnTx/>
              <a:uFillTx/>
              <a:ea typeface="+mj-ea"/>
              <a:cs typeface="+mj-cs"/>
            </a:endParaRPr>
          </a:p>
        </p:txBody>
      </p:sp>
      <p:sp>
        <p:nvSpPr>
          <p:cNvPr id="2" name="Symbol zastępczy numeru slajdu 1">
            <a:extLst>
              <a:ext uri="{FF2B5EF4-FFF2-40B4-BE49-F238E27FC236}">
                <a16:creationId xmlns="" xmlns:a16="http://schemas.microsoft.com/office/drawing/2014/main" id="{A2D87EE2-85C6-7925-8A4B-B691F586CFA6}"/>
              </a:ext>
            </a:extLst>
          </p:cNvPr>
          <p:cNvSpPr>
            <a:spLocks noGrp="1"/>
          </p:cNvSpPr>
          <p:nvPr>
            <p:ph type="sldNum" sz="quarter" idx="12"/>
          </p:nvPr>
        </p:nvSpPr>
        <p:spPr>
          <a:xfrm>
            <a:off x="8628530" y="6528121"/>
            <a:ext cx="515470" cy="329879"/>
          </a:xfrm>
        </p:spPr>
        <p:txBody>
          <a:bodyPr/>
          <a:lstStyle/>
          <a:p>
            <a:pPr>
              <a:defRPr/>
            </a:pPr>
            <a:fld id="{D02E777F-298D-4C96-825C-3DC57E52C55E}" type="slidenum">
              <a:rPr lang="pl-PL" smtClean="0"/>
              <a:pPr>
                <a:defRPr/>
              </a:pPr>
              <a:t>154</a:t>
            </a:fld>
            <a:endParaRPr lang="pl-PL"/>
          </a:p>
        </p:txBody>
      </p:sp>
      <p:sp>
        <p:nvSpPr>
          <p:cNvPr id="4" name="pole tekstowe 3"/>
          <p:cNvSpPr txBox="1"/>
          <p:nvPr/>
        </p:nvSpPr>
        <p:spPr>
          <a:xfrm>
            <a:off x="182227" y="2171534"/>
            <a:ext cx="2490901" cy="4401205"/>
          </a:xfrm>
          <a:prstGeom prst="rect">
            <a:avLst/>
          </a:prstGeom>
          <a:noFill/>
        </p:spPr>
        <p:txBody>
          <a:bodyPr wrap="square" rtlCol="0">
            <a:spAutoFit/>
          </a:bodyPr>
          <a:lstStyle/>
          <a:p>
            <a:pPr algn="just"/>
            <a:r>
              <a:rPr lang="pl-PL" sz="1400" dirty="0">
                <a:solidFill>
                  <a:srgbClr val="0000CC"/>
                </a:solidFill>
              </a:rPr>
              <a:t>[…] </a:t>
            </a:r>
            <a:r>
              <a:rPr lang="en-US" sz="1400" dirty="0" err="1">
                <a:solidFill>
                  <a:srgbClr val="0000CC"/>
                </a:solidFill>
              </a:rPr>
              <a:t>LLMs</a:t>
            </a:r>
            <a:r>
              <a:rPr lang="en-US" sz="1400" dirty="0">
                <a:solidFill>
                  <a:srgbClr val="0000CC"/>
                </a:solidFill>
              </a:rPr>
              <a:t> have transformed how we process and generate text, but their success has been largely driven by statistical pattern recognition. However, new advances in reasoning methodologies now enable </a:t>
            </a:r>
            <a:r>
              <a:rPr lang="en-US" sz="1400" dirty="0" err="1">
                <a:solidFill>
                  <a:srgbClr val="0000CC"/>
                </a:solidFill>
              </a:rPr>
              <a:t>LLMs</a:t>
            </a:r>
            <a:r>
              <a:rPr lang="en-US" sz="1400" dirty="0">
                <a:solidFill>
                  <a:srgbClr val="0000CC"/>
                </a:solidFill>
              </a:rPr>
              <a:t> to tackle more complex tasks, such as solving logical puzzles and advanced math problems involving multi-step arithmetic. Moreover, </a:t>
            </a:r>
            <a:r>
              <a:rPr lang="en-US" sz="1400" b="1" dirty="0">
                <a:solidFill>
                  <a:srgbClr val="0000CC"/>
                </a:solidFill>
              </a:rPr>
              <a:t>REASONING IS AN ESSENTIAL TECHNIQUE FOR MAKING "AGENTIC" AI PRACTICAL</a:t>
            </a:r>
            <a:r>
              <a:rPr lang="en-US" sz="1400" dirty="0">
                <a:solidFill>
                  <a:srgbClr val="0000CC"/>
                </a:solidFill>
              </a:rPr>
              <a:t>. </a:t>
            </a:r>
            <a:endParaRPr lang="pl-PL" sz="1400" dirty="0">
              <a:solidFill>
                <a:srgbClr val="0000CC"/>
              </a:solidFill>
            </a:endParaRPr>
          </a:p>
          <a:p>
            <a:pPr algn="r"/>
            <a:r>
              <a:rPr lang="en-US" sz="1400" i="1" dirty="0">
                <a:solidFill>
                  <a:srgbClr val="0000CC"/>
                </a:solidFill>
              </a:rPr>
              <a:t>S. </a:t>
            </a:r>
            <a:r>
              <a:rPr lang="en-US" sz="1400" i="1" dirty="0" err="1">
                <a:solidFill>
                  <a:srgbClr val="0000CC"/>
                </a:solidFill>
              </a:rPr>
              <a:t>Raschka</a:t>
            </a:r>
            <a:r>
              <a:rPr lang="en-US" sz="1400" i="1" dirty="0">
                <a:solidFill>
                  <a:srgbClr val="0000CC"/>
                </a:solidFill>
              </a:rPr>
              <a:t>: Build a Reasoning Model (From Scratch). Manning 2025.</a:t>
            </a:r>
          </a:p>
        </p:txBody>
      </p:sp>
      <p:sp>
        <p:nvSpPr>
          <p:cNvPr id="5" name="pole tekstowe 4"/>
          <p:cNvSpPr txBox="1"/>
          <p:nvPr/>
        </p:nvSpPr>
        <p:spPr>
          <a:xfrm>
            <a:off x="182227" y="469603"/>
            <a:ext cx="8783720" cy="1477328"/>
          </a:xfrm>
          <a:prstGeom prst="rect">
            <a:avLst/>
          </a:prstGeom>
          <a:noFill/>
        </p:spPr>
        <p:txBody>
          <a:bodyPr wrap="square" rtlCol="0">
            <a:spAutoFit/>
          </a:bodyPr>
          <a:lstStyle/>
          <a:p>
            <a:pPr algn="just"/>
            <a:r>
              <a:rPr lang="pl-PL" sz="1600" dirty="0">
                <a:solidFill>
                  <a:srgbClr val="0000CC"/>
                </a:solidFill>
              </a:rPr>
              <a:t>[…] </a:t>
            </a:r>
            <a:r>
              <a:rPr lang="en-US" sz="1600" b="1" dirty="0">
                <a:solidFill>
                  <a:srgbClr val="0000CC"/>
                </a:solidFill>
              </a:rPr>
              <a:t>Standard AI models might be good at describing the scene (listing objects), but reasoning models act like that detective. They delve deeper, performing logical deductions, solving complex problems, and planning multi-step actions.</a:t>
            </a:r>
          </a:p>
          <a:p>
            <a:pPr algn="r"/>
            <a:r>
              <a:rPr lang="en-US" sz="1400" i="1" dirty="0">
                <a:solidFill>
                  <a:srgbClr val="0000CC"/>
                </a:solidFill>
              </a:rPr>
              <a:t>R</a:t>
            </a:r>
            <a:r>
              <a:rPr lang="pl-PL" sz="1400" i="1" dirty="0">
                <a:solidFill>
                  <a:srgbClr val="0000CC"/>
                </a:solidFill>
              </a:rPr>
              <a:t>.</a:t>
            </a:r>
            <a:r>
              <a:rPr lang="en-US" sz="1400" i="1" dirty="0">
                <a:solidFill>
                  <a:srgbClr val="0000CC"/>
                </a:solidFill>
              </a:rPr>
              <a:t> Hightower: Chapter 9: Leveraging Advanced Reasoning Models. In: Programming the </a:t>
            </a:r>
            <a:r>
              <a:rPr lang="en-US" sz="1400" i="1" dirty="0" err="1">
                <a:solidFill>
                  <a:srgbClr val="0000CC"/>
                </a:solidFill>
              </a:rPr>
              <a:t>OpenAI</a:t>
            </a:r>
            <a:r>
              <a:rPr lang="en-US" sz="1400" i="1" dirty="0">
                <a:solidFill>
                  <a:srgbClr val="0000CC"/>
                </a:solidFill>
              </a:rPr>
              <a:t> APIs with Python: A Comprehensive Guide to Building AI Applications. </a:t>
            </a:r>
            <a:r>
              <a:rPr lang="en-US" sz="1400" i="1" dirty="0">
                <a:solidFill>
                  <a:srgbClr val="0000CC"/>
                </a:solidFill>
                <a:hlinkClick r:id="rId2"/>
              </a:rPr>
              <a:t>https://rick-hightower.notion.site/Chapter-9-Leveraging-Advanced-Reasoning-Models-1e0d6bbdbbea808190d0e3fa0f26192c?pvs=21</a:t>
            </a:r>
            <a:endParaRPr lang="en-US" sz="1400" i="1" dirty="0">
              <a:solidFill>
                <a:srgbClr val="0000CC"/>
              </a:solidFill>
            </a:endParaRPr>
          </a:p>
        </p:txBody>
      </p:sp>
      <p:sp>
        <p:nvSpPr>
          <p:cNvPr id="3" name="pole tekstowe 2"/>
          <p:cNvSpPr txBox="1"/>
          <p:nvPr/>
        </p:nvSpPr>
        <p:spPr>
          <a:xfrm>
            <a:off x="2597435" y="5229200"/>
            <a:ext cx="6120680" cy="1600438"/>
          </a:xfrm>
          <a:prstGeom prst="rect">
            <a:avLst/>
          </a:prstGeom>
          <a:noFill/>
        </p:spPr>
        <p:txBody>
          <a:bodyPr wrap="square" rtlCol="0">
            <a:spAutoFit/>
          </a:bodyPr>
          <a:lstStyle/>
          <a:p>
            <a:pPr algn="just"/>
            <a:r>
              <a:rPr lang="pl-PL" sz="1400" dirty="0">
                <a:solidFill>
                  <a:srgbClr val="0000CC"/>
                </a:solidFill>
              </a:rPr>
              <a:t>[…] </a:t>
            </a:r>
            <a:r>
              <a:rPr lang="en-US" sz="1400" u="sng" dirty="0">
                <a:solidFill>
                  <a:srgbClr val="0000CC"/>
                </a:solidFill>
              </a:rPr>
              <a:t>Inside Reasoning Models </a:t>
            </a:r>
            <a:r>
              <a:rPr lang="en-US" sz="1400" u="sng" dirty="0" err="1">
                <a:solidFill>
                  <a:srgbClr val="0000CC"/>
                </a:solidFill>
              </a:rPr>
              <a:t>OpenAI</a:t>
            </a:r>
            <a:r>
              <a:rPr lang="en-US" sz="1400" u="sng" dirty="0">
                <a:solidFill>
                  <a:srgbClr val="0000CC"/>
                </a:solidFill>
              </a:rPr>
              <a:t> o3 </a:t>
            </a:r>
            <a:r>
              <a:rPr lang="pl-PL" sz="1400" u="sng" dirty="0">
                <a:solidFill>
                  <a:srgbClr val="0000CC"/>
                </a:solidFill>
              </a:rPr>
              <a:t>A</a:t>
            </a:r>
            <a:r>
              <a:rPr lang="en-US" sz="1400" u="sng" dirty="0" err="1">
                <a:solidFill>
                  <a:srgbClr val="0000CC"/>
                </a:solidFill>
              </a:rPr>
              <a:t>nd</a:t>
            </a:r>
            <a:r>
              <a:rPr lang="en-US" sz="1400" u="sng" dirty="0">
                <a:solidFill>
                  <a:srgbClr val="0000CC"/>
                </a:solidFill>
              </a:rPr>
              <a:t> </a:t>
            </a:r>
            <a:r>
              <a:rPr lang="en-US" sz="1400" u="sng" dirty="0" err="1">
                <a:solidFill>
                  <a:srgbClr val="0000CC"/>
                </a:solidFill>
              </a:rPr>
              <a:t>DeepSeek</a:t>
            </a:r>
            <a:r>
              <a:rPr lang="en-US" sz="1400" u="sng" dirty="0">
                <a:solidFill>
                  <a:srgbClr val="0000CC"/>
                </a:solidFill>
              </a:rPr>
              <a:t> R1</a:t>
            </a:r>
            <a:r>
              <a:rPr lang="pl-PL" sz="1400" dirty="0">
                <a:solidFill>
                  <a:srgbClr val="0000CC"/>
                </a:solidFill>
              </a:rPr>
              <a:t>: </a:t>
            </a:r>
            <a:r>
              <a:rPr lang="en-US" sz="1400" dirty="0" err="1">
                <a:solidFill>
                  <a:srgbClr val="0000CC"/>
                </a:solidFill>
              </a:rPr>
              <a:t>OpenAI’s</a:t>
            </a:r>
            <a:r>
              <a:rPr lang="en-US" sz="1400" dirty="0">
                <a:solidFill>
                  <a:srgbClr val="0000CC"/>
                </a:solidFill>
              </a:rPr>
              <a:t> o3 and </a:t>
            </a:r>
            <a:r>
              <a:rPr lang="en-US" sz="1400" dirty="0" err="1">
                <a:solidFill>
                  <a:srgbClr val="0000CC"/>
                </a:solidFill>
              </a:rPr>
              <a:t>DeepSeek’s</a:t>
            </a:r>
            <a:r>
              <a:rPr lang="en-US" sz="1400" dirty="0">
                <a:solidFill>
                  <a:srgbClr val="0000CC"/>
                </a:solidFill>
              </a:rPr>
              <a:t> already-released </a:t>
            </a:r>
            <a:r>
              <a:rPr lang="en-US" sz="1400" dirty="0" err="1">
                <a:solidFill>
                  <a:srgbClr val="0000CC"/>
                </a:solidFill>
              </a:rPr>
              <a:t>DeepSeek</a:t>
            </a:r>
            <a:r>
              <a:rPr lang="en-US" sz="1400" dirty="0">
                <a:solidFill>
                  <a:srgbClr val="0000CC"/>
                </a:solidFill>
              </a:rPr>
              <a:t> R1 are set to redefine AI reasoning. o3 leverages innovative test-time search to achieve high-performance reasoning, while </a:t>
            </a:r>
            <a:r>
              <a:rPr lang="en-US" sz="1400" dirty="0" err="1">
                <a:solidFill>
                  <a:srgbClr val="0000CC"/>
                </a:solidFill>
              </a:rPr>
              <a:t>DeepSeek</a:t>
            </a:r>
            <a:r>
              <a:rPr lang="en-US" sz="1400" dirty="0">
                <a:solidFill>
                  <a:srgbClr val="0000CC"/>
                </a:solidFill>
              </a:rPr>
              <a:t> R1 has captured attention for its cost‐efficient design, transparent “aha moment,” and ability to tackle math, coding, and logic challenges at a fraction of traditional costs.</a:t>
            </a:r>
          </a:p>
          <a:p>
            <a:pPr algn="r"/>
            <a:r>
              <a:rPr lang="en-US" sz="1400" i="1" dirty="0">
                <a:solidFill>
                  <a:srgbClr val="0000CC"/>
                </a:solidFill>
              </a:rPr>
              <a:t>Adaline Labs</a:t>
            </a:r>
            <a:r>
              <a:rPr lang="pl-PL" sz="1400" i="1" dirty="0">
                <a:solidFill>
                  <a:srgbClr val="0000CC"/>
                </a:solidFill>
              </a:rPr>
              <a:t>: </a:t>
            </a:r>
            <a:r>
              <a:rPr lang="en-US" sz="1400" i="1" dirty="0">
                <a:solidFill>
                  <a:srgbClr val="0000CC"/>
                </a:solidFill>
                <a:hlinkClick r:id="rId3"/>
              </a:rPr>
              <a:t>https://labs.adaline.ai/p/inside-reasoning-models-openai-o3</a:t>
            </a:r>
            <a:endParaRPr lang="en-US" sz="1400" i="1" dirty="0">
              <a:solidFill>
                <a:srgbClr val="0000CC"/>
              </a:solidFill>
            </a:endParaRPr>
          </a:p>
        </p:txBody>
      </p:sp>
      <p:pic>
        <p:nvPicPr>
          <p:cNvPr id="6" name="Obraz 5"/>
          <p:cNvPicPr>
            <a:picLocks noChangeAspect="1"/>
          </p:cNvPicPr>
          <p:nvPr/>
        </p:nvPicPr>
        <p:blipFill>
          <a:blip r:embed="rId4"/>
          <a:stretch>
            <a:fillRect/>
          </a:stretch>
        </p:blipFill>
        <p:spPr>
          <a:xfrm>
            <a:off x="3192208" y="1946931"/>
            <a:ext cx="5308566" cy="3282269"/>
          </a:xfrm>
          <a:prstGeom prst="rect">
            <a:avLst/>
          </a:prstGeom>
        </p:spPr>
      </p:pic>
    </p:spTree>
    <p:extLst>
      <p:ext uri="{BB962C8B-B14F-4D97-AF65-F5344CB8AC3E}">
        <p14:creationId xmlns:p14="http://schemas.microsoft.com/office/powerpoint/2010/main" val="407431801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zaokrąglony 5"/>
          <p:cNvSpPr/>
          <p:nvPr/>
        </p:nvSpPr>
        <p:spPr>
          <a:xfrm>
            <a:off x="160658" y="53154"/>
            <a:ext cx="8928992" cy="6741368"/>
          </a:xfrm>
          <a:prstGeom prst="roundRect">
            <a:avLst/>
          </a:prstGeom>
          <a:solidFill>
            <a:srgbClr val="00FFFF"/>
          </a:solid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Elipsa 1"/>
          <p:cNvSpPr/>
          <p:nvPr/>
        </p:nvSpPr>
        <p:spPr>
          <a:xfrm>
            <a:off x="2699792" y="2593724"/>
            <a:ext cx="3258801" cy="1872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a:solidFill>
                  <a:schemeClr val="tx1"/>
                </a:solidFill>
              </a:rPr>
              <a:t>RM</a:t>
            </a:r>
          </a:p>
        </p:txBody>
      </p:sp>
      <p:sp>
        <p:nvSpPr>
          <p:cNvPr id="4" name="Prostokąt zaokrąglony 3"/>
          <p:cNvSpPr/>
          <p:nvPr/>
        </p:nvSpPr>
        <p:spPr>
          <a:xfrm>
            <a:off x="2195736" y="951335"/>
            <a:ext cx="2039184"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DECOMPO-SITION</a:t>
            </a:r>
          </a:p>
        </p:txBody>
      </p:sp>
      <p:sp>
        <p:nvSpPr>
          <p:cNvPr id="28" name="Prostokąt zaokrąglony 27"/>
          <p:cNvSpPr/>
          <p:nvPr/>
        </p:nvSpPr>
        <p:spPr>
          <a:xfrm>
            <a:off x="6498515" y="3460488"/>
            <a:ext cx="2519819" cy="1774667"/>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INTERACTION WITH THE PHYSICAL  WORLD</a:t>
            </a:r>
          </a:p>
        </p:txBody>
      </p:sp>
      <p:sp>
        <p:nvSpPr>
          <p:cNvPr id="29" name="Prostokąt zaokrąglony 28"/>
          <p:cNvSpPr/>
          <p:nvPr/>
        </p:nvSpPr>
        <p:spPr>
          <a:xfrm>
            <a:off x="435855" y="5235156"/>
            <a:ext cx="2592288"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OPTIMIZATION</a:t>
            </a:r>
          </a:p>
        </p:txBody>
      </p:sp>
      <p:sp>
        <p:nvSpPr>
          <p:cNvPr id="30" name="Prostokąt zaokrąglony 29"/>
          <p:cNvSpPr/>
          <p:nvPr/>
        </p:nvSpPr>
        <p:spPr>
          <a:xfrm>
            <a:off x="251520" y="2492896"/>
            <a:ext cx="2250250"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AGGREGATION</a:t>
            </a:r>
          </a:p>
        </p:txBody>
      </p:sp>
      <p:sp>
        <p:nvSpPr>
          <p:cNvPr id="13" name="Prostokąt 12"/>
          <p:cNvSpPr/>
          <p:nvPr/>
        </p:nvSpPr>
        <p:spPr>
          <a:xfrm>
            <a:off x="179512" y="34653"/>
            <a:ext cx="8879700" cy="89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a:solidFill>
                  <a:schemeClr val="tx1"/>
                </a:solidFill>
              </a:rPr>
              <a:t>INTERRELATED SUB-GRANULES OF REASONING MODULE (RM) SUPPORTING BEHAVIOR OF CONTROL </a:t>
            </a:r>
          </a:p>
        </p:txBody>
      </p:sp>
      <p:sp>
        <p:nvSpPr>
          <p:cNvPr id="14" name="Strzałka w górę i w dół 13"/>
          <p:cNvSpPr/>
          <p:nvPr/>
        </p:nvSpPr>
        <p:spPr>
          <a:xfrm>
            <a:off x="3371734" y="2180482"/>
            <a:ext cx="358990" cy="50289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Strzałka w górę i w dół 32"/>
          <p:cNvSpPr/>
          <p:nvPr/>
        </p:nvSpPr>
        <p:spPr>
          <a:xfrm rot="2676143">
            <a:off x="3075079" y="4227976"/>
            <a:ext cx="345503" cy="113775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trzałka w lewo i prawo 19"/>
          <p:cNvSpPr/>
          <p:nvPr/>
        </p:nvSpPr>
        <p:spPr>
          <a:xfrm rot="1647477">
            <a:off x="2483574" y="2859200"/>
            <a:ext cx="438484" cy="2907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Strzałka w lewo i prawo 37"/>
          <p:cNvSpPr/>
          <p:nvPr/>
        </p:nvSpPr>
        <p:spPr>
          <a:xfrm rot="1806342">
            <a:off x="5723932" y="3997257"/>
            <a:ext cx="793588" cy="3676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Prostokąt zaokrąglony 38"/>
          <p:cNvSpPr/>
          <p:nvPr/>
        </p:nvSpPr>
        <p:spPr>
          <a:xfrm>
            <a:off x="251520" y="3861048"/>
            <a:ext cx="2250250"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ADAPTATION</a:t>
            </a:r>
          </a:p>
        </p:txBody>
      </p:sp>
      <p:sp>
        <p:nvSpPr>
          <p:cNvPr id="40" name="Strzałka w lewo i prawo 39"/>
          <p:cNvSpPr/>
          <p:nvPr/>
        </p:nvSpPr>
        <p:spPr>
          <a:xfrm rot="20206305">
            <a:off x="2485791" y="4221773"/>
            <a:ext cx="797759" cy="31125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zaokrąglony 40"/>
          <p:cNvSpPr/>
          <p:nvPr/>
        </p:nvSpPr>
        <p:spPr>
          <a:xfrm>
            <a:off x="6498515" y="2180481"/>
            <a:ext cx="2376264"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APPROXIMATON AND LEARNING</a:t>
            </a:r>
          </a:p>
        </p:txBody>
      </p:sp>
      <p:sp>
        <p:nvSpPr>
          <p:cNvPr id="42" name="Strzałka w lewo i prawo 41"/>
          <p:cNvSpPr/>
          <p:nvPr/>
        </p:nvSpPr>
        <p:spPr>
          <a:xfrm rot="20032971">
            <a:off x="5735355" y="2737311"/>
            <a:ext cx="775803" cy="3201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Prostokąt zaokrąglony 42"/>
          <p:cNvSpPr/>
          <p:nvPr/>
        </p:nvSpPr>
        <p:spPr>
          <a:xfrm>
            <a:off x="6012160" y="5327409"/>
            <a:ext cx="2088232"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TESTING</a:t>
            </a:r>
          </a:p>
        </p:txBody>
      </p:sp>
      <p:sp>
        <p:nvSpPr>
          <p:cNvPr id="44" name="Strzałka w górę i w dół 43"/>
          <p:cNvSpPr/>
          <p:nvPr/>
        </p:nvSpPr>
        <p:spPr>
          <a:xfrm rot="19379273">
            <a:off x="5600434" y="4123973"/>
            <a:ext cx="358133" cy="132076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trzałka w lewo i prawo 18"/>
          <p:cNvSpPr/>
          <p:nvPr/>
        </p:nvSpPr>
        <p:spPr>
          <a:xfrm rot="18189259">
            <a:off x="4877176" y="2301993"/>
            <a:ext cx="677078" cy="2408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4858573" y="4664763"/>
            <a:ext cx="539922" cy="507831"/>
          </a:xfrm>
          <a:prstGeom prst="rect">
            <a:avLst/>
          </a:prstGeom>
          <a:noFill/>
        </p:spPr>
        <p:txBody>
          <a:bodyPr wrap="square" rtlCol="0">
            <a:spAutoFit/>
          </a:bodyPr>
          <a:lstStyle/>
          <a:p>
            <a:r>
              <a:rPr lang="pl-PL" b="1"/>
              <a:t>…</a:t>
            </a:r>
            <a:endParaRPr lang="en-US" b="1"/>
          </a:p>
        </p:txBody>
      </p:sp>
      <p:sp>
        <p:nvSpPr>
          <p:cNvPr id="21" name="Prostokąt zaokrąglony 20"/>
          <p:cNvSpPr/>
          <p:nvPr/>
        </p:nvSpPr>
        <p:spPr>
          <a:xfrm>
            <a:off x="3155730" y="5284024"/>
            <a:ext cx="2592288"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MANAGEMENT OF GOALS (NEEDS)</a:t>
            </a:r>
          </a:p>
        </p:txBody>
      </p:sp>
      <p:sp>
        <p:nvSpPr>
          <p:cNvPr id="22" name="Strzałka w lewo i prawo 21"/>
          <p:cNvSpPr/>
          <p:nvPr/>
        </p:nvSpPr>
        <p:spPr>
          <a:xfrm rot="5400000">
            <a:off x="4002788" y="4714812"/>
            <a:ext cx="818092" cy="320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rostokąt zaokrąglony 22"/>
          <p:cNvSpPr/>
          <p:nvPr/>
        </p:nvSpPr>
        <p:spPr>
          <a:xfrm>
            <a:off x="146180" y="1062900"/>
            <a:ext cx="2173429"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RISK MANAGEMENT</a:t>
            </a:r>
          </a:p>
        </p:txBody>
      </p:sp>
      <p:sp>
        <p:nvSpPr>
          <p:cNvPr id="24" name="Strzałka w lewo i prawo 23"/>
          <p:cNvSpPr/>
          <p:nvPr/>
        </p:nvSpPr>
        <p:spPr>
          <a:xfrm rot="1751127">
            <a:off x="2325965" y="2432773"/>
            <a:ext cx="1006192" cy="2744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zaokrąglony 24"/>
          <p:cNvSpPr/>
          <p:nvPr/>
        </p:nvSpPr>
        <p:spPr>
          <a:xfrm>
            <a:off x="6390503" y="899186"/>
            <a:ext cx="2592288"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MANAGEMENT OF CONSTRAINTS</a:t>
            </a:r>
          </a:p>
        </p:txBody>
      </p:sp>
      <p:sp>
        <p:nvSpPr>
          <p:cNvPr id="27" name="Prostokąt zaokrąglony 26"/>
          <p:cNvSpPr/>
          <p:nvPr/>
        </p:nvSpPr>
        <p:spPr>
          <a:xfrm>
            <a:off x="4139952" y="908720"/>
            <a:ext cx="2251650"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FOR CONFLICTING INFORMATION</a:t>
            </a:r>
          </a:p>
        </p:txBody>
      </p:sp>
      <p:sp>
        <p:nvSpPr>
          <p:cNvPr id="26" name="Strzałka w lewo i prawo 25"/>
          <p:cNvSpPr/>
          <p:nvPr/>
        </p:nvSpPr>
        <p:spPr>
          <a:xfrm rot="19220045">
            <a:off x="5314360" y="2258589"/>
            <a:ext cx="1418691" cy="2621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Strzałka w lewo i prawo 30"/>
          <p:cNvSpPr/>
          <p:nvPr/>
        </p:nvSpPr>
        <p:spPr>
          <a:xfrm rot="4300467">
            <a:off x="4745061" y="4523712"/>
            <a:ext cx="499578" cy="2525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72858076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A1D78CC-5756-01C8-FC25-1A25E39AB2E2}"/>
            </a:ext>
          </a:extLst>
        </p:cNvPr>
        <p:cNvGrpSpPr/>
        <p:nvPr/>
      </p:nvGrpSpPr>
      <p:grpSpPr>
        <a:xfrm>
          <a:off x="0" y="0"/>
          <a:ext cx="0" cy="0"/>
          <a:chOff x="0" y="0"/>
          <a:chExt cx="0" cy="0"/>
        </a:xfrm>
      </p:grpSpPr>
      <p:sp>
        <p:nvSpPr>
          <p:cNvPr id="33" name="Tytuł 1">
            <a:extLst>
              <a:ext uri="{FF2B5EF4-FFF2-40B4-BE49-F238E27FC236}">
                <a16:creationId xmlns="" xmlns:a16="http://schemas.microsoft.com/office/drawing/2014/main" id="{72D00714-7AB4-E290-82E3-D339B898A8BC}"/>
              </a:ext>
            </a:extLst>
          </p:cNvPr>
          <p:cNvSpPr txBox="1">
            <a:spLocks/>
          </p:cNvSpPr>
          <p:nvPr/>
        </p:nvSpPr>
        <p:spPr>
          <a:xfrm>
            <a:off x="107504" y="174726"/>
            <a:ext cx="9036496" cy="573342"/>
          </a:xfrm>
          <a:prstGeom prst="rect">
            <a:avLst/>
          </a:prstGeom>
        </p:spPr>
        <p:txBody>
          <a:bodyPr/>
          <a:lstStyle/>
          <a:p>
            <a:pPr lvl="0" algn="ctr" eaLnBrk="0" hangingPunct="0">
              <a:defRPr/>
            </a:pPr>
            <a:r>
              <a:rPr lang="pl-PL" sz="3200" b="1">
                <a:solidFill>
                  <a:srgbClr val="0070C0"/>
                </a:solidFill>
                <a:ea typeface="+mj-ea"/>
                <a:cs typeface="+mj-cs"/>
              </a:rPr>
              <a:t>C-GRANULE </a:t>
            </a:r>
            <a:r>
              <a:rPr lang="pl-PL" sz="3200" b="1">
                <a:solidFill>
                  <a:srgbClr val="0070C0"/>
                </a:solidFill>
              </a:rPr>
              <a:t>CONTROL</a:t>
            </a:r>
            <a:endParaRPr kumimoji="0" lang="pl-PL" sz="3200" b="1" i="0" u="none" strike="noStrike" kern="1200" cap="none" spc="0" normalizeH="0" baseline="0" noProof="0">
              <a:ln>
                <a:noFill/>
              </a:ln>
              <a:solidFill>
                <a:srgbClr val="0070C0"/>
              </a:solidFill>
              <a:effectLst/>
              <a:uLnTx/>
              <a:uFillTx/>
              <a:ea typeface="+mj-ea"/>
              <a:cs typeface="+mj-cs"/>
            </a:endParaRPr>
          </a:p>
        </p:txBody>
      </p:sp>
      <p:sp>
        <p:nvSpPr>
          <p:cNvPr id="2" name="Symbol zastępczy numeru slajdu 1">
            <a:extLst>
              <a:ext uri="{FF2B5EF4-FFF2-40B4-BE49-F238E27FC236}">
                <a16:creationId xmlns="" xmlns:a16="http://schemas.microsoft.com/office/drawing/2014/main" id="{A2D87EE2-85C6-7925-8A4B-B691F586CFA6}"/>
              </a:ext>
            </a:extLst>
          </p:cNvPr>
          <p:cNvSpPr>
            <a:spLocks noGrp="1"/>
          </p:cNvSpPr>
          <p:nvPr>
            <p:ph type="sldNum" sz="quarter" idx="12"/>
          </p:nvPr>
        </p:nvSpPr>
        <p:spPr>
          <a:xfrm>
            <a:off x="6818219" y="6230855"/>
            <a:ext cx="2133600" cy="476250"/>
          </a:xfrm>
        </p:spPr>
        <p:txBody>
          <a:bodyPr/>
          <a:lstStyle/>
          <a:p>
            <a:pPr>
              <a:defRPr/>
            </a:pPr>
            <a:fld id="{D02E777F-298D-4C96-825C-3DC57E52C55E}" type="slidenum">
              <a:rPr lang="pl-PL" smtClean="0"/>
              <a:pPr>
                <a:defRPr/>
              </a:pPr>
              <a:t>156</a:t>
            </a:fld>
            <a:endParaRPr lang="pl-PL"/>
          </a:p>
        </p:txBody>
      </p:sp>
      <p:sp>
        <p:nvSpPr>
          <p:cNvPr id="4" name="pole tekstowe 3"/>
          <p:cNvSpPr txBox="1"/>
          <p:nvPr/>
        </p:nvSpPr>
        <p:spPr>
          <a:xfrm>
            <a:off x="107504" y="748068"/>
            <a:ext cx="9036496" cy="1938992"/>
          </a:xfrm>
          <a:prstGeom prst="rect">
            <a:avLst/>
          </a:prstGeom>
          <a:noFill/>
        </p:spPr>
        <p:txBody>
          <a:bodyPr wrap="square" rtlCol="0">
            <a:spAutoFit/>
          </a:bodyPr>
          <a:lstStyle/>
          <a:p>
            <a:pPr algn="just"/>
            <a:r>
              <a:rPr lang="en-US" sz="2400" dirty="0">
                <a:solidFill>
                  <a:srgbClr val="0000FF"/>
                </a:solidFill>
              </a:rPr>
              <a:t>In particular, one of its sub-granules </a:t>
            </a:r>
            <a:r>
              <a:rPr lang="pl-PL" sz="2400" dirty="0">
                <a:solidFill>
                  <a:srgbClr val="0000FF"/>
                </a:solidFill>
              </a:rPr>
              <a:t>(module of </a:t>
            </a:r>
            <a:r>
              <a:rPr lang="pl-PL" sz="2400" dirty="0" err="1">
                <a:solidFill>
                  <a:srgbClr val="0000FF"/>
                </a:solidFill>
              </a:rPr>
              <a:t>control</a:t>
            </a:r>
            <a:r>
              <a:rPr lang="pl-PL" sz="2400" dirty="0">
                <a:solidFill>
                  <a:srgbClr val="0000FF"/>
                </a:solidFill>
              </a:rPr>
              <a:t>) </a:t>
            </a:r>
            <a:r>
              <a:rPr lang="en-US" sz="2400" dirty="0">
                <a:solidFill>
                  <a:srgbClr val="0000FF"/>
                </a:solidFill>
              </a:rPr>
              <a:t>is responsible for supporting the management of goals (needs)</a:t>
            </a:r>
            <a:r>
              <a:rPr lang="pl-PL" sz="2400" dirty="0">
                <a:solidFill>
                  <a:srgbClr val="0000FF"/>
                </a:solidFill>
              </a:rPr>
              <a:t> (</a:t>
            </a:r>
            <a:r>
              <a:rPr lang="en-US" sz="2400" noProof="0" dirty="0">
                <a:solidFill>
                  <a:srgbClr val="0000FF"/>
                </a:solidFill>
              </a:rPr>
              <a:t>including their adaptation according to the properties of perceived objects/situations</a:t>
            </a:r>
            <a:r>
              <a:rPr lang="pl-PL" sz="2400" dirty="0">
                <a:solidFill>
                  <a:srgbClr val="0000FF"/>
                </a:solidFill>
              </a:rPr>
              <a:t>)</a:t>
            </a:r>
            <a:r>
              <a:rPr lang="en-US" sz="2400" dirty="0">
                <a:solidFill>
                  <a:srgbClr val="0000FF"/>
                </a:solidFill>
              </a:rPr>
              <a:t>, taking into account the idea of Maslow's hierarchy of needs.</a:t>
            </a:r>
          </a:p>
        </p:txBody>
      </p:sp>
      <p:pic>
        <p:nvPicPr>
          <p:cNvPr id="7" name="Obraz 6"/>
          <p:cNvPicPr/>
          <p:nvPr/>
        </p:nvPicPr>
        <p:blipFill>
          <a:blip r:embed="rId2"/>
          <a:stretch>
            <a:fillRect/>
          </a:stretch>
        </p:blipFill>
        <p:spPr>
          <a:xfrm>
            <a:off x="2051720" y="2276141"/>
            <a:ext cx="4248472" cy="4286217"/>
          </a:xfrm>
          <a:prstGeom prst="rect">
            <a:avLst/>
          </a:prstGeom>
        </p:spPr>
      </p:pic>
      <p:sp>
        <p:nvSpPr>
          <p:cNvPr id="6" name="pole tekstowe 5"/>
          <p:cNvSpPr txBox="1"/>
          <p:nvPr/>
        </p:nvSpPr>
        <p:spPr>
          <a:xfrm>
            <a:off x="1097360" y="6436801"/>
            <a:ext cx="7056784" cy="400110"/>
          </a:xfrm>
          <a:prstGeom prst="rect">
            <a:avLst/>
          </a:prstGeom>
          <a:noFill/>
        </p:spPr>
        <p:txBody>
          <a:bodyPr wrap="square" rtlCol="0">
            <a:spAutoFit/>
          </a:bodyPr>
          <a:lstStyle/>
          <a:p>
            <a:r>
              <a:rPr lang="pl-PL" sz="2000" dirty="0">
                <a:solidFill>
                  <a:srgbClr val="0000FF"/>
                </a:solidFill>
              </a:rPr>
              <a:t>https://www.projectmaslow.org/maslows-hierarchy-of-needs</a:t>
            </a:r>
            <a:r>
              <a:rPr lang="pl-PL" sz="2000" dirty="0"/>
              <a:t>/</a:t>
            </a:r>
            <a:endParaRPr lang="pl-PL" sz="2000" dirty="0">
              <a:solidFill>
                <a:srgbClr val="0000FF"/>
              </a:solidFill>
            </a:endParaRPr>
          </a:p>
        </p:txBody>
      </p:sp>
    </p:spTree>
    <p:extLst>
      <p:ext uri="{BB962C8B-B14F-4D97-AF65-F5344CB8AC3E}">
        <p14:creationId xmlns:p14="http://schemas.microsoft.com/office/powerpoint/2010/main" val="102459907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7C7BE5A3-E702-CC1C-DB22-DC02FA15AA55}"/>
              </a:ext>
            </a:extLst>
          </p:cNvPr>
          <p:cNvSpPr txBox="1">
            <a:spLocks/>
          </p:cNvSpPr>
          <p:nvPr/>
        </p:nvSpPr>
        <p:spPr>
          <a:xfrm>
            <a:off x="302840" y="0"/>
            <a:ext cx="8517632" cy="5085184"/>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200" b="1"/>
              <a:t>REASONING </a:t>
            </a:r>
          </a:p>
          <a:p>
            <a:r>
              <a:rPr lang="pl-PL" sz="3200" b="1"/>
              <a:t>(JUDGMENT SUPPORTING CONTROL OF C-GRANULES IN MAKING THE RIGHT DECISIONS) </a:t>
            </a:r>
          </a:p>
          <a:p>
            <a:r>
              <a:rPr lang="pl-PL" sz="3200" b="1"/>
              <a:t>REALIZED OVER INTERACTIVE COMPUTATIONS COMPOSED OF NETWORKS OF C-GRANULES</a:t>
            </a:r>
          </a:p>
          <a:p>
            <a:endParaRPr lang="pl-PL" sz="3200" b="1"/>
          </a:p>
          <a:p>
            <a:r>
              <a:rPr lang="pl-PL" sz="3200" b="1"/>
              <a:t>IN PARTICULAR, JUDGMENT SUPPORTS REALIZATION OF PERCEPTION </a:t>
            </a:r>
          </a:p>
          <a:p>
            <a:endParaRPr lang="en-US" b="1"/>
          </a:p>
        </p:txBody>
      </p:sp>
      <p:sp>
        <p:nvSpPr>
          <p:cNvPr id="5" name="pole tekstowe 4">
            <a:extLst>
              <a:ext uri="{FF2B5EF4-FFF2-40B4-BE49-F238E27FC236}">
                <a16:creationId xmlns="" xmlns:a16="http://schemas.microsoft.com/office/drawing/2014/main" id="{4C716C8F-86D5-A3CF-FAA1-02275467D841}"/>
              </a:ext>
            </a:extLst>
          </p:cNvPr>
          <p:cNvSpPr txBox="1"/>
          <p:nvPr/>
        </p:nvSpPr>
        <p:spPr>
          <a:xfrm>
            <a:off x="2123728" y="5445224"/>
            <a:ext cx="5811502" cy="1200329"/>
          </a:xfrm>
          <a:prstGeom prst="rect">
            <a:avLst/>
          </a:prstGeom>
          <a:noFill/>
        </p:spPr>
        <p:txBody>
          <a:bodyPr wrap="square" rtlCol="0">
            <a:spAutoFit/>
          </a:bodyPr>
          <a:lstStyle/>
          <a:p>
            <a:r>
              <a:rPr lang="en-GB" sz="2400">
                <a:solidFill>
                  <a:srgbClr val="0000FF"/>
                </a:solidFill>
              </a:rPr>
              <a:t>i.e. understanding the perceived situation to satisfactory degree for making the right decisions</a:t>
            </a:r>
          </a:p>
        </p:txBody>
      </p:sp>
      <p:cxnSp>
        <p:nvCxnSpPr>
          <p:cNvPr id="6" name="Łącznik prosty ze strzałką 5">
            <a:extLst>
              <a:ext uri="{FF2B5EF4-FFF2-40B4-BE49-F238E27FC236}">
                <a16:creationId xmlns="" xmlns:a16="http://schemas.microsoft.com/office/drawing/2014/main" id="{0B641703-9D2F-74FE-2BBD-A436D547A0B2}"/>
              </a:ext>
            </a:extLst>
          </p:cNvPr>
          <p:cNvCxnSpPr>
            <a:cxnSpLocks/>
          </p:cNvCxnSpPr>
          <p:nvPr/>
        </p:nvCxnSpPr>
        <p:spPr>
          <a:xfrm flipV="1">
            <a:off x="4067944" y="4873116"/>
            <a:ext cx="1035285" cy="64411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157</a:t>
            </a:fld>
            <a:endParaRPr lang="pl-PL"/>
          </a:p>
        </p:txBody>
      </p:sp>
    </p:spTree>
    <p:extLst>
      <p:ext uri="{BB962C8B-B14F-4D97-AF65-F5344CB8AC3E}">
        <p14:creationId xmlns:p14="http://schemas.microsoft.com/office/powerpoint/2010/main" val="86554895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 xmlns:a16="http://schemas.microsoft.com/office/drawing/2014/main" id="{1C71AAF7-9D55-4C94-9989-A87F88BF23CD}"/>
              </a:ext>
            </a:extLst>
          </p:cNvPr>
          <p:cNvSpPr txBox="1">
            <a:spLocks/>
          </p:cNvSpPr>
          <p:nvPr/>
        </p:nvSpPr>
        <p:spPr>
          <a:xfrm>
            <a:off x="179512" y="628653"/>
            <a:ext cx="9144000" cy="1512168"/>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dirty="0" err="1"/>
              <a:t>SOME</a:t>
            </a:r>
            <a:r>
              <a:rPr lang="pl-PL" sz="3600" b="1" dirty="0"/>
              <a:t> </a:t>
            </a:r>
            <a:r>
              <a:rPr lang="pl-PL" sz="3600" b="1" dirty="0" err="1"/>
              <a:t>CHALLENGES</a:t>
            </a:r>
            <a:r>
              <a:rPr lang="pl-PL" sz="3600" b="1" dirty="0"/>
              <a:t> </a:t>
            </a:r>
            <a:r>
              <a:rPr lang="pl-PL" sz="3600" b="1" dirty="0" err="1"/>
              <a:t>CONCERNING</a:t>
            </a:r>
            <a:r>
              <a:rPr lang="pl-PL" sz="3600" b="1" dirty="0"/>
              <a:t> </a:t>
            </a:r>
            <a:r>
              <a:rPr lang="pl-PL" sz="3600" b="1" dirty="0" err="1"/>
              <a:t>REASONING</a:t>
            </a:r>
            <a:endParaRPr lang="pl-PL" sz="36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158</a:t>
            </a:fld>
            <a:endParaRPr lang="pl-PL"/>
          </a:p>
        </p:txBody>
      </p:sp>
      <p:sp>
        <p:nvSpPr>
          <p:cNvPr id="6" name="pole tekstowe 5">
            <a:extLst>
              <a:ext uri="{FF2B5EF4-FFF2-40B4-BE49-F238E27FC236}">
                <a16:creationId xmlns="" xmlns:a16="http://schemas.microsoft.com/office/drawing/2014/main" id="{676B7BB2-AF14-B275-CAD4-3D37CACE4EF7}"/>
              </a:ext>
            </a:extLst>
          </p:cNvPr>
          <p:cNvSpPr txBox="1"/>
          <p:nvPr/>
        </p:nvSpPr>
        <p:spPr>
          <a:xfrm>
            <a:off x="302840" y="2686469"/>
            <a:ext cx="8517632" cy="2954655"/>
          </a:xfrm>
          <a:prstGeom prst="rect">
            <a:avLst/>
          </a:prstGeom>
          <a:noFill/>
        </p:spPr>
        <p:txBody>
          <a:bodyPr wrap="square" rtlCol="0">
            <a:spAutoFit/>
          </a:bodyPr>
          <a:lstStyle/>
          <a:p>
            <a:pPr marL="457200" indent="-457200" algn="just">
              <a:buFont typeface="Arial" panose="020B0604020202020204" pitchFamily="34" charset="0"/>
              <a:buChar char="•"/>
            </a:pPr>
            <a:r>
              <a:rPr lang="en-US" sz="2800" noProof="0" dirty="0">
                <a:solidFill>
                  <a:srgbClr val="0000FF"/>
                </a:solidFill>
                <a:latin typeface="Arial" panose="020B0604020202020204" pitchFamily="34" charset="0"/>
                <a:cs typeface="Arial" panose="020B0604020202020204" pitchFamily="34" charset="0"/>
              </a:rPr>
              <a:t>Associative memory</a:t>
            </a: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Practical judgment</a:t>
            </a:r>
            <a:endParaRPr lang="pl-PL" sz="2800" dirty="0">
              <a:solidFill>
                <a:srgbClr val="0000FF"/>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Analogy based reasoning</a:t>
            </a: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Experience based reasoning</a:t>
            </a: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Perception based reasoning</a:t>
            </a:r>
            <a:endParaRPr lang="pl-PL" sz="2800" dirty="0">
              <a:solidFill>
                <a:srgbClr val="0000FF"/>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Common sense reasoning</a:t>
            </a:r>
          </a:p>
          <a:p>
            <a:pPr algn="just"/>
            <a:endParaRPr lang="en-GB" sz="18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46210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rostokąt 33"/>
          <p:cNvSpPr/>
          <p:nvPr/>
        </p:nvSpPr>
        <p:spPr>
          <a:xfrm>
            <a:off x="2613737" y="2327902"/>
            <a:ext cx="3907832" cy="3468003"/>
          </a:xfrm>
          <a:prstGeom prst="rect">
            <a:avLst/>
          </a:prstGeom>
          <a:solidFill>
            <a:schemeClr val="bg1">
              <a:lumMod val="85000"/>
              <a:alpha val="9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7" name="Elipsa 6"/>
          <p:cNvSpPr/>
          <p:nvPr/>
        </p:nvSpPr>
        <p:spPr>
          <a:xfrm rot="19289978">
            <a:off x="6064634" y="3086298"/>
            <a:ext cx="425979" cy="426020"/>
          </a:xfrm>
          <a:prstGeom prst="ellipse">
            <a:avLst/>
          </a:prstGeom>
          <a:solidFill>
            <a:srgbClr val="FFFF00">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trzałka w lewo i prawo 38"/>
          <p:cNvSpPr/>
          <p:nvPr/>
        </p:nvSpPr>
        <p:spPr>
          <a:xfrm rot="20367130">
            <a:off x="5468539" y="3406932"/>
            <a:ext cx="683700" cy="330936"/>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5" name="pole tekstowe 10"/>
          <p:cNvSpPr txBox="1"/>
          <p:nvPr/>
        </p:nvSpPr>
        <p:spPr>
          <a:xfrm>
            <a:off x="2531676" y="2303525"/>
            <a:ext cx="2573321" cy="266345"/>
          </a:xfrm>
          <a:prstGeom prst="rect">
            <a:avLst/>
          </a:prstGeom>
          <a:noFill/>
        </p:spPr>
        <p:txBody>
          <a:bodyPr wrap="square" rtlCol="0">
            <a:noAutofit/>
          </a:bodyPr>
          <a:lstStyle/>
          <a:p>
            <a:pPr algn="ctr" fontAlgn="base">
              <a:spcAft>
                <a:spcPts val="0"/>
              </a:spcAft>
            </a:pPr>
            <a:r>
              <a:rPr lang="pl-PL" sz="1600" dirty="0">
                <a:solidFill>
                  <a:srgbClr val="000000"/>
                </a:solidFill>
                <a:latin typeface="Arial" panose="020B0604020202020204" pitchFamily="34" charset="0"/>
                <a:ea typeface="Times New Roman" panose="02020603050405020304" pitchFamily="18" charset="0"/>
              </a:rPr>
              <a:t>i-</a:t>
            </a:r>
            <a:r>
              <a:rPr lang="pl-PL" sz="1600" dirty="0" err="1">
                <a:solidFill>
                  <a:srgbClr val="000000"/>
                </a:solidFill>
                <a:latin typeface="Arial" panose="020B0604020202020204" pitchFamily="34" charset="0"/>
                <a:ea typeface="Times New Roman" panose="02020603050405020304" pitchFamily="18" charset="0"/>
              </a:rPr>
              <a:t>layer</a:t>
            </a:r>
            <a:r>
              <a:rPr lang="pl-PL" sz="1600" dirty="0">
                <a:solidFill>
                  <a:srgbClr val="000000"/>
                </a:solidFill>
                <a:latin typeface="Arial" panose="020B0604020202020204" pitchFamily="34" charset="0"/>
                <a:ea typeface="Times New Roman" panose="02020603050405020304" pitchFamily="18" charset="0"/>
              </a:rPr>
              <a:t> of c-granule </a:t>
            </a:r>
            <a:r>
              <a:rPr lang="pl-PL" sz="1600" dirty="0" err="1">
                <a:solidFill>
                  <a:srgbClr val="000000"/>
                </a:solidFill>
                <a:latin typeface="Arial" panose="020B0604020202020204" pitchFamily="34" charset="0"/>
                <a:ea typeface="Times New Roman" panose="02020603050405020304" pitchFamily="18" charset="0"/>
              </a:rPr>
              <a:t>control</a:t>
            </a:r>
            <a:r>
              <a:rPr lang="pl-PL" sz="1600" kern="1200" dirty="0">
                <a:solidFill>
                  <a:srgbClr val="000000"/>
                </a:solidFill>
                <a:effectLst/>
                <a:latin typeface="Arial" panose="020B0604020202020204" pitchFamily="34" charset="0"/>
                <a:ea typeface="Times New Roman" panose="02020603050405020304" pitchFamily="18" charset="0"/>
              </a:rPr>
              <a:t> </a:t>
            </a:r>
            <a:endParaRPr lang="pl-PL" sz="1600" dirty="0">
              <a:effectLst/>
              <a:latin typeface="Times New Roman" panose="02020603050405020304" pitchFamily="18" charset="0"/>
              <a:ea typeface="Times New Roman" panose="02020603050405020304" pitchFamily="18" charset="0"/>
            </a:endParaRPr>
          </a:p>
        </p:txBody>
      </p:sp>
      <p:sp>
        <p:nvSpPr>
          <p:cNvPr id="16" name="Strzałka w lewo i prawo 15"/>
          <p:cNvSpPr/>
          <p:nvPr/>
        </p:nvSpPr>
        <p:spPr>
          <a:xfrm>
            <a:off x="6535173" y="4679681"/>
            <a:ext cx="864097" cy="515877"/>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7" name="Strzałka w lewo i prawo 16"/>
          <p:cNvSpPr/>
          <p:nvPr/>
        </p:nvSpPr>
        <p:spPr>
          <a:xfrm rot="12150604">
            <a:off x="6485251" y="3329528"/>
            <a:ext cx="864097" cy="515877"/>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8" name="Strzałka w lewo i prawo 17"/>
          <p:cNvSpPr/>
          <p:nvPr/>
        </p:nvSpPr>
        <p:spPr>
          <a:xfrm rot="9999864">
            <a:off x="6405945" y="2701822"/>
            <a:ext cx="963090" cy="515877"/>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19" name="Strzałka w lewo i prawo 18"/>
          <p:cNvSpPr/>
          <p:nvPr/>
        </p:nvSpPr>
        <p:spPr>
          <a:xfrm rot="5400000">
            <a:off x="4210180" y="5885267"/>
            <a:ext cx="762891" cy="471622"/>
          </a:xfrm>
          <a:prstGeom prst="lef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2" name="Schemat blokowy: dysk magnetyczny 1"/>
          <p:cNvSpPr/>
          <p:nvPr/>
        </p:nvSpPr>
        <p:spPr>
          <a:xfrm>
            <a:off x="7330763" y="2374702"/>
            <a:ext cx="516349" cy="499485"/>
          </a:xfrm>
          <a:prstGeom prst="flowChartMagneticDisk">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chemat blokowy: dysk magnetyczny 20"/>
          <p:cNvSpPr/>
          <p:nvPr/>
        </p:nvSpPr>
        <p:spPr>
          <a:xfrm>
            <a:off x="7471183" y="2676958"/>
            <a:ext cx="540083" cy="506814"/>
          </a:xfrm>
          <a:prstGeom prst="flowChartMagneticDisk">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ole tekstowe 10"/>
          <p:cNvSpPr txBox="1"/>
          <p:nvPr/>
        </p:nvSpPr>
        <p:spPr>
          <a:xfrm>
            <a:off x="7796646" y="2327902"/>
            <a:ext cx="1203974" cy="386913"/>
          </a:xfrm>
          <a:prstGeom prst="rect">
            <a:avLst/>
          </a:prstGeom>
          <a:noFill/>
        </p:spPr>
        <p:txBody>
          <a:bodyPr wrap="square" rtlCol="0">
            <a:noAutofit/>
          </a:bodyPr>
          <a:lstStyle/>
          <a:p>
            <a:pPr algn="ctr" fontAlgn="base">
              <a:spcAft>
                <a:spcPts val="0"/>
              </a:spcAft>
            </a:pPr>
            <a:r>
              <a:rPr lang="en-US" sz="1600" kern="1200" dirty="0">
                <a:effectLst/>
                <a:latin typeface="Arial" panose="020B0604020202020204" pitchFamily="34" charset="0"/>
                <a:ea typeface="Times New Roman" panose="02020603050405020304" pitchFamily="18" charset="0"/>
              </a:rPr>
              <a:t>databases</a:t>
            </a:r>
            <a:endParaRPr lang="en-US" sz="1600" dirty="0">
              <a:effectLst/>
              <a:latin typeface="Times New Roman" panose="02020603050405020304" pitchFamily="18" charset="0"/>
              <a:ea typeface="Times New Roman" panose="02020603050405020304" pitchFamily="18" charset="0"/>
            </a:endParaRPr>
          </a:p>
        </p:txBody>
      </p:sp>
      <p:sp>
        <p:nvSpPr>
          <p:cNvPr id="28" name="Prostokąt 27"/>
          <p:cNvSpPr/>
          <p:nvPr/>
        </p:nvSpPr>
        <p:spPr>
          <a:xfrm>
            <a:off x="3441638" y="3489785"/>
            <a:ext cx="2050805" cy="12769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rPr>
              <a:t>Reasoning module of control</a:t>
            </a:r>
          </a:p>
        </p:txBody>
      </p:sp>
      <p:sp>
        <p:nvSpPr>
          <p:cNvPr id="52" name="Prostokąt 51"/>
          <p:cNvSpPr/>
          <p:nvPr/>
        </p:nvSpPr>
        <p:spPr>
          <a:xfrm>
            <a:off x="5978334" y="3135123"/>
            <a:ext cx="655188" cy="539474"/>
          </a:xfrm>
          <a:prstGeom prst="rect">
            <a:avLst/>
          </a:prstGeom>
        </p:spPr>
        <p:txBody>
          <a:bodyPr wrap="square">
            <a:noAutofit/>
          </a:bodyPr>
          <a:lstStyle/>
          <a:p>
            <a:pPr algn="ctr" fontAlgn="base">
              <a:spcAft>
                <a:spcPts val="0"/>
              </a:spcAft>
            </a:pPr>
            <a:r>
              <a:rPr lang="pl-PL" sz="1600" i="1" kern="1200" dirty="0">
                <a:solidFill>
                  <a:srgbClr val="000000"/>
                </a:solidFill>
                <a:effectLst/>
                <a:latin typeface="Arial" panose="020B0604020202020204" pitchFamily="34" charset="0"/>
                <a:ea typeface="Times New Roman" panose="02020603050405020304" pitchFamily="18" charset="0"/>
              </a:rPr>
              <a:t>V</a:t>
            </a:r>
            <a:r>
              <a:rPr lang="pl-PL" sz="1600" i="1" baseline="-25000" dirty="0">
                <a:solidFill>
                  <a:srgbClr val="000000"/>
                </a:solidFill>
                <a:latin typeface="Arial" panose="020B0604020202020204" pitchFamily="34" charset="0"/>
                <a:ea typeface="Times New Roman" panose="02020603050405020304" pitchFamily="18" charset="0"/>
              </a:rPr>
              <a:t>S</a:t>
            </a:r>
            <a:endParaRPr lang="pl-PL" sz="1600" dirty="0">
              <a:effectLst/>
              <a:latin typeface="Times New Roman" panose="02020603050405020304" pitchFamily="18" charset="0"/>
              <a:ea typeface="Times New Roman" panose="02020603050405020304" pitchFamily="18" charset="0"/>
            </a:endParaRPr>
          </a:p>
        </p:txBody>
      </p:sp>
      <p:sp>
        <p:nvSpPr>
          <p:cNvPr id="54" name="pole tekstowe 10"/>
          <p:cNvSpPr txBox="1"/>
          <p:nvPr/>
        </p:nvSpPr>
        <p:spPr>
          <a:xfrm>
            <a:off x="7311019" y="4258058"/>
            <a:ext cx="1077405" cy="384702"/>
          </a:xfrm>
          <a:prstGeom prst="rect">
            <a:avLst/>
          </a:prstGeom>
          <a:noFill/>
        </p:spPr>
        <p:txBody>
          <a:bodyPr wrap="square" rtlCol="0">
            <a:noAutofit/>
          </a:bodyPr>
          <a:lstStyle/>
          <a:p>
            <a:pPr algn="ctr" fontAlgn="base">
              <a:spcAft>
                <a:spcPts val="0"/>
              </a:spcAft>
            </a:pPr>
            <a:r>
              <a:rPr lang="en-US" sz="1600" kern="1200" dirty="0">
                <a:effectLst/>
                <a:latin typeface="Arial" panose="020B0604020202020204" pitchFamily="34" charset="0"/>
                <a:ea typeface="Times New Roman" panose="02020603050405020304" pitchFamily="18" charset="0"/>
              </a:rPr>
              <a:t>experts</a:t>
            </a:r>
            <a:endParaRPr lang="en-US" sz="1600" dirty="0">
              <a:effectLst/>
              <a:latin typeface="Times New Roman" panose="02020603050405020304" pitchFamily="18" charset="0"/>
              <a:ea typeface="Times New Roman" panose="02020603050405020304" pitchFamily="18" charset="0"/>
            </a:endParaRPr>
          </a:p>
        </p:txBody>
      </p:sp>
      <p:sp>
        <p:nvSpPr>
          <p:cNvPr id="57" name="pole tekstowe 10"/>
          <p:cNvSpPr txBox="1"/>
          <p:nvPr/>
        </p:nvSpPr>
        <p:spPr>
          <a:xfrm>
            <a:off x="7327977" y="4712459"/>
            <a:ext cx="683289" cy="360392"/>
          </a:xfrm>
          <a:prstGeom prst="rect">
            <a:avLst/>
          </a:prstGeom>
          <a:noFill/>
        </p:spPr>
        <p:txBody>
          <a:bodyPr wrap="square" rtlCol="0">
            <a:noAutofit/>
          </a:bodyPr>
          <a:lstStyle/>
          <a:p>
            <a:pPr algn="ctr" fontAlgn="base">
              <a:spcAft>
                <a:spcPts val="0"/>
              </a:spcAft>
            </a:pPr>
            <a:r>
              <a:rPr lang="pl-PL" sz="1600" kern="1200" dirty="0">
                <a:effectLst/>
                <a:latin typeface="Arial" panose="020B0604020202020204" pitchFamily="34" charset="0"/>
                <a:ea typeface="Times New Roman" panose="02020603050405020304" pitchFamily="18" charset="0"/>
              </a:rPr>
              <a:t>LLM</a:t>
            </a:r>
            <a:endParaRPr lang="pl-PL" sz="1600" dirty="0">
              <a:effectLst/>
              <a:latin typeface="Times New Roman" panose="02020603050405020304" pitchFamily="18" charset="0"/>
              <a:ea typeface="Times New Roman" panose="02020603050405020304" pitchFamily="18" charset="0"/>
            </a:endParaRPr>
          </a:p>
        </p:txBody>
      </p:sp>
      <p:sp>
        <p:nvSpPr>
          <p:cNvPr id="58" name="pole tekstowe 10"/>
          <p:cNvSpPr txBox="1"/>
          <p:nvPr/>
        </p:nvSpPr>
        <p:spPr>
          <a:xfrm>
            <a:off x="3024770" y="6502520"/>
            <a:ext cx="3334664" cy="257760"/>
          </a:xfrm>
          <a:prstGeom prst="rect">
            <a:avLst/>
          </a:prstGeom>
          <a:noFill/>
        </p:spPr>
        <p:txBody>
          <a:bodyPr wrap="square" rtlCol="0">
            <a:noAutofit/>
          </a:bodyPr>
          <a:lstStyle/>
          <a:p>
            <a:pPr algn="ctr" fontAlgn="base">
              <a:spcAft>
                <a:spcPts val="0"/>
              </a:spcAft>
            </a:pPr>
            <a:r>
              <a:rPr lang="en-US" sz="1600" dirty="0">
                <a:latin typeface="Arial" panose="020B0604020202020204" pitchFamily="34" charset="0"/>
                <a:ea typeface="Times New Roman" panose="02020603050405020304" pitchFamily="18" charset="0"/>
              </a:rPr>
              <a:t>other users, e.g. patients</a:t>
            </a:r>
            <a:endParaRPr lang="en-US" sz="1600" dirty="0">
              <a:effectLst/>
              <a:latin typeface="Times New Roman" panose="02020603050405020304" pitchFamily="18" charset="0"/>
              <a:ea typeface="Times New Roman" panose="02020603050405020304" pitchFamily="18" charset="0"/>
            </a:endParaRPr>
          </a:p>
        </p:txBody>
      </p:sp>
      <p:sp>
        <p:nvSpPr>
          <p:cNvPr id="59" name="Elipsa 58"/>
          <p:cNvSpPr/>
          <p:nvPr/>
        </p:nvSpPr>
        <p:spPr>
          <a:xfrm rot="19289978">
            <a:off x="4381536" y="5342513"/>
            <a:ext cx="425979" cy="4260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rostokąt 59"/>
          <p:cNvSpPr/>
          <p:nvPr/>
        </p:nvSpPr>
        <p:spPr>
          <a:xfrm>
            <a:off x="4268477" y="5394320"/>
            <a:ext cx="655188" cy="405459"/>
          </a:xfrm>
          <a:prstGeom prst="rect">
            <a:avLst/>
          </a:prstGeom>
        </p:spPr>
        <p:txBody>
          <a:bodyPr wrap="square">
            <a:noAutofit/>
          </a:bodyPr>
          <a:lstStyle/>
          <a:p>
            <a:pPr algn="ctr" fontAlgn="base">
              <a:spcAft>
                <a:spcPts val="0"/>
              </a:spcAft>
            </a:pPr>
            <a:r>
              <a:rPr lang="pl-PL" sz="1600" i="1" dirty="0" err="1">
                <a:solidFill>
                  <a:srgbClr val="000000"/>
                </a:solidFill>
                <a:latin typeface="Arial" panose="020B0604020202020204" pitchFamily="34" charset="0"/>
                <a:ea typeface="Times New Roman" panose="02020603050405020304" pitchFamily="18" charset="0"/>
              </a:rPr>
              <a:t>H</a:t>
            </a:r>
            <a:r>
              <a:rPr lang="pl-PL" sz="1600" i="1" baseline="-25000" dirty="0" err="1">
                <a:solidFill>
                  <a:srgbClr val="000000"/>
                </a:solidFill>
                <a:latin typeface="Arial" panose="020B0604020202020204" pitchFamily="34" charset="0"/>
                <a:ea typeface="Times New Roman" panose="02020603050405020304" pitchFamily="18" charset="0"/>
              </a:rPr>
              <a:t>p</a:t>
            </a:r>
            <a:endParaRPr lang="pl-PL" sz="1600" dirty="0">
              <a:effectLst/>
              <a:latin typeface="Times New Roman" panose="02020603050405020304" pitchFamily="18" charset="0"/>
              <a:ea typeface="Times New Roman" panose="02020603050405020304" pitchFamily="18" charset="0"/>
            </a:endParaRPr>
          </a:p>
        </p:txBody>
      </p:sp>
      <p:sp>
        <p:nvSpPr>
          <p:cNvPr id="61" name="pole tekstowe 11"/>
          <p:cNvSpPr txBox="1"/>
          <p:nvPr/>
        </p:nvSpPr>
        <p:spPr>
          <a:xfrm>
            <a:off x="2111371" y="3625017"/>
            <a:ext cx="779333" cy="446210"/>
          </a:xfrm>
          <a:prstGeom prst="rect">
            <a:avLst/>
          </a:prstGeom>
          <a:noFill/>
        </p:spPr>
        <p:txBody>
          <a:bodyPr wrap="square" rtlCol="0">
            <a:noAutofit/>
          </a:bodyPr>
          <a:lstStyle/>
          <a:p>
            <a:pPr fontAlgn="base">
              <a:spcAft>
                <a:spcPts val="0"/>
              </a:spcAft>
            </a:pPr>
            <a:r>
              <a:rPr lang="pl-PL" sz="2000" b="1" kern="1200" dirty="0">
                <a:solidFill>
                  <a:srgbClr val="000000"/>
                </a:solidFill>
                <a:effectLst/>
                <a:latin typeface="Arial" panose="020B0604020202020204" pitchFamily="34" charset="0"/>
                <a:ea typeface="Times New Roman" panose="02020603050405020304" pitchFamily="18" charset="0"/>
              </a:rPr>
              <a:t>…</a:t>
            </a:r>
            <a:endParaRPr lang="pl-PL" sz="2000" b="1" dirty="0">
              <a:effectLst/>
              <a:latin typeface="Times New Roman" panose="02020603050405020304" pitchFamily="18" charset="0"/>
              <a:ea typeface="Times New Roman" panose="02020603050405020304" pitchFamily="18" charset="0"/>
            </a:endParaRPr>
          </a:p>
        </p:txBody>
      </p:sp>
      <p:sp>
        <p:nvSpPr>
          <p:cNvPr id="62" name="Strzałka w lewo i prawo 61"/>
          <p:cNvSpPr/>
          <p:nvPr/>
        </p:nvSpPr>
        <p:spPr>
          <a:xfrm rot="16200000">
            <a:off x="4307336" y="4932775"/>
            <a:ext cx="586619" cy="254451"/>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63" name="Strzałka w lewo i prawo 62"/>
          <p:cNvSpPr/>
          <p:nvPr/>
        </p:nvSpPr>
        <p:spPr>
          <a:xfrm rot="1662686">
            <a:off x="5465300" y="4310378"/>
            <a:ext cx="583746" cy="311681"/>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l-PL"/>
          </a:p>
        </p:txBody>
      </p:sp>
      <p:sp>
        <p:nvSpPr>
          <p:cNvPr id="9" name="Strzałka w prawo 8"/>
          <p:cNvSpPr/>
          <p:nvPr/>
        </p:nvSpPr>
        <p:spPr>
          <a:xfrm rot="16200000">
            <a:off x="4628651" y="3102829"/>
            <a:ext cx="456625" cy="297458"/>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lipsa 63"/>
          <p:cNvSpPr/>
          <p:nvPr/>
        </p:nvSpPr>
        <p:spPr>
          <a:xfrm rot="19289978">
            <a:off x="4648061" y="2570147"/>
            <a:ext cx="492457" cy="4995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rostokąt 64"/>
          <p:cNvSpPr/>
          <p:nvPr/>
        </p:nvSpPr>
        <p:spPr>
          <a:xfrm>
            <a:off x="4476828" y="2610880"/>
            <a:ext cx="748168" cy="582178"/>
          </a:xfrm>
          <a:prstGeom prst="rect">
            <a:avLst/>
          </a:prstGeom>
        </p:spPr>
        <p:txBody>
          <a:bodyPr wrap="square">
            <a:noAutofit/>
          </a:bodyPr>
          <a:lstStyle/>
          <a:p>
            <a:pPr algn="ctr" fontAlgn="base">
              <a:spcAft>
                <a:spcPts val="0"/>
              </a:spcAft>
            </a:pPr>
            <a:r>
              <a:rPr lang="pl-PL" sz="1600" i="1" kern="1200" dirty="0">
                <a:solidFill>
                  <a:srgbClr val="000000"/>
                </a:solidFill>
                <a:effectLst/>
                <a:latin typeface="Arial" panose="020B0604020202020204" pitchFamily="34" charset="0"/>
                <a:ea typeface="Times New Roman" panose="02020603050405020304" pitchFamily="18" charset="0"/>
              </a:rPr>
              <a:t> C</a:t>
            </a:r>
            <a:r>
              <a:rPr lang="pl-PL" sz="1600" i="1" kern="1200" baseline="-25000" dirty="0">
                <a:solidFill>
                  <a:srgbClr val="000000"/>
                </a:solidFill>
                <a:effectLst/>
                <a:latin typeface="Arial" panose="020B0604020202020204" pitchFamily="34" charset="0"/>
                <a:ea typeface="Times New Roman" panose="02020603050405020304" pitchFamily="18" charset="0"/>
              </a:rPr>
              <a:t>DRL</a:t>
            </a:r>
            <a:endParaRPr lang="pl-PL" sz="1600" dirty="0">
              <a:effectLst/>
              <a:latin typeface="Times New Roman" panose="02020603050405020304" pitchFamily="18" charset="0"/>
              <a:ea typeface="Times New Roman" panose="02020603050405020304" pitchFamily="18" charset="0"/>
            </a:endParaRPr>
          </a:p>
        </p:txBody>
      </p:sp>
      <p:grpSp>
        <p:nvGrpSpPr>
          <p:cNvPr id="3" name="Grupa 2"/>
          <p:cNvGrpSpPr/>
          <p:nvPr/>
        </p:nvGrpSpPr>
        <p:grpSpPr>
          <a:xfrm>
            <a:off x="5899623" y="4577227"/>
            <a:ext cx="676663" cy="554195"/>
            <a:chOff x="7508780" y="5739632"/>
            <a:chExt cx="676663" cy="554195"/>
          </a:xfrm>
        </p:grpSpPr>
        <p:sp>
          <p:nvSpPr>
            <p:cNvPr id="33" name="Elipsa 32"/>
            <p:cNvSpPr/>
            <p:nvPr/>
          </p:nvSpPr>
          <p:spPr>
            <a:xfrm>
              <a:off x="7519403" y="5739632"/>
              <a:ext cx="606732" cy="554195"/>
            </a:xfrm>
            <a:prstGeom prst="ellipse">
              <a:avLst/>
            </a:prstGeom>
            <a:solidFill>
              <a:srgbClr val="FFFF00">
                <a:alpha val="9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Prostokąt 54"/>
            <p:cNvSpPr/>
            <p:nvPr/>
          </p:nvSpPr>
          <p:spPr>
            <a:xfrm>
              <a:off x="7508780" y="5826005"/>
              <a:ext cx="676663" cy="467822"/>
            </a:xfrm>
            <a:prstGeom prst="rect">
              <a:avLst/>
            </a:prstGeom>
          </p:spPr>
          <p:txBody>
            <a:bodyPr wrap="square">
              <a:noAutofit/>
            </a:bodyPr>
            <a:lstStyle/>
            <a:p>
              <a:pPr algn="ctr" fontAlgn="base">
                <a:spcAft>
                  <a:spcPts val="0"/>
                </a:spcAft>
              </a:pPr>
              <a:r>
                <a:rPr lang="pl-PL" sz="1600" i="1" kern="1200" dirty="0">
                  <a:solidFill>
                    <a:srgbClr val="000000"/>
                  </a:solidFill>
                  <a:effectLst/>
                  <a:latin typeface="Arial" panose="020B0604020202020204" pitchFamily="34" charset="0"/>
                  <a:ea typeface="Times New Roman" panose="02020603050405020304" pitchFamily="18" charset="0"/>
                </a:rPr>
                <a:t>C</a:t>
              </a:r>
              <a:r>
                <a:rPr lang="pl-PL" sz="1600" i="1" kern="1200" baseline="-25000" dirty="0">
                  <a:solidFill>
                    <a:srgbClr val="000000"/>
                  </a:solidFill>
                  <a:effectLst/>
                  <a:latin typeface="Arial" panose="020B0604020202020204" pitchFamily="34" charset="0"/>
                  <a:ea typeface="Times New Roman" panose="02020603050405020304" pitchFamily="18" charset="0"/>
                </a:rPr>
                <a:t>LLM</a:t>
              </a:r>
              <a:endParaRPr lang="pl-PL" sz="1600" dirty="0">
                <a:effectLst/>
                <a:latin typeface="Times New Roman" panose="02020603050405020304" pitchFamily="18" charset="0"/>
                <a:ea typeface="Times New Roman" panose="02020603050405020304" pitchFamily="18" charset="0"/>
              </a:endParaRPr>
            </a:p>
          </p:txBody>
        </p:sp>
      </p:grpSp>
      <p:sp>
        <p:nvSpPr>
          <p:cNvPr id="5" name="pole tekstowe 4"/>
          <p:cNvSpPr txBox="1"/>
          <p:nvPr/>
        </p:nvSpPr>
        <p:spPr>
          <a:xfrm>
            <a:off x="-18418" y="711128"/>
            <a:ext cx="8748464" cy="1477328"/>
          </a:xfrm>
          <a:prstGeom prst="rect">
            <a:avLst/>
          </a:prstGeom>
          <a:noFill/>
        </p:spPr>
        <p:txBody>
          <a:bodyPr wrap="square" rtlCol="0">
            <a:spAutoFit/>
          </a:bodyPr>
          <a:lstStyle/>
          <a:p>
            <a:pPr algn="ctr"/>
            <a:r>
              <a:rPr lang="en-US" sz="1800" dirty="0">
                <a:solidFill>
                  <a:srgbClr val="0000FF"/>
                </a:solidFill>
              </a:rPr>
              <a:t>Upon receiving a task (question) from the user, the control of the </a:t>
            </a:r>
            <a:r>
              <a:rPr lang="pl-PL" sz="1800" dirty="0">
                <a:solidFill>
                  <a:srgbClr val="0000FF"/>
                </a:solidFill>
              </a:rPr>
              <a:t>c</a:t>
            </a:r>
            <a:r>
              <a:rPr lang="en-US" sz="1800" dirty="0">
                <a:solidFill>
                  <a:srgbClr val="0000FF"/>
                </a:solidFill>
              </a:rPr>
              <a:t>-granule initiates reasoning in the information layer of its sub-granule called the reasoning module. This reasoning is realized </a:t>
            </a:r>
            <a:r>
              <a:rPr lang="pl-PL" sz="1800" dirty="0">
                <a:solidFill>
                  <a:srgbClr val="0000FF"/>
                </a:solidFill>
              </a:rPr>
              <a:t>by</a:t>
            </a:r>
            <a:r>
              <a:rPr lang="en-US" sz="1800" dirty="0">
                <a:solidFill>
                  <a:srgbClr val="0000FF"/>
                </a:solidFill>
              </a:rPr>
              <a:t> granular computations involving interactions (communications) with databases, experts, or other users, and aims to provide an answer to the task.</a:t>
            </a:r>
            <a:endParaRPr lang="pl-PL" sz="1800" dirty="0">
              <a:solidFill>
                <a:srgbClr val="0000FF"/>
              </a:solidFill>
            </a:endParaRPr>
          </a:p>
        </p:txBody>
      </p:sp>
      <p:sp>
        <p:nvSpPr>
          <p:cNvPr id="37" name="pole tekstowe 36"/>
          <p:cNvSpPr txBox="1"/>
          <p:nvPr/>
        </p:nvSpPr>
        <p:spPr>
          <a:xfrm>
            <a:off x="16888" y="2217053"/>
            <a:ext cx="2173074" cy="4524315"/>
          </a:xfrm>
          <a:prstGeom prst="rect">
            <a:avLst/>
          </a:prstGeom>
          <a:noFill/>
        </p:spPr>
        <p:txBody>
          <a:bodyPr wrap="square" rtlCol="0">
            <a:spAutoFit/>
          </a:bodyPr>
          <a:lstStyle/>
          <a:p>
            <a:pPr algn="ctr"/>
            <a:r>
              <a:rPr lang="pl-PL" sz="1600" i="1" dirty="0">
                <a:solidFill>
                  <a:srgbClr val="0000FF"/>
                </a:solidFill>
                <a:latin typeface="Arial" panose="020B0604020202020204" pitchFamily="34" charset="0"/>
                <a:ea typeface="Times New Roman" panose="02020603050405020304" pitchFamily="18" charset="0"/>
              </a:rPr>
              <a:t>C</a:t>
            </a:r>
            <a:r>
              <a:rPr lang="pl-PL" sz="1600" i="1" baseline="-25000" dirty="0">
                <a:solidFill>
                  <a:srgbClr val="0000FF"/>
                </a:solidFill>
                <a:latin typeface="Arial" panose="020B0604020202020204" pitchFamily="34" charset="0"/>
                <a:ea typeface="Times New Roman" panose="02020603050405020304" pitchFamily="18" charset="0"/>
              </a:rPr>
              <a:t>LLM</a:t>
            </a:r>
            <a:r>
              <a:rPr lang="pl-PL" sz="1600" dirty="0">
                <a:solidFill>
                  <a:srgbClr val="0000FF"/>
                </a:solidFill>
              </a:rPr>
              <a:t> - </a:t>
            </a:r>
            <a:r>
              <a:rPr lang="en-US" sz="1600" dirty="0">
                <a:solidFill>
                  <a:srgbClr val="0000FF"/>
                </a:solidFill>
              </a:rPr>
              <a:t>information granule representing parameters of LLM</a:t>
            </a:r>
          </a:p>
          <a:p>
            <a:pPr algn="ctr"/>
            <a:r>
              <a:rPr lang="en-US" sz="1600" i="1" dirty="0">
                <a:solidFill>
                  <a:srgbClr val="0000FF"/>
                </a:solidFill>
              </a:rPr>
              <a:t>V</a:t>
            </a:r>
            <a:r>
              <a:rPr lang="en-US" sz="1600" i="1" baseline="-25000" dirty="0">
                <a:solidFill>
                  <a:srgbClr val="0000FF"/>
                </a:solidFill>
              </a:rPr>
              <a:t>S </a:t>
            </a:r>
            <a:r>
              <a:rPr lang="en-US" sz="1600" i="1" dirty="0">
                <a:solidFill>
                  <a:srgbClr val="0000FF"/>
                </a:solidFill>
              </a:rPr>
              <a:t>– </a:t>
            </a:r>
            <a:r>
              <a:rPr lang="en-US" sz="1600" dirty="0">
                <a:solidFill>
                  <a:srgbClr val="0000FF"/>
                </a:solidFill>
              </a:rPr>
              <a:t>information granule consisting</a:t>
            </a:r>
            <a:r>
              <a:rPr lang="pl-PL" sz="1600" dirty="0">
                <a:solidFill>
                  <a:srgbClr val="0000FF"/>
                </a:solidFill>
              </a:rPr>
              <a:t> of </a:t>
            </a:r>
            <a:r>
              <a:rPr lang="en-US" sz="1600" dirty="0">
                <a:solidFill>
                  <a:srgbClr val="0000FF"/>
                </a:solidFill>
              </a:rPr>
              <a:t>the induced set of rules</a:t>
            </a:r>
          </a:p>
          <a:p>
            <a:pPr algn="ctr"/>
            <a:r>
              <a:rPr lang="en-US" sz="1600" i="1" dirty="0">
                <a:solidFill>
                  <a:srgbClr val="0000FF"/>
                </a:solidFill>
              </a:rPr>
              <a:t>C</a:t>
            </a:r>
            <a:r>
              <a:rPr lang="en-US" sz="1600" i="1" baseline="-25000" dirty="0">
                <a:solidFill>
                  <a:srgbClr val="0000FF"/>
                </a:solidFill>
              </a:rPr>
              <a:t>CDR  </a:t>
            </a:r>
            <a:r>
              <a:rPr lang="en-US" sz="1600" i="1" dirty="0">
                <a:solidFill>
                  <a:srgbClr val="0000FF"/>
                </a:solidFill>
              </a:rPr>
              <a:t>- </a:t>
            </a:r>
            <a:r>
              <a:rPr lang="en-US" sz="1600" dirty="0">
                <a:solidFill>
                  <a:srgbClr val="0000FF"/>
                </a:solidFill>
              </a:rPr>
              <a:t>information granule consisting</a:t>
            </a:r>
            <a:r>
              <a:rPr lang="pl-PL" sz="1600" dirty="0">
                <a:solidFill>
                  <a:srgbClr val="0000FF"/>
                </a:solidFill>
              </a:rPr>
              <a:t> of</a:t>
            </a:r>
            <a:r>
              <a:rPr lang="en-US" sz="1600" dirty="0">
                <a:solidFill>
                  <a:srgbClr val="0000FF"/>
                </a:solidFill>
              </a:rPr>
              <a:t> the </a:t>
            </a:r>
            <a:r>
              <a:rPr lang="pl-PL" sz="1600" dirty="0" err="1">
                <a:solidFill>
                  <a:srgbClr val="0000FF"/>
                </a:solidFill>
              </a:rPr>
              <a:t>optimized</a:t>
            </a:r>
            <a:r>
              <a:rPr lang="pl-PL" sz="1600" dirty="0">
                <a:solidFill>
                  <a:srgbClr val="0000FF"/>
                </a:solidFill>
              </a:rPr>
              <a:t> </a:t>
            </a:r>
            <a:r>
              <a:rPr lang="en-US" sz="1600" dirty="0">
                <a:solidFill>
                  <a:srgbClr val="0000FF"/>
                </a:solidFill>
              </a:rPr>
              <a:t>set of rules </a:t>
            </a:r>
            <a:endParaRPr lang="pl-PL" sz="1600" dirty="0">
              <a:solidFill>
                <a:srgbClr val="0000FF"/>
              </a:solidFill>
            </a:endParaRPr>
          </a:p>
          <a:p>
            <a:pPr algn="ctr"/>
            <a:r>
              <a:rPr lang="en-US" sz="1600" i="1" dirty="0" err="1">
                <a:solidFill>
                  <a:srgbClr val="0000FF"/>
                </a:solidFill>
              </a:rPr>
              <a:t>H</a:t>
            </a:r>
            <a:r>
              <a:rPr lang="en-US" sz="1600" i="1" baseline="-25000" dirty="0" err="1">
                <a:solidFill>
                  <a:srgbClr val="0000FF"/>
                </a:solidFill>
              </a:rPr>
              <a:t>p</a:t>
            </a:r>
            <a:r>
              <a:rPr lang="en-US" sz="1600" dirty="0">
                <a:solidFill>
                  <a:srgbClr val="0000FF"/>
                </a:solidFill>
              </a:rPr>
              <a:t> - information granule representing the patient's history and the reasoning module's response regarding support for their therapy</a:t>
            </a:r>
          </a:p>
        </p:txBody>
      </p:sp>
      <p:sp>
        <p:nvSpPr>
          <p:cNvPr id="13" name="pole tekstowe 12"/>
          <p:cNvSpPr txBox="1"/>
          <p:nvPr/>
        </p:nvSpPr>
        <p:spPr>
          <a:xfrm>
            <a:off x="0" y="186916"/>
            <a:ext cx="9144000" cy="461665"/>
          </a:xfrm>
          <a:prstGeom prst="rect">
            <a:avLst/>
          </a:prstGeom>
          <a:noFill/>
        </p:spPr>
        <p:txBody>
          <a:bodyPr wrap="square" rtlCol="0">
            <a:spAutoFit/>
          </a:bodyPr>
          <a:lstStyle/>
          <a:p>
            <a:r>
              <a:rPr lang="pl-PL" sz="2400" b="1" dirty="0">
                <a:solidFill>
                  <a:srgbClr val="0070C0"/>
                </a:solidFill>
                <a:ea typeface="+mj-ea"/>
                <a:cs typeface="+mj-cs"/>
              </a:rPr>
              <a:t>REASONING MODULE OF C-GRANULE CONTROL: EXAMPLE</a:t>
            </a:r>
            <a:endParaRPr lang="en-US" sz="2400" b="1" dirty="0">
              <a:solidFill>
                <a:srgbClr val="0070C0"/>
              </a:solidFill>
              <a:ea typeface="+mj-ea"/>
              <a:cs typeface="+mj-cs"/>
            </a:endParaRPr>
          </a:p>
        </p:txBody>
      </p:sp>
      <p:pic>
        <p:nvPicPr>
          <p:cNvPr id="4" name="Obraz 3">
            <a:extLst>
              <a:ext uri="{FF2B5EF4-FFF2-40B4-BE49-F238E27FC236}">
                <a16:creationId xmlns="" xmlns:a16="http://schemas.microsoft.com/office/drawing/2014/main" id="{1CAC000B-F7F7-629E-B159-44086D45FA99}"/>
              </a:ext>
            </a:extLst>
          </p:cNvPr>
          <p:cNvPicPr>
            <a:picLocks noChangeAspect="1"/>
          </p:cNvPicPr>
          <p:nvPr/>
        </p:nvPicPr>
        <p:blipFill>
          <a:blip r:embed="rId2"/>
          <a:stretch>
            <a:fillRect/>
          </a:stretch>
        </p:blipFill>
        <p:spPr>
          <a:xfrm>
            <a:off x="7349248" y="3435606"/>
            <a:ext cx="974067" cy="877041"/>
          </a:xfrm>
          <a:prstGeom prst="rect">
            <a:avLst/>
          </a:prstGeom>
        </p:spPr>
      </p:pic>
    </p:spTree>
    <p:extLst>
      <p:ext uri="{BB962C8B-B14F-4D97-AF65-F5344CB8AC3E}">
        <p14:creationId xmlns:p14="http://schemas.microsoft.com/office/powerpoint/2010/main" val="3220708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171299C-18DA-575C-868A-76D679A7F168}"/>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DD3AE5D6-7CD4-9949-7DCE-3E085F085775}"/>
              </a:ext>
            </a:extLst>
          </p:cNvPr>
          <p:cNvSpPr>
            <a:spLocks noGrp="1"/>
          </p:cNvSpPr>
          <p:nvPr>
            <p:ph type="title"/>
          </p:nvPr>
        </p:nvSpPr>
        <p:spPr>
          <a:xfrm>
            <a:off x="1" y="2132856"/>
            <a:ext cx="9115532" cy="3623994"/>
          </a:xfrm>
        </p:spPr>
        <p:txBody>
          <a:bodyPr/>
          <a:lstStyle/>
          <a:p>
            <a:r>
              <a:rPr lang="pl-PL" sz="2800">
                <a:solidFill>
                  <a:srgbClr val="0000FF"/>
                </a:solidFill>
                <a:ea typeface="+mn-ea"/>
                <a:cs typeface="+mn-cs"/>
              </a:rPr>
              <a:t/>
            </a:r>
            <a:br>
              <a:rPr lang="pl-PL" sz="2800">
                <a:solidFill>
                  <a:srgbClr val="0000FF"/>
                </a:solidFill>
                <a:ea typeface="+mn-ea"/>
                <a:cs typeface="+mn-cs"/>
              </a:rPr>
            </a:br>
            <a:r>
              <a:rPr lang="en-GB" sz="2800">
                <a:solidFill>
                  <a:srgbClr val="0000FF"/>
                </a:solidFill>
                <a:ea typeface="+mn-ea"/>
                <a:cs typeface="+mn-cs"/>
              </a:rPr>
              <a:t>The Turing test, as originally conceived, focused on language and reasoning; </a:t>
            </a:r>
            <a:r>
              <a:rPr lang="en-GB" sz="2800" b="1">
                <a:solidFill>
                  <a:srgbClr val="0000FF"/>
                </a:solidFill>
                <a:ea typeface="+mn-ea"/>
                <a:cs typeface="+mn-cs"/>
              </a:rPr>
              <a:t>problems of perception and action were conspicuously absent</a:t>
            </a:r>
            <a:r>
              <a:rPr lang="en-GB" sz="2800">
                <a:solidFill>
                  <a:srgbClr val="0000FF"/>
                </a:solidFill>
                <a:ea typeface="+mn-ea"/>
                <a:cs typeface="+mn-cs"/>
              </a:rPr>
              <a:t>. The proposed tests will provide an opportunity to bring four important areas of AI research </a:t>
            </a:r>
            <a:r>
              <a:rPr lang="pl-PL" sz="2800">
                <a:solidFill>
                  <a:srgbClr val="0000FF"/>
                </a:solidFill>
                <a:ea typeface="+mn-ea"/>
                <a:cs typeface="+mn-cs"/>
              </a:rPr>
              <a:t/>
            </a:r>
            <a:br>
              <a:rPr lang="pl-PL" sz="2800">
                <a:solidFill>
                  <a:srgbClr val="0000FF"/>
                </a:solidFill>
                <a:ea typeface="+mn-ea"/>
                <a:cs typeface="+mn-cs"/>
              </a:rPr>
            </a:br>
            <a:r>
              <a:rPr lang="en-GB" sz="2800">
                <a:solidFill>
                  <a:srgbClr val="0000FF"/>
                </a:solidFill>
                <a:ea typeface="+mn-ea"/>
                <a:cs typeface="+mn-cs"/>
              </a:rPr>
              <a:t>(language, reasoning, perception, and action) </a:t>
            </a:r>
            <a:r>
              <a:rPr lang="pl-PL" sz="2800">
                <a:solidFill>
                  <a:srgbClr val="0000FF"/>
                </a:solidFill>
                <a:ea typeface="+mn-ea"/>
                <a:cs typeface="+mn-cs"/>
              </a:rPr>
              <a:t/>
            </a:r>
            <a:br>
              <a:rPr lang="pl-PL" sz="2800">
                <a:solidFill>
                  <a:srgbClr val="0000FF"/>
                </a:solidFill>
                <a:ea typeface="+mn-ea"/>
                <a:cs typeface="+mn-cs"/>
              </a:rPr>
            </a:br>
            <a:r>
              <a:rPr lang="en-GB" sz="2800">
                <a:solidFill>
                  <a:srgbClr val="0000FF"/>
                </a:solidFill>
                <a:ea typeface="+mn-ea"/>
                <a:cs typeface="+mn-cs"/>
              </a:rPr>
              <a:t>back into sync after each has regrettably diverged into a fairly independent area of research.</a:t>
            </a:r>
            <a:r>
              <a:rPr lang="pl-PL" sz="2400">
                <a:solidFill>
                  <a:srgbClr val="0000FF"/>
                </a:solidFill>
                <a:ea typeface="+mn-ea"/>
                <a:cs typeface="+mn-cs"/>
              </a:rPr>
              <a:t/>
            </a:r>
            <a:br>
              <a:rPr lang="pl-PL" sz="2400">
                <a:solidFill>
                  <a:srgbClr val="0000FF"/>
                </a:solidFill>
                <a:ea typeface="+mn-ea"/>
                <a:cs typeface="+mn-cs"/>
              </a:rPr>
            </a:br>
            <a:r>
              <a:rPr lang="pl-PL" sz="2400">
                <a:solidFill>
                  <a:srgbClr val="0000FF"/>
                </a:solidFill>
                <a:ea typeface="+mn-ea"/>
                <a:cs typeface="+mn-cs"/>
              </a:rPr>
              <a:t/>
            </a:r>
            <a:br>
              <a:rPr lang="pl-PL" sz="2400">
                <a:solidFill>
                  <a:srgbClr val="0000FF"/>
                </a:solidFill>
                <a:ea typeface="+mn-ea"/>
                <a:cs typeface="+mn-cs"/>
              </a:rPr>
            </a:br>
            <a:endParaRPr lang="pl-PL" sz="2400">
              <a:solidFill>
                <a:srgbClr val="0000FF"/>
              </a:solidFill>
              <a:ea typeface="+mn-ea"/>
              <a:cs typeface="+mn-cs"/>
            </a:endParaRPr>
          </a:p>
        </p:txBody>
      </p:sp>
      <p:sp>
        <p:nvSpPr>
          <p:cNvPr id="4" name="Tytuł 1">
            <a:extLst>
              <a:ext uri="{FF2B5EF4-FFF2-40B4-BE49-F238E27FC236}">
                <a16:creationId xmlns="" xmlns:a16="http://schemas.microsoft.com/office/drawing/2014/main" id="{3594FF7C-9DA4-D0CB-2520-A3909CBC5AF7}"/>
              </a:ext>
            </a:extLst>
          </p:cNvPr>
          <p:cNvSpPr txBox="1">
            <a:spLocks/>
          </p:cNvSpPr>
          <p:nvPr/>
        </p:nvSpPr>
        <p:spPr>
          <a:xfrm>
            <a:off x="467544" y="65442"/>
            <a:ext cx="8229600" cy="194421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b="1"/>
              <a:t>BEYOND THE TURING TEST</a:t>
            </a:r>
            <a:endParaRPr lang="en-US" b="1"/>
          </a:p>
          <a:p>
            <a:r>
              <a:rPr lang="pl-PL" b="1"/>
              <a:t>&amp; </a:t>
            </a:r>
          </a:p>
          <a:p>
            <a:r>
              <a:rPr lang="pl-PL" b="1"/>
              <a:t>REASONING </a:t>
            </a:r>
          </a:p>
        </p:txBody>
      </p:sp>
      <p:sp>
        <p:nvSpPr>
          <p:cNvPr id="5" name="pole tekstowe 4">
            <a:extLst>
              <a:ext uri="{FF2B5EF4-FFF2-40B4-BE49-F238E27FC236}">
                <a16:creationId xmlns="" xmlns:a16="http://schemas.microsoft.com/office/drawing/2014/main" id="{2D726DE1-9166-A2AA-51C3-C346AE2E8991}"/>
              </a:ext>
            </a:extLst>
          </p:cNvPr>
          <p:cNvSpPr txBox="1"/>
          <p:nvPr/>
        </p:nvSpPr>
        <p:spPr>
          <a:xfrm>
            <a:off x="179512" y="5872530"/>
            <a:ext cx="8748464" cy="646331"/>
          </a:xfrm>
          <a:prstGeom prst="rect">
            <a:avLst/>
          </a:prstGeom>
          <a:noFill/>
        </p:spPr>
        <p:txBody>
          <a:bodyPr wrap="square" rtlCol="0">
            <a:spAutoFit/>
          </a:bodyPr>
          <a:lstStyle/>
          <a:p>
            <a:r>
              <a:rPr lang="en-GB" sz="1800" i="1" dirty="0">
                <a:solidFill>
                  <a:srgbClr val="0000FF"/>
                </a:solidFill>
              </a:rPr>
              <a:t>C. L. </a:t>
            </a:r>
            <a:r>
              <a:rPr lang="en-GB" sz="1800" i="1" dirty="0" err="1">
                <a:solidFill>
                  <a:srgbClr val="0000FF"/>
                </a:solidFill>
              </a:rPr>
              <a:t>Ortitz</a:t>
            </a:r>
            <a:r>
              <a:rPr lang="en-GB" sz="1800" i="1" dirty="0">
                <a:solidFill>
                  <a:srgbClr val="0000FF"/>
                </a:solidFill>
              </a:rPr>
              <a:t> Jr. Why we need a physically embodied </a:t>
            </a:r>
            <a:r>
              <a:rPr lang="pl-PL" sz="1800" i="1" dirty="0">
                <a:solidFill>
                  <a:srgbClr val="0000FF"/>
                </a:solidFill>
              </a:rPr>
              <a:t>T</a:t>
            </a:r>
            <a:r>
              <a:rPr lang="en-GB" sz="1800" i="1" dirty="0" err="1">
                <a:solidFill>
                  <a:srgbClr val="0000FF"/>
                </a:solidFill>
              </a:rPr>
              <a:t>uring</a:t>
            </a:r>
            <a:r>
              <a:rPr lang="en-GB" sz="1800" i="1" dirty="0">
                <a:solidFill>
                  <a:srgbClr val="0000FF"/>
                </a:solidFill>
              </a:rPr>
              <a:t> test and what it might look like. </a:t>
            </a:r>
            <a:r>
              <a:rPr lang="pl-PL" sz="1800" i="1" dirty="0">
                <a:solidFill>
                  <a:srgbClr val="0000FF"/>
                </a:solidFill>
              </a:rPr>
              <a:t> AI Magazine 37 (2016) 55–62.</a:t>
            </a:r>
            <a:endParaRPr lang="pl-PL" sz="1800" i="1" dirty="0"/>
          </a:p>
        </p:txBody>
      </p:sp>
      <p:sp>
        <p:nvSpPr>
          <p:cNvPr id="6" name="Symbol zastępczy numeru slajdu 5">
            <a:extLst>
              <a:ext uri="{FF2B5EF4-FFF2-40B4-BE49-F238E27FC236}">
                <a16:creationId xmlns="" xmlns:a16="http://schemas.microsoft.com/office/drawing/2014/main" id="{67279398-8837-C472-8EF7-388BDB6E7853}"/>
              </a:ext>
            </a:extLst>
          </p:cNvPr>
          <p:cNvSpPr>
            <a:spLocks noGrp="1"/>
          </p:cNvSpPr>
          <p:nvPr>
            <p:ph type="sldNum" sz="quarter" idx="12"/>
          </p:nvPr>
        </p:nvSpPr>
        <p:spPr/>
        <p:txBody>
          <a:bodyPr/>
          <a:lstStyle/>
          <a:p>
            <a:pPr>
              <a:defRPr/>
            </a:pPr>
            <a:fld id="{D02E777F-298D-4C96-825C-3DC57E52C55E}" type="slidenum">
              <a:rPr lang="pl-PL" smtClean="0"/>
              <a:pPr>
                <a:defRPr/>
              </a:pPr>
              <a:t>16</a:t>
            </a:fld>
            <a:endParaRPr lang="pl-PL"/>
          </a:p>
        </p:txBody>
      </p:sp>
    </p:spTree>
    <p:extLst>
      <p:ext uri="{BB962C8B-B14F-4D97-AF65-F5344CB8AC3E}">
        <p14:creationId xmlns:p14="http://schemas.microsoft.com/office/powerpoint/2010/main" val="402329918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30C5D4C-F2AB-9549-50A3-A37F41432C64}"/>
              </a:ext>
            </a:extLst>
          </p:cNvPr>
          <p:cNvSpPr>
            <a:spLocks noGrp="1"/>
          </p:cNvSpPr>
          <p:nvPr>
            <p:ph type="title"/>
          </p:nvPr>
        </p:nvSpPr>
        <p:spPr>
          <a:xfrm>
            <a:off x="0" y="-1"/>
            <a:ext cx="9144000" cy="432407"/>
          </a:xfrm>
        </p:spPr>
        <p:txBody>
          <a:bodyPr/>
          <a:lstStyle/>
          <a:p>
            <a:r>
              <a:rPr lang="pl-PL" sz="3600" b="1" dirty="0"/>
              <a:t/>
            </a:r>
            <a:br>
              <a:rPr lang="pl-PL" sz="3600" b="1" dirty="0"/>
            </a:br>
            <a:r>
              <a:rPr lang="en-US" sz="2800" b="1" dirty="0"/>
              <a:t>INTERACTIONS WITH KB: ASSOCIATIVE MEMORY</a:t>
            </a:r>
            <a:r>
              <a:rPr lang="pl-PL" sz="2800" b="1" dirty="0"/>
              <a:t/>
            </a:r>
            <a:br>
              <a:rPr lang="pl-PL" sz="2800" b="1" dirty="0"/>
            </a:br>
            <a:endParaRPr lang="en-US" sz="2800" b="1" dirty="0"/>
          </a:p>
        </p:txBody>
      </p:sp>
      <p:sp>
        <p:nvSpPr>
          <p:cNvPr id="3" name="Symbol zastępczy numeru slajdu 2">
            <a:extLst>
              <a:ext uri="{FF2B5EF4-FFF2-40B4-BE49-F238E27FC236}">
                <a16:creationId xmlns="" xmlns:a16="http://schemas.microsoft.com/office/drawing/2014/main" id="{06EC38E9-6242-0899-189F-9F3A6EA06FA6}"/>
              </a:ext>
            </a:extLst>
          </p:cNvPr>
          <p:cNvSpPr>
            <a:spLocks noGrp="1"/>
          </p:cNvSpPr>
          <p:nvPr>
            <p:ph type="sldNum" sz="quarter" idx="12"/>
          </p:nvPr>
        </p:nvSpPr>
        <p:spPr>
          <a:xfrm>
            <a:off x="8532440" y="6568626"/>
            <a:ext cx="520530" cy="248535"/>
          </a:xfrm>
        </p:spPr>
        <p:txBody>
          <a:bodyPr/>
          <a:lstStyle/>
          <a:p>
            <a:pPr>
              <a:defRPr/>
            </a:pPr>
            <a:fld id="{D02E777F-298D-4C96-825C-3DC57E52C55E}" type="slidenum">
              <a:rPr lang="pl-PL" smtClean="0"/>
              <a:pPr>
                <a:defRPr/>
              </a:pPr>
              <a:t>160</a:t>
            </a:fld>
            <a:endParaRPr lang="pl-PL"/>
          </a:p>
        </p:txBody>
      </p:sp>
      <p:grpSp>
        <p:nvGrpSpPr>
          <p:cNvPr id="4" name="Grupa 3">
            <a:extLst>
              <a:ext uri="{FF2B5EF4-FFF2-40B4-BE49-F238E27FC236}">
                <a16:creationId xmlns="" xmlns:a16="http://schemas.microsoft.com/office/drawing/2014/main" id="{7B99719E-D369-0071-092D-B29358F702FF}"/>
              </a:ext>
            </a:extLst>
          </p:cNvPr>
          <p:cNvGrpSpPr/>
          <p:nvPr/>
        </p:nvGrpSpPr>
        <p:grpSpPr>
          <a:xfrm>
            <a:off x="251520" y="1668862"/>
            <a:ext cx="8153378" cy="4227927"/>
            <a:chOff x="809055" y="1437921"/>
            <a:chExt cx="8954622" cy="4708541"/>
          </a:xfrm>
        </p:grpSpPr>
        <p:sp>
          <p:nvSpPr>
            <p:cNvPr id="5" name="Schemat blokowy: dysk magnetyczny 4">
              <a:extLst>
                <a:ext uri="{FF2B5EF4-FFF2-40B4-BE49-F238E27FC236}">
                  <a16:creationId xmlns="" xmlns:a16="http://schemas.microsoft.com/office/drawing/2014/main" id="{7674E84A-8ABD-8912-F87E-FB4D0170160F}"/>
                </a:ext>
              </a:extLst>
            </p:cNvPr>
            <p:cNvSpPr/>
            <p:nvPr/>
          </p:nvSpPr>
          <p:spPr>
            <a:xfrm>
              <a:off x="809055" y="1437921"/>
              <a:ext cx="1759702" cy="2503368"/>
            </a:xfrm>
            <a:prstGeom prst="flowChartMagneticDisk">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noProof="0" dirty="0">
                  <a:solidFill>
                    <a:schemeClr val="tx1"/>
                  </a:solidFill>
                </a:rPr>
                <a:t>Representation</a:t>
              </a:r>
              <a:endParaRPr lang="pl-PL" sz="1600" noProof="0" dirty="0">
                <a:solidFill>
                  <a:schemeClr val="tx1"/>
                </a:solidFill>
              </a:endParaRPr>
            </a:p>
            <a:p>
              <a:pPr algn="ctr"/>
              <a:r>
                <a:rPr lang="pl-PL" sz="1600" dirty="0">
                  <a:solidFill>
                    <a:schemeClr val="tx1"/>
                  </a:solidFill>
                </a:rPr>
                <a:t>of </a:t>
              </a:r>
              <a:r>
                <a:rPr lang="en-US" sz="1600" b="1" dirty="0">
                  <a:solidFill>
                    <a:schemeClr val="tx1"/>
                  </a:solidFill>
                </a:rPr>
                <a:t>KB</a:t>
              </a:r>
              <a:r>
                <a:rPr lang="pl-PL" sz="1600" b="1" dirty="0">
                  <a:solidFill>
                    <a:schemeClr val="tx1"/>
                  </a:solidFill>
                </a:rPr>
                <a:t> </a:t>
              </a:r>
              <a:r>
                <a:rPr lang="pl-PL" sz="1600" dirty="0">
                  <a:solidFill>
                    <a:schemeClr val="tx1"/>
                  </a:solidFill>
                </a:rPr>
                <a:t>with</a:t>
              </a:r>
            </a:p>
            <a:p>
              <a:pPr algn="ctr"/>
              <a:r>
                <a:rPr lang="en-US" sz="1600" b="1" noProof="0" dirty="0">
                  <a:solidFill>
                    <a:schemeClr val="tx1"/>
                  </a:solidFill>
                </a:rPr>
                <a:t>ASSOCIATIVE MEMORY</a:t>
              </a:r>
              <a:endParaRPr lang="pl-PL" sz="1600" b="1" noProof="0" dirty="0">
                <a:solidFill>
                  <a:schemeClr val="tx1"/>
                </a:solidFill>
              </a:endParaRPr>
            </a:p>
            <a:p>
              <a:pPr algn="ctr"/>
              <a:r>
                <a:rPr lang="pl-PL" sz="1600" b="1" dirty="0">
                  <a:solidFill>
                    <a:schemeClr val="tx1"/>
                  </a:solidFill>
                </a:rPr>
                <a:t>(</a:t>
              </a:r>
              <a:r>
                <a:rPr lang="pl-PL" sz="1600" b="1" dirty="0" err="1">
                  <a:solidFill>
                    <a:schemeClr val="tx1"/>
                  </a:solidFill>
                </a:rPr>
                <a:t>AssM</a:t>
              </a:r>
              <a:r>
                <a:rPr lang="pl-PL" sz="1600" b="1" dirty="0">
                  <a:solidFill>
                    <a:schemeClr val="tx1"/>
                  </a:solidFill>
                </a:rPr>
                <a:t>)</a:t>
              </a:r>
              <a:endParaRPr lang="en-US" sz="1600" noProof="0" dirty="0">
                <a:solidFill>
                  <a:schemeClr val="tx1"/>
                </a:solidFill>
              </a:endParaRPr>
            </a:p>
          </p:txBody>
        </p:sp>
        <p:sp>
          <p:nvSpPr>
            <p:cNvPr id="6" name="Prostokąt zaokrąglony 4">
              <a:extLst>
                <a:ext uri="{FF2B5EF4-FFF2-40B4-BE49-F238E27FC236}">
                  <a16:creationId xmlns="" xmlns:a16="http://schemas.microsoft.com/office/drawing/2014/main" id="{65E562BB-BD08-415A-B2F5-D1106F4D3E4A}"/>
                </a:ext>
              </a:extLst>
            </p:cNvPr>
            <p:cNvSpPr/>
            <p:nvPr/>
          </p:nvSpPr>
          <p:spPr>
            <a:xfrm>
              <a:off x="2993659" y="2623307"/>
              <a:ext cx="1534122" cy="275000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noProof="0" dirty="0">
                  <a:solidFill>
                    <a:schemeClr val="tx1"/>
                  </a:solidFill>
                </a:rPr>
                <a:t>Reasoning</a:t>
              </a:r>
            </a:p>
            <a:p>
              <a:pPr algn="ctr"/>
              <a:r>
                <a:rPr lang="en-US" sz="1600" dirty="0">
                  <a:solidFill>
                    <a:schemeClr val="tx1"/>
                  </a:solidFill>
                </a:rPr>
                <a:t>relative to </a:t>
              </a:r>
              <a:r>
                <a:rPr lang="en-US" sz="1600" b="1" i="1" dirty="0" err="1">
                  <a:solidFill>
                    <a:schemeClr val="tx1"/>
                  </a:solidFill>
                </a:rPr>
                <a:t>inf</a:t>
              </a:r>
              <a:r>
                <a:rPr lang="en-US" sz="1600" b="1" i="1" noProof="0" dirty="0">
                  <a:solidFill>
                    <a:schemeClr val="tx1"/>
                  </a:solidFill>
                </a:rPr>
                <a:t> </a:t>
              </a:r>
              <a:r>
                <a:rPr lang="en-US" sz="1600" noProof="0" dirty="0">
                  <a:solidFill>
                    <a:schemeClr val="tx1"/>
                  </a:solidFill>
                </a:rPr>
                <a:t>for extraction of the relevant fragment from </a:t>
              </a:r>
              <a:r>
                <a:rPr lang="en-US" sz="1600" b="1" dirty="0" err="1">
                  <a:solidFill>
                    <a:schemeClr val="tx1"/>
                  </a:solidFill>
                </a:rPr>
                <a:t>AssM</a:t>
              </a:r>
              <a:endParaRPr lang="en-US" sz="1600" b="1" i="1" noProof="0" dirty="0">
                <a:solidFill>
                  <a:schemeClr val="tx1"/>
                </a:solidFill>
              </a:endParaRPr>
            </a:p>
          </p:txBody>
        </p:sp>
        <p:sp>
          <p:nvSpPr>
            <p:cNvPr id="7" name="Prostokąt 6">
              <a:extLst>
                <a:ext uri="{FF2B5EF4-FFF2-40B4-BE49-F238E27FC236}">
                  <a16:creationId xmlns="" xmlns:a16="http://schemas.microsoft.com/office/drawing/2014/main" id="{BD90C0DC-A94C-7A92-81F1-CBA5954BD863}"/>
                </a:ext>
              </a:extLst>
            </p:cNvPr>
            <p:cNvSpPr/>
            <p:nvPr/>
          </p:nvSpPr>
          <p:spPr>
            <a:xfrm>
              <a:off x="841193" y="4227043"/>
              <a:ext cx="1695425" cy="1919419"/>
            </a:xfrm>
            <a:prstGeom prst="rect">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i="1" dirty="0">
                  <a:solidFill>
                    <a:schemeClr val="tx1"/>
                  </a:solidFill>
                </a:rPr>
                <a:t>i</a:t>
              </a:r>
              <a:r>
                <a:rPr lang="en-US" sz="1600" b="1" i="1" noProof="0" dirty="0" err="1">
                  <a:solidFill>
                    <a:schemeClr val="tx1"/>
                  </a:solidFill>
                </a:rPr>
                <a:t>nf</a:t>
              </a:r>
              <a:r>
                <a:rPr lang="pl-PL" sz="1600" b="1" i="1" noProof="0" dirty="0">
                  <a:solidFill>
                    <a:schemeClr val="tx1"/>
                  </a:solidFill>
                </a:rPr>
                <a:t>:</a:t>
              </a:r>
              <a:endParaRPr lang="en-US" sz="1600" b="1" i="1" noProof="0" dirty="0">
                <a:solidFill>
                  <a:schemeClr val="tx1"/>
                </a:solidFill>
              </a:endParaRPr>
            </a:p>
            <a:p>
              <a:pPr algn="ctr"/>
              <a:r>
                <a:rPr lang="en-US" sz="1600" noProof="0" dirty="0">
                  <a:solidFill>
                    <a:schemeClr val="tx1"/>
                  </a:solidFill>
                </a:rPr>
                <a:t> information about the current situation</a:t>
              </a:r>
            </a:p>
          </p:txBody>
        </p:sp>
        <p:sp>
          <p:nvSpPr>
            <p:cNvPr id="8" name="Strzałka w prawo 6">
              <a:extLst>
                <a:ext uri="{FF2B5EF4-FFF2-40B4-BE49-F238E27FC236}">
                  <a16:creationId xmlns="" xmlns:a16="http://schemas.microsoft.com/office/drawing/2014/main" id="{589D8F95-C79E-A322-872A-EB546B5A4086}"/>
                </a:ext>
              </a:extLst>
            </p:cNvPr>
            <p:cNvSpPr/>
            <p:nvPr/>
          </p:nvSpPr>
          <p:spPr>
            <a:xfrm rot="2267414">
              <a:off x="2551955" y="2866866"/>
              <a:ext cx="458507"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rzałka w prawo 9">
              <a:extLst>
                <a:ext uri="{FF2B5EF4-FFF2-40B4-BE49-F238E27FC236}">
                  <a16:creationId xmlns="" xmlns:a16="http://schemas.microsoft.com/office/drawing/2014/main" id="{FDA89008-7932-0F42-EDF9-EB62AF06E4C7}"/>
                </a:ext>
              </a:extLst>
            </p:cNvPr>
            <p:cNvSpPr/>
            <p:nvPr/>
          </p:nvSpPr>
          <p:spPr>
            <a:xfrm rot="20274876">
              <a:off x="2546816" y="4835704"/>
              <a:ext cx="458507"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rzałka w prawo 10">
              <a:extLst>
                <a:ext uri="{FF2B5EF4-FFF2-40B4-BE49-F238E27FC236}">
                  <a16:creationId xmlns="" xmlns:a16="http://schemas.microsoft.com/office/drawing/2014/main" id="{517B829D-7B0C-DEB9-A884-D93352DB6BFD}"/>
                </a:ext>
              </a:extLst>
            </p:cNvPr>
            <p:cNvSpPr/>
            <p:nvPr/>
          </p:nvSpPr>
          <p:spPr>
            <a:xfrm>
              <a:off x="4530265" y="3944590"/>
              <a:ext cx="360168" cy="326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rostokąt 10">
              <a:extLst>
                <a:ext uri="{FF2B5EF4-FFF2-40B4-BE49-F238E27FC236}">
                  <a16:creationId xmlns="" xmlns:a16="http://schemas.microsoft.com/office/drawing/2014/main" id="{6D0554B2-FD54-97D1-4624-4D62A0C0D299}"/>
                </a:ext>
              </a:extLst>
            </p:cNvPr>
            <p:cNvSpPr/>
            <p:nvPr/>
          </p:nvSpPr>
          <p:spPr>
            <a:xfrm>
              <a:off x="4879294" y="3162162"/>
              <a:ext cx="1366837" cy="1809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i="1" dirty="0">
                  <a:solidFill>
                    <a:schemeClr val="tx1"/>
                  </a:solidFill>
                </a:rPr>
                <a:t>f</a:t>
              </a:r>
              <a:r>
                <a:rPr lang="pl-PL" sz="1600" b="1" i="1" noProof="0" dirty="0">
                  <a:solidFill>
                    <a:schemeClr val="tx1"/>
                  </a:solidFill>
                </a:rPr>
                <a:t>r:</a:t>
              </a:r>
              <a:endParaRPr lang="en-US" sz="1600" b="1" i="1" noProof="0" dirty="0">
                <a:solidFill>
                  <a:schemeClr val="tx1"/>
                </a:solidFill>
              </a:endParaRPr>
            </a:p>
            <a:p>
              <a:pPr algn="ctr"/>
              <a:r>
                <a:rPr lang="en-US" sz="1600" dirty="0">
                  <a:solidFill>
                    <a:schemeClr val="tx1"/>
                  </a:solidFill>
                </a:rPr>
                <a:t>information</a:t>
              </a:r>
              <a:r>
                <a:rPr lang="en-US" sz="1600" noProof="0" dirty="0">
                  <a:solidFill>
                    <a:schemeClr val="tx1"/>
                  </a:solidFill>
                </a:rPr>
                <a:t> from </a:t>
              </a:r>
              <a:r>
                <a:rPr lang="pl-PL" sz="1600" b="1" dirty="0" err="1">
                  <a:solidFill>
                    <a:schemeClr val="tx1"/>
                  </a:solidFill>
                </a:rPr>
                <a:t>AssM</a:t>
              </a:r>
              <a:r>
                <a:rPr lang="en-US" sz="1600" b="1" noProof="0" dirty="0">
                  <a:solidFill>
                    <a:schemeClr val="tx1"/>
                  </a:solidFill>
                </a:rPr>
                <a:t> </a:t>
              </a:r>
              <a:r>
                <a:rPr lang="en-US" sz="1600" noProof="0" dirty="0">
                  <a:solidFill>
                    <a:schemeClr val="tx1"/>
                  </a:solidFill>
                </a:rPr>
                <a:t>relevant for extension of </a:t>
              </a:r>
              <a:r>
                <a:rPr lang="en-US" sz="1600" b="1" i="1" noProof="0" dirty="0">
                  <a:solidFill>
                    <a:schemeClr val="tx1"/>
                  </a:solidFill>
                </a:rPr>
                <a:t>inf</a:t>
              </a:r>
            </a:p>
          </p:txBody>
        </p:sp>
        <p:sp>
          <p:nvSpPr>
            <p:cNvPr id="12" name="Strzałka w prawo 12">
              <a:extLst>
                <a:ext uri="{FF2B5EF4-FFF2-40B4-BE49-F238E27FC236}">
                  <a16:creationId xmlns="" xmlns:a16="http://schemas.microsoft.com/office/drawing/2014/main" id="{266A8756-A524-7744-568C-AD819070BAA4}"/>
                </a:ext>
              </a:extLst>
            </p:cNvPr>
            <p:cNvSpPr/>
            <p:nvPr/>
          </p:nvSpPr>
          <p:spPr>
            <a:xfrm rot="1671482">
              <a:off x="6248348" y="4001664"/>
              <a:ext cx="319744" cy="265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rzałka w prawo 15">
              <a:extLst>
                <a:ext uri="{FF2B5EF4-FFF2-40B4-BE49-F238E27FC236}">
                  <a16:creationId xmlns="" xmlns:a16="http://schemas.microsoft.com/office/drawing/2014/main" id="{B88B6698-0CEA-0FA3-B8E2-00D42D22B406}"/>
                </a:ext>
              </a:extLst>
            </p:cNvPr>
            <p:cNvSpPr/>
            <p:nvPr/>
          </p:nvSpPr>
          <p:spPr>
            <a:xfrm>
              <a:off x="2568758" y="5448440"/>
              <a:ext cx="3994591" cy="310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rostokąt zaokrąglony 16">
              <a:extLst>
                <a:ext uri="{FF2B5EF4-FFF2-40B4-BE49-F238E27FC236}">
                  <a16:creationId xmlns="" xmlns:a16="http://schemas.microsoft.com/office/drawing/2014/main" id="{470E90A1-5CE3-FB7D-BE9A-5AABDC98E44B}"/>
                </a:ext>
              </a:extLst>
            </p:cNvPr>
            <p:cNvSpPr/>
            <p:nvPr/>
          </p:nvSpPr>
          <p:spPr>
            <a:xfrm>
              <a:off x="6584714" y="3866161"/>
              <a:ext cx="1534122" cy="20550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Reasoning using </a:t>
              </a:r>
              <a:r>
                <a:rPr lang="en-US" sz="1600" b="1" i="1" dirty="0" err="1">
                  <a:solidFill>
                    <a:schemeClr val="tx1"/>
                  </a:solidFill>
                </a:rPr>
                <a:t>fr</a:t>
              </a:r>
              <a:r>
                <a:rPr lang="en-US" sz="1600" dirty="0">
                  <a:solidFill>
                    <a:schemeClr val="tx1"/>
                  </a:solidFill>
                </a:rPr>
                <a:t> for </a:t>
              </a:r>
              <a:r>
                <a:rPr lang="en-US" sz="1600" noProof="0" dirty="0">
                  <a:solidFill>
                    <a:schemeClr val="tx1"/>
                  </a:solidFill>
                </a:rPr>
                <a:t>extension of </a:t>
              </a:r>
              <a:r>
                <a:rPr lang="en-US" sz="1600" b="1" i="1" noProof="0" dirty="0" err="1">
                  <a:solidFill>
                    <a:schemeClr val="tx1"/>
                  </a:solidFill>
                </a:rPr>
                <a:t>inf</a:t>
              </a:r>
              <a:endParaRPr lang="en-US" sz="1600" b="1" i="1" noProof="0" dirty="0">
                <a:solidFill>
                  <a:schemeClr val="tx1"/>
                </a:solidFill>
              </a:endParaRPr>
            </a:p>
          </p:txBody>
        </p:sp>
        <p:sp>
          <p:nvSpPr>
            <p:cNvPr id="16" name="Prostokąt 15">
              <a:extLst>
                <a:ext uri="{FF2B5EF4-FFF2-40B4-BE49-F238E27FC236}">
                  <a16:creationId xmlns="" xmlns:a16="http://schemas.microsoft.com/office/drawing/2014/main" id="{32973628-3BC5-D4F9-08B0-190425E40208}"/>
                </a:ext>
              </a:extLst>
            </p:cNvPr>
            <p:cNvSpPr/>
            <p:nvPr/>
          </p:nvSpPr>
          <p:spPr>
            <a:xfrm>
              <a:off x="8430736" y="3758333"/>
              <a:ext cx="1332941" cy="205507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noProof="0" dirty="0">
                  <a:solidFill>
                    <a:schemeClr val="tx1"/>
                  </a:solidFill>
                </a:rPr>
                <a:t>inf’</a:t>
              </a:r>
              <a:r>
                <a:rPr lang="pl-PL" sz="1600" b="1" i="1" noProof="0" dirty="0">
                  <a:solidFill>
                    <a:schemeClr val="tx1"/>
                  </a:solidFill>
                </a:rPr>
                <a:t>:</a:t>
              </a:r>
              <a:endParaRPr lang="en-US" sz="1600" b="1" i="1" noProof="0" dirty="0">
                <a:solidFill>
                  <a:schemeClr val="tx1"/>
                </a:solidFill>
              </a:endParaRPr>
            </a:p>
            <a:p>
              <a:pPr algn="ctr"/>
              <a:r>
                <a:rPr lang="en-US" sz="1600" noProof="0" dirty="0">
                  <a:solidFill>
                    <a:schemeClr val="tx1"/>
                  </a:solidFill>
                </a:rPr>
                <a:t>extended information about the current situation</a:t>
              </a:r>
            </a:p>
          </p:txBody>
        </p:sp>
        <p:sp>
          <p:nvSpPr>
            <p:cNvPr id="17" name="Strzałka w prawo 18">
              <a:extLst>
                <a:ext uri="{FF2B5EF4-FFF2-40B4-BE49-F238E27FC236}">
                  <a16:creationId xmlns="" xmlns:a16="http://schemas.microsoft.com/office/drawing/2014/main" id="{02C05324-6BC8-38BB-9282-AF3ABAB65D3E}"/>
                </a:ext>
              </a:extLst>
            </p:cNvPr>
            <p:cNvSpPr/>
            <p:nvPr/>
          </p:nvSpPr>
          <p:spPr>
            <a:xfrm>
              <a:off x="8140200" y="4705377"/>
              <a:ext cx="290536" cy="266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pole tekstowe 12">
            <a:extLst>
              <a:ext uri="{FF2B5EF4-FFF2-40B4-BE49-F238E27FC236}">
                <a16:creationId xmlns="" xmlns:a16="http://schemas.microsoft.com/office/drawing/2014/main" id="{513C0CB1-86B6-5386-6FA4-07A846F3D6E5}"/>
              </a:ext>
            </a:extLst>
          </p:cNvPr>
          <p:cNvSpPr txBox="1"/>
          <p:nvPr/>
        </p:nvSpPr>
        <p:spPr>
          <a:xfrm>
            <a:off x="63403" y="5991656"/>
            <a:ext cx="8989567" cy="830997"/>
          </a:xfrm>
          <a:prstGeom prst="rect">
            <a:avLst/>
          </a:prstGeom>
          <a:noFill/>
        </p:spPr>
        <p:txBody>
          <a:bodyPr wrap="square" rtlCol="0">
            <a:spAutoFit/>
          </a:bodyPr>
          <a:lstStyle/>
          <a:p>
            <a:r>
              <a:rPr lang="en-US" sz="1600" i="1" dirty="0">
                <a:solidFill>
                  <a:srgbClr val="0000FF"/>
                </a:solidFill>
              </a:rPr>
              <a:t>Q. Zheng, H. Liu, X. Zhang, C. Yan, X. Cao, T. Gong, Y.-J. Liu, B. Shi, Z. Peng, X. Fan, Y. Cai,  J. Liu: Machine Memory Intelligence: Inspired by Human Memory Mechanisms., 28 January 2025, Engineering. </a:t>
            </a:r>
            <a:r>
              <a:rPr lang="en-US" sz="1600" i="1" dirty="0">
                <a:solidFill>
                  <a:srgbClr val="0000FF"/>
                </a:solidFill>
                <a:hlinkClick r:id="rId3">
                  <a:extLst>
                    <a:ext uri="{A12FA001-AC4F-418D-AE19-62706E023703}">
                      <ahyp:hlinkClr xmlns="" xmlns:ahyp="http://schemas.microsoft.com/office/drawing/2018/hyperlinkcolor" val="tx"/>
                    </a:ext>
                  </a:extLst>
                </a:hlinkClick>
              </a:rPr>
              <a:t>DOI: 10.1016/j.eng.2025.01.012</a:t>
            </a:r>
            <a:endParaRPr lang="pl-PL" sz="1600" i="1" dirty="0">
              <a:solidFill>
                <a:srgbClr val="0000FF"/>
              </a:solidFill>
            </a:endParaRPr>
          </a:p>
        </p:txBody>
      </p:sp>
      <p:sp>
        <p:nvSpPr>
          <p:cNvPr id="18" name="pole tekstowe 17">
            <a:extLst>
              <a:ext uri="{FF2B5EF4-FFF2-40B4-BE49-F238E27FC236}">
                <a16:creationId xmlns="" xmlns:a16="http://schemas.microsoft.com/office/drawing/2014/main" id="{060AB26D-6369-E140-B2B5-F51310098E79}"/>
              </a:ext>
            </a:extLst>
          </p:cNvPr>
          <p:cNvSpPr txBox="1"/>
          <p:nvPr/>
        </p:nvSpPr>
        <p:spPr>
          <a:xfrm>
            <a:off x="2398170" y="506929"/>
            <a:ext cx="6654800" cy="2123658"/>
          </a:xfrm>
          <a:prstGeom prst="rect">
            <a:avLst/>
          </a:prstGeom>
          <a:noFill/>
        </p:spPr>
        <p:txBody>
          <a:bodyPr wrap="square" rtlCol="0">
            <a:spAutoFit/>
          </a:bodyPr>
          <a:lstStyle/>
          <a:p>
            <a:pPr algn="ctr"/>
            <a:r>
              <a:rPr lang="en-US" sz="2000" b="1" dirty="0">
                <a:solidFill>
                  <a:srgbClr val="0000FF"/>
                </a:solidFill>
              </a:rPr>
              <a:t>Machine Memory Intelligence (M</a:t>
            </a:r>
            <a:r>
              <a:rPr lang="pl-PL" sz="2000" b="1" baseline="30000" dirty="0">
                <a:solidFill>
                  <a:srgbClr val="0000FF"/>
                </a:solidFill>
              </a:rPr>
              <a:t>2</a:t>
            </a:r>
            <a:r>
              <a:rPr lang="en-US" sz="2000" b="1" dirty="0">
                <a:solidFill>
                  <a:srgbClr val="0000FF"/>
                </a:solidFill>
              </a:rPr>
              <a:t>I</a:t>
            </a:r>
            <a:r>
              <a:rPr lang="pl-PL" sz="2000" b="1" i="1" dirty="0">
                <a:solidFill>
                  <a:srgbClr val="0000FF"/>
                </a:solidFill>
              </a:rPr>
              <a:t>)</a:t>
            </a:r>
            <a:endParaRPr lang="pl-PL" sz="1600" b="1" i="1" dirty="0">
              <a:solidFill>
                <a:srgbClr val="0000FF"/>
              </a:solidFill>
            </a:endParaRPr>
          </a:p>
          <a:p>
            <a:pPr algn="ctr"/>
            <a:r>
              <a:rPr lang="en-US" sz="1600" b="1" dirty="0">
                <a:solidFill>
                  <a:srgbClr val="0000FF"/>
                </a:solidFill>
              </a:rPr>
              <a:t>framework encompass</a:t>
            </a:r>
            <a:r>
              <a:rPr lang="pl-PL" sz="1600" b="1" dirty="0" err="1">
                <a:solidFill>
                  <a:srgbClr val="0000FF"/>
                </a:solidFill>
              </a:rPr>
              <a:t>ing</a:t>
            </a:r>
            <a:r>
              <a:rPr lang="en-US" sz="1600" b="1" dirty="0">
                <a:solidFill>
                  <a:srgbClr val="0000FF"/>
                </a:solidFill>
              </a:rPr>
              <a:t> </a:t>
            </a:r>
            <a:endParaRPr lang="pl-PL" sz="1600" b="1" dirty="0">
              <a:solidFill>
                <a:srgbClr val="0000FF"/>
              </a:solidFill>
            </a:endParaRPr>
          </a:p>
          <a:p>
            <a:pPr algn="ctr"/>
            <a:r>
              <a:rPr lang="en-US" sz="1600" b="1" dirty="0">
                <a:solidFill>
                  <a:srgbClr val="0000FF"/>
                </a:solidFill>
              </a:rPr>
              <a:t>representation,</a:t>
            </a:r>
            <a:r>
              <a:rPr lang="pl-PL" sz="1600" b="1" dirty="0">
                <a:solidFill>
                  <a:srgbClr val="0000FF"/>
                </a:solidFill>
              </a:rPr>
              <a:t> </a:t>
            </a:r>
            <a:r>
              <a:rPr lang="en-US" sz="1600" b="1" dirty="0">
                <a:solidFill>
                  <a:srgbClr val="0000FF"/>
                </a:solidFill>
              </a:rPr>
              <a:t>learning, and reasoning modules and loops</a:t>
            </a:r>
            <a:endParaRPr lang="pl-PL" sz="1600" b="1" dirty="0">
              <a:solidFill>
                <a:srgbClr val="0000FF"/>
              </a:solidFill>
            </a:endParaRPr>
          </a:p>
          <a:p>
            <a:pPr algn="ctr"/>
            <a:endParaRPr lang="pl-PL" sz="1600" i="1" dirty="0">
              <a:solidFill>
                <a:srgbClr val="0000FF"/>
              </a:solidFill>
            </a:endParaRPr>
          </a:p>
          <a:p>
            <a:r>
              <a:rPr lang="en-US" sz="1600" i="1" dirty="0">
                <a:solidFill>
                  <a:srgbClr val="0000FF"/>
                </a:solidFill>
              </a:rPr>
              <a:t>Q. Zheng, H. Liu, X. Zhang, C. Yan, X. Cao, T. Gong, Y.-J. Liu, B. Shi, Z. Peng, X. Fan, Y. Cai,  J. Liu: Machine Memory Intelligence: Inspired by Human Memory Mechanisms., 28 January 2025, Engineering. </a:t>
            </a:r>
            <a:r>
              <a:rPr lang="en-US" sz="1600" i="1" dirty="0">
                <a:solidFill>
                  <a:srgbClr val="0000FF"/>
                </a:solidFill>
                <a:hlinkClick r:id="rId3">
                  <a:extLst>
                    <a:ext uri="{A12FA001-AC4F-418D-AE19-62706E023703}">
                      <ahyp:hlinkClr xmlns="" xmlns:ahyp="http://schemas.microsoft.com/office/drawing/2018/hyperlinkcolor" val="tx"/>
                    </a:ext>
                  </a:extLst>
                </a:hlinkClick>
              </a:rPr>
              <a:t>DOI: 10.1016/j.eng.2025.01.012</a:t>
            </a:r>
            <a:endParaRPr lang="pl-PL" sz="1600" i="1" dirty="0">
              <a:solidFill>
                <a:srgbClr val="0000FF"/>
              </a:solidFill>
            </a:endParaRPr>
          </a:p>
        </p:txBody>
      </p:sp>
    </p:spTree>
    <p:extLst>
      <p:ext uri="{BB962C8B-B14F-4D97-AF65-F5344CB8AC3E}">
        <p14:creationId xmlns:p14="http://schemas.microsoft.com/office/powerpoint/2010/main" val="111861373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30C5D4C-F2AB-9549-50A3-A37F41432C64}"/>
              </a:ext>
            </a:extLst>
          </p:cNvPr>
          <p:cNvSpPr>
            <a:spLocks noGrp="1"/>
          </p:cNvSpPr>
          <p:nvPr>
            <p:ph type="title"/>
          </p:nvPr>
        </p:nvSpPr>
        <p:spPr>
          <a:xfrm>
            <a:off x="-33032" y="28606"/>
            <a:ext cx="9144000" cy="370080"/>
          </a:xfrm>
        </p:spPr>
        <p:txBody>
          <a:bodyPr/>
          <a:lstStyle/>
          <a:p>
            <a:r>
              <a:rPr lang="pl-PL" sz="3600" b="1" dirty="0"/>
              <a:t/>
            </a:r>
            <a:br>
              <a:rPr lang="pl-PL" sz="3600" b="1" dirty="0"/>
            </a:br>
            <a:r>
              <a:rPr lang="en-US" sz="2800" b="1" dirty="0"/>
              <a:t>ASSOCIATIVE MEMORY</a:t>
            </a:r>
            <a:r>
              <a:rPr lang="pl-PL" sz="2800" b="1" dirty="0"/>
              <a:t/>
            </a:r>
            <a:br>
              <a:rPr lang="pl-PL" sz="2800" b="1" dirty="0"/>
            </a:br>
            <a:endParaRPr lang="en-US" sz="2800" b="1" dirty="0"/>
          </a:p>
        </p:txBody>
      </p:sp>
      <p:sp>
        <p:nvSpPr>
          <p:cNvPr id="3" name="Symbol zastępczy numeru slajdu 2">
            <a:extLst>
              <a:ext uri="{FF2B5EF4-FFF2-40B4-BE49-F238E27FC236}">
                <a16:creationId xmlns="" xmlns:a16="http://schemas.microsoft.com/office/drawing/2014/main" id="{06EC38E9-6242-0899-189F-9F3A6EA06FA6}"/>
              </a:ext>
            </a:extLst>
          </p:cNvPr>
          <p:cNvSpPr>
            <a:spLocks noGrp="1"/>
          </p:cNvSpPr>
          <p:nvPr>
            <p:ph type="sldNum" sz="quarter" idx="12"/>
          </p:nvPr>
        </p:nvSpPr>
        <p:spPr>
          <a:xfrm>
            <a:off x="8532440" y="6568626"/>
            <a:ext cx="520530" cy="248535"/>
          </a:xfrm>
        </p:spPr>
        <p:txBody>
          <a:bodyPr/>
          <a:lstStyle/>
          <a:p>
            <a:pPr>
              <a:defRPr/>
            </a:pPr>
            <a:fld id="{D02E777F-298D-4C96-825C-3DC57E52C55E}" type="slidenum">
              <a:rPr lang="pl-PL" smtClean="0"/>
              <a:pPr>
                <a:defRPr/>
              </a:pPr>
              <a:t>161</a:t>
            </a:fld>
            <a:endParaRPr lang="pl-PL"/>
          </a:p>
        </p:txBody>
      </p:sp>
      <p:sp>
        <p:nvSpPr>
          <p:cNvPr id="18" name="pole tekstowe 17"/>
          <p:cNvSpPr txBox="1"/>
          <p:nvPr/>
        </p:nvSpPr>
        <p:spPr>
          <a:xfrm>
            <a:off x="2447762" y="1628800"/>
            <a:ext cx="4473663" cy="4031873"/>
          </a:xfrm>
          <a:prstGeom prst="rect">
            <a:avLst/>
          </a:prstGeom>
          <a:noFill/>
        </p:spPr>
        <p:txBody>
          <a:bodyPr wrap="square" rtlCol="0">
            <a:spAutoFit/>
          </a:bodyPr>
          <a:lstStyle/>
          <a:p>
            <a:pPr algn="ctr"/>
            <a:r>
              <a:rPr lang="pl-PL" sz="1600" dirty="0">
                <a:solidFill>
                  <a:srgbClr val="0000FF"/>
                </a:solidFill>
              </a:rPr>
              <a:t>T. </a:t>
            </a:r>
            <a:r>
              <a:rPr lang="pl-PL" sz="1600" dirty="0" err="1">
                <a:solidFill>
                  <a:srgbClr val="0000FF"/>
                </a:solidFill>
              </a:rPr>
              <a:t>Kohonen</a:t>
            </a:r>
            <a:r>
              <a:rPr lang="pl-PL" sz="1600" dirty="0">
                <a:solidFill>
                  <a:srgbClr val="0000FF"/>
                </a:solidFill>
              </a:rPr>
              <a:t>: </a:t>
            </a:r>
            <a:r>
              <a:rPr lang="en-US" sz="1600" dirty="0">
                <a:solidFill>
                  <a:srgbClr val="0000FF"/>
                </a:solidFill>
              </a:rPr>
              <a:t>Self-organization and associative memory</a:t>
            </a:r>
            <a:r>
              <a:rPr lang="pl-PL" sz="1600" dirty="0">
                <a:solidFill>
                  <a:srgbClr val="0000FF"/>
                </a:solidFill>
              </a:rPr>
              <a:t>. Springer (1989)</a:t>
            </a:r>
          </a:p>
          <a:p>
            <a:pPr algn="ctr"/>
            <a:endParaRPr lang="pl-PL" sz="1600" dirty="0">
              <a:solidFill>
                <a:srgbClr val="0000FF"/>
              </a:solidFill>
            </a:endParaRPr>
          </a:p>
          <a:p>
            <a:pPr algn="ctr"/>
            <a:r>
              <a:rPr lang="pl-PL" sz="1600" dirty="0">
                <a:solidFill>
                  <a:srgbClr val="0000FF"/>
                </a:solidFill>
              </a:rPr>
              <a:t>T.F. Burns, T. </a:t>
            </a:r>
            <a:r>
              <a:rPr lang="pl-PL" sz="1600" dirty="0" err="1">
                <a:solidFill>
                  <a:srgbClr val="0000FF"/>
                </a:solidFill>
              </a:rPr>
              <a:t>Fukai</a:t>
            </a:r>
            <a:r>
              <a:rPr lang="pl-PL" sz="1600" dirty="0">
                <a:solidFill>
                  <a:srgbClr val="0000FF"/>
                </a:solidFill>
              </a:rPr>
              <a:t>, </a:t>
            </a:r>
            <a:r>
              <a:rPr lang="pl-PL" sz="1600" dirty="0" err="1">
                <a:solidFill>
                  <a:srgbClr val="0000FF"/>
                </a:solidFill>
              </a:rPr>
              <a:t>Ch.J</a:t>
            </a:r>
            <a:r>
              <a:rPr lang="pl-PL" sz="1600" dirty="0">
                <a:solidFill>
                  <a:srgbClr val="0000FF"/>
                </a:solidFill>
              </a:rPr>
              <a:t>. </a:t>
            </a:r>
            <a:r>
              <a:rPr lang="pl-PL" sz="1600" dirty="0" err="1">
                <a:solidFill>
                  <a:srgbClr val="0000FF"/>
                </a:solidFill>
              </a:rPr>
              <a:t>Earls</a:t>
            </a:r>
            <a:r>
              <a:rPr lang="pl-PL" sz="1600" dirty="0">
                <a:solidFill>
                  <a:srgbClr val="0000FF"/>
                </a:solidFill>
              </a:rPr>
              <a:t>: </a:t>
            </a:r>
            <a:r>
              <a:rPr lang="en-US" sz="1600" dirty="0">
                <a:solidFill>
                  <a:srgbClr val="0000FF"/>
                </a:solidFill>
              </a:rPr>
              <a:t>Associative memory inspires improvements for in-context</a:t>
            </a:r>
            <a:r>
              <a:rPr lang="pl-PL" sz="1600" dirty="0">
                <a:solidFill>
                  <a:srgbClr val="0000FF"/>
                </a:solidFill>
              </a:rPr>
              <a:t> </a:t>
            </a:r>
            <a:r>
              <a:rPr lang="en-US" sz="1600" dirty="0">
                <a:solidFill>
                  <a:srgbClr val="0000FF"/>
                </a:solidFill>
              </a:rPr>
              <a:t>learning using a novel attention residual stream architecture</a:t>
            </a:r>
            <a:r>
              <a:rPr lang="pl-PL" sz="1600" dirty="0">
                <a:solidFill>
                  <a:srgbClr val="0000FF"/>
                </a:solidFill>
              </a:rPr>
              <a:t>. </a:t>
            </a:r>
            <a:r>
              <a:rPr lang="en-US" sz="1600" dirty="0">
                <a:solidFill>
                  <a:srgbClr val="0000FF"/>
                </a:solidFill>
              </a:rPr>
              <a:t>Transactions on Machine Learning Research (07/2025)</a:t>
            </a:r>
            <a:r>
              <a:rPr lang="pl-PL" sz="1600" dirty="0">
                <a:solidFill>
                  <a:srgbClr val="0000FF"/>
                </a:solidFill>
              </a:rPr>
              <a:t> </a:t>
            </a:r>
          </a:p>
          <a:p>
            <a:pPr algn="ctr"/>
            <a:endParaRPr lang="pl-PL" sz="1600" dirty="0">
              <a:solidFill>
                <a:srgbClr val="0000FF"/>
              </a:solidFill>
            </a:endParaRPr>
          </a:p>
          <a:p>
            <a:pPr algn="ctr"/>
            <a:r>
              <a:rPr lang="en-US" sz="1600" dirty="0">
                <a:solidFill>
                  <a:srgbClr val="0000FF"/>
                </a:solidFill>
              </a:rPr>
              <a:t>H</a:t>
            </a:r>
            <a:r>
              <a:rPr lang="pl-PL" sz="1600" dirty="0">
                <a:solidFill>
                  <a:srgbClr val="0000FF"/>
                </a:solidFill>
              </a:rPr>
              <a:t>.</a:t>
            </a:r>
            <a:r>
              <a:rPr lang="en-US" sz="1600" dirty="0">
                <a:solidFill>
                  <a:srgbClr val="0000FF"/>
                </a:solidFill>
              </a:rPr>
              <a:t> </a:t>
            </a:r>
            <a:r>
              <a:rPr lang="en-US" sz="1600" dirty="0" err="1">
                <a:solidFill>
                  <a:srgbClr val="0000FF"/>
                </a:solidFill>
              </a:rPr>
              <a:t>Ramsauer</a:t>
            </a:r>
            <a:r>
              <a:rPr lang="en-US" sz="1600" dirty="0">
                <a:solidFill>
                  <a:srgbClr val="0000FF"/>
                </a:solidFill>
              </a:rPr>
              <a:t>, B</a:t>
            </a:r>
            <a:r>
              <a:rPr lang="pl-PL" sz="1600" dirty="0">
                <a:solidFill>
                  <a:srgbClr val="0000FF"/>
                </a:solidFill>
              </a:rPr>
              <a:t>.</a:t>
            </a:r>
            <a:r>
              <a:rPr lang="en-US" sz="1600" dirty="0">
                <a:solidFill>
                  <a:srgbClr val="0000FF"/>
                </a:solidFill>
              </a:rPr>
              <a:t> </a:t>
            </a:r>
            <a:r>
              <a:rPr lang="en-US" sz="1600" dirty="0" err="1">
                <a:solidFill>
                  <a:srgbClr val="0000FF"/>
                </a:solidFill>
              </a:rPr>
              <a:t>Schäfl</a:t>
            </a:r>
            <a:r>
              <a:rPr lang="en-US" sz="1600" dirty="0">
                <a:solidFill>
                  <a:srgbClr val="0000FF"/>
                </a:solidFill>
              </a:rPr>
              <a:t>, J</a:t>
            </a:r>
            <a:r>
              <a:rPr lang="pl-PL" sz="1600" dirty="0">
                <a:solidFill>
                  <a:srgbClr val="0000FF"/>
                </a:solidFill>
              </a:rPr>
              <a:t>.</a:t>
            </a:r>
            <a:r>
              <a:rPr lang="en-US" sz="1600" dirty="0">
                <a:solidFill>
                  <a:srgbClr val="0000FF"/>
                </a:solidFill>
              </a:rPr>
              <a:t> </a:t>
            </a:r>
            <a:r>
              <a:rPr lang="en-US" sz="1600" dirty="0" err="1">
                <a:solidFill>
                  <a:srgbClr val="0000FF"/>
                </a:solidFill>
              </a:rPr>
              <a:t>Lehner</a:t>
            </a:r>
            <a:r>
              <a:rPr lang="en-US" sz="1600" dirty="0">
                <a:solidFill>
                  <a:srgbClr val="0000FF"/>
                </a:solidFill>
              </a:rPr>
              <a:t>, P</a:t>
            </a:r>
            <a:r>
              <a:rPr lang="pl-PL" sz="1600" dirty="0">
                <a:solidFill>
                  <a:srgbClr val="0000FF"/>
                </a:solidFill>
              </a:rPr>
              <a:t>.</a:t>
            </a:r>
            <a:r>
              <a:rPr lang="en-US" sz="1600" dirty="0">
                <a:solidFill>
                  <a:srgbClr val="0000FF"/>
                </a:solidFill>
              </a:rPr>
              <a:t> </a:t>
            </a:r>
            <a:r>
              <a:rPr lang="en-US" sz="1600" dirty="0" err="1">
                <a:solidFill>
                  <a:srgbClr val="0000FF"/>
                </a:solidFill>
              </a:rPr>
              <a:t>Seidl</a:t>
            </a:r>
            <a:r>
              <a:rPr lang="en-US" sz="1600" dirty="0">
                <a:solidFill>
                  <a:srgbClr val="0000FF"/>
                </a:solidFill>
              </a:rPr>
              <a:t>, M</a:t>
            </a:r>
            <a:r>
              <a:rPr lang="pl-PL" sz="1600" dirty="0">
                <a:solidFill>
                  <a:srgbClr val="0000FF"/>
                </a:solidFill>
              </a:rPr>
              <a:t>.</a:t>
            </a:r>
            <a:r>
              <a:rPr lang="en-US" sz="1600" dirty="0">
                <a:solidFill>
                  <a:srgbClr val="0000FF"/>
                </a:solidFill>
              </a:rPr>
              <a:t> </a:t>
            </a:r>
            <a:r>
              <a:rPr lang="en-US" sz="1600" dirty="0" err="1">
                <a:solidFill>
                  <a:srgbClr val="0000FF"/>
                </a:solidFill>
              </a:rPr>
              <a:t>Widrich</a:t>
            </a:r>
            <a:r>
              <a:rPr lang="en-US" sz="1600" dirty="0">
                <a:solidFill>
                  <a:srgbClr val="0000FF"/>
                </a:solidFill>
              </a:rPr>
              <a:t>, L</a:t>
            </a:r>
            <a:r>
              <a:rPr lang="pl-PL" sz="1600" dirty="0">
                <a:solidFill>
                  <a:srgbClr val="0000FF"/>
                </a:solidFill>
              </a:rPr>
              <a:t>.</a:t>
            </a:r>
            <a:r>
              <a:rPr lang="en-US" sz="1600" dirty="0">
                <a:solidFill>
                  <a:srgbClr val="0000FF"/>
                </a:solidFill>
              </a:rPr>
              <a:t>Gruber, M</a:t>
            </a:r>
            <a:r>
              <a:rPr lang="pl-PL" sz="1600" dirty="0">
                <a:solidFill>
                  <a:srgbClr val="0000FF"/>
                </a:solidFill>
              </a:rPr>
              <a:t>. </a:t>
            </a:r>
            <a:r>
              <a:rPr lang="en-US" sz="1600" dirty="0" err="1">
                <a:solidFill>
                  <a:srgbClr val="0000FF"/>
                </a:solidFill>
              </a:rPr>
              <a:t>Holzleitner</a:t>
            </a:r>
            <a:r>
              <a:rPr lang="en-US" sz="1600" dirty="0">
                <a:solidFill>
                  <a:srgbClr val="0000FF"/>
                </a:solidFill>
              </a:rPr>
              <a:t>, T</a:t>
            </a:r>
            <a:r>
              <a:rPr lang="pl-PL" sz="1600" dirty="0">
                <a:solidFill>
                  <a:srgbClr val="0000FF"/>
                </a:solidFill>
              </a:rPr>
              <a:t>. </a:t>
            </a:r>
            <a:r>
              <a:rPr lang="en-US" sz="1600" dirty="0">
                <a:solidFill>
                  <a:srgbClr val="0000FF"/>
                </a:solidFill>
              </a:rPr>
              <a:t>Adler, D</a:t>
            </a:r>
            <a:r>
              <a:rPr lang="pl-PL" sz="1600" dirty="0">
                <a:solidFill>
                  <a:srgbClr val="0000FF"/>
                </a:solidFill>
              </a:rPr>
              <a:t>.</a:t>
            </a:r>
            <a:r>
              <a:rPr lang="en-US" sz="1600" dirty="0">
                <a:solidFill>
                  <a:srgbClr val="0000FF"/>
                </a:solidFill>
              </a:rPr>
              <a:t> </a:t>
            </a:r>
            <a:r>
              <a:rPr lang="en-US" sz="1600" dirty="0" err="1">
                <a:solidFill>
                  <a:srgbClr val="0000FF"/>
                </a:solidFill>
              </a:rPr>
              <a:t>Kreil</a:t>
            </a:r>
            <a:r>
              <a:rPr lang="en-US" sz="1600" dirty="0">
                <a:solidFill>
                  <a:srgbClr val="0000FF"/>
                </a:solidFill>
              </a:rPr>
              <a:t>, M</a:t>
            </a:r>
            <a:r>
              <a:rPr lang="pl-PL" sz="1600" dirty="0">
                <a:solidFill>
                  <a:srgbClr val="0000FF"/>
                </a:solidFill>
              </a:rPr>
              <a:t>.</a:t>
            </a:r>
            <a:r>
              <a:rPr lang="en-US" sz="1600" dirty="0">
                <a:solidFill>
                  <a:srgbClr val="0000FF"/>
                </a:solidFill>
              </a:rPr>
              <a:t> K</a:t>
            </a:r>
            <a:r>
              <a:rPr lang="pl-PL" sz="1600" dirty="0">
                <a:solidFill>
                  <a:srgbClr val="0000FF"/>
                </a:solidFill>
              </a:rPr>
              <a:t>.</a:t>
            </a:r>
            <a:r>
              <a:rPr lang="en-US" sz="1600" dirty="0">
                <a:solidFill>
                  <a:srgbClr val="0000FF"/>
                </a:solidFill>
              </a:rPr>
              <a:t> Kopp, G</a:t>
            </a:r>
            <a:r>
              <a:rPr lang="pl-PL" sz="1600" dirty="0">
                <a:solidFill>
                  <a:srgbClr val="0000FF"/>
                </a:solidFill>
              </a:rPr>
              <a:t>.</a:t>
            </a:r>
            <a:r>
              <a:rPr lang="en-US" sz="1600" dirty="0">
                <a:solidFill>
                  <a:srgbClr val="0000FF"/>
                </a:solidFill>
              </a:rPr>
              <a:t> </a:t>
            </a:r>
            <a:r>
              <a:rPr lang="en-US" sz="1600" dirty="0" err="1">
                <a:solidFill>
                  <a:srgbClr val="0000FF"/>
                </a:solidFill>
              </a:rPr>
              <a:t>Klambauer</a:t>
            </a:r>
            <a:r>
              <a:rPr lang="en-US" sz="1600" dirty="0">
                <a:solidFill>
                  <a:srgbClr val="0000FF"/>
                </a:solidFill>
              </a:rPr>
              <a:t>, J</a:t>
            </a:r>
            <a:r>
              <a:rPr lang="pl-PL" sz="1600" dirty="0">
                <a:solidFill>
                  <a:srgbClr val="0000FF"/>
                </a:solidFill>
              </a:rPr>
              <a:t>.</a:t>
            </a:r>
            <a:r>
              <a:rPr lang="en-US" sz="1600" dirty="0">
                <a:solidFill>
                  <a:srgbClr val="0000FF"/>
                </a:solidFill>
              </a:rPr>
              <a:t> </a:t>
            </a:r>
            <a:r>
              <a:rPr lang="en-US" sz="1600" dirty="0" err="1">
                <a:solidFill>
                  <a:srgbClr val="0000FF"/>
                </a:solidFill>
              </a:rPr>
              <a:t>Brandstetter</a:t>
            </a:r>
            <a:r>
              <a:rPr lang="en-US" sz="1600" dirty="0">
                <a:solidFill>
                  <a:srgbClr val="0000FF"/>
                </a:solidFill>
              </a:rPr>
              <a:t>, S</a:t>
            </a:r>
            <a:r>
              <a:rPr lang="pl-PL" sz="1600" dirty="0">
                <a:solidFill>
                  <a:srgbClr val="0000FF"/>
                </a:solidFill>
              </a:rPr>
              <a:t>, </a:t>
            </a:r>
            <a:r>
              <a:rPr lang="en-US" sz="1600" dirty="0" err="1">
                <a:solidFill>
                  <a:srgbClr val="0000FF"/>
                </a:solidFill>
              </a:rPr>
              <a:t>Hochreiter</a:t>
            </a:r>
            <a:r>
              <a:rPr lang="pl-PL" sz="1600" dirty="0">
                <a:solidFill>
                  <a:srgbClr val="0000FF"/>
                </a:solidFill>
              </a:rPr>
              <a:t>:</a:t>
            </a:r>
            <a:r>
              <a:rPr lang="en-US" sz="1600" dirty="0">
                <a:solidFill>
                  <a:srgbClr val="0000FF"/>
                </a:solidFill>
              </a:rPr>
              <a:t> Hopfield networks is all you need. In International Conference on Learning Representations,</a:t>
            </a:r>
            <a:r>
              <a:rPr lang="pl-PL" sz="1600" dirty="0">
                <a:solidFill>
                  <a:srgbClr val="0000FF"/>
                </a:solidFill>
              </a:rPr>
              <a:t> </a:t>
            </a:r>
            <a:r>
              <a:rPr lang="en-US" sz="1600" dirty="0">
                <a:solidFill>
                  <a:srgbClr val="0000FF"/>
                </a:solidFill>
              </a:rPr>
              <a:t>2021. URL https://openreview.net/forum?id=tL89RnzIiCd.</a:t>
            </a:r>
          </a:p>
        </p:txBody>
      </p:sp>
      <p:sp>
        <p:nvSpPr>
          <p:cNvPr id="13" name="pole tekstowe 12"/>
          <p:cNvSpPr txBox="1"/>
          <p:nvPr/>
        </p:nvSpPr>
        <p:spPr>
          <a:xfrm>
            <a:off x="3169458" y="752423"/>
            <a:ext cx="3030273" cy="400110"/>
          </a:xfrm>
          <a:prstGeom prst="rect">
            <a:avLst/>
          </a:prstGeom>
          <a:noFill/>
        </p:spPr>
        <p:txBody>
          <a:bodyPr wrap="square" rtlCol="0">
            <a:spAutoFit/>
          </a:bodyPr>
          <a:lstStyle/>
          <a:p>
            <a:pPr algn="ctr"/>
            <a:r>
              <a:rPr lang="en-US" sz="2000" b="1" dirty="0">
                <a:solidFill>
                  <a:srgbClr val="0000FF"/>
                </a:solidFill>
              </a:rPr>
              <a:t>HOPFIELD NETWORKS</a:t>
            </a:r>
          </a:p>
        </p:txBody>
      </p:sp>
    </p:spTree>
    <p:extLst>
      <p:ext uri="{BB962C8B-B14F-4D97-AF65-F5344CB8AC3E}">
        <p14:creationId xmlns:p14="http://schemas.microsoft.com/office/powerpoint/2010/main" val="301181819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30C5D4C-F2AB-9549-50A3-A37F41432C64}"/>
              </a:ext>
            </a:extLst>
          </p:cNvPr>
          <p:cNvSpPr>
            <a:spLocks noGrp="1"/>
          </p:cNvSpPr>
          <p:nvPr>
            <p:ph type="title"/>
          </p:nvPr>
        </p:nvSpPr>
        <p:spPr>
          <a:xfrm>
            <a:off x="-33032" y="28606"/>
            <a:ext cx="9144000" cy="370080"/>
          </a:xfrm>
        </p:spPr>
        <p:txBody>
          <a:bodyPr/>
          <a:lstStyle/>
          <a:p>
            <a:r>
              <a:rPr lang="pl-PL" sz="3600" b="1" dirty="0"/>
              <a:t/>
            </a:r>
            <a:br>
              <a:rPr lang="pl-PL" sz="3600" b="1" dirty="0"/>
            </a:br>
            <a:r>
              <a:rPr lang="en-US" sz="2800" b="1" dirty="0"/>
              <a:t>ASSOCIATIVE MEMORY</a:t>
            </a:r>
            <a:r>
              <a:rPr lang="pl-PL" sz="2800" b="1" dirty="0"/>
              <a:t/>
            </a:r>
            <a:br>
              <a:rPr lang="pl-PL" sz="2800" b="1" dirty="0"/>
            </a:br>
            <a:endParaRPr lang="en-US" sz="2800" b="1" dirty="0"/>
          </a:p>
        </p:txBody>
      </p:sp>
      <p:sp>
        <p:nvSpPr>
          <p:cNvPr id="19" name="pole tekstowe 18"/>
          <p:cNvSpPr txBox="1"/>
          <p:nvPr/>
        </p:nvSpPr>
        <p:spPr>
          <a:xfrm>
            <a:off x="251520" y="423690"/>
            <a:ext cx="8556075" cy="707886"/>
          </a:xfrm>
          <a:prstGeom prst="rect">
            <a:avLst/>
          </a:prstGeom>
          <a:noFill/>
        </p:spPr>
        <p:txBody>
          <a:bodyPr wrap="square" rtlCol="0">
            <a:spAutoFit/>
          </a:bodyPr>
          <a:lstStyle/>
          <a:p>
            <a:pPr algn="ctr"/>
            <a:r>
              <a:rPr lang="en-US" sz="2000" b="1" dirty="0">
                <a:solidFill>
                  <a:srgbClr val="0000FF"/>
                </a:solidFill>
              </a:rPr>
              <a:t>REASONING BASED ON RULES DERIVED FROM INFORMATION SYSTEMS AND INCOMPLETE VECTORS OF ATTRIBUTE VALUES</a:t>
            </a:r>
          </a:p>
        </p:txBody>
      </p:sp>
      <p:sp>
        <p:nvSpPr>
          <p:cNvPr id="42" name="pole tekstowe 41"/>
          <p:cNvSpPr txBox="1"/>
          <p:nvPr/>
        </p:nvSpPr>
        <p:spPr>
          <a:xfrm>
            <a:off x="98142" y="5242200"/>
            <a:ext cx="8960616" cy="1631216"/>
          </a:xfrm>
          <a:prstGeom prst="rect">
            <a:avLst/>
          </a:prstGeom>
          <a:noFill/>
        </p:spPr>
        <p:txBody>
          <a:bodyPr wrap="square" rtlCol="0">
            <a:spAutoFit/>
          </a:bodyPr>
          <a:lstStyle/>
          <a:p>
            <a:r>
              <a:rPr lang="en-US" sz="1600" dirty="0"/>
              <a:t>Sets of rules derived from information systems </a:t>
            </a:r>
            <a:r>
              <a:rPr lang="pl-PL" sz="1600" dirty="0"/>
              <a:t>(</a:t>
            </a:r>
            <a:r>
              <a:rPr lang="en-US" sz="1600" dirty="0"/>
              <a:t>for discovery of concurrent models from data</a:t>
            </a:r>
            <a:r>
              <a:rPr lang="pl-PL" sz="1600" dirty="0"/>
              <a:t>)</a:t>
            </a:r>
            <a:r>
              <a:rPr lang="en-US" sz="1600" dirty="0"/>
              <a:t>:</a:t>
            </a:r>
            <a:r>
              <a:rPr lang="pl-PL" sz="1600" dirty="0"/>
              <a:t> </a:t>
            </a:r>
          </a:p>
          <a:p>
            <a:r>
              <a:rPr lang="en-US" sz="1200" i="1" dirty="0">
                <a:solidFill>
                  <a:srgbClr val="0000FF"/>
                </a:solidFill>
              </a:rPr>
              <a:t>M. </a:t>
            </a:r>
            <a:r>
              <a:rPr lang="en-US" sz="1200" i="1" dirty="0" err="1">
                <a:solidFill>
                  <a:srgbClr val="0000FF"/>
                </a:solidFill>
              </a:rPr>
              <a:t>Moshkov</a:t>
            </a:r>
            <a:r>
              <a:rPr lang="en-US" sz="1200" i="1" dirty="0">
                <a:solidFill>
                  <a:srgbClr val="0000FF"/>
                </a:solidFill>
              </a:rPr>
              <a:t>, A. Skowron, Z. </a:t>
            </a:r>
            <a:r>
              <a:rPr lang="en-US" sz="1200" i="1" dirty="0" err="1">
                <a:solidFill>
                  <a:srgbClr val="0000FF"/>
                </a:solidFill>
              </a:rPr>
              <a:t>Suraj</a:t>
            </a:r>
            <a:r>
              <a:rPr lang="en-US" sz="1200" i="1" dirty="0">
                <a:solidFill>
                  <a:srgbClr val="0000FF"/>
                </a:solidFill>
              </a:rPr>
              <a:t>: Maximal consistent extensions of information systems relative to their theories. Information Sciences 178(12) (2008) 2600-2620. doi.org/10.1016/j.ins.2008.01.018</a:t>
            </a:r>
            <a:endParaRPr lang="pl-PL" sz="1200" i="1" dirty="0">
              <a:solidFill>
                <a:srgbClr val="0000FF"/>
              </a:solidFill>
            </a:endParaRPr>
          </a:p>
          <a:p>
            <a:r>
              <a:rPr lang="pl-PL" sz="1200" i="1" dirty="0">
                <a:solidFill>
                  <a:srgbClr val="0000FF"/>
                </a:solidFill>
              </a:rPr>
              <a:t>A. </a:t>
            </a:r>
            <a:r>
              <a:rPr lang="en-US" sz="1200" i="1" dirty="0">
                <a:solidFill>
                  <a:srgbClr val="0000FF"/>
                </a:solidFill>
              </a:rPr>
              <a:t>Skowron, Z. </a:t>
            </a:r>
            <a:r>
              <a:rPr lang="en-US" sz="1200" i="1" dirty="0" err="1">
                <a:solidFill>
                  <a:srgbClr val="0000FF"/>
                </a:solidFill>
              </a:rPr>
              <a:t>Suraj</a:t>
            </a:r>
            <a:r>
              <a:rPr lang="en-US" sz="1200" i="1" dirty="0">
                <a:solidFill>
                  <a:srgbClr val="0000FF"/>
                </a:solidFill>
              </a:rPr>
              <a:t> (1995). Discovery of concurrent data models from experimental data tables: A rough set approach, Proceedings of the First International Conference on Knowledge Discovery and Data Mining, Montreal, August, 1995, </a:t>
            </a:r>
            <a:r>
              <a:rPr lang="en-US" sz="1200" i="1" dirty="0" err="1">
                <a:solidFill>
                  <a:srgbClr val="0000FF"/>
                </a:solidFill>
              </a:rPr>
              <a:t>AAAI</a:t>
            </a:r>
            <a:r>
              <a:rPr lang="en-US" sz="1200" i="1" dirty="0">
                <a:solidFill>
                  <a:srgbClr val="0000FF"/>
                </a:solidFill>
              </a:rPr>
              <a:t> Press, Menlo Park CA 1995, 288-293</a:t>
            </a:r>
            <a:endParaRPr lang="pl-PL" sz="1200" i="1" dirty="0">
              <a:solidFill>
                <a:srgbClr val="0000FF"/>
              </a:solidFill>
            </a:endParaRPr>
          </a:p>
          <a:p>
            <a:r>
              <a:rPr lang="en-US" sz="1200" i="1" dirty="0">
                <a:solidFill>
                  <a:srgbClr val="0000FF"/>
                </a:solidFill>
              </a:rPr>
              <a:t>J. </a:t>
            </a:r>
            <a:r>
              <a:rPr lang="en-US" sz="1200" i="1" dirty="0" err="1">
                <a:solidFill>
                  <a:srgbClr val="0000FF"/>
                </a:solidFill>
              </a:rPr>
              <a:t>Barwise</a:t>
            </a:r>
            <a:r>
              <a:rPr lang="en-US" sz="1200" i="1" dirty="0">
                <a:solidFill>
                  <a:srgbClr val="0000FF"/>
                </a:solidFill>
              </a:rPr>
              <a:t>, J. Seligman, Information Flow: The Logic of Distributed</a:t>
            </a:r>
            <a:r>
              <a:rPr lang="pl-PL" sz="1200" i="1" dirty="0">
                <a:solidFill>
                  <a:srgbClr val="0000FF"/>
                </a:solidFill>
              </a:rPr>
              <a:t> </a:t>
            </a:r>
            <a:r>
              <a:rPr lang="en-US" sz="1200" i="1" dirty="0">
                <a:solidFill>
                  <a:srgbClr val="0000FF"/>
                </a:solidFill>
              </a:rPr>
              <a:t>2339 Systems, Cambridge University Press, Cambridge, 1997. doi:10.2340 1017/CBO9780511895968.</a:t>
            </a:r>
          </a:p>
        </p:txBody>
      </p:sp>
      <p:grpSp>
        <p:nvGrpSpPr>
          <p:cNvPr id="66" name="Grupa 65"/>
          <p:cNvGrpSpPr/>
          <p:nvPr/>
        </p:nvGrpSpPr>
        <p:grpSpPr>
          <a:xfrm>
            <a:off x="107504" y="1124744"/>
            <a:ext cx="8750889" cy="4148121"/>
            <a:chOff x="-312410" y="671777"/>
            <a:chExt cx="8750889" cy="4148121"/>
          </a:xfrm>
        </p:grpSpPr>
        <p:sp>
          <p:nvSpPr>
            <p:cNvPr id="8" name="pole tekstowe 7"/>
            <p:cNvSpPr txBox="1"/>
            <p:nvPr/>
          </p:nvSpPr>
          <p:spPr>
            <a:xfrm>
              <a:off x="6759033" y="4481344"/>
              <a:ext cx="413578" cy="338554"/>
            </a:xfrm>
            <a:prstGeom prst="rect">
              <a:avLst/>
            </a:prstGeom>
            <a:noFill/>
          </p:spPr>
          <p:txBody>
            <a:bodyPr wrap="square" rtlCol="0">
              <a:spAutoFit/>
            </a:bodyPr>
            <a:lstStyle/>
            <a:p>
              <a:r>
                <a:rPr lang="pl-PL" sz="1600" b="1" i="1" dirty="0">
                  <a:solidFill>
                    <a:srgbClr val="0000FF"/>
                  </a:solidFill>
                </a:rPr>
                <a:t>W </a:t>
              </a:r>
            </a:p>
          </p:txBody>
        </p:sp>
        <p:cxnSp>
          <p:nvCxnSpPr>
            <p:cNvPr id="5" name="Łącznik prosty ze strzałką 4"/>
            <p:cNvCxnSpPr>
              <a:endCxn id="20" idx="1"/>
            </p:cNvCxnSpPr>
            <p:nvPr/>
          </p:nvCxnSpPr>
          <p:spPr>
            <a:xfrm flipV="1">
              <a:off x="4368110" y="1650984"/>
              <a:ext cx="1530404" cy="2582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1" name="Grupa 30"/>
            <p:cNvGrpSpPr/>
            <p:nvPr/>
          </p:nvGrpSpPr>
          <p:grpSpPr>
            <a:xfrm>
              <a:off x="5783610" y="1380906"/>
              <a:ext cx="2654869" cy="2895837"/>
              <a:chOff x="5364487" y="2309926"/>
              <a:chExt cx="2717688" cy="3565810"/>
            </a:xfrm>
          </p:grpSpPr>
          <p:sp>
            <p:nvSpPr>
              <p:cNvPr id="20" name="Prostokąt zaokrąglony 19"/>
              <p:cNvSpPr/>
              <p:nvPr/>
            </p:nvSpPr>
            <p:spPr>
              <a:xfrm>
                <a:off x="5482110" y="2354456"/>
                <a:ext cx="864096" cy="57606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a:solidFill>
                      <a:srgbClr val="0000FF"/>
                    </a:solidFill>
                  </a:rPr>
                  <a:t>IS</a:t>
                </a:r>
                <a:r>
                  <a:rPr lang="pl-PL" sz="2000" i="1" baseline="-25000" dirty="0">
                    <a:solidFill>
                      <a:srgbClr val="0000FF"/>
                    </a:solidFill>
                  </a:rPr>
                  <a:t>1</a:t>
                </a:r>
                <a:endParaRPr lang="en-US" sz="2000" i="1" dirty="0"/>
              </a:p>
            </p:txBody>
          </p:sp>
          <p:sp>
            <p:nvSpPr>
              <p:cNvPr id="21" name="Prostokąt zaokrąglony 20"/>
              <p:cNvSpPr/>
              <p:nvPr/>
            </p:nvSpPr>
            <p:spPr>
              <a:xfrm>
                <a:off x="6989820" y="2392340"/>
                <a:ext cx="864095" cy="57606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err="1">
                    <a:solidFill>
                      <a:srgbClr val="0000FF"/>
                    </a:solidFill>
                  </a:rPr>
                  <a:t>IS</a:t>
                </a:r>
                <a:r>
                  <a:rPr lang="pl-PL" sz="2000" i="1" baseline="-25000" dirty="0" err="1">
                    <a:solidFill>
                      <a:srgbClr val="0000FF"/>
                    </a:solidFill>
                  </a:rPr>
                  <a:t>k</a:t>
                </a:r>
                <a:endParaRPr lang="en-US" sz="2000" i="1" dirty="0"/>
              </a:p>
            </p:txBody>
          </p:sp>
          <p:sp>
            <p:nvSpPr>
              <p:cNvPr id="22" name="pole tekstowe 21"/>
              <p:cNvSpPr txBox="1"/>
              <p:nvPr/>
            </p:nvSpPr>
            <p:spPr>
              <a:xfrm>
                <a:off x="6376242" y="2309926"/>
                <a:ext cx="576064" cy="507831"/>
              </a:xfrm>
              <a:prstGeom prst="rect">
                <a:avLst/>
              </a:prstGeom>
              <a:noFill/>
            </p:spPr>
            <p:txBody>
              <a:bodyPr wrap="square" rtlCol="0">
                <a:spAutoFit/>
              </a:bodyPr>
              <a:lstStyle/>
              <a:p>
                <a:r>
                  <a:rPr lang="pl-PL" b="1" dirty="0"/>
                  <a:t>…</a:t>
                </a:r>
                <a:endParaRPr lang="en-US" b="1" dirty="0"/>
              </a:p>
            </p:txBody>
          </p:sp>
          <p:sp>
            <p:nvSpPr>
              <p:cNvPr id="23" name="Prostokąt zaokrąglony 22"/>
              <p:cNvSpPr/>
              <p:nvPr/>
            </p:nvSpPr>
            <p:spPr>
              <a:xfrm>
                <a:off x="5364487" y="4126447"/>
                <a:ext cx="1080120" cy="57606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a:solidFill>
                      <a:srgbClr val="0000FF"/>
                    </a:solidFill>
                  </a:rPr>
                  <a:t>Th</a:t>
                </a:r>
                <a:r>
                  <a:rPr lang="pl-PL" sz="2000" dirty="0">
                    <a:solidFill>
                      <a:srgbClr val="0000FF"/>
                    </a:solidFill>
                  </a:rPr>
                  <a:t>(</a:t>
                </a:r>
                <a:r>
                  <a:rPr lang="pl-PL" sz="2000" i="1" dirty="0">
                    <a:solidFill>
                      <a:srgbClr val="0000FF"/>
                    </a:solidFill>
                  </a:rPr>
                  <a:t>IS</a:t>
                </a:r>
                <a:r>
                  <a:rPr lang="pl-PL" sz="2000" i="1" baseline="-25000" dirty="0">
                    <a:solidFill>
                      <a:srgbClr val="0000FF"/>
                    </a:solidFill>
                  </a:rPr>
                  <a:t>1</a:t>
                </a:r>
                <a:r>
                  <a:rPr lang="pl-PL" sz="1800" dirty="0">
                    <a:solidFill>
                      <a:srgbClr val="0000FF"/>
                    </a:solidFill>
                  </a:rPr>
                  <a:t>)</a:t>
                </a:r>
                <a:endParaRPr lang="en-US" sz="1800" dirty="0"/>
              </a:p>
            </p:txBody>
          </p:sp>
          <p:sp>
            <p:nvSpPr>
              <p:cNvPr id="24" name="Prostokąt zaokrąglony 23"/>
              <p:cNvSpPr/>
              <p:nvPr/>
            </p:nvSpPr>
            <p:spPr>
              <a:xfrm>
                <a:off x="6959668" y="4141370"/>
                <a:ext cx="1122507" cy="57606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a:solidFill>
                      <a:srgbClr val="0000FF"/>
                    </a:solidFill>
                  </a:rPr>
                  <a:t>Th</a:t>
                </a:r>
                <a:r>
                  <a:rPr lang="pl-PL" sz="2000" dirty="0">
                    <a:solidFill>
                      <a:srgbClr val="0000FF"/>
                    </a:solidFill>
                  </a:rPr>
                  <a:t>(</a:t>
                </a:r>
                <a:r>
                  <a:rPr lang="pl-PL" sz="2000" i="1" dirty="0" err="1">
                    <a:solidFill>
                      <a:srgbClr val="0000FF"/>
                    </a:solidFill>
                  </a:rPr>
                  <a:t>IS</a:t>
                </a:r>
                <a:r>
                  <a:rPr lang="pl-PL" sz="2000" i="1" baseline="-25000" dirty="0" err="1">
                    <a:solidFill>
                      <a:srgbClr val="0000FF"/>
                    </a:solidFill>
                  </a:rPr>
                  <a:t>k</a:t>
                </a:r>
                <a:r>
                  <a:rPr lang="pl-PL" sz="2000" dirty="0">
                    <a:solidFill>
                      <a:srgbClr val="0000FF"/>
                    </a:solidFill>
                  </a:rPr>
                  <a:t>)</a:t>
                </a:r>
                <a:endParaRPr lang="en-US" sz="2000" dirty="0"/>
              </a:p>
            </p:txBody>
          </p:sp>
          <p:sp>
            <p:nvSpPr>
              <p:cNvPr id="25" name="pole tekstowe 24"/>
              <p:cNvSpPr txBox="1"/>
              <p:nvPr/>
            </p:nvSpPr>
            <p:spPr>
              <a:xfrm>
                <a:off x="6435300" y="3992242"/>
                <a:ext cx="576064" cy="507831"/>
              </a:xfrm>
              <a:prstGeom prst="rect">
                <a:avLst/>
              </a:prstGeom>
              <a:noFill/>
            </p:spPr>
            <p:txBody>
              <a:bodyPr wrap="square" rtlCol="0">
                <a:spAutoFit/>
              </a:bodyPr>
              <a:lstStyle/>
              <a:p>
                <a:r>
                  <a:rPr lang="pl-PL" b="1" dirty="0"/>
                  <a:t>…</a:t>
                </a:r>
                <a:endParaRPr lang="en-US" b="1" dirty="0"/>
              </a:p>
            </p:txBody>
          </p:sp>
          <p:sp>
            <p:nvSpPr>
              <p:cNvPr id="26" name="Strzałka w dół 25"/>
              <p:cNvSpPr/>
              <p:nvPr/>
            </p:nvSpPr>
            <p:spPr>
              <a:xfrm>
                <a:off x="5719975" y="2930519"/>
                <a:ext cx="310620" cy="117278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rzałka w dół 26"/>
              <p:cNvSpPr/>
              <p:nvPr/>
            </p:nvSpPr>
            <p:spPr>
              <a:xfrm>
                <a:off x="7273377" y="2968404"/>
                <a:ext cx="327709" cy="1142569"/>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rostokąt zaokrąglony 27"/>
              <p:cNvSpPr/>
              <p:nvPr/>
            </p:nvSpPr>
            <p:spPr>
              <a:xfrm>
                <a:off x="5680639" y="5087895"/>
                <a:ext cx="1972162" cy="78784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FF"/>
                    </a:solidFill>
                  </a:rPr>
                  <a:t>reasoning module</a:t>
                </a:r>
              </a:p>
            </p:txBody>
          </p:sp>
        </p:grpSp>
        <p:sp>
          <p:nvSpPr>
            <p:cNvPr id="32" name="Strzałka w dół 31"/>
            <p:cNvSpPr/>
            <p:nvPr/>
          </p:nvSpPr>
          <p:spPr>
            <a:xfrm rot="16200000">
              <a:off x="5689169" y="3755571"/>
              <a:ext cx="304142" cy="517237"/>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rzałka w dół 32"/>
            <p:cNvSpPr/>
            <p:nvPr/>
          </p:nvSpPr>
          <p:spPr>
            <a:xfrm>
              <a:off x="6771980" y="4282466"/>
              <a:ext cx="299552" cy="22852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ole tekstowe 33"/>
            <p:cNvSpPr txBox="1"/>
            <p:nvPr/>
          </p:nvSpPr>
          <p:spPr>
            <a:xfrm>
              <a:off x="-312410" y="4156065"/>
              <a:ext cx="6210925" cy="646331"/>
            </a:xfrm>
            <a:prstGeom prst="rect">
              <a:avLst/>
            </a:prstGeom>
            <a:noFill/>
          </p:spPr>
          <p:txBody>
            <a:bodyPr wrap="square" rtlCol="0">
              <a:spAutoFit/>
            </a:bodyPr>
            <a:lstStyle/>
            <a:p>
              <a:pPr algn="ctr"/>
              <a:r>
                <a:rPr lang="en-US" sz="1800" dirty="0"/>
                <a:t>extension of </a:t>
              </a:r>
              <a:r>
                <a:rPr lang="en-US" sz="1800" b="1" i="1" dirty="0">
                  <a:solidFill>
                    <a:srgbClr val="0000CC"/>
                  </a:solidFill>
                </a:rPr>
                <a:t>v</a:t>
              </a:r>
              <a:r>
                <a:rPr lang="en-US" sz="1800" b="1" i="1" dirty="0"/>
                <a:t> </a:t>
              </a:r>
              <a:r>
                <a:rPr lang="en-US" sz="1800" dirty="0"/>
                <a:t>consistent (to the required degree) with (some/all) sets of rules derived from </a:t>
              </a:r>
              <a:r>
                <a:rPr lang="en-US" sz="1800" b="1" i="1" dirty="0">
                  <a:solidFill>
                    <a:srgbClr val="0000CC"/>
                  </a:solidFill>
                </a:rPr>
                <a:t>v</a:t>
              </a:r>
              <a:r>
                <a:rPr lang="en-US" sz="1800" b="1" i="1" dirty="0"/>
                <a:t>  </a:t>
              </a:r>
              <a:r>
                <a:rPr lang="en-US" sz="1800" dirty="0"/>
                <a:t>and </a:t>
              </a:r>
              <a:r>
                <a:rPr lang="pl-PL" sz="1800" dirty="0"/>
                <a:t>the </a:t>
              </a:r>
              <a:r>
                <a:rPr lang="en-US" sz="1800" dirty="0"/>
                <a:t>sets of rules  </a:t>
              </a:r>
            </a:p>
          </p:txBody>
        </p:sp>
        <p:sp>
          <p:nvSpPr>
            <p:cNvPr id="35" name="pole tekstowe 34"/>
            <p:cNvSpPr txBox="1"/>
            <p:nvPr/>
          </p:nvSpPr>
          <p:spPr>
            <a:xfrm>
              <a:off x="5237854" y="3818479"/>
              <a:ext cx="359059" cy="400110"/>
            </a:xfrm>
            <a:prstGeom prst="rect">
              <a:avLst/>
            </a:prstGeom>
            <a:noFill/>
          </p:spPr>
          <p:txBody>
            <a:bodyPr wrap="square" rtlCol="0">
              <a:spAutoFit/>
            </a:bodyPr>
            <a:lstStyle/>
            <a:p>
              <a:r>
                <a:rPr lang="pl-PL" sz="2000" b="1" i="1" dirty="0">
                  <a:solidFill>
                    <a:srgbClr val="0000FF"/>
                  </a:solidFill>
                </a:rPr>
                <a:t>v</a:t>
              </a:r>
            </a:p>
          </p:txBody>
        </p:sp>
        <p:sp>
          <p:nvSpPr>
            <p:cNvPr id="38" name="pole tekstowe 37"/>
            <p:cNvSpPr txBox="1"/>
            <p:nvPr/>
          </p:nvSpPr>
          <p:spPr>
            <a:xfrm>
              <a:off x="-294633" y="671777"/>
              <a:ext cx="5799813" cy="2185214"/>
            </a:xfrm>
            <a:prstGeom prst="rect">
              <a:avLst/>
            </a:prstGeom>
            <a:noFill/>
          </p:spPr>
          <p:txBody>
            <a:bodyPr wrap="square" rtlCol="0">
              <a:spAutoFit/>
            </a:bodyPr>
            <a:lstStyle/>
            <a:p>
              <a:pPr algn="ctr"/>
              <a:r>
                <a:rPr lang="en-US" sz="1800" dirty="0"/>
                <a:t>interaction with the environment </a:t>
              </a:r>
              <a:endParaRPr lang="pl-PL" sz="1800" dirty="0"/>
            </a:p>
            <a:p>
              <a:pPr algn="ctr"/>
              <a:r>
                <a:rPr lang="en-US" sz="1800" dirty="0"/>
                <a:t>(physical world, data</a:t>
              </a:r>
              <a:r>
                <a:rPr lang="pl-PL" sz="1800" dirty="0"/>
                <a:t> </a:t>
              </a:r>
              <a:r>
                <a:rPr lang="en-US" sz="1800" dirty="0"/>
                <a:t>or knowledge bases, experts, …)</a:t>
              </a:r>
            </a:p>
            <a:p>
              <a:pPr algn="ctr"/>
              <a:endParaRPr lang="pl-PL" sz="1800" dirty="0"/>
            </a:p>
            <a:p>
              <a:pPr algn="ctr"/>
              <a:r>
                <a:rPr lang="en-US" sz="1800" dirty="0"/>
                <a:t>(dynamic) information systems </a:t>
              </a:r>
              <a:endParaRPr lang="pl-PL" sz="1800" dirty="0"/>
            </a:p>
            <a:p>
              <a:pPr algn="ctr"/>
              <a:r>
                <a:rPr lang="pl-PL" sz="1600" dirty="0"/>
                <a:t>(</a:t>
              </a:r>
              <a:r>
                <a:rPr lang="en-US" sz="1600" dirty="0"/>
                <a:t>obtained</a:t>
              </a:r>
              <a:r>
                <a:rPr lang="pl-PL" sz="1600" dirty="0"/>
                <a:t>:  (i) by </a:t>
              </a:r>
              <a:r>
                <a:rPr lang="en-US" sz="1600" dirty="0"/>
                <a:t>decomposition of large datasets</a:t>
              </a:r>
              <a:r>
                <a:rPr lang="pl-PL" sz="1600" dirty="0"/>
                <a:t> for paralel </a:t>
              </a:r>
              <a:r>
                <a:rPr lang="en-US" sz="1600" dirty="0"/>
                <a:t>processing or relative to functionality,  </a:t>
              </a:r>
              <a:endParaRPr lang="pl-PL" sz="1600" dirty="0"/>
            </a:p>
            <a:p>
              <a:pPr defTabSz="990600"/>
              <a:r>
                <a:rPr lang="pl-PL" sz="1600" dirty="0"/>
                <a:t>                    (ii) from </a:t>
              </a:r>
              <a:r>
                <a:rPr lang="en-US" sz="1600" dirty="0"/>
                <a:t>distributed data sources,</a:t>
              </a:r>
            </a:p>
            <a:p>
              <a:pPr defTabSz="990600"/>
              <a:r>
                <a:rPr lang="pl-PL" sz="1600" dirty="0"/>
                <a:t>                    </a:t>
              </a:r>
              <a:r>
                <a:rPr lang="en-US" sz="1600" dirty="0"/>
                <a:t>(iii) by interaction with the physical world</a:t>
              </a:r>
              <a:r>
                <a:rPr lang="pl-PL" sz="1600" dirty="0"/>
                <a:t> …</a:t>
              </a:r>
              <a:endParaRPr lang="en-US" sz="1600" dirty="0"/>
            </a:p>
          </p:txBody>
        </p:sp>
        <p:sp>
          <p:nvSpPr>
            <p:cNvPr id="39" name="pole tekstowe 38"/>
            <p:cNvSpPr txBox="1"/>
            <p:nvPr/>
          </p:nvSpPr>
          <p:spPr>
            <a:xfrm>
              <a:off x="-239655" y="2884734"/>
              <a:ext cx="5247838" cy="861774"/>
            </a:xfrm>
            <a:prstGeom prst="rect">
              <a:avLst/>
            </a:prstGeom>
            <a:noFill/>
          </p:spPr>
          <p:txBody>
            <a:bodyPr wrap="square" rtlCol="0">
              <a:spAutoFit/>
            </a:bodyPr>
            <a:lstStyle/>
            <a:p>
              <a:pPr algn="ctr"/>
              <a:r>
                <a:rPr lang="en-US" sz="1800" dirty="0"/>
                <a:t>(adaptive) theories of</a:t>
              </a:r>
              <a:r>
                <a:rPr lang="pl-PL" sz="1800" dirty="0"/>
                <a:t> </a:t>
              </a:r>
              <a:r>
                <a:rPr lang="en-US" sz="1800" dirty="0"/>
                <a:t>information systems: </a:t>
              </a:r>
            </a:p>
            <a:p>
              <a:pPr algn="ctr"/>
              <a:r>
                <a:rPr lang="en-US" sz="1600" dirty="0"/>
                <a:t>sets of (probabilistic) rules derived from information systems</a:t>
              </a:r>
            </a:p>
          </p:txBody>
        </p:sp>
        <p:sp>
          <p:nvSpPr>
            <p:cNvPr id="43" name="pole tekstowe 42"/>
            <p:cNvSpPr txBox="1"/>
            <p:nvPr/>
          </p:nvSpPr>
          <p:spPr>
            <a:xfrm>
              <a:off x="712625" y="3834041"/>
              <a:ext cx="4036576" cy="369332"/>
            </a:xfrm>
            <a:prstGeom prst="rect">
              <a:avLst/>
            </a:prstGeom>
            <a:noFill/>
          </p:spPr>
          <p:txBody>
            <a:bodyPr wrap="square" rtlCol="0">
              <a:spAutoFit/>
            </a:bodyPr>
            <a:lstStyle/>
            <a:p>
              <a:r>
                <a:rPr lang="en-US" sz="1800" dirty="0"/>
                <a:t>incomplete vector of attribute values</a:t>
              </a:r>
            </a:p>
          </p:txBody>
        </p:sp>
        <p:cxnSp>
          <p:nvCxnSpPr>
            <p:cNvPr id="37" name="Łącznik prosty ze strzałką 36"/>
            <p:cNvCxnSpPr/>
            <p:nvPr/>
          </p:nvCxnSpPr>
          <p:spPr>
            <a:xfrm flipV="1">
              <a:off x="4816564" y="3108893"/>
              <a:ext cx="967047" cy="1450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Łącznik prosty ze strzałką 40"/>
            <p:cNvCxnSpPr>
              <a:stCxn id="43" idx="3"/>
            </p:cNvCxnSpPr>
            <p:nvPr/>
          </p:nvCxnSpPr>
          <p:spPr>
            <a:xfrm flipV="1">
              <a:off x="4749201" y="4009107"/>
              <a:ext cx="488653" cy="960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Łącznik prosty ze strzałką 44"/>
            <p:cNvCxnSpPr/>
            <p:nvPr/>
          </p:nvCxnSpPr>
          <p:spPr>
            <a:xfrm>
              <a:off x="5924942" y="4630100"/>
              <a:ext cx="794184" cy="878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Strzałka w dół 51"/>
            <p:cNvSpPr/>
            <p:nvPr/>
          </p:nvSpPr>
          <p:spPr>
            <a:xfrm>
              <a:off x="6148845" y="3332353"/>
              <a:ext cx="285476" cy="315739"/>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trzałka w dół 53"/>
            <p:cNvSpPr/>
            <p:nvPr/>
          </p:nvSpPr>
          <p:spPr>
            <a:xfrm>
              <a:off x="7643312" y="3352178"/>
              <a:ext cx="302911" cy="307194"/>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Strzałka w górę i w dół 85"/>
          <p:cNvSpPr/>
          <p:nvPr/>
        </p:nvSpPr>
        <p:spPr>
          <a:xfrm>
            <a:off x="6578241" y="1261129"/>
            <a:ext cx="334615" cy="62510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Strzałka w górę i w dół 97"/>
          <p:cNvSpPr/>
          <p:nvPr/>
        </p:nvSpPr>
        <p:spPr>
          <a:xfrm>
            <a:off x="8025528" y="1269062"/>
            <a:ext cx="334615" cy="62510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ole tekstowe 98"/>
          <p:cNvSpPr txBox="1"/>
          <p:nvPr/>
        </p:nvSpPr>
        <p:spPr>
          <a:xfrm>
            <a:off x="7195477" y="1167549"/>
            <a:ext cx="562748" cy="412416"/>
          </a:xfrm>
          <a:prstGeom prst="rect">
            <a:avLst/>
          </a:prstGeom>
          <a:noFill/>
        </p:spPr>
        <p:txBody>
          <a:bodyPr wrap="square" rtlCol="0">
            <a:spAutoFit/>
          </a:bodyPr>
          <a:lstStyle/>
          <a:p>
            <a:r>
              <a:rPr lang="pl-PL" b="1" dirty="0"/>
              <a:t>…</a:t>
            </a:r>
            <a:endParaRPr lang="en-US" b="1" dirty="0"/>
          </a:p>
        </p:txBody>
      </p:sp>
      <p:cxnSp>
        <p:nvCxnSpPr>
          <p:cNvPr id="101" name="Łącznik prosty ze strzałką 100"/>
          <p:cNvCxnSpPr/>
          <p:nvPr/>
        </p:nvCxnSpPr>
        <p:spPr>
          <a:xfrm flipV="1">
            <a:off x="5861708" y="1552471"/>
            <a:ext cx="727759" cy="666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16604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332656"/>
            <a:ext cx="8229600" cy="785813"/>
          </a:xfrm>
        </p:spPr>
        <p:txBody>
          <a:bodyPr/>
          <a:lstStyle/>
          <a:p>
            <a:r>
              <a:rPr lang="pl-PL" b="1"/>
              <a:t>PRACTICAL JUDGMENT</a:t>
            </a:r>
            <a:endParaRPr lang="en-US" b="1"/>
          </a:p>
        </p:txBody>
      </p:sp>
      <p:sp>
        <p:nvSpPr>
          <p:cNvPr id="4" name="Prostokąt 3"/>
          <p:cNvSpPr/>
          <p:nvPr/>
        </p:nvSpPr>
        <p:spPr>
          <a:xfrm>
            <a:off x="395536" y="1628800"/>
            <a:ext cx="8496944" cy="3416320"/>
          </a:xfrm>
          <a:prstGeom prst="rect">
            <a:avLst/>
          </a:prstGeom>
        </p:spPr>
        <p:txBody>
          <a:bodyPr wrap="square">
            <a:spAutoFit/>
          </a:bodyPr>
          <a:lstStyle/>
          <a:p>
            <a:pPr algn="ctr"/>
            <a:r>
              <a:rPr lang="en-US">
                <a:solidFill>
                  <a:srgbClr val="0000FF"/>
                </a:solidFill>
              </a:rPr>
              <a:t>Practical judgment is not algebraic calculation. Prior to any deductive or inductive reckoning, the judge is involved in selecting objects and relationships for attention and assessing their interactions. Identifying things of importance from a potentially endless pool of candidates, assessing their relative significance, and evaluating their relationships is well beyond the jurisdiction of reason</a:t>
            </a:r>
          </a:p>
        </p:txBody>
      </p:sp>
      <p:sp>
        <p:nvSpPr>
          <p:cNvPr id="5" name="pole tekstowe 4"/>
          <p:cNvSpPr txBox="1"/>
          <p:nvPr/>
        </p:nvSpPr>
        <p:spPr>
          <a:xfrm>
            <a:off x="2123728" y="5373216"/>
            <a:ext cx="6696744" cy="646331"/>
          </a:xfrm>
          <a:prstGeom prst="rect">
            <a:avLst/>
          </a:prstGeom>
          <a:noFill/>
        </p:spPr>
        <p:txBody>
          <a:bodyPr wrap="square" rtlCol="0">
            <a:spAutoFit/>
          </a:bodyPr>
          <a:lstStyle/>
          <a:p>
            <a:r>
              <a:rPr lang="en-US" sz="1800" i="1" dirty="0">
                <a:solidFill>
                  <a:srgbClr val="0033CC"/>
                </a:solidFill>
              </a:rPr>
              <a:t>Leslie</a:t>
            </a:r>
            <a:r>
              <a:rPr lang="pl-PL" sz="1800" i="1" dirty="0">
                <a:solidFill>
                  <a:srgbClr val="0033CC"/>
                </a:solidFill>
              </a:rPr>
              <a:t> </a:t>
            </a:r>
            <a:r>
              <a:rPr lang="en-US" sz="1800" i="1" dirty="0">
                <a:solidFill>
                  <a:srgbClr val="0033CC"/>
                </a:solidFill>
              </a:rPr>
              <a:t>Paul</a:t>
            </a:r>
            <a:r>
              <a:rPr lang="pl-PL" sz="1800" i="1" dirty="0">
                <a:solidFill>
                  <a:srgbClr val="0033CC"/>
                </a:solidFill>
              </a:rPr>
              <a:t> </a:t>
            </a:r>
            <a:r>
              <a:rPr lang="en-US" sz="1800" i="1" dirty="0">
                <a:solidFill>
                  <a:srgbClr val="0033CC"/>
                </a:solidFill>
              </a:rPr>
              <a:t>Thiele</a:t>
            </a:r>
            <a:r>
              <a:rPr lang="pl-PL" sz="1800" i="1" dirty="0">
                <a:solidFill>
                  <a:srgbClr val="0033CC"/>
                </a:solidFill>
              </a:rPr>
              <a:t>: </a:t>
            </a:r>
            <a:r>
              <a:rPr lang="en-US" sz="1800" i="1" dirty="0">
                <a:solidFill>
                  <a:srgbClr val="0033CC"/>
                </a:solidFill>
              </a:rPr>
              <a:t>The</a:t>
            </a:r>
            <a:r>
              <a:rPr lang="pl-PL" sz="1800" i="1" dirty="0">
                <a:solidFill>
                  <a:srgbClr val="0033CC"/>
                </a:solidFill>
              </a:rPr>
              <a:t> </a:t>
            </a:r>
            <a:r>
              <a:rPr lang="en-US" sz="1800" i="1" dirty="0">
                <a:solidFill>
                  <a:srgbClr val="0033CC"/>
                </a:solidFill>
              </a:rPr>
              <a:t>Heart</a:t>
            </a:r>
            <a:r>
              <a:rPr lang="pl-PL" sz="1800" i="1" dirty="0">
                <a:solidFill>
                  <a:srgbClr val="0033CC"/>
                </a:solidFill>
              </a:rPr>
              <a:t> </a:t>
            </a:r>
            <a:r>
              <a:rPr lang="en-US" sz="1800" i="1" dirty="0">
                <a:solidFill>
                  <a:srgbClr val="0033CC"/>
                </a:solidFill>
              </a:rPr>
              <a:t>of</a:t>
            </a:r>
            <a:r>
              <a:rPr lang="pl-PL" sz="1800" i="1" dirty="0">
                <a:solidFill>
                  <a:srgbClr val="0033CC"/>
                </a:solidFill>
              </a:rPr>
              <a:t> </a:t>
            </a:r>
            <a:r>
              <a:rPr lang="en-US" sz="1800" i="1" dirty="0">
                <a:solidFill>
                  <a:srgbClr val="0033CC"/>
                </a:solidFill>
              </a:rPr>
              <a:t>Judgment</a:t>
            </a:r>
            <a:r>
              <a:rPr lang="pl-PL" sz="1800" i="1" dirty="0">
                <a:solidFill>
                  <a:srgbClr val="0033CC"/>
                </a:solidFill>
              </a:rPr>
              <a:t> </a:t>
            </a:r>
            <a:r>
              <a:rPr lang="en-US" sz="1800" i="1" dirty="0">
                <a:solidFill>
                  <a:srgbClr val="0033CC"/>
                </a:solidFill>
              </a:rPr>
              <a:t>Practical</a:t>
            </a:r>
            <a:r>
              <a:rPr lang="pl-PL" sz="1800" i="1" dirty="0">
                <a:solidFill>
                  <a:srgbClr val="0033CC"/>
                </a:solidFill>
              </a:rPr>
              <a:t> </a:t>
            </a:r>
            <a:r>
              <a:rPr lang="en-US" sz="1800" i="1" dirty="0">
                <a:solidFill>
                  <a:srgbClr val="0033CC"/>
                </a:solidFill>
              </a:rPr>
              <a:t>Wisdom,</a:t>
            </a:r>
            <a:r>
              <a:rPr lang="pl-PL" sz="1800" i="1" dirty="0">
                <a:solidFill>
                  <a:srgbClr val="0033CC"/>
                </a:solidFill>
              </a:rPr>
              <a:t> </a:t>
            </a:r>
            <a:r>
              <a:rPr lang="en-US" sz="1800" i="1" dirty="0">
                <a:solidFill>
                  <a:srgbClr val="0033CC"/>
                </a:solidFill>
              </a:rPr>
              <a:t>Neuroscience,</a:t>
            </a:r>
            <a:r>
              <a:rPr lang="pl-PL" sz="1800" i="1" dirty="0">
                <a:solidFill>
                  <a:srgbClr val="0033CC"/>
                </a:solidFill>
              </a:rPr>
              <a:t> </a:t>
            </a:r>
            <a:r>
              <a:rPr lang="en-US" sz="1800" i="1" dirty="0">
                <a:solidFill>
                  <a:srgbClr val="0033CC"/>
                </a:solidFill>
              </a:rPr>
              <a:t>and</a:t>
            </a:r>
            <a:r>
              <a:rPr lang="pl-PL" sz="1800" i="1" dirty="0">
                <a:solidFill>
                  <a:srgbClr val="0033CC"/>
                </a:solidFill>
              </a:rPr>
              <a:t> </a:t>
            </a:r>
            <a:r>
              <a:rPr lang="en-US" sz="1800" i="1" dirty="0">
                <a:solidFill>
                  <a:srgbClr val="0033CC"/>
                </a:solidFill>
              </a:rPr>
              <a:t>Narrative</a:t>
            </a:r>
            <a:r>
              <a:rPr lang="pl-PL" sz="1800" i="1" dirty="0">
                <a:solidFill>
                  <a:srgbClr val="0033CC"/>
                </a:solidFill>
              </a:rPr>
              <a:t>. Cambridge University Press </a:t>
            </a:r>
            <a:r>
              <a:rPr lang="en-US" sz="1800" i="1" dirty="0">
                <a:solidFill>
                  <a:srgbClr val="0033CC"/>
                </a:solidFill>
              </a:rPr>
              <a:t>2006</a:t>
            </a:r>
            <a:endParaRPr lang="en-US" sz="1800" i="1" dirty="0"/>
          </a:p>
        </p:txBody>
      </p:sp>
      <p:sp>
        <p:nvSpPr>
          <p:cNvPr id="6" name="Symbol zastępczy numeru slajdu 5"/>
          <p:cNvSpPr>
            <a:spLocks noGrp="1"/>
          </p:cNvSpPr>
          <p:nvPr>
            <p:ph type="sldNum" sz="quarter" idx="12"/>
          </p:nvPr>
        </p:nvSpPr>
        <p:spPr/>
        <p:txBody>
          <a:bodyPr/>
          <a:lstStyle/>
          <a:p>
            <a:pPr>
              <a:defRPr/>
            </a:pPr>
            <a:fld id="{D02E777F-298D-4C96-825C-3DC57E52C55E}" type="slidenum">
              <a:rPr lang="pl-PL" smtClean="0"/>
              <a:pPr>
                <a:defRPr/>
              </a:pPr>
              <a:t>163</a:t>
            </a:fld>
            <a:endParaRPr lang="pl-PL"/>
          </a:p>
        </p:txBody>
      </p:sp>
    </p:spTree>
    <p:extLst>
      <p:ext uri="{BB962C8B-B14F-4D97-AF65-F5344CB8AC3E}">
        <p14:creationId xmlns:p14="http://schemas.microsoft.com/office/powerpoint/2010/main" val="17333576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 xmlns:a16="http://schemas.microsoft.com/office/drawing/2014/main" id="{1C71AAF7-9D55-4C94-9989-A87F88BF23CD}"/>
              </a:ext>
            </a:extLst>
          </p:cNvPr>
          <p:cNvSpPr txBox="1">
            <a:spLocks/>
          </p:cNvSpPr>
          <p:nvPr/>
        </p:nvSpPr>
        <p:spPr>
          <a:xfrm>
            <a:off x="0" y="192420"/>
            <a:ext cx="9144000" cy="1196975"/>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MELANIE MITCHELL  </a:t>
            </a:r>
          </a:p>
          <a:p>
            <a:r>
              <a:rPr lang="pl-PL" sz="2800" b="1"/>
              <a:t>Santa Fe </a:t>
            </a:r>
            <a:r>
              <a:rPr lang="en-GB" sz="2800" b="1"/>
              <a:t>Institute</a:t>
            </a:r>
          </a:p>
        </p:txBody>
      </p:sp>
      <p:sp>
        <p:nvSpPr>
          <p:cNvPr id="6" name="pole tekstowe 5">
            <a:extLst>
              <a:ext uri="{FF2B5EF4-FFF2-40B4-BE49-F238E27FC236}">
                <a16:creationId xmlns="" xmlns:a16="http://schemas.microsoft.com/office/drawing/2014/main" id="{676B7BB2-AF14-B275-CAD4-3D37CACE4EF7}"/>
              </a:ext>
            </a:extLst>
          </p:cNvPr>
          <p:cNvSpPr txBox="1"/>
          <p:nvPr/>
        </p:nvSpPr>
        <p:spPr>
          <a:xfrm>
            <a:off x="180774" y="2492896"/>
            <a:ext cx="8517632" cy="2369880"/>
          </a:xfrm>
          <a:prstGeom prst="rect">
            <a:avLst/>
          </a:prstGeom>
          <a:noFill/>
        </p:spPr>
        <p:txBody>
          <a:bodyPr wrap="square" rtlCol="0">
            <a:spAutoFit/>
          </a:bodyPr>
          <a:lstStyle/>
          <a:p>
            <a:pPr algn="just"/>
            <a:r>
              <a:rPr lang="en-GB" sz="2800" dirty="0">
                <a:solidFill>
                  <a:srgbClr val="0000FF"/>
                </a:solidFill>
                <a:latin typeface="Arial" panose="020B0604020202020204" pitchFamily="34" charset="0"/>
                <a:cs typeface="Arial" panose="020B0604020202020204" pitchFamily="34" charset="0"/>
              </a:rPr>
              <a:t>The quest for machines that can make abstractions and analogies is as old as the AI field itself, but the problem remains almost completely open.</a:t>
            </a:r>
          </a:p>
          <a:p>
            <a:endParaRPr lang="en-GB" sz="2800" dirty="0">
              <a:latin typeface="Arial" panose="020B0604020202020204" pitchFamily="34" charset="0"/>
              <a:cs typeface="Arial" panose="020B0604020202020204" pitchFamily="34" charset="0"/>
            </a:endParaRPr>
          </a:p>
          <a:p>
            <a:pPr algn="r"/>
            <a:r>
              <a:rPr lang="en-GB" sz="1800" dirty="0">
                <a:solidFill>
                  <a:srgbClr val="0000FF"/>
                </a:solidFill>
                <a:latin typeface="Arial" panose="020B0604020202020204" pitchFamily="34" charset="0"/>
                <a:cs typeface="Arial" panose="020B0604020202020204" pitchFamily="34" charset="0"/>
              </a:rPr>
              <a:t>Melanie Mitchell: Abstraction and Analogy-Making in Artificial Intelligence, Annals Reports of the New York Academy of Sciences 1505(1) 79-101 (2021)</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164</a:t>
            </a:fld>
            <a:endParaRPr lang="pl-PL"/>
          </a:p>
        </p:txBody>
      </p:sp>
    </p:spTree>
    <p:extLst>
      <p:ext uri="{BB962C8B-B14F-4D97-AF65-F5344CB8AC3E}">
        <p14:creationId xmlns:p14="http://schemas.microsoft.com/office/powerpoint/2010/main" val="37911662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8C90328B-9D13-855B-C90F-02A3AE6C9733}"/>
              </a:ext>
            </a:extLst>
          </p:cNvPr>
          <p:cNvSpPr txBox="1">
            <a:spLocks/>
          </p:cNvSpPr>
          <p:nvPr/>
        </p:nvSpPr>
        <p:spPr>
          <a:xfrm>
            <a:off x="179512" y="188640"/>
            <a:ext cx="8740643" cy="666936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GB" sz="4000" b="1" dirty="0"/>
              <a:t>We do not have yet formal reasoning for experience based reasoning working in </a:t>
            </a:r>
            <a:r>
              <a:rPr lang="en-GB" sz="4000" b="1" dirty="0" err="1"/>
              <a:t>IS’s</a:t>
            </a:r>
            <a:endParaRPr lang="en-GB" sz="4000" b="1" dirty="0"/>
          </a:p>
          <a:p>
            <a:r>
              <a:rPr lang="en-GB" sz="3200" b="1" dirty="0"/>
              <a:t>However,</a:t>
            </a:r>
          </a:p>
          <a:p>
            <a:r>
              <a:rPr lang="en-GB" sz="3200" b="1" dirty="0" err="1"/>
              <a:t>IS’s</a:t>
            </a:r>
            <a:r>
              <a:rPr lang="en-GB" sz="3200" b="1" dirty="0"/>
              <a:t> on the basis of data analysis can help domain expert in </a:t>
            </a:r>
            <a:r>
              <a:rPr lang="pl-PL" sz="3200" b="1" dirty="0"/>
              <a:t>t</a:t>
            </a:r>
            <a:r>
              <a:rPr lang="en-GB" sz="3200" b="1" dirty="0"/>
              <a:t>his kind of reasoning.</a:t>
            </a:r>
          </a:p>
          <a:p>
            <a:endParaRPr lang="en-GB" sz="3200" b="1" dirty="0"/>
          </a:p>
          <a:p>
            <a:r>
              <a:rPr lang="en-GB" sz="3200" b="1" dirty="0"/>
              <a:t>Human experts </a:t>
            </a:r>
            <a:r>
              <a:rPr lang="pl-PL" sz="3200" b="1" dirty="0"/>
              <a:t>and/</a:t>
            </a:r>
            <a:r>
              <a:rPr lang="pl-PL" sz="3200" b="1" dirty="0" err="1"/>
              <a:t>or</a:t>
            </a:r>
            <a:r>
              <a:rPr lang="pl-PL" sz="3200" b="1" dirty="0"/>
              <a:t> </a:t>
            </a:r>
            <a:r>
              <a:rPr lang="pl-PL" sz="3200" b="1" dirty="0" err="1"/>
              <a:t>chatbots</a:t>
            </a:r>
            <a:r>
              <a:rPr lang="pl-PL" sz="3200" b="1" dirty="0"/>
              <a:t> </a:t>
            </a:r>
            <a:r>
              <a:rPr lang="en-GB" sz="3200" b="1" dirty="0"/>
              <a:t>can help I</a:t>
            </a:r>
            <a:r>
              <a:rPr lang="pl-PL" sz="3200" b="1" dirty="0"/>
              <a:t>S</a:t>
            </a:r>
            <a:r>
              <a:rPr lang="en-GB" sz="3200" b="1" dirty="0"/>
              <a:t>’s to improve reasoning, e.g., in inducing classifiers</a:t>
            </a:r>
            <a:r>
              <a:rPr lang="pl-PL" sz="3200" b="1" dirty="0"/>
              <a:t>.</a:t>
            </a:r>
          </a:p>
          <a:p>
            <a:r>
              <a:rPr lang="en-US" sz="4000" b="1" dirty="0"/>
              <a:t>Human-Centered AI, </a:t>
            </a:r>
          </a:p>
          <a:p>
            <a:r>
              <a:rPr lang="en-US" sz="4000" b="1" dirty="0"/>
              <a:t>Human-in-the-Loop ML</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165</a:t>
            </a:fld>
            <a:endParaRPr lang="pl-PL"/>
          </a:p>
        </p:txBody>
      </p:sp>
    </p:spTree>
    <p:extLst>
      <p:ext uri="{BB962C8B-B14F-4D97-AF65-F5344CB8AC3E}">
        <p14:creationId xmlns:p14="http://schemas.microsoft.com/office/powerpoint/2010/main" val="113004511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 xmlns:a16="http://schemas.microsoft.com/office/drawing/2014/main" id="{1C71AAF7-9D55-4C94-9989-A87F88BF23CD}"/>
              </a:ext>
            </a:extLst>
          </p:cNvPr>
          <p:cNvSpPr txBox="1">
            <a:spLocks/>
          </p:cNvSpPr>
          <p:nvPr/>
        </p:nvSpPr>
        <p:spPr>
          <a:xfrm>
            <a:off x="-30290" y="42527"/>
            <a:ext cx="9144000" cy="111822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SOME CHALLENGES CONCERNING REASONING (</a:t>
            </a:r>
            <a:r>
              <a:rPr lang="pl-PL" sz="3600" b="1" err="1"/>
              <a:t>cont</a:t>
            </a:r>
            <a:r>
              <a:rPr lang="pl-PL" sz="3600" b="1"/>
              <a:t>.)</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166</a:t>
            </a:fld>
            <a:endParaRPr lang="pl-PL"/>
          </a:p>
        </p:txBody>
      </p:sp>
      <p:sp>
        <p:nvSpPr>
          <p:cNvPr id="3" name="pole tekstowe 2"/>
          <p:cNvSpPr txBox="1"/>
          <p:nvPr/>
        </p:nvSpPr>
        <p:spPr>
          <a:xfrm>
            <a:off x="189856" y="1089164"/>
            <a:ext cx="8784976" cy="5632311"/>
          </a:xfrm>
          <a:prstGeom prst="rect">
            <a:avLst/>
          </a:prstGeom>
          <a:noFill/>
        </p:spPr>
        <p:txBody>
          <a:bodyPr wrap="square" rtlCol="0">
            <a:spAutoFit/>
          </a:bodyPr>
          <a:lstStyle/>
          <a:p>
            <a:r>
              <a:rPr lang="en-US" sz="2400">
                <a:solidFill>
                  <a:srgbClr val="0000FF"/>
                </a:solidFill>
              </a:rPr>
              <a:t>Reasoning supporting </a:t>
            </a:r>
          </a:p>
          <a:p>
            <a:pPr marL="457200" indent="-457200">
              <a:buFont typeface="Arial" panose="020B0604020202020204" pitchFamily="34" charset="0"/>
              <a:buChar char="•"/>
            </a:pPr>
            <a:r>
              <a:rPr lang="en-US" sz="2400">
                <a:solidFill>
                  <a:srgbClr val="0000FF"/>
                </a:solidFill>
              </a:rPr>
              <a:t>optimization </a:t>
            </a:r>
          </a:p>
          <a:p>
            <a:pPr marL="457200" indent="-457200">
              <a:buFont typeface="Arial" panose="020B0604020202020204" pitchFamily="34" charset="0"/>
              <a:buChar char="•"/>
            </a:pPr>
            <a:r>
              <a:rPr lang="en-US" sz="2400">
                <a:solidFill>
                  <a:srgbClr val="0000FF"/>
                </a:solidFill>
              </a:rPr>
              <a:t>decomposition</a:t>
            </a:r>
          </a:p>
          <a:p>
            <a:pPr marL="457200" indent="-457200">
              <a:buFont typeface="Arial" panose="020B0604020202020204" pitchFamily="34" charset="0"/>
              <a:buChar char="•"/>
            </a:pPr>
            <a:r>
              <a:rPr lang="en-US" sz="2400">
                <a:solidFill>
                  <a:srgbClr val="0000FF"/>
                </a:solidFill>
              </a:rPr>
              <a:t>Adaptation</a:t>
            </a:r>
            <a:r>
              <a:rPr lang="pl-PL" sz="2400">
                <a:solidFill>
                  <a:srgbClr val="0000FF"/>
                </a:solidFill>
              </a:rPr>
              <a:t> (</a:t>
            </a:r>
            <a:r>
              <a:rPr lang="en-US" sz="2400" noProof="0">
                <a:solidFill>
                  <a:srgbClr val="0000FF"/>
                </a:solidFill>
              </a:rPr>
              <a:t>see co-evolution in the book by Holland</a:t>
            </a:r>
            <a:r>
              <a:rPr lang="pl-PL" sz="2400">
                <a:solidFill>
                  <a:srgbClr val="0000FF"/>
                </a:solidFill>
              </a:rPr>
              <a:t>)</a:t>
            </a:r>
            <a:endParaRPr lang="en-US" sz="2400">
              <a:solidFill>
                <a:srgbClr val="0000FF"/>
              </a:solidFill>
            </a:endParaRPr>
          </a:p>
          <a:p>
            <a:pPr marL="457200" indent="-457200">
              <a:buFont typeface="Arial" panose="020B0604020202020204" pitchFamily="34" charset="0"/>
              <a:buChar char="•"/>
            </a:pPr>
            <a:r>
              <a:rPr lang="en-US" sz="2400">
                <a:solidFill>
                  <a:srgbClr val="0000FF"/>
                </a:solidFill>
              </a:rPr>
              <a:t>negotiation </a:t>
            </a:r>
            <a:r>
              <a:rPr lang="pl-PL" sz="2400">
                <a:solidFill>
                  <a:srgbClr val="0000FF"/>
                </a:solidFill>
              </a:rPr>
              <a:t>and </a:t>
            </a:r>
            <a:r>
              <a:rPr lang="en-US" sz="2400">
                <a:solidFill>
                  <a:srgbClr val="0000FF"/>
                </a:solidFill>
              </a:rPr>
              <a:t>conflict resolving</a:t>
            </a:r>
          </a:p>
          <a:p>
            <a:pPr marL="457200" indent="-457200">
              <a:buFont typeface="Arial" panose="020B0604020202020204" pitchFamily="34" charset="0"/>
              <a:buChar char="•"/>
            </a:pPr>
            <a:r>
              <a:rPr lang="en-US" sz="2400">
                <a:solidFill>
                  <a:srgbClr val="0000FF"/>
                </a:solidFill>
              </a:rPr>
              <a:t>searching for new relevant data and knowledge (</a:t>
            </a:r>
            <a:r>
              <a:rPr lang="en-US" sz="2400" i="1">
                <a:solidFill>
                  <a:srgbClr val="0000FF"/>
                </a:solidFill>
              </a:rPr>
              <a:t>where</a:t>
            </a:r>
            <a:r>
              <a:rPr lang="en-US" sz="2400">
                <a:solidFill>
                  <a:srgbClr val="0000FF"/>
                </a:solidFill>
              </a:rPr>
              <a:t>?, </a:t>
            </a:r>
            <a:r>
              <a:rPr lang="en-US" sz="2400" i="1">
                <a:solidFill>
                  <a:srgbClr val="0000FF"/>
                </a:solidFill>
              </a:rPr>
              <a:t>what</a:t>
            </a:r>
            <a:r>
              <a:rPr lang="en-US" sz="2400">
                <a:solidFill>
                  <a:srgbClr val="0000FF"/>
                </a:solidFill>
              </a:rPr>
              <a:t>?, </a:t>
            </a:r>
            <a:r>
              <a:rPr lang="en-US" sz="2400" i="1">
                <a:solidFill>
                  <a:srgbClr val="0000FF"/>
                </a:solidFill>
              </a:rPr>
              <a:t>when</a:t>
            </a:r>
            <a:r>
              <a:rPr lang="en-US" sz="2400">
                <a:solidFill>
                  <a:srgbClr val="0000FF"/>
                </a:solidFill>
              </a:rPr>
              <a:t>?, </a:t>
            </a:r>
            <a:r>
              <a:rPr lang="en-US" sz="2400" i="1">
                <a:solidFill>
                  <a:srgbClr val="0000FF"/>
                </a:solidFill>
              </a:rPr>
              <a:t>how</a:t>
            </a:r>
            <a:r>
              <a:rPr lang="en-US" sz="2400">
                <a:solidFill>
                  <a:srgbClr val="0000FF"/>
                </a:solidFill>
              </a:rPr>
              <a:t>?)</a:t>
            </a:r>
          </a:p>
          <a:p>
            <a:pPr marL="457200" indent="-457200">
              <a:buFont typeface="Arial" panose="020B0604020202020204" pitchFamily="34" charset="0"/>
              <a:buChar char="•"/>
            </a:pPr>
            <a:r>
              <a:rPr lang="en-US" sz="2400">
                <a:solidFill>
                  <a:srgbClr val="0000FF"/>
                </a:solidFill>
              </a:rPr>
              <a:t>discovery of granular computations according to given specifications (drug discovery, automatic design of robots, discovery of strategies on financial markets etc.)</a:t>
            </a:r>
            <a:endParaRPr lang="pl-PL" sz="2400">
              <a:solidFill>
                <a:srgbClr val="0000FF"/>
              </a:solidFill>
            </a:endParaRPr>
          </a:p>
          <a:p>
            <a:pPr marL="457200" indent="-457200">
              <a:buFont typeface="Arial" panose="020B0604020202020204" pitchFamily="34" charset="0"/>
              <a:buChar char="•"/>
            </a:pPr>
            <a:r>
              <a:rPr lang="en-US" sz="2400">
                <a:solidFill>
                  <a:srgbClr val="0000FF"/>
                </a:solidFill>
              </a:rPr>
              <a:t>construction of quality measures over granular computations</a:t>
            </a:r>
            <a:endParaRPr lang="pl-PL" sz="2400">
              <a:solidFill>
                <a:srgbClr val="0000FF"/>
              </a:solidFill>
            </a:endParaRPr>
          </a:p>
          <a:p>
            <a:pPr marL="457200" indent="-457200">
              <a:buFont typeface="Arial" panose="020B0604020202020204" pitchFamily="34" charset="0"/>
              <a:buChar char="•"/>
            </a:pPr>
            <a:r>
              <a:rPr lang="en-US" sz="2400">
                <a:solidFill>
                  <a:srgbClr val="0000FF"/>
                </a:solidFill>
              </a:rPr>
              <a:t>risk management in generation of approximate solutions</a:t>
            </a:r>
            <a:r>
              <a:rPr lang="pl-PL" sz="2400">
                <a:solidFill>
                  <a:srgbClr val="0000FF"/>
                </a:solidFill>
              </a:rPr>
              <a:t> of high </a:t>
            </a:r>
            <a:r>
              <a:rPr lang="en-US" sz="2400">
                <a:solidFill>
                  <a:srgbClr val="0000FF"/>
                </a:solidFill>
              </a:rPr>
              <a:t>quality</a:t>
            </a:r>
          </a:p>
          <a:p>
            <a:pPr marL="457200" indent="-457200">
              <a:buFont typeface="Arial" panose="020B0604020202020204" pitchFamily="34" charset="0"/>
              <a:buChar char="•"/>
            </a:pPr>
            <a:r>
              <a:rPr lang="en-US" sz="2400">
                <a:solidFill>
                  <a:srgbClr val="0000FF"/>
                </a:solidFill>
              </a:rPr>
              <a:t>…</a:t>
            </a:r>
          </a:p>
        </p:txBody>
      </p:sp>
    </p:spTree>
    <p:extLst>
      <p:ext uri="{BB962C8B-B14F-4D97-AF65-F5344CB8AC3E}">
        <p14:creationId xmlns:p14="http://schemas.microsoft.com/office/powerpoint/2010/main" val="198922416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983721D-10F7-8426-DCDA-2831B18F378F}"/>
            </a:ext>
          </a:extLst>
        </p:cNvPr>
        <p:cNvGrpSpPr/>
        <p:nvPr/>
      </p:nvGrpSpPr>
      <p:grpSpPr>
        <a:xfrm>
          <a:off x="0" y="0"/>
          <a:ext cx="0" cy="0"/>
          <a:chOff x="0" y="0"/>
          <a:chExt cx="0" cy="0"/>
        </a:xfrm>
      </p:grpSpPr>
      <p:sp>
        <p:nvSpPr>
          <p:cNvPr id="4107" name="Rectangle 4">
            <a:extLst>
              <a:ext uri="{FF2B5EF4-FFF2-40B4-BE49-F238E27FC236}">
                <a16:creationId xmlns="" xmlns:a16="http://schemas.microsoft.com/office/drawing/2014/main" id="{68CE6E34-9E8C-2746-1CAA-299EBC88ACD5}"/>
              </a:ext>
            </a:extLst>
          </p:cNvPr>
          <p:cNvSpPr>
            <a:spLocks noGrp="1" noChangeArrowheads="1"/>
          </p:cNvSpPr>
          <p:nvPr>
            <p:ph type="title"/>
          </p:nvPr>
        </p:nvSpPr>
        <p:spPr>
          <a:xfrm>
            <a:off x="0" y="1"/>
            <a:ext cx="9144000" cy="836712"/>
          </a:xfrm>
          <a:noFill/>
        </p:spPr>
        <p:txBody>
          <a:bodyPr/>
          <a:lstStyle/>
          <a:p>
            <a:pPr eaLnBrk="1" hangingPunct="1"/>
            <a:r>
              <a:rPr lang="en-US" sz="2800" b="1" dirty="0"/>
              <a:t>EVOLUTION OF CONCEPT FORMATION AND LANGUAGE USED BY SOCIETY OF C-GRANULES </a:t>
            </a:r>
          </a:p>
        </p:txBody>
      </p:sp>
      <p:sp>
        <p:nvSpPr>
          <p:cNvPr id="6" name="Symbol zastępczy numeru slajdu 5">
            <a:extLst>
              <a:ext uri="{FF2B5EF4-FFF2-40B4-BE49-F238E27FC236}">
                <a16:creationId xmlns="" xmlns:a16="http://schemas.microsoft.com/office/drawing/2014/main" id="{0AB30D9F-720D-D12B-7898-AD75173D4691}"/>
              </a:ext>
            </a:extLst>
          </p:cNvPr>
          <p:cNvSpPr>
            <a:spLocks noGrp="1"/>
          </p:cNvSpPr>
          <p:nvPr>
            <p:ph type="sldNum" sz="quarter" idx="12"/>
          </p:nvPr>
        </p:nvSpPr>
        <p:spPr>
          <a:xfrm>
            <a:off x="8388424" y="6420784"/>
            <a:ext cx="514400" cy="288032"/>
          </a:xfrm>
        </p:spPr>
        <p:txBody>
          <a:bodyPr/>
          <a:lstStyle/>
          <a:p>
            <a:pPr>
              <a:defRPr/>
            </a:pPr>
            <a:fld id="{D02E777F-298D-4C96-825C-3DC57E52C55E}" type="slidenum">
              <a:rPr lang="pl-PL" smtClean="0"/>
              <a:pPr>
                <a:defRPr/>
              </a:pPr>
              <a:t>167</a:t>
            </a:fld>
            <a:endParaRPr lang="pl-PL" dirty="0"/>
          </a:p>
        </p:txBody>
      </p:sp>
      <p:sp>
        <p:nvSpPr>
          <p:cNvPr id="5" name="pole tekstowe 4"/>
          <p:cNvSpPr txBox="1"/>
          <p:nvPr/>
        </p:nvSpPr>
        <p:spPr>
          <a:xfrm>
            <a:off x="251520" y="936551"/>
            <a:ext cx="8712968" cy="5755422"/>
          </a:xfrm>
          <a:prstGeom prst="rect">
            <a:avLst/>
          </a:prstGeom>
          <a:noFill/>
        </p:spPr>
        <p:txBody>
          <a:bodyPr wrap="square" rtlCol="0">
            <a:spAutoFit/>
          </a:bodyPr>
          <a:lstStyle/>
          <a:p>
            <a:r>
              <a:rPr lang="en-US" sz="1800" dirty="0">
                <a:solidFill>
                  <a:srgbClr val="0000CC"/>
                </a:solidFill>
              </a:rPr>
              <a:t>As granular computation progresses, the concepts and language of a society of c-granules evolve. This evolution is supported by the reasoning modules of </a:t>
            </a:r>
            <a:r>
              <a:rPr lang="pl-PL" sz="1800" dirty="0">
                <a:solidFill>
                  <a:srgbClr val="0000CC"/>
                </a:solidFill>
              </a:rPr>
              <a:t>c</a:t>
            </a:r>
            <a:r>
              <a:rPr lang="en-US" sz="1800" dirty="0">
                <a:solidFill>
                  <a:srgbClr val="0000CC"/>
                </a:solidFill>
              </a:rPr>
              <a:t>-granule control, which are involved in the steering of </a:t>
            </a:r>
            <a:r>
              <a:rPr lang="pl-PL" sz="1800" dirty="0">
                <a:solidFill>
                  <a:srgbClr val="0000CC"/>
                </a:solidFill>
              </a:rPr>
              <a:t>c</a:t>
            </a:r>
            <a:r>
              <a:rPr lang="en-US" sz="1800" dirty="0">
                <a:solidFill>
                  <a:srgbClr val="0000CC"/>
                </a:solidFill>
              </a:rPr>
              <a:t>-granules </a:t>
            </a:r>
            <a:r>
              <a:rPr lang="pl-PL" sz="1800" dirty="0">
                <a:solidFill>
                  <a:srgbClr val="0000CC"/>
                </a:solidFill>
              </a:rPr>
              <a:t>(</a:t>
            </a:r>
            <a:r>
              <a:rPr lang="en-US" sz="1800" dirty="0">
                <a:solidFill>
                  <a:srgbClr val="0000CC"/>
                </a:solidFill>
              </a:rPr>
              <a:t>and through this the entire society) solving tasks such as:</a:t>
            </a:r>
          </a:p>
          <a:p>
            <a:pPr marL="342900" indent="-342900">
              <a:buFont typeface="Arial" panose="020B0604020202020204" pitchFamily="34" charset="0"/>
              <a:buChar char="•"/>
            </a:pPr>
            <a:r>
              <a:rPr lang="en-US" sz="1600" dirty="0">
                <a:solidFill>
                  <a:srgbClr val="0000CC"/>
                </a:solidFill>
              </a:rPr>
              <a:t>adaptation of existing concepts (e.g., through relevant generalizations and/or the use of new actuators or sensors for defining concepts)</a:t>
            </a:r>
            <a:endParaRPr lang="pl-PL" sz="1600" dirty="0">
              <a:solidFill>
                <a:srgbClr val="0000CC"/>
              </a:solidFill>
            </a:endParaRPr>
          </a:p>
          <a:p>
            <a:pPr marL="342900" indent="-342900">
              <a:buFont typeface="Arial" panose="020B0604020202020204" pitchFamily="34" charset="0"/>
              <a:buChar char="•"/>
            </a:pPr>
            <a:r>
              <a:rPr lang="en-US" sz="1600" dirty="0">
                <a:solidFill>
                  <a:srgbClr val="0000CC"/>
                </a:solidFill>
              </a:rPr>
              <a:t>discovery of new concepts</a:t>
            </a:r>
            <a:endParaRPr lang="pl-PL" sz="1600" dirty="0">
              <a:solidFill>
                <a:srgbClr val="0000CC"/>
              </a:solidFill>
            </a:endParaRPr>
          </a:p>
          <a:p>
            <a:pPr marL="342900" indent="-342900">
              <a:buFont typeface="Arial" panose="020B0604020202020204" pitchFamily="34" charset="0"/>
              <a:buChar char="•"/>
            </a:pPr>
            <a:r>
              <a:rPr lang="en-US" sz="1600" dirty="0">
                <a:solidFill>
                  <a:srgbClr val="0000CC"/>
                </a:solidFill>
              </a:rPr>
              <a:t>discovery of backtracking strategies </a:t>
            </a:r>
            <a:r>
              <a:rPr lang="pl-PL" sz="1600" dirty="0">
                <a:solidFill>
                  <a:srgbClr val="0000CC"/>
                </a:solidFill>
              </a:rPr>
              <a:t>in </a:t>
            </a:r>
            <a:r>
              <a:rPr lang="en-US" sz="1600" dirty="0">
                <a:solidFill>
                  <a:srgbClr val="0000CC"/>
                </a:solidFill>
              </a:rPr>
              <a:t>searching for new concepts</a:t>
            </a:r>
            <a:endParaRPr lang="pl-PL" sz="1600" dirty="0">
              <a:solidFill>
                <a:srgbClr val="0000CC"/>
              </a:solidFill>
            </a:endParaRPr>
          </a:p>
          <a:p>
            <a:pPr marL="342900" indent="-342900">
              <a:buFont typeface="Arial" panose="020B0604020202020204" pitchFamily="34" charset="0"/>
              <a:buChar char="•"/>
            </a:pPr>
            <a:r>
              <a:rPr lang="en-US" sz="1600" dirty="0">
                <a:solidFill>
                  <a:srgbClr val="0000CC"/>
                </a:solidFill>
              </a:rPr>
              <a:t>forgetting concepts not useful for the granular society</a:t>
            </a:r>
          </a:p>
          <a:p>
            <a:pPr marL="342900" indent="-342900">
              <a:buFont typeface="Arial" panose="020B0604020202020204" pitchFamily="34" charset="0"/>
              <a:buChar char="•"/>
            </a:pPr>
            <a:r>
              <a:rPr lang="en-US" sz="1600" dirty="0">
                <a:solidFill>
                  <a:srgbClr val="0000CC"/>
                </a:solidFill>
              </a:rPr>
              <a:t>discovery of new contexts </a:t>
            </a:r>
            <a:r>
              <a:rPr lang="pl-PL" sz="1600" dirty="0">
                <a:solidFill>
                  <a:srgbClr val="0000CC"/>
                </a:solidFill>
              </a:rPr>
              <a:t>(</a:t>
            </a:r>
            <a:r>
              <a:rPr lang="en-US" sz="1600" dirty="0">
                <a:solidFill>
                  <a:srgbClr val="0000CC"/>
                </a:solidFill>
              </a:rPr>
              <a:t>e.g., </a:t>
            </a:r>
            <a:r>
              <a:rPr lang="pl-PL" sz="1600" dirty="0">
                <a:solidFill>
                  <a:srgbClr val="0000CC"/>
                </a:solidFill>
              </a:rPr>
              <a:t>in the form </a:t>
            </a:r>
            <a:r>
              <a:rPr lang="en-US" sz="1600" dirty="0">
                <a:solidFill>
                  <a:srgbClr val="0000CC"/>
                </a:solidFill>
              </a:rPr>
              <a:t>of relational constraints</a:t>
            </a:r>
            <a:r>
              <a:rPr lang="pl-PL" sz="1600" dirty="0">
                <a:solidFill>
                  <a:srgbClr val="0000CC"/>
                </a:solidFill>
              </a:rPr>
              <a:t> </a:t>
            </a:r>
            <a:r>
              <a:rPr lang="en-US" sz="1600" dirty="0">
                <a:solidFill>
                  <a:srgbClr val="0000CC"/>
                </a:solidFill>
              </a:rPr>
              <a:t>or texts from language representing situations</a:t>
            </a:r>
            <a:r>
              <a:rPr lang="pl-PL" sz="1600" dirty="0">
                <a:solidFill>
                  <a:srgbClr val="0000CC"/>
                </a:solidFill>
              </a:rPr>
              <a:t>) in </a:t>
            </a:r>
            <a:r>
              <a:rPr lang="en-US" sz="1600" dirty="0">
                <a:solidFill>
                  <a:srgbClr val="0000CC"/>
                </a:solidFill>
              </a:rPr>
              <a:t>which the discovered concepts can be applied</a:t>
            </a:r>
          </a:p>
          <a:p>
            <a:pPr marL="342900" indent="-342900">
              <a:buFont typeface="Arial" panose="020B0604020202020204" pitchFamily="34" charset="0"/>
              <a:buChar char="•"/>
            </a:pPr>
            <a:r>
              <a:rPr lang="en-US" sz="1600" dirty="0">
                <a:solidFill>
                  <a:srgbClr val="0000CC"/>
                </a:solidFill>
              </a:rPr>
              <a:t>adaptation of the discovered contexts</a:t>
            </a:r>
            <a:endParaRPr lang="pl-PL" sz="1600" dirty="0">
              <a:solidFill>
                <a:srgbClr val="0000CC"/>
              </a:solidFill>
            </a:endParaRPr>
          </a:p>
          <a:p>
            <a:pPr marL="342900" indent="-342900">
              <a:buFont typeface="Arial" panose="020B0604020202020204" pitchFamily="34" charset="0"/>
              <a:buChar char="•"/>
            </a:pPr>
            <a:r>
              <a:rPr lang="en-US" sz="1600" dirty="0">
                <a:solidFill>
                  <a:srgbClr val="0000CC"/>
                </a:solidFill>
              </a:rPr>
              <a:t>generalization of global contexts </a:t>
            </a:r>
            <a:r>
              <a:rPr lang="pl-PL" sz="1600" dirty="0">
                <a:solidFill>
                  <a:srgbClr val="0000CC"/>
                </a:solidFill>
              </a:rPr>
              <a:t>of</a:t>
            </a:r>
            <a:r>
              <a:rPr lang="en-US" sz="1600" dirty="0">
                <a:solidFill>
                  <a:srgbClr val="0000CC"/>
                </a:solidFill>
              </a:rPr>
              <a:t> the granular society</a:t>
            </a:r>
            <a:r>
              <a:rPr lang="pl-PL" sz="1600" dirty="0">
                <a:solidFill>
                  <a:srgbClr val="0000CC"/>
                </a:solidFill>
              </a:rPr>
              <a:t>.</a:t>
            </a:r>
          </a:p>
          <a:p>
            <a:r>
              <a:rPr lang="en-US" sz="1800" dirty="0">
                <a:solidFill>
                  <a:srgbClr val="0000CC"/>
                </a:solidFill>
              </a:rPr>
              <a:t>There are many challenges on the way to developing these reasoning methods</a:t>
            </a:r>
            <a:r>
              <a:rPr lang="pl-PL" sz="1800" dirty="0">
                <a:solidFill>
                  <a:srgbClr val="0000CC"/>
                </a:solidFill>
              </a:rPr>
              <a:t> </a:t>
            </a:r>
          </a:p>
          <a:p>
            <a:r>
              <a:rPr lang="pl-PL" sz="1600" dirty="0">
                <a:solidFill>
                  <a:srgbClr val="0000CC"/>
                </a:solidFill>
              </a:rPr>
              <a:t>(</a:t>
            </a:r>
            <a:r>
              <a:rPr lang="en-US" sz="1600" dirty="0">
                <a:solidFill>
                  <a:srgbClr val="0000CC"/>
                </a:solidFill>
              </a:rPr>
              <a:t>see, e.g., </a:t>
            </a:r>
            <a:r>
              <a:rPr lang="en-US" sz="1600" dirty="0">
                <a:solidFill>
                  <a:srgbClr val="0000CC"/>
                </a:solidFill>
                <a:hlinkClick r:id="rId3"/>
              </a:rPr>
              <a:t>https://medium.com/the-art-of-bagging/grasping-the-concept-book-v1-introduction-f8daae90af22</a:t>
            </a:r>
            <a:endParaRPr lang="pl-PL" sz="1600" dirty="0">
              <a:solidFill>
                <a:srgbClr val="0000CC"/>
              </a:solidFill>
            </a:endParaRPr>
          </a:p>
          <a:p>
            <a:r>
              <a:rPr lang="en-US" sz="1600" i="1" dirty="0">
                <a:solidFill>
                  <a:srgbClr val="0000CC"/>
                </a:solidFill>
              </a:rPr>
              <a:t>Y. </a:t>
            </a:r>
            <a:r>
              <a:rPr lang="en-US" sz="1600" i="1" dirty="0" err="1">
                <a:solidFill>
                  <a:srgbClr val="0000CC"/>
                </a:solidFill>
              </a:rPr>
              <a:t>Engeström</a:t>
            </a:r>
            <a:r>
              <a:rPr lang="en-US" sz="1600" i="1" dirty="0">
                <a:solidFill>
                  <a:srgbClr val="0000CC"/>
                </a:solidFill>
              </a:rPr>
              <a:t>: Concept formation in the wild. Cambridge University 2024</a:t>
            </a:r>
            <a:r>
              <a:rPr lang="pl-PL" sz="1600" i="1" dirty="0">
                <a:solidFill>
                  <a:srgbClr val="0000CC"/>
                </a:solidFill>
              </a:rPr>
              <a:t>:</a:t>
            </a:r>
          </a:p>
          <a:p>
            <a:r>
              <a:rPr lang="pl-PL" sz="1600" i="1" dirty="0">
                <a:solidFill>
                  <a:srgbClr val="0000CC"/>
                </a:solidFill>
              </a:rPr>
              <a:t>	</a:t>
            </a:r>
            <a:r>
              <a:rPr lang="en-US" sz="1600" i="1" dirty="0">
                <a:solidFill>
                  <a:srgbClr val="0000CC"/>
                </a:solidFill>
              </a:rPr>
              <a:t>Little is known about how new concepts are collectively created and used in </a:t>
            </a:r>
            <a:r>
              <a:rPr lang="pl-PL" sz="1600" i="1" dirty="0">
                <a:solidFill>
                  <a:srgbClr val="0000CC"/>
                </a:solidFill>
              </a:rPr>
              <a:t>	</a:t>
            </a:r>
            <a:r>
              <a:rPr lang="en-US" sz="1600" i="1" dirty="0">
                <a:solidFill>
                  <a:srgbClr val="0000CC"/>
                </a:solidFill>
              </a:rPr>
              <a:t>workplaces, communities, and social movements. It is time to start filling this lacuna </a:t>
            </a:r>
            <a:r>
              <a:rPr lang="pl-PL" sz="1600" i="1" dirty="0">
                <a:solidFill>
                  <a:srgbClr val="0000CC"/>
                </a:solidFill>
              </a:rPr>
              <a:t>	</a:t>
            </a:r>
            <a:r>
              <a:rPr lang="en-US" sz="1600" i="1" dirty="0">
                <a:solidFill>
                  <a:srgbClr val="0000CC"/>
                </a:solidFill>
              </a:rPr>
              <a:t>with generative ideas and solid findings.</a:t>
            </a:r>
          </a:p>
          <a:p>
            <a:r>
              <a:rPr lang="en-US" sz="1600" i="1" dirty="0">
                <a:solidFill>
                  <a:srgbClr val="0000CC"/>
                </a:solidFill>
              </a:rPr>
              <a:t>N. W. Morton, A. R. Preston: Concept formation as a computational cognitive process. Current Opinion in Behavioral Sciences 38 (2021) 83–89</a:t>
            </a:r>
            <a:r>
              <a:rPr lang="pl-PL" sz="1600" dirty="0">
                <a:solidFill>
                  <a:srgbClr val="0000CC"/>
                </a:solidFill>
              </a:rPr>
              <a:t>).</a:t>
            </a:r>
            <a:endParaRPr lang="en-US" sz="1600" dirty="0">
              <a:solidFill>
                <a:srgbClr val="0000CC"/>
              </a:solidFill>
            </a:endParaRPr>
          </a:p>
        </p:txBody>
      </p:sp>
    </p:spTree>
    <p:extLst>
      <p:ext uri="{BB962C8B-B14F-4D97-AF65-F5344CB8AC3E}">
        <p14:creationId xmlns:p14="http://schemas.microsoft.com/office/powerpoint/2010/main" val="370136557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p:spPr>
        <p:txBody>
          <a:bodyPr/>
          <a:lstStyle/>
          <a:p>
            <a:fld id="{A4A9F3A8-2AB1-46C0-A304-0B31163DBE4E}" type="slidenum">
              <a:rPr lang="pl-PL" smtClean="0"/>
              <a:pPr/>
              <a:t>168</a:t>
            </a:fld>
            <a:endParaRPr lang="pl-PL"/>
          </a:p>
        </p:txBody>
      </p:sp>
      <p:sp>
        <p:nvSpPr>
          <p:cNvPr id="9" name="pole tekstowe 8"/>
          <p:cNvSpPr txBox="1"/>
          <p:nvPr/>
        </p:nvSpPr>
        <p:spPr>
          <a:xfrm>
            <a:off x="148805" y="332656"/>
            <a:ext cx="8818353" cy="1015663"/>
          </a:xfrm>
          <a:prstGeom prst="rect">
            <a:avLst/>
          </a:prstGeom>
          <a:noFill/>
        </p:spPr>
        <p:txBody>
          <a:bodyPr wrap="square" rtlCol="0">
            <a:spAutoFit/>
          </a:bodyPr>
          <a:lstStyle/>
          <a:p>
            <a:pPr algn="ctr"/>
            <a:r>
              <a:rPr lang="pl-PL" sz="3000" b="1" dirty="0">
                <a:solidFill>
                  <a:srgbClr val="0070C0"/>
                </a:solidFill>
                <a:ea typeface="+mj-ea"/>
                <a:cs typeface="+mj-cs"/>
              </a:rPr>
              <a:t>INFORMATION </a:t>
            </a:r>
            <a:r>
              <a:rPr lang="pl-PL" sz="3000" b="1" dirty="0" err="1">
                <a:solidFill>
                  <a:srgbClr val="0070C0"/>
                </a:solidFill>
                <a:ea typeface="+mj-ea"/>
                <a:cs typeface="+mj-cs"/>
              </a:rPr>
              <a:t>GRANULATION</a:t>
            </a:r>
            <a:r>
              <a:rPr lang="pl-PL" sz="3000" b="1" dirty="0">
                <a:solidFill>
                  <a:srgbClr val="0070C0"/>
                </a:solidFill>
                <a:ea typeface="+mj-ea"/>
                <a:cs typeface="+mj-cs"/>
              </a:rPr>
              <a:t> &amp; COMPUTING WITH </a:t>
            </a:r>
            <a:r>
              <a:rPr lang="pl-PL" sz="3000" b="1" dirty="0" err="1">
                <a:solidFill>
                  <a:srgbClr val="0070C0"/>
                </a:solidFill>
                <a:ea typeface="+mj-ea"/>
                <a:cs typeface="+mj-cs"/>
              </a:rPr>
              <a:t>WORDS</a:t>
            </a:r>
            <a:r>
              <a:rPr lang="pl-PL" sz="3000" b="1" dirty="0">
                <a:solidFill>
                  <a:srgbClr val="0070C0"/>
                </a:solidFill>
                <a:ea typeface="+mj-ea"/>
                <a:cs typeface="+mj-cs"/>
              </a:rPr>
              <a:t> – </a:t>
            </a:r>
            <a:r>
              <a:rPr lang="pl-PL" sz="3000" b="1" dirty="0" err="1">
                <a:solidFill>
                  <a:srgbClr val="0070C0"/>
                </a:solidFill>
                <a:ea typeface="+mj-ea"/>
                <a:cs typeface="+mj-cs"/>
              </a:rPr>
              <a:t>LOTFI</a:t>
            </a:r>
            <a:r>
              <a:rPr lang="pl-PL" sz="3000" b="1" dirty="0">
                <a:solidFill>
                  <a:srgbClr val="0070C0"/>
                </a:solidFill>
                <a:ea typeface="+mj-ea"/>
                <a:cs typeface="+mj-cs"/>
              </a:rPr>
              <a:t> A. </a:t>
            </a:r>
            <a:r>
              <a:rPr lang="pl-PL" sz="3000" b="1" dirty="0" err="1">
                <a:solidFill>
                  <a:srgbClr val="0070C0"/>
                </a:solidFill>
                <a:ea typeface="+mj-ea"/>
                <a:cs typeface="+mj-cs"/>
              </a:rPr>
              <a:t>ZADEH</a:t>
            </a:r>
            <a:endParaRPr lang="pl-PL" sz="3000" b="1" dirty="0">
              <a:solidFill>
                <a:srgbClr val="0070C0"/>
              </a:solidFill>
              <a:ea typeface="+mj-ea"/>
              <a:cs typeface="+mj-cs"/>
            </a:endParaRPr>
          </a:p>
        </p:txBody>
      </p:sp>
      <p:sp>
        <p:nvSpPr>
          <p:cNvPr id="8" name="Prostokąt 7"/>
          <p:cNvSpPr/>
          <p:nvPr/>
        </p:nvSpPr>
        <p:spPr>
          <a:xfrm>
            <a:off x="74401" y="2967405"/>
            <a:ext cx="8967159" cy="3277820"/>
          </a:xfrm>
          <a:prstGeom prst="rect">
            <a:avLst/>
          </a:prstGeom>
        </p:spPr>
        <p:txBody>
          <a:bodyPr wrap="square">
            <a:spAutoFit/>
          </a:bodyPr>
          <a:lstStyle/>
          <a:p>
            <a:r>
              <a:rPr lang="en-US" sz="1800" dirty="0">
                <a:solidFill>
                  <a:srgbClr val="0000FF"/>
                </a:solidFill>
              </a:rPr>
              <a:t>[</a:t>
            </a:r>
            <a:r>
              <a:rPr lang="pl-PL" sz="1800" dirty="0">
                <a:solidFill>
                  <a:srgbClr val="0000FF"/>
                </a:solidFill>
              </a:rPr>
              <a:t>…</a:t>
            </a:r>
            <a:r>
              <a:rPr lang="en-US" sz="1800" dirty="0">
                <a:solidFill>
                  <a:srgbClr val="0000FF"/>
                </a:solidFill>
              </a:rPr>
              <a:t>] Manipulation of perceptions plays a key role in human recognition,</a:t>
            </a:r>
            <a:r>
              <a:rPr lang="pl-PL" sz="1800" dirty="0">
                <a:solidFill>
                  <a:srgbClr val="0000FF"/>
                </a:solidFill>
              </a:rPr>
              <a:t> </a:t>
            </a:r>
            <a:r>
              <a:rPr lang="en-US" sz="1800" dirty="0">
                <a:solidFill>
                  <a:srgbClr val="0000FF"/>
                </a:solidFill>
              </a:rPr>
              <a:t>decision and execution processes. As a methodology, computing with words</a:t>
            </a:r>
            <a:r>
              <a:rPr lang="pl-PL" sz="1800" dirty="0">
                <a:solidFill>
                  <a:srgbClr val="0000FF"/>
                </a:solidFill>
              </a:rPr>
              <a:t> </a:t>
            </a:r>
            <a:r>
              <a:rPr lang="en-US" sz="1800" dirty="0">
                <a:solidFill>
                  <a:srgbClr val="0000FF"/>
                </a:solidFill>
              </a:rPr>
              <a:t>provides a foundation for a computational theory of perceptions - a theory</a:t>
            </a:r>
            <a:r>
              <a:rPr lang="pl-PL" sz="1800" dirty="0">
                <a:solidFill>
                  <a:srgbClr val="0000FF"/>
                </a:solidFill>
              </a:rPr>
              <a:t> </a:t>
            </a:r>
            <a:r>
              <a:rPr lang="en-US" sz="1800" dirty="0">
                <a:solidFill>
                  <a:srgbClr val="0000FF"/>
                </a:solidFill>
              </a:rPr>
              <a:t>which may have an important bearing on how humans make</a:t>
            </a:r>
            <a:r>
              <a:rPr lang="pl-PL" sz="1800" dirty="0">
                <a:solidFill>
                  <a:srgbClr val="0000FF"/>
                </a:solidFill>
              </a:rPr>
              <a:t> </a:t>
            </a:r>
            <a:r>
              <a:rPr lang="en-US" sz="1800" dirty="0">
                <a:solidFill>
                  <a:srgbClr val="0000FF"/>
                </a:solidFill>
              </a:rPr>
              <a:t>- and machines</a:t>
            </a:r>
            <a:r>
              <a:rPr lang="pl-PL" sz="1800" dirty="0">
                <a:solidFill>
                  <a:srgbClr val="0000FF"/>
                </a:solidFill>
              </a:rPr>
              <a:t> </a:t>
            </a:r>
            <a:r>
              <a:rPr lang="en-US" sz="1800" dirty="0">
                <a:solidFill>
                  <a:srgbClr val="0000FF"/>
                </a:solidFill>
              </a:rPr>
              <a:t>might make – perception</a:t>
            </a:r>
            <a:r>
              <a:rPr lang="pl-PL" sz="1800" dirty="0">
                <a:solidFill>
                  <a:srgbClr val="0000FF"/>
                </a:solidFill>
              </a:rPr>
              <a:t> </a:t>
            </a:r>
            <a:r>
              <a:rPr lang="en-US" sz="1800" dirty="0">
                <a:solidFill>
                  <a:srgbClr val="0000FF"/>
                </a:solidFill>
              </a:rPr>
              <a:t>-</a:t>
            </a:r>
            <a:r>
              <a:rPr lang="pl-PL" sz="1800" dirty="0">
                <a:solidFill>
                  <a:srgbClr val="0000FF"/>
                </a:solidFill>
              </a:rPr>
              <a:t> </a:t>
            </a:r>
            <a:r>
              <a:rPr lang="en-US" sz="1800" dirty="0">
                <a:solidFill>
                  <a:srgbClr val="0000FF"/>
                </a:solidFill>
              </a:rPr>
              <a:t>based rational decisions in an environment of</a:t>
            </a:r>
            <a:r>
              <a:rPr lang="pl-PL" sz="1800" dirty="0">
                <a:solidFill>
                  <a:srgbClr val="0000FF"/>
                </a:solidFill>
              </a:rPr>
              <a:t> </a:t>
            </a:r>
            <a:r>
              <a:rPr lang="en-US" sz="1800" dirty="0">
                <a:solidFill>
                  <a:srgbClr val="0000FF"/>
                </a:solidFill>
              </a:rPr>
              <a:t>imprecision, uncertainty and partial truth.</a:t>
            </a:r>
          </a:p>
          <a:p>
            <a:endParaRPr lang="pl-PL" sz="1800" dirty="0">
              <a:solidFill>
                <a:srgbClr val="0000FF"/>
              </a:solidFill>
            </a:endParaRPr>
          </a:p>
          <a:p>
            <a:r>
              <a:rPr lang="en-US" sz="1800" dirty="0">
                <a:solidFill>
                  <a:srgbClr val="0000FF"/>
                </a:solidFill>
              </a:rPr>
              <a:t>[</a:t>
            </a:r>
            <a:r>
              <a:rPr lang="pl-PL" sz="1800" dirty="0">
                <a:solidFill>
                  <a:srgbClr val="0000FF"/>
                </a:solidFill>
              </a:rPr>
              <a:t>…</a:t>
            </a:r>
            <a:r>
              <a:rPr lang="en-US" sz="1800" dirty="0">
                <a:solidFill>
                  <a:srgbClr val="0000FF"/>
                </a:solidFill>
              </a:rPr>
              <a:t>] computing with words, or CW for short, is a methodology in which</a:t>
            </a:r>
            <a:r>
              <a:rPr lang="pl-PL" sz="1800" dirty="0">
                <a:solidFill>
                  <a:srgbClr val="0000FF"/>
                </a:solidFill>
              </a:rPr>
              <a:t> </a:t>
            </a:r>
            <a:r>
              <a:rPr lang="en-US" sz="1800" dirty="0">
                <a:solidFill>
                  <a:srgbClr val="0000FF"/>
                </a:solidFill>
              </a:rPr>
              <a:t>the objects of computation are words and propositions drawn from a natural</a:t>
            </a:r>
            <a:r>
              <a:rPr lang="pl-PL" sz="1800" dirty="0">
                <a:solidFill>
                  <a:srgbClr val="0000FF"/>
                </a:solidFill>
              </a:rPr>
              <a:t> </a:t>
            </a:r>
            <a:r>
              <a:rPr lang="en-US" sz="1800" dirty="0">
                <a:solidFill>
                  <a:srgbClr val="0000FF"/>
                </a:solidFill>
              </a:rPr>
              <a:t>language.</a:t>
            </a:r>
            <a:endParaRPr lang="pl-PL" sz="1800" dirty="0">
              <a:solidFill>
                <a:srgbClr val="0000FF"/>
              </a:solidFill>
            </a:endParaRPr>
          </a:p>
          <a:p>
            <a:endParaRPr lang="en-US" sz="1800" dirty="0">
              <a:solidFill>
                <a:srgbClr val="0000FF"/>
              </a:solidFill>
            </a:endParaRPr>
          </a:p>
          <a:p>
            <a:pPr algn="r"/>
            <a:r>
              <a:rPr lang="en-US" sz="1500" i="1" dirty="0">
                <a:solidFill>
                  <a:srgbClr val="0000FF"/>
                </a:solidFill>
              </a:rPr>
              <a:t>Lotfi A. Zadeh: From computing with numbers to computing with</a:t>
            </a:r>
            <a:r>
              <a:rPr lang="pl-PL" sz="1500" i="1" dirty="0">
                <a:solidFill>
                  <a:srgbClr val="0000FF"/>
                </a:solidFill>
              </a:rPr>
              <a:t> </a:t>
            </a:r>
            <a:r>
              <a:rPr lang="en-US" sz="1500" i="1" dirty="0">
                <a:solidFill>
                  <a:srgbClr val="0000FF"/>
                </a:solidFill>
              </a:rPr>
              <a:t>words – </a:t>
            </a:r>
            <a:endParaRPr lang="pl-PL" sz="1500" i="1" dirty="0">
              <a:solidFill>
                <a:srgbClr val="0000FF"/>
              </a:solidFill>
            </a:endParaRPr>
          </a:p>
          <a:p>
            <a:pPr algn="r"/>
            <a:r>
              <a:rPr lang="pl-PL" sz="1500" i="1" dirty="0">
                <a:solidFill>
                  <a:srgbClr val="0000FF"/>
                </a:solidFill>
              </a:rPr>
              <a:t> 		   </a:t>
            </a:r>
            <a:r>
              <a:rPr lang="en-US" sz="1500" i="1" dirty="0">
                <a:solidFill>
                  <a:srgbClr val="0000FF"/>
                </a:solidFill>
              </a:rPr>
              <a:t>From manipulation of measurements to</a:t>
            </a:r>
            <a:r>
              <a:rPr lang="pl-PL" sz="1500" i="1" dirty="0">
                <a:solidFill>
                  <a:srgbClr val="0000FF"/>
                </a:solidFill>
              </a:rPr>
              <a:t> </a:t>
            </a:r>
            <a:r>
              <a:rPr lang="en-US" sz="1500" i="1" dirty="0">
                <a:solidFill>
                  <a:srgbClr val="0000FF"/>
                </a:solidFill>
              </a:rPr>
              <a:t>manipulation of perceptions.</a:t>
            </a:r>
            <a:r>
              <a:rPr lang="pl-PL" sz="1500" i="1" dirty="0">
                <a:solidFill>
                  <a:srgbClr val="0000FF"/>
                </a:solidFill>
              </a:rPr>
              <a:t> </a:t>
            </a:r>
          </a:p>
          <a:p>
            <a:pPr algn="r"/>
            <a:r>
              <a:rPr lang="en-US" sz="1500" i="1" dirty="0">
                <a:solidFill>
                  <a:srgbClr val="0000FF"/>
                </a:solidFill>
              </a:rPr>
              <a:t>IEEE Transactions on Circuits and Systems 45(1),</a:t>
            </a:r>
            <a:r>
              <a:rPr lang="pl-PL" sz="1500" i="1" dirty="0">
                <a:solidFill>
                  <a:srgbClr val="0000FF"/>
                </a:solidFill>
              </a:rPr>
              <a:t> </a:t>
            </a:r>
            <a:r>
              <a:rPr lang="en-US" sz="1500" i="1" dirty="0">
                <a:solidFill>
                  <a:srgbClr val="0000FF"/>
                </a:solidFill>
              </a:rPr>
              <a:t>105–119 (1999)</a:t>
            </a:r>
          </a:p>
        </p:txBody>
      </p:sp>
      <p:sp>
        <p:nvSpPr>
          <p:cNvPr id="5" name="Prostokąt 3"/>
          <p:cNvSpPr>
            <a:spLocks noChangeArrowheads="1"/>
          </p:cNvSpPr>
          <p:nvPr/>
        </p:nvSpPr>
        <p:spPr bwMode="auto">
          <a:xfrm>
            <a:off x="143738" y="1556792"/>
            <a:ext cx="8892758" cy="1297278"/>
          </a:xfrm>
          <a:prstGeom prst="rect">
            <a:avLst/>
          </a:prstGeom>
          <a:noFill/>
          <a:ln w="9525">
            <a:noFill/>
            <a:miter lim="800000"/>
            <a:headEnd/>
            <a:tailEnd/>
          </a:ln>
        </p:spPr>
        <p:txBody>
          <a:bodyPr wrap="square">
            <a:spAutoFit/>
          </a:bodyPr>
          <a:lstStyle/>
          <a:p>
            <a:pPr>
              <a:lnSpc>
                <a:spcPct val="90000"/>
              </a:lnSpc>
            </a:pPr>
            <a:r>
              <a:rPr lang="pl-PL" sz="1800" dirty="0">
                <a:solidFill>
                  <a:srgbClr val="0000FF"/>
                </a:solidFill>
              </a:rPr>
              <a:t>[…] </a:t>
            </a:r>
            <a:r>
              <a:rPr lang="en-US" sz="1800" b="1" dirty="0">
                <a:solidFill>
                  <a:srgbClr val="0000FF"/>
                </a:solidFill>
              </a:rPr>
              <a:t>Information granulation </a:t>
            </a:r>
            <a:r>
              <a:rPr lang="pl-PL" sz="1800" b="1" dirty="0">
                <a:solidFill>
                  <a:srgbClr val="0000FF"/>
                </a:solidFill>
              </a:rPr>
              <a:t>p</a:t>
            </a:r>
            <a:r>
              <a:rPr lang="en-US" sz="1800" b="1" dirty="0">
                <a:solidFill>
                  <a:srgbClr val="0000FF"/>
                </a:solidFill>
              </a:rPr>
              <a:t>lays a key role in implementation of the strategy</a:t>
            </a:r>
            <a:r>
              <a:rPr lang="pl-PL" sz="1800" b="1" dirty="0">
                <a:solidFill>
                  <a:srgbClr val="0000FF"/>
                </a:solidFill>
              </a:rPr>
              <a:t> </a:t>
            </a:r>
            <a:r>
              <a:rPr lang="en-US" sz="1800" b="1" dirty="0">
                <a:solidFill>
                  <a:srgbClr val="0000FF"/>
                </a:solidFill>
              </a:rPr>
              <a:t>of divide-and-conquer in human problem-solving</a:t>
            </a:r>
            <a:r>
              <a:rPr lang="pl-PL" sz="1800" b="1" dirty="0">
                <a:solidFill>
                  <a:srgbClr val="0000FF"/>
                </a:solidFill>
              </a:rPr>
              <a:t>. </a:t>
            </a:r>
          </a:p>
          <a:p>
            <a:pPr>
              <a:lnSpc>
                <a:spcPct val="90000"/>
              </a:lnSpc>
            </a:pPr>
            <a:endParaRPr lang="pl-PL" sz="1800" i="1" dirty="0">
              <a:solidFill>
                <a:srgbClr val="0000FF"/>
              </a:solidFill>
            </a:endParaRPr>
          </a:p>
          <a:p>
            <a:pPr>
              <a:lnSpc>
                <a:spcPct val="90000"/>
              </a:lnSpc>
            </a:pPr>
            <a:r>
              <a:rPr lang="pl-PL" sz="1500" i="1" dirty="0">
                <a:solidFill>
                  <a:srgbClr val="0000FF"/>
                </a:solidFill>
              </a:rPr>
              <a:t>		</a:t>
            </a:r>
            <a:r>
              <a:rPr lang="en-US" sz="1500" i="1" dirty="0" err="1">
                <a:solidFill>
                  <a:srgbClr val="0000FF"/>
                </a:solidFill>
              </a:rPr>
              <a:t>Lotfi</a:t>
            </a:r>
            <a:r>
              <a:rPr lang="en-US" sz="1500" i="1" dirty="0">
                <a:solidFill>
                  <a:srgbClr val="0000FF"/>
                </a:solidFill>
              </a:rPr>
              <a:t> A. </a:t>
            </a:r>
            <a:r>
              <a:rPr lang="en-US" sz="1500" i="1" dirty="0" err="1">
                <a:solidFill>
                  <a:srgbClr val="0000FF"/>
                </a:solidFill>
              </a:rPr>
              <a:t>Zadeh</a:t>
            </a:r>
            <a:r>
              <a:rPr lang="en-US" sz="1500" i="1" dirty="0">
                <a:solidFill>
                  <a:srgbClr val="0000FF"/>
                </a:solidFill>
              </a:rPr>
              <a:t>:</a:t>
            </a:r>
            <a:r>
              <a:rPr lang="pl-PL" sz="1500" i="1" dirty="0">
                <a:solidFill>
                  <a:srgbClr val="0000FF"/>
                </a:solidFill>
              </a:rPr>
              <a:t> </a:t>
            </a:r>
            <a:r>
              <a:rPr lang="pl-PL" sz="1500" i="1" dirty="0" err="1">
                <a:solidFill>
                  <a:srgbClr val="0000FF"/>
                </a:solidFill>
              </a:rPr>
              <a:t>Foreword</a:t>
            </a:r>
            <a:r>
              <a:rPr lang="pl-PL" sz="1500" i="1" dirty="0">
                <a:solidFill>
                  <a:srgbClr val="0000FF"/>
                </a:solidFill>
              </a:rPr>
              <a:t>. In: </a:t>
            </a:r>
            <a:r>
              <a:rPr lang="pl-PL" sz="1500" i="1" dirty="0" err="1">
                <a:solidFill>
                  <a:srgbClr val="0000FF"/>
                </a:solidFill>
              </a:rPr>
              <a:t>S.K</a:t>
            </a:r>
            <a:r>
              <a:rPr lang="pl-PL" sz="1500" i="1" dirty="0">
                <a:solidFill>
                  <a:srgbClr val="0000FF"/>
                </a:solidFill>
              </a:rPr>
              <a:t>. Pal, </a:t>
            </a:r>
            <a:r>
              <a:rPr lang="pl-PL" sz="1500" i="1" dirty="0" err="1">
                <a:solidFill>
                  <a:srgbClr val="0000FF"/>
                </a:solidFill>
              </a:rPr>
              <a:t>L.Polkowski</a:t>
            </a:r>
            <a:r>
              <a:rPr lang="pl-PL" sz="1500" i="1" dirty="0">
                <a:solidFill>
                  <a:srgbClr val="0000FF"/>
                </a:solidFill>
              </a:rPr>
              <a:t>, A. Skowron (</a:t>
            </a:r>
            <a:r>
              <a:rPr lang="pl-PL" sz="1500" i="1" dirty="0" err="1">
                <a:solidFill>
                  <a:srgbClr val="0000FF"/>
                </a:solidFill>
              </a:rPr>
              <a:t>eds</a:t>
            </a:r>
            <a:r>
              <a:rPr lang="pl-PL" sz="1500" i="1" dirty="0">
                <a:solidFill>
                  <a:srgbClr val="0000FF"/>
                </a:solidFill>
              </a:rPr>
              <a:t>.) </a:t>
            </a:r>
            <a:r>
              <a:rPr lang="pl-PL" sz="1500" i="1" dirty="0" err="1">
                <a:solidFill>
                  <a:srgbClr val="0000FF"/>
                </a:solidFill>
              </a:rPr>
              <a:t>Rough</a:t>
            </a:r>
            <a:r>
              <a:rPr lang="pl-PL" sz="1500" i="1" dirty="0">
                <a:solidFill>
                  <a:srgbClr val="0000FF"/>
                </a:solidFill>
              </a:rPr>
              <a:t>-		</a:t>
            </a:r>
            <a:r>
              <a:rPr lang="pl-PL" sz="1500" i="1" dirty="0" err="1">
                <a:solidFill>
                  <a:srgbClr val="0000FF"/>
                </a:solidFill>
              </a:rPr>
              <a:t>Neural</a:t>
            </a:r>
            <a:r>
              <a:rPr lang="pl-PL" sz="1500" i="1" dirty="0">
                <a:solidFill>
                  <a:srgbClr val="0000FF"/>
                </a:solidFill>
              </a:rPr>
              <a:t> Computing. </a:t>
            </a:r>
            <a:r>
              <a:rPr lang="pl-PL" sz="1500" i="1" dirty="0" err="1">
                <a:solidFill>
                  <a:srgbClr val="0000FF"/>
                </a:solidFill>
              </a:rPr>
              <a:t>Techniques</a:t>
            </a:r>
            <a:r>
              <a:rPr lang="pl-PL" sz="1500" i="1" dirty="0">
                <a:solidFill>
                  <a:srgbClr val="0000FF"/>
                </a:solidFill>
              </a:rPr>
              <a:t> for Computing with </a:t>
            </a:r>
            <a:r>
              <a:rPr lang="pl-PL" sz="1500" i="1" dirty="0" err="1">
                <a:solidFill>
                  <a:srgbClr val="0000FF"/>
                </a:solidFill>
              </a:rPr>
              <a:t>Words</a:t>
            </a:r>
            <a:r>
              <a:rPr lang="pl-PL" sz="1500" i="1" dirty="0">
                <a:solidFill>
                  <a:srgbClr val="0000FF"/>
                </a:solidFill>
              </a:rPr>
              <a:t>. Springer 2004.</a:t>
            </a:r>
            <a:r>
              <a:rPr lang="pl-PL" sz="1800" dirty="0">
                <a:solidFill>
                  <a:srgbClr val="0000FF"/>
                </a:solidFill>
              </a:rPr>
              <a:t>               </a:t>
            </a:r>
            <a:endParaRPr lang="en-US" sz="1800" dirty="0">
              <a:solidFill>
                <a:srgbClr val="0000FF"/>
              </a:solidFill>
            </a:endParaRPr>
          </a:p>
        </p:txBody>
      </p:sp>
    </p:spTree>
    <p:extLst>
      <p:ext uri="{BB962C8B-B14F-4D97-AF65-F5344CB8AC3E}">
        <p14:creationId xmlns:p14="http://schemas.microsoft.com/office/powerpoint/2010/main" val="56019931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285A935-B482-A803-0651-5916DA207685}"/>
              </a:ext>
            </a:extLst>
          </p:cNvPr>
          <p:cNvSpPr txBox="1">
            <a:spLocks noChangeArrowheads="1"/>
          </p:cNvSpPr>
          <p:nvPr/>
        </p:nvSpPr>
        <p:spPr bwMode="auto">
          <a:xfrm>
            <a:off x="50942" y="66089"/>
            <a:ext cx="9036496" cy="12706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en-US" sz="2400" b="1" dirty="0"/>
              <a:t>DECOMPOSITION OF COMPLEX VAGUE CONCEPTS IN DIALOGUE WITH HUMANS &amp; </a:t>
            </a:r>
            <a:r>
              <a:rPr lang="en-US" sz="2400" b="1" dirty="0" err="1"/>
              <a:t>CHATBOTS</a:t>
            </a:r>
            <a:r>
              <a:rPr lang="en-US" sz="2400" b="1" dirty="0"/>
              <a:t>: </a:t>
            </a:r>
          </a:p>
          <a:p>
            <a:pPr eaLnBrk="1" hangingPunct="1">
              <a:defRPr/>
            </a:pPr>
            <a:r>
              <a:rPr lang="en-US" sz="2400" b="1" dirty="0"/>
              <a:t>EXAMPLES FROM LOGISTICS 5.0</a:t>
            </a:r>
          </a:p>
          <a:p>
            <a:pPr algn="l" eaLnBrk="1" hangingPunct="1">
              <a:defRPr/>
            </a:pPr>
            <a:endParaRPr lang="en-US" sz="2400" b="1" dirty="0">
              <a:latin typeface="+mn-lt"/>
            </a:endParaRPr>
          </a:p>
        </p:txBody>
      </p:sp>
      <p:sp>
        <p:nvSpPr>
          <p:cNvPr id="2" name="Symbol zastępczy numeru slajdu 1">
            <a:extLst>
              <a:ext uri="{FF2B5EF4-FFF2-40B4-BE49-F238E27FC236}">
                <a16:creationId xmlns=""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169</a:t>
            </a:fld>
            <a:endParaRPr lang="pl-PL"/>
          </a:p>
        </p:txBody>
      </p:sp>
      <p:grpSp>
        <p:nvGrpSpPr>
          <p:cNvPr id="46" name="Grupa 45"/>
          <p:cNvGrpSpPr/>
          <p:nvPr/>
        </p:nvGrpSpPr>
        <p:grpSpPr>
          <a:xfrm>
            <a:off x="663832" y="1776150"/>
            <a:ext cx="7124949" cy="1488681"/>
            <a:chOff x="560074" y="1484784"/>
            <a:chExt cx="7124949" cy="1752991"/>
          </a:xfrm>
        </p:grpSpPr>
        <p:sp>
          <p:nvSpPr>
            <p:cNvPr id="5" name="Prostokąt 4">
              <a:extLst>
                <a:ext uri="{FF2B5EF4-FFF2-40B4-BE49-F238E27FC236}">
                  <a16:creationId xmlns="" xmlns:a16="http://schemas.microsoft.com/office/drawing/2014/main" id="{E60D2865-6CC2-245C-5C7D-E6843EB58598}"/>
                </a:ext>
              </a:extLst>
            </p:cNvPr>
            <p:cNvSpPr/>
            <p:nvPr/>
          </p:nvSpPr>
          <p:spPr>
            <a:xfrm>
              <a:off x="3566598" y="1484784"/>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800" dirty="0">
                  <a:solidFill>
                    <a:schemeClr val="tx1"/>
                  </a:solidFill>
                </a:rPr>
                <a:t>How?</a:t>
              </a:r>
            </a:p>
            <a:p>
              <a:pPr algn="ctr"/>
              <a:r>
                <a:rPr lang="pl-PL" sz="1800" dirty="0">
                  <a:solidFill>
                    <a:schemeClr val="tx1"/>
                  </a:solidFill>
                </a:rPr>
                <a:t>Solutions</a:t>
              </a:r>
              <a:endParaRPr lang="en-US" sz="1800" dirty="0">
                <a:solidFill>
                  <a:schemeClr val="tx1"/>
                </a:solidFill>
              </a:endParaRPr>
            </a:p>
          </p:txBody>
        </p:sp>
        <p:sp>
          <p:nvSpPr>
            <p:cNvPr id="8" name="Prostokąt 7"/>
            <p:cNvSpPr/>
            <p:nvPr/>
          </p:nvSpPr>
          <p:spPr>
            <a:xfrm>
              <a:off x="1691679" y="2404849"/>
              <a:ext cx="749279" cy="370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Agents</a:t>
              </a:r>
              <a:endParaRPr lang="en-US" sz="1200" dirty="0">
                <a:solidFill>
                  <a:schemeClr val="tx1"/>
                </a:solidFill>
                <a:latin typeface="Calibri22"/>
              </a:endParaRPr>
            </a:p>
          </p:txBody>
        </p:sp>
        <p:sp>
          <p:nvSpPr>
            <p:cNvPr id="9" name="Prostokąt 8"/>
            <p:cNvSpPr/>
            <p:nvPr/>
          </p:nvSpPr>
          <p:spPr>
            <a:xfrm>
              <a:off x="560074" y="2381869"/>
              <a:ext cx="927721" cy="393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Functional</a:t>
              </a:r>
              <a:r>
                <a:rPr lang="pl-PL" sz="1200" dirty="0">
                  <a:solidFill>
                    <a:schemeClr val="tx1"/>
                  </a:solidFill>
                  <a:latin typeface="Arial" panose="020B0604020202020204" pitchFamily="34" charset="0"/>
                  <a:cs typeface="Arial" panose="020B0604020202020204" pitchFamily="34" charset="0"/>
                </a:rPr>
                <a:t> </a:t>
              </a:r>
            </a:p>
            <a:p>
              <a:r>
                <a:rPr lang="en-US" sz="1200" dirty="0" err="1">
                  <a:solidFill>
                    <a:schemeClr val="tx1"/>
                  </a:solidFill>
                  <a:latin typeface="Calibri22"/>
                </a:rPr>
                <a:t>Moels</a:t>
              </a:r>
              <a:endParaRPr lang="en-US" sz="1200" dirty="0">
                <a:solidFill>
                  <a:schemeClr val="tx1"/>
                </a:solidFill>
                <a:latin typeface="Calibri22"/>
              </a:endParaRPr>
            </a:p>
          </p:txBody>
        </p:sp>
        <p:sp>
          <p:nvSpPr>
            <p:cNvPr id="10" name="Prostokąt 9"/>
            <p:cNvSpPr/>
            <p:nvPr/>
          </p:nvSpPr>
          <p:spPr>
            <a:xfrm>
              <a:off x="2531187" y="2415857"/>
              <a:ext cx="711930" cy="392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Visual</a:t>
              </a:r>
              <a:endParaRPr lang="en-US" sz="1200" dirty="0">
                <a:solidFill>
                  <a:schemeClr val="tx1"/>
                </a:solidFill>
                <a:latin typeface="Calibri22"/>
              </a:endParaRPr>
            </a:p>
          </p:txBody>
        </p:sp>
        <p:sp>
          <p:nvSpPr>
            <p:cNvPr id="11" name="Prostokąt 10"/>
            <p:cNvSpPr/>
            <p:nvPr/>
          </p:nvSpPr>
          <p:spPr>
            <a:xfrm>
              <a:off x="3379497" y="2404848"/>
              <a:ext cx="848834" cy="394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Robotics</a:t>
              </a:r>
              <a:endParaRPr lang="en-US" sz="1200" dirty="0">
                <a:solidFill>
                  <a:schemeClr val="tx1"/>
                </a:solidFill>
                <a:latin typeface="Calibri22"/>
              </a:endParaRPr>
            </a:p>
          </p:txBody>
        </p:sp>
        <p:sp>
          <p:nvSpPr>
            <p:cNvPr id="12" name="Prostokąt 11"/>
            <p:cNvSpPr/>
            <p:nvPr/>
          </p:nvSpPr>
          <p:spPr>
            <a:xfrm>
              <a:off x="4324149" y="2436585"/>
              <a:ext cx="987320" cy="371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chemeClr val="tx1"/>
                  </a:solidFill>
                  <a:latin typeface="Arial" panose="020B0604020202020204" pitchFamily="34" charset="0"/>
                  <a:cs typeface="Arial" panose="020B0604020202020204" pitchFamily="34" charset="0"/>
                </a:rPr>
                <a:t>Blockchain</a:t>
              </a:r>
              <a:endParaRPr lang="en-US" sz="1200" dirty="0">
                <a:solidFill>
                  <a:schemeClr val="tx1"/>
                </a:solidFill>
                <a:latin typeface="Calibri22"/>
              </a:endParaRPr>
            </a:p>
          </p:txBody>
        </p:sp>
        <p:sp>
          <p:nvSpPr>
            <p:cNvPr id="13" name="Prostokąt 12"/>
            <p:cNvSpPr/>
            <p:nvPr/>
          </p:nvSpPr>
          <p:spPr>
            <a:xfrm>
              <a:off x="5473154" y="2471129"/>
              <a:ext cx="645362" cy="393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Digital Twins</a:t>
              </a:r>
              <a:endParaRPr lang="en-US" sz="1200" dirty="0">
                <a:solidFill>
                  <a:schemeClr val="tx1"/>
                </a:solidFill>
                <a:latin typeface="Calibri22"/>
              </a:endParaRPr>
            </a:p>
          </p:txBody>
        </p:sp>
        <p:sp>
          <p:nvSpPr>
            <p:cNvPr id="14" name="Prostokąt 13"/>
            <p:cNvSpPr/>
            <p:nvPr/>
          </p:nvSpPr>
          <p:spPr>
            <a:xfrm>
              <a:off x="6241197" y="2471129"/>
              <a:ext cx="645362" cy="347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WMS</a:t>
              </a:r>
              <a:endParaRPr lang="en-US" sz="1200" dirty="0">
                <a:solidFill>
                  <a:schemeClr val="tx1"/>
                </a:solidFill>
                <a:latin typeface="Calibri22"/>
              </a:endParaRPr>
            </a:p>
          </p:txBody>
        </p:sp>
        <p:sp>
          <p:nvSpPr>
            <p:cNvPr id="15" name="Prostokąt 14"/>
            <p:cNvSpPr/>
            <p:nvPr/>
          </p:nvSpPr>
          <p:spPr>
            <a:xfrm>
              <a:off x="7039661" y="2496846"/>
              <a:ext cx="645362" cy="351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TMS</a:t>
              </a:r>
              <a:endParaRPr lang="en-US" sz="1200" dirty="0">
                <a:solidFill>
                  <a:schemeClr val="tx1"/>
                </a:solidFill>
                <a:latin typeface="Calibri22"/>
              </a:endParaRPr>
            </a:p>
          </p:txBody>
        </p:sp>
        <p:cxnSp>
          <p:nvCxnSpPr>
            <p:cNvPr id="17" name="Łącznik prosty ze strzałką 16"/>
            <p:cNvCxnSpPr>
              <a:stCxn id="5" idx="1"/>
            </p:cNvCxnSpPr>
            <p:nvPr/>
          </p:nvCxnSpPr>
          <p:spPr>
            <a:xfrm flipH="1">
              <a:off x="984612" y="1777172"/>
              <a:ext cx="2581986" cy="565548"/>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p:cNvCxnSpPr>
              <a:stCxn id="5" idx="1"/>
            </p:cNvCxnSpPr>
            <p:nvPr/>
          </p:nvCxnSpPr>
          <p:spPr>
            <a:xfrm flipH="1">
              <a:off x="2066318" y="1777172"/>
              <a:ext cx="1500280" cy="63009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a:stCxn id="5" idx="1"/>
            </p:cNvCxnSpPr>
            <p:nvPr/>
          </p:nvCxnSpPr>
          <p:spPr>
            <a:xfrm flipH="1">
              <a:off x="2999712" y="1777172"/>
              <a:ext cx="566886" cy="638498"/>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a:endCxn id="11" idx="0"/>
            </p:cNvCxnSpPr>
            <p:nvPr/>
          </p:nvCxnSpPr>
          <p:spPr>
            <a:xfrm flipH="1">
              <a:off x="3803914" y="2086272"/>
              <a:ext cx="562836" cy="318576"/>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p:cNvCxnSpPr>
              <a:endCxn id="12" idx="0"/>
            </p:cNvCxnSpPr>
            <p:nvPr/>
          </p:nvCxnSpPr>
          <p:spPr>
            <a:xfrm>
              <a:off x="4415185" y="2104080"/>
              <a:ext cx="402624" cy="332505"/>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Łącznik prosty ze strzałką 31"/>
            <p:cNvCxnSpPr>
              <a:endCxn id="13" idx="0"/>
            </p:cNvCxnSpPr>
            <p:nvPr/>
          </p:nvCxnSpPr>
          <p:spPr>
            <a:xfrm>
              <a:off x="5330341" y="1852857"/>
              <a:ext cx="465494" cy="61827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p:cNvCxnSpPr>
              <a:stCxn id="5" idx="3"/>
              <a:endCxn id="14" idx="0"/>
            </p:cNvCxnSpPr>
            <p:nvPr/>
          </p:nvCxnSpPr>
          <p:spPr>
            <a:xfrm>
              <a:off x="5294790" y="1777172"/>
              <a:ext cx="1269088" cy="693956"/>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a:stCxn id="5" idx="3"/>
              <a:endCxn id="15" idx="0"/>
            </p:cNvCxnSpPr>
            <p:nvPr/>
          </p:nvCxnSpPr>
          <p:spPr>
            <a:xfrm>
              <a:off x="5294790" y="1777172"/>
              <a:ext cx="2067552" cy="719674"/>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pole tekstowe 40"/>
            <p:cNvSpPr txBox="1"/>
            <p:nvPr/>
          </p:nvSpPr>
          <p:spPr>
            <a:xfrm>
              <a:off x="1267936" y="2814642"/>
              <a:ext cx="581844" cy="400110"/>
            </a:xfrm>
            <a:prstGeom prst="rect">
              <a:avLst/>
            </a:prstGeom>
            <a:noFill/>
          </p:spPr>
          <p:txBody>
            <a:bodyPr wrap="square" rtlCol="0">
              <a:spAutoFit/>
            </a:bodyPr>
            <a:lstStyle/>
            <a:p>
              <a:r>
                <a:rPr lang="pl-PL" sz="2000" b="1" dirty="0"/>
                <a:t>…</a:t>
              </a:r>
              <a:endParaRPr lang="en-US" sz="2000" b="1" dirty="0"/>
            </a:p>
          </p:txBody>
        </p:sp>
        <p:sp>
          <p:nvSpPr>
            <p:cNvPr id="43" name="pole tekstowe 42"/>
            <p:cNvSpPr txBox="1"/>
            <p:nvPr/>
          </p:nvSpPr>
          <p:spPr>
            <a:xfrm>
              <a:off x="3742305" y="2799477"/>
              <a:ext cx="581844" cy="400110"/>
            </a:xfrm>
            <a:prstGeom prst="rect">
              <a:avLst/>
            </a:prstGeom>
            <a:noFill/>
          </p:spPr>
          <p:txBody>
            <a:bodyPr wrap="square" rtlCol="0">
              <a:spAutoFit/>
            </a:bodyPr>
            <a:lstStyle/>
            <a:p>
              <a:r>
                <a:rPr lang="pl-PL" sz="2000" b="1" dirty="0"/>
                <a:t>…</a:t>
              </a:r>
              <a:endParaRPr lang="en-US" sz="2000" b="1" dirty="0"/>
            </a:p>
          </p:txBody>
        </p:sp>
        <p:sp>
          <p:nvSpPr>
            <p:cNvPr id="45" name="pole tekstowe 44"/>
            <p:cNvSpPr txBox="1"/>
            <p:nvPr/>
          </p:nvSpPr>
          <p:spPr>
            <a:xfrm>
              <a:off x="6515259" y="2837665"/>
              <a:ext cx="497221" cy="400110"/>
            </a:xfrm>
            <a:prstGeom prst="rect">
              <a:avLst/>
            </a:prstGeom>
            <a:noFill/>
          </p:spPr>
          <p:txBody>
            <a:bodyPr wrap="square" rtlCol="0">
              <a:spAutoFit/>
            </a:bodyPr>
            <a:lstStyle/>
            <a:p>
              <a:r>
                <a:rPr lang="pl-PL" sz="2000" b="1" dirty="0"/>
                <a:t>…</a:t>
              </a:r>
              <a:endParaRPr lang="en-US" sz="2000" b="1" dirty="0"/>
            </a:p>
          </p:txBody>
        </p:sp>
      </p:grpSp>
      <p:grpSp>
        <p:nvGrpSpPr>
          <p:cNvPr id="3" name="Grupa 2"/>
          <p:cNvGrpSpPr/>
          <p:nvPr/>
        </p:nvGrpSpPr>
        <p:grpSpPr>
          <a:xfrm>
            <a:off x="604498" y="3927724"/>
            <a:ext cx="7458543" cy="1824006"/>
            <a:chOff x="534373" y="3833717"/>
            <a:chExt cx="7458543" cy="1778132"/>
          </a:xfrm>
        </p:grpSpPr>
        <p:sp>
          <p:nvSpPr>
            <p:cNvPr id="48" name="Prostokąt 47">
              <a:extLst>
                <a:ext uri="{FF2B5EF4-FFF2-40B4-BE49-F238E27FC236}">
                  <a16:creationId xmlns="" xmlns:a16="http://schemas.microsoft.com/office/drawing/2014/main" id="{E60D2865-6CC2-245C-5C7D-E6843EB58598}"/>
                </a:ext>
              </a:extLst>
            </p:cNvPr>
            <p:cNvSpPr/>
            <p:nvPr/>
          </p:nvSpPr>
          <p:spPr>
            <a:xfrm>
              <a:off x="3593148" y="3833717"/>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Where?</a:t>
              </a:r>
            </a:p>
            <a:p>
              <a:pPr algn="ctr"/>
              <a:r>
                <a:rPr lang="en-US" sz="1800" dirty="0">
                  <a:solidFill>
                    <a:schemeClr val="tx1"/>
                  </a:solidFill>
                </a:rPr>
                <a:t>Ecosystem</a:t>
              </a:r>
            </a:p>
          </p:txBody>
        </p:sp>
        <p:sp>
          <p:nvSpPr>
            <p:cNvPr id="49" name="Prostokąt 48"/>
            <p:cNvSpPr/>
            <p:nvPr/>
          </p:nvSpPr>
          <p:spPr>
            <a:xfrm>
              <a:off x="1960058" y="4823637"/>
              <a:ext cx="1055454" cy="323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Intralogistics</a:t>
              </a:r>
              <a:endParaRPr lang="en-US" sz="1200" dirty="0">
                <a:solidFill>
                  <a:schemeClr val="tx1"/>
                </a:solidFill>
                <a:latin typeface="Calibri22"/>
              </a:endParaRPr>
            </a:p>
          </p:txBody>
        </p:sp>
        <p:sp>
          <p:nvSpPr>
            <p:cNvPr id="50" name="Prostokąt 49"/>
            <p:cNvSpPr/>
            <p:nvPr/>
          </p:nvSpPr>
          <p:spPr>
            <a:xfrm>
              <a:off x="534373" y="4794679"/>
              <a:ext cx="1007813" cy="323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Warehouse</a:t>
              </a:r>
              <a:endParaRPr lang="en-US" sz="1200" dirty="0">
                <a:solidFill>
                  <a:schemeClr val="tx1"/>
                </a:solidFill>
                <a:latin typeface="Calibri22"/>
              </a:endParaRPr>
            </a:p>
          </p:txBody>
        </p:sp>
        <p:sp>
          <p:nvSpPr>
            <p:cNvPr id="52" name="Prostokąt 51"/>
            <p:cNvSpPr/>
            <p:nvPr/>
          </p:nvSpPr>
          <p:spPr>
            <a:xfrm>
              <a:off x="3340296" y="4803641"/>
              <a:ext cx="916638" cy="3144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dirty="0">
                  <a:solidFill>
                    <a:schemeClr val="tx1"/>
                  </a:solidFill>
                  <a:latin typeface="Arial" panose="020B0604020202020204" pitchFamily="34" charset="0"/>
                  <a:cs typeface="Arial" panose="020B0604020202020204" pitchFamily="34" charset="0"/>
                </a:rPr>
                <a:t>Transport</a:t>
              </a:r>
              <a:endParaRPr lang="en-US" sz="1200" dirty="0">
                <a:solidFill>
                  <a:schemeClr val="tx1"/>
                </a:solidFill>
                <a:latin typeface="Calibri22"/>
              </a:endParaRPr>
            </a:p>
          </p:txBody>
        </p:sp>
        <p:sp>
          <p:nvSpPr>
            <p:cNvPr id="53" name="Prostokąt 52"/>
            <p:cNvSpPr/>
            <p:nvPr/>
          </p:nvSpPr>
          <p:spPr>
            <a:xfrm>
              <a:off x="4588951" y="4803641"/>
              <a:ext cx="581341" cy="3144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dirty="0">
                  <a:solidFill>
                    <a:schemeClr val="tx1"/>
                  </a:solidFill>
                  <a:latin typeface="Arial" panose="020B0604020202020204" pitchFamily="34" charset="0"/>
                  <a:cs typeface="Arial" panose="020B0604020202020204" pitchFamily="34" charset="0"/>
                </a:rPr>
                <a:t>City</a:t>
              </a:r>
              <a:endParaRPr lang="en-US" sz="1200" dirty="0">
                <a:solidFill>
                  <a:schemeClr val="tx1"/>
                </a:solidFill>
                <a:latin typeface="Calibri22"/>
              </a:endParaRPr>
            </a:p>
          </p:txBody>
        </p:sp>
        <p:sp>
          <p:nvSpPr>
            <p:cNvPr id="55" name="Prostokąt 54"/>
            <p:cNvSpPr/>
            <p:nvPr/>
          </p:nvSpPr>
          <p:spPr>
            <a:xfrm>
              <a:off x="5612010" y="4766002"/>
              <a:ext cx="1305430" cy="3582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chemeClr val="tx1"/>
                  </a:solidFill>
                  <a:latin typeface="Arial" panose="020B0604020202020204" pitchFamily="34" charset="0"/>
                  <a:cs typeface="Arial" panose="020B0604020202020204" pitchFamily="34" charset="0"/>
                </a:rPr>
                <a:t>Synchromodality</a:t>
              </a:r>
              <a:endParaRPr lang="en-US" sz="1200" dirty="0">
                <a:solidFill>
                  <a:schemeClr val="tx1"/>
                </a:solidFill>
                <a:latin typeface="Calibri22"/>
              </a:endParaRPr>
            </a:p>
          </p:txBody>
        </p:sp>
        <p:sp>
          <p:nvSpPr>
            <p:cNvPr id="56" name="Prostokąt 55"/>
            <p:cNvSpPr/>
            <p:nvPr/>
          </p:nvSpPr>
          <p:spPr>
            <a:xfrm>
              <a:off x="7064165" y="4794595"/>
              <a:ext cx="928751" cy="3235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dirty="0">
                  <a:solidFill>
                    <a:schemeClr val="tx1"/>
                  </a:solidFill>
                  <a:latin typeface="Arial" panose="020B0604020202020204" pitchFamily="34" charset="0"/>
                  <a:cs typeface="Arial" panose="020B0604020202020204" pitchFamily="34" charset="0"/>
                </a:rPr>
                <a:t>Partners</a:t>
              </a:r>
              <a:endParaRPr lang="en-US" sz="1200" dirty="0">
                <a:solidFill>
                  <a:schemeClr val="tx1"/>
                </a:solidFill>
                <a:latin typeface="Calibri22"/>
              </a:endParaRPr>
            </a:p>
          </p:txBody>
        </p:sp>
        <p:cxnSp>
          <p:nvCxnSpPr>
            <p:cNvPr id="57" name="Łącznik prosty ze strzałką 56"/>
            <p:cNvCxnSpPr>
              <a:stCxn id="48" idx="1"/>
              <a:endCxn id="50" idx="0"/>
            </p:cNvCxnSpPr>
            <p:nvPr/>
          </p:nvCxnSpPr>
          <p:spPr>
            <a:xfrm flipH="1">
              <a:off x="1038280" y="4126105"/>
              <a:ext cx="2554868" cy="668574"/>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Łącznik prosty ze strzałką 57"/>
            <p:cNvCxnSpPr>
              <a:stCxn id="48" idx="1"/>
              <a:endCxn id="49" idx="0"/>
            </p:cNvCxnSpPr>
            <p:nvPr/>
          </p:nvCxnSpPr>
          <p:spPr>
            <a:xfrm flipH="1">
              <a:off x="2487785" y="4126105"/>
              <a:ext cx="1105363" cy="69753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Łącznik prosty ze strzałką 59"/>
            <p:cNvCxnSpPr>
              <a:endCxn id="52" idx="0"/>
            </p:cNvCxnSpPr>
            <p:nvPr/>
          </p:nvCxnSpPr>
          <p:spPr>
            <a:xfrm flipH="1">
              <a:off x="3798615" y="4444840"/>
              <a:ext cx="653234" cy="35880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Łącznik prosty ze strzałką 60"/>
            <p:cNvCxnSpPr>
              <a:stCxn id="48" idx="2"/>
              <a:endCxn id="53" idx="0"/>
            </p:cNvCxnSpPr>
            <p:nvPr/>
          </p:nvCxnSpPr>
          <p:spPr>
            <a:xfrm>
              <a:off x="4457244" y="4418492"/>
              <a:ext cx="422378" cy="385149"/>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Łącznik prosty ze strzałką 62"/>
            <p:cNvCxnSpPr>
              <a:stCxn id="48" idx="3"/>
              <a:endCxn id="55" idx="0"/>
            </p:cNvCxnSpPr>
            <p:nvPr/>
          </p:nvCxnSpPr>
          <p:spPr>
            <a:xfrm>
              <a:off x="5321340" y="4126105"/>
              <a:ext cx="943385" cy="639897"/>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Łącznik prosty ze strzałką 63"/>
            <p:cNvCxnSpPr>
              <a:stCxn id="48" idx="3"/>
              <a:endCxn id="56" idx="0"/>
            </p:cNvCxnSpPr>
            <p:nvPr/>
          </p:nvCxnSpPr>
          <p:spPr>
            <a:xfrm>
              <a:off x="5321340" y="4126105"/>
              <a:ext cx="2207201" cy="66849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5" name="pole tekstowe 64"/>
            <p:cNvSpPr txBox="1"/>
            <p:nvPr/>
          </p:nvSpPr>
          <p:spPr>
            <a:xfrm>
              <a:off x="1220157" y="5119625"/>
              <a:ext cx="581844" cy="400110"/>
            </a:xfrm>
            <a:prstGeom prst="rect">
              <a:avLst/>
            </a:prstGeom>
            <a:noFill/>
          </p:spPr>
          <p:txBody>
            <a:bodyPr wrap="square" rtlCol="0">
              <a:spAutoFit/>
            </a:bodyPr>
            <a:lstStyle/>
            <a:p>
              <a:r>
                <a:rPr lang="pl-PL" sz="2000" b="1" dirty="0"/>
                <a:t>…</a:t>
              </a:r>
              <a:endParaRPr lang="en-US" sz="2000" b="1" dirty="0"/>
            </a:p>
          </p:txBody>
        </p:sp>
        <p:sp>
          <p:nvSpPr>
            <p:cNvPr id="66" name="pole tekstowe 65"/>
            <p:cNvSpPr txBox="1"/>
            <p:nvPr/>
          </p:nvSpPr>
          <p:spPr>
            <a:xfrm>
              <a:off x="3681801" y="5168545"/>
              <a:ext cx="581844" cy="400110"/>
            </a:xfrm>
            <a:prstGeom prst="rect">
              <a:avLst/>
            </a:prstGeom>
            <a:noFill/>
          </p:spPr>
          <p:txBody>
            <a:bodyPr wrap="square" rtlCol="0">
              <a:spAutoFit/>
            </a:bodyPr>
            <a:lstStyle/>
            <a:p>
              <a:r>
                <a:rPr lang="pl-PL" sz="2000" b="1" dirty="0"/>
                <a:t>…</a:t>
              </a:r>
              <a:endParaRPr lang="en-US" sz="2000" b="1" dirty="0"/>
            </a:p>
          </p:txBody>
        </p:sp>
        <p:sp>
          <p:nvSpPr>
            <p:cNvPr id="67" name="pole tekstowe 66"/>
            <p:cNvSpPr txBox="1"/>
            <p:nvPr/>
          </p:nvSpPr>
          <p:spPr>
            <a:xfrm>
              <a:off x="6519125" y="5211739"/>
              <a:ext cx="497221" cy="400110"/>
            </a:xfrm>
            <a:prstGeom prst="rect">
              <a:avLst/>
            </a:prstGeom>
            <a:noFill/>
          </p:spPr>
          <p:txBody>
            <a:bodyPr wrap="square" rtlCol="0">
              <a:spAutoFit/>
            </a:bodyPr>
            <a:lstStyle/>
            <a:p>
              <a:r>
                <a:rPr lang="pl-PL" sz="2000" b="1" dirty="0"/>
                <a:t>…</a:t>
              </a:r>
              <a:endParaRPr lang="en-US" sz="2000" b="1" dirty="0"/>
            </a:p>
          </p:txBody>
        </p:sp>
      </p:grpSp>
      <p:sp>
        <p:nvSpPr>
          <p:cNvPr id="42" name="pole tekstowe 41">
            <a:extLst>
              <a:ext uri="{FF2B5EF4-FFF2-40B4-BE49-F238E27FC236}">
                <a16:creationId xmlns="" xmlns:a16="http://schemas.microsoft.com/office/drawing/2014/main" id="{07B17D0F-F584-C597-01F8-A81405D914C7}"/>
              </a:ext>
            </a:extLst>
          </p:cNvPr>
          <p:cNvSpPr txBox="1"/>
          <p:nvPr/>
        </p:nvSpPr>
        <p:spPr>
          <a:xfrm>
            <a:off x="20439" y="6146816"/>
            <a:ext cx="8943193" cy="584775"/>
          </a:xfrm>
          <a:prstGeom prst="rect">
            <a:avLst/>
          </a:prstGeom>
          <a:noFill/>
        </p:spPr>
        <p:txBody>
          <a:bodyPr wrap="square" rtlCol="0">
            <a:spAutoFit/>
          </a:bodyPr>
          <a:lstStyle/>
          <a:p>
            <a:r>
              <a:rPr lang="pl-PL" sz="1600" i="1" dirty="0">
                <a:solidFill>
                  <a:srgbClr val="0000CC"/>
                </a:solidFill>
              </a:rPr>
              <a:t>		Bernardo </a:t>
            </a:r>
            <a:r>
              <a:rPr lang="pl-PL" sz="1600" i="1" dirty="0" err="1">
                <a:solidFill>
                  <a:srgbClr val="0000CC"/>
                </a:solidFill>
              </a:rPr>
              <a:t>Nicoletti</a:t>
            </a:r>
            <a:r>
              <a:rPr lang="pl-PL" sz="1600" i="1" dirty="0">
                <a:solidFill>
                  <a:srgbClr val="0000CC"/>
                </a:solidFill>
              </a:rPr>
              <a:t>: </a:t>
            </a:r>
            <a:r>
              <a:rPr lang="en-US" sz="1600" i="1" dirty="0">
                <a:solidFill>
                  <a:srgbClr val="0000CC"/>
                </a:solidFill>
              </a:rPr>
              <a:t>Artificial Intelligence for Logistics 5.0</a:t>
            </a:r>
            <a:r>
              <a:rPr lang="pl-PL" sz="1600" i="1" dirty="0">
                <a:solidFill>
                  <a:srgbClr val="0000CC"/>
                </a:solidFill>
              </a:rPr>
              <a:t>.  </a:t>
            </a:r>
            <a:r>
              <a:rPr lang="en-US" sz="1600" i="1" dirty="0">
                <a:solidFill>
                  <a:srgbClr val="0000CC"/>
                </a:solidFill>
              </a:rPr>
              <a:t>From Foundation </a:t>
            </a:r>
            <a:endParaRPr lang="pl-PL" sz="1600" i="1" dirty="0">
              <a:solidFill>
                <a:srgbClr val="0000CC"/>
              </a:solidFill>
            </a:endParaRPr>
          </a:p>
          <a:p>
            <a:r>
              <a:rPr lang="pl-PL" sz="1600" i="1" dirty="0">
                <a:solidFill>
                  <a:srgbClr val="0000CC"/>
                </a:solidFill>
              </a:rPr>
              <a:t>		</a:t>
            </a:r>
            <a:r>
              <a:rPr lang="en-US" sz="1600" i="1" dirty="0">
                <a:solidFill>
                  <a:srgbClr val="0000CC"/>
                </a:solidFill>
              </a:rPr>
              <a:t>Models to Agentic AI</a:t>
            </a:r>
            <a:r>
              <a:rPr lang="pl-PL" sz="1600" i="1" dirty="0">
                <a:solidFill>
                  <a:srgbClr val="0000CC"/>
                </a:solidFill>
              </a:rPr>
              <a:t>. Springer (2025)</a:t>
            </a:r>
            <a:endParaRPr lang="en-US" sz="1600" i="1" dirty="0">
              <a:solidFill>
                <a:srgbClr val="0000CC"/>
              </a:solidFill>
            </a:endParaRPr>
          </a:p>
        </p:txBody>
      </p:sp>
      <p:sp>
        <p:nvSpPr>
          <p:cNvPr id="6" name="pole tekstowe 5"/>
          <p:cNvSpPr txBox="1"/>
          <p:nvPr/>
        </p:nvSpPr>
        <p:spPr>
          <a:xfrm>
            <a:off x="6690999" y="1421802"/>
            <a:ext cx="1243010" cy="738664"/>
          </a:xfrm>
          <a:prstGeom prst="rect">
            <a:avLst/>
          </a:prstGeom>
          <a:noFill/>
        </p:spPr>
        <p:txBody>
          <a:bodyPr wrap="square" rtlCol="0">
            <a:spAutoFit/>
          </a:bodyPr>
          <a:lstStyle/>
          <a:p>
            <a:pPr algn="ctr"/>
            <a:r>
              <a:rPr lang="en-US" sz="1400" dirty="0"/>
              <a:t>Warehouse Management </a:t>
            </a:r>
          </a:p>
          <a:p>
            <a:pPr algn="ctr"/>
            <a:r>
              <a:rPr lang="en-US" sz="1400" dirty="0"/>
              <a:t>Systems</a:t>
            </a:r>
          </a:p>
        </p:txBody>
      </p:sp>
      <p:cxnSp>
        <p:nvCxnSpPr>
          <p:cNvPr id="16" name="Łącznik prosty ze strzałką 15"/>
          <p:cNvCxnSpPr>
            <a:endCxn id="14" idx="0"/>
          </p:cNvCxnSpPr>
          <p:nvPr/>
        </p:nvCxnSpPr>
        <p:spPr>
          <a:xfrm flipH="1">
            <a:off x="6667636" y="1998102"/>
            <a:ext cx="147842" cy="61567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7" name="pole tekstowe 46"/>
          <p:cNvSpPr txBox="1"/>
          <p:nvPr/>
        </p:nvSpPr>
        <p:spPr>
          <a:xfrm>
            <a:off x="7651627" y="3086070"/>
            <a:ext cx="1376218" cy="738664"/>
          </a:xfrm>
          <a:prstGeom prst="rect">
            <a:avLst/>
          </a:prstGeom>
          <a:noFill/>
        </p:spPr>
        <p:txBody>
          <a:bodyPr wrap="square" rtlCol="0">
            <a:spAutoFit/>
          </a:bodyPr>
          <a:lstStyle/>
          <a:p>
            <a:pPr algn="ctr"/>
            <a:r>
              <a:rPr lang="en-US" sz="1400" dirty="0"/>
              <a:t>Transportation Management </a:t>
            </a:r>
          </a:p>
          <a:p>
            <a:pPr algn="ctr"/>
            <a:r>
              <a:rPr lang="en-US" sz="1400" dirty="0"/>
              <a:t>Systems</a:t>
            </a:r>
          </a:p>
        </p:txBody>
      </p:sp>
      <p:cxnSp>
        <p:nvCxnSpPr>
          <p:cNvPr id="51" name="Łącznik prosty ze strzałką 50"/>
          <p:cNvCxnSpPr/>
          <p:nvPr/>
        </p:nvCxnSpPr>
        <p:spPr>
          <a:xfrm flipH="1" flipV="1">
            <a:off x="7390326" y="2901294"/>
            <a:ext cx="388879" cy="35698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2" name="pole tekstowe 61"/>
          <p:cNvSpPr txBox="1"/>
          <p:nvPr/>
        </p:nvSpPr>
        <p:spPr>
          <a:xfrm>
            <a:off x="321512" y="3455402"/>
            <a:ext cx="1376218" cy="738664"/>
          </a:xfrm>
          <a:prstGeom prst="rect">
            <a:avLst/>
          </a:prstGeom>
          <a:noFill/>
        </p:spPr>
        <p:txBody>
          <a:bodyPr wrap="square" rtlCol="0">
            <a:spAutoFit/>
          </a:bodyPr>
          <a:lstStyle/>
          <a:p>
            <a:pPr algn="ctr"/>
            <a:r>
              <a:rPr lang="pl-PL" sz="1400" dirty="0"/>
              <a:t>f</a:t>
            </a:r>
            <a:r>
              <a:rPr lang="en-US" sz="1400" dirty="0" err="1"/>
              <a:t>urther</a:t>
            </a:r>
            <a:r>
              <a:rPr lang="en-US" sz="1400" dirty="0"/>
              <a:t> decomposition</a:t>
            </a:r>
            <a:endParaRPr lang="pl-PL" sz="1400" dirty="0"/>
          </a:p>
          <a:p>
            <a:pPr algn="ctr"/>
            <a:r>
              <a:rPr lang="en-US" sz="1400" dirty="0"/>
              <a:t>required</a:t>
            </a:r>
          </a:p>
        </p:txBody>
      </p:sp>
      <p:cxnSp>
        <p:nvCxnSpPr>
          <p:cNvPr id="68" name="Łącznik prosty ze strzałką 67"/>
          <p:cNvCxnSpPr/>
          <p:nvPr/>
        </p:nvCxnSpPr>
        <p:spPr>
          <a:xfrm flipV="1">
            <a:off x="1020902" y="3211552"/>
            <a:ext cx="323611" cy="235326"/>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Łącznik prosty ze strzałką 68"/>
          <p:cNvCxnSpPr/>
          <p:nvPr/>
        </p:nvCxnSpPr>
        <p:spPr>
          <a:xfrm flipV="1">
            <a:off x="1034493" y="3210025"/>
            <a:ext cx="2635863" cy="24100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472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66452B5-7C55-1720-4B2E-4FCC29A391A1}"/>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34F105DC-839B-786B-2897-0A33AE6DB967}"/>
              </a:ext>
            </a:extLst>
          </p:cNvPr>
          <p:cNvSpPr>
            <a:spLocks noGrp="1"/>
          </p:cNvSpPr>
          <p:nvPr>
            <p:ph type="title"/>
          </p:nvPr>
        </p:nvSpPr>
        <p:spPr>
          <a:xfrm>
            <a:off x="395536" y="188640"/>
            <a:ext cx="8229600" cy="785813"/>
          </a:xfrm>
        </p:spPr>
        <p:txBody>
          <a:bodyPr/>
          <a:lstStyle/>
          <a:p>
            <a:r>
              <a:rPr lang="pl-PL" sz="3600" b="1"/>
              <a:t>PHYSICAL SEMANTICS</a:t>
            </a:r>
            <a:endParaRPr lang="en-US" sz="3600" b="1"/>
          </a:p>
        </p:txBody>
      </p:sp>
      <p:sp>
        <p:nvSpPr>
          <p:cNvPr id="5" name="pole tekstowe 4">
            <a:extLst>
              <a:ext uri="{FF2B5EF4-FFF2-40B4-BE49-F238E27FC236}">
                <a16:creationId xmlns="" xmlns:a16="http://schemas.microsoft.com/office/drawing/2014/main" id="{E5DEEE7C-F486-26DA-1740-B8C9F2B5E8FD}"/>
              </a:ext>
            </a:extLst>
          </p:cNvPr>
          <p:cNvSpPr txBox="1"/>
          <p:nvPr/>
        </p:nvSpPr>
        <p:spPr>
          <a:xfrm>
            <a:off x="539552" y="2100332"/>
            <a:ext cx="7776864" cy="3200876"/>
          </a:xfrm>
          <a:prstGeom prst="rect">
            <a:avLst/>
          </a:prstGeom>
          <a:noFill/>
        </p:spPr>
        <p:txBody>
          <a:bodyPr wrap="square" rtlCol="0">
            <a:spAutoFit/>
          </a:bodyPr>
          <a:lstStyle/>
          <a:p>
            <a:pPr algn="ctr"/>
            <a:r>
              <a:rPr lang="en-US" dirty="0">
                <a:solidFill>
                  <a:srgbClr val="0000FF"/>
                </a:solidFill>
              </a:rPr>
              <a:t>Constructing the </a:t>
            </a:r>
            <a:r>
              <a:rPr lang="en-US" b="1" dirty="0">
                <a:solidFill>
                  <a:srgbClr val="0000FF"/>
                </a:solidFill>
              </a:rPr>
              <a:t>physical part of the </a:t>
            </a:r>
            <a:r>
              <a:rPr lang="pl-PL" b="1" dirty="0">
                <a:solidFill>
                  <a:srgbClr val="0000FF"/>
                </a:solidFill>
              </a:rPr>
              <a:t>[learning] </a:t>
            </a:r>
            <a:r>
              <a:rPr lang="en-US" b="1" dirty="0">
                <a:solidFill>
                  <a:srgbClr val="0000FF"/>
                </a:solidFill>
              </a:rPr>
              <a:t>theory </a:t>
            </a:r>
            <a:r>
              <a:rPr lang="en-US" dirty="0">
                <a:solidFill>
                  <a:srgbClr val="0000FF"/>
                </a:solidFill>
              </a:rPr>
              <a:t>and unifying it</a:t>
            </a:r>
            <a:endParaRPr lang="pl-PL" dirty="0">
              <a:solidFill>
                <a:srgbClr val="0000FF"/>
              </a:solidFill>
            </a:endParaRPr>
          </a:p>
          <a:p>
            <a:pPr algn="ctr"/>
            <a:r>
              <a:rPr lang="en-US" dirty="0">
                <a:solidFill>
                  <a:srgbClr val="0000FF"/>
                </a:solidFill>
              </a:rPr>
              <a:t>with the mathematical part should be considered as one of </a:t>
            </a:r>
            <a:endParaRPr lang="pl-PL" dirty="0">
              <a:solidFill>
                <a:srgbClr val="0000FF"/>
              </a:solidFill>
            </a:endParaRPr>
          </a:p>
          <a:p>
            <a:pPr algn="ctr"/>
            <a:r>
              <a:rPr lang="en-US" dirty="0">
                <a:solidFill>
                  <a:srgbClr val="0000FF"/>
                </a:solidFill>
              </a:rPr>
              <a:t>the main goals of statistical learning theory </a:t>
            </a:r>
            <a:endParaRPr lang="pl-PL" dirty="0">
              <a:solidFill>
                <a:srgbClr val="0000FF"/>
              </a:solidFill>
            </a:endParaRPr>
          </a:p>
          <a:p>
            <a:endParaRPr lang="pl-PL" i="1" dirty="0">
              <a:solidFill>
                <a:srgbClr val="0000FF"/>
              </a:solidFill>
            </a:endParaRPr>
          </a:p>
          <a:p>
            <a:r>
              <a:rPr lang="en-US" sz="2000" i="1" dirty="0">
                <a:solidFill>
                  <a:srgbClr val="0070C0"/>
                </a:solidFill>
                <a:ea typeface="+mj-ea"/>
                <a:cs typeface="+mj-cs"/>
              </a:rPr>
              <a:t>Vladimir </a:t>
            </a:r>
            <a:r>
              <a:rPr lang="en-US" sz="2000" i="1" dirty="0" err="1">
                <a:solidFill>
                  <a:srgbClr val="0070C0"/>
                </a:solidFill>
                <a:ea typeface="+mj-ea"/>
                <a:cs typeface="+mj-cs"/>
              </a:rPr>
              <a:t>Vapnik</a:t>
            </a:r>
            <a:r>
              <a:rPr lang="en-US" sz="2000" i="1" dirty="0">
                <a:solidFill>
                  <a:srgbClr val="0070C0"/>
                </a:solidFill>
                <a:ea typeface="+mj-ea"/>
                <a:cs typeface="+mj-cs"/>
              </a:rPr>
              <a:t>, Statistical Learning </a:t>
            </a:r>
            <a:r>
              <a:rPr lang="pl-PL" sz="2000" i="1" dirty="0">
                <a:solidFill>
                  <a:srgbClr val="0070C0"/>
                </a:solidFill>
                <a:ea typeface="+mj-ea"/>
                <a:cs typeface="+mj-cs"/>
              </a:rPr>
              <a:t>T</a:t>
            </a:r>
            <a:r>
              <a:rPr lang="en-US" sz="2000" i="1" dirty="0" err="1">
                <a:solidFill>
                  <a:srgbClr val="0070C0"/>
                </a:solidFill>
                <a:ea typeface="+mj-ea"/>
                <a:cs typeface="+mj-cs"/>
              </a:rPr>
              <a:t>heory</a:t>
            </a:r>
            <a:r>
              <a:rPr lang="en-US" sz="2000" i="1" dirty="0">
                <a:solidFill>
                  <a:srgbClr val="0070C0"/>
                </a:solidFill>
                <a:ea typeface="+mj-ea"/>
                <a:cs typeface="+mj-cs"/>
              </a:rPr>
              <a:t>, Wiley 1998,  (Epilogue: Inference from sparse data, p. 721)</a:t>
            </a:r>
            <a:endParaRPr lang="pl-PL" sz="2000" i="1" dirty="0">
              <a:solidFill>
                <a:srgbClr val="0070C0"/>
              </a:solidFill>
              <a:ea typeface="+mj-ea"/>
              <a:cs typeface="+mj-cs"/>
            </a:endParaRPr>
          </a:p>
        </p:txBody>
      </p:sp>
      <p:sp>
        <p:nvSpPr>
          <p:cNvPr id="2" name="Symbol zastępczy numeru slajdu 1">
            <a:extLst>
              <a:ext uri="{FF2B5EF4-FFF2-40B4-BE49-F238E27FC236}">
                <a16:creationId xmlns="" xmlns:a16="http://schemas.microsoft.com/office/drawing/2014/main" id="{1796E8F6-1581-8B8C-F928-95748004CA50}"/>
              </a:ext>
            </a:extLst>
          </p:cNvPr>
          <p:cNvSpPr>
            <a:spLocks noGrp="1"/>
          </p:cNvSpPr>
          <p:nvPr>
            <p:ph type="sldNum" sz="quarter" idx="12"/>
          </p:nvPr>
        </p:nvSpPr>
        <p:spPr/>
        <p:txBody>
          <a:bodyPr/>
          <a:lstStyle/>
          <a:p>
            <a:pPr>
              <a:defRPr/>
            </a:pPr>
            <a:fld id="{D02E777F-298D-4C96-825C-3DC57E52C55E}" type="slidenum">
              <a:rPr lang="pl-PL" smtClean="0"/>
              <a:pPr>
                <a:defRPr/>
              </a:pPr>
              <a:t>17</a:t>
            </a:fld>
            <a:endParaRPr lang="pl-PL"/>
          </a:p>
        </p:txBody>
      </p:sp>
    </p:spTree>
    <p:extLst>
      <p:ext uri="{BB962C8B-B14F-4D97-AF65-F5344CB8AC3E}">
        <p14:creationId xmlns:p14="http://schemas.microsoft.com/office/powerpoint/2010/main" val="178709633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285A935-B482-A803-0651-5916DA207685}"/>
              </a:ext>
            </a:extLst>
          </p:cNvPr>
          <p:cNvSpPr txBox="1">
            <a:spLocks noChangeArrowheads="1"/>
          </p:cNvSpPr>
          <p:nvPr/>
        </p:nvSpPr>
        <p:spPr bwMode="auto">
          <a:xfrm>
            <a:off x="50942" y="66089"/>
            <a:ext cx="9036496" cy="986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en-US" sz="2400" b="1" dirty="0"/>
              <a:t>DECOMPOSITION OF COMPLEX VAGUE CONCEPTS IN DIALOGUE WITH HUMANS &amp; </a:t>
            </a:r>
            <a:r>
              <a:rPr lang="en-US" sz="2400" b="1" dirty="0" err="1"/>
              <a:t>CHATBOTS</a:t>
            </a:r>
            <a:r>
              <a:rPr lang="en-US" sz="2400" b="1" dirty="0"/>
              <a:t>: </a:t>
            </a:r>
          </a:p>
          <a:p>
            <a:pPr eaLnBrk="1" hangingPunct="1">
              <a:defRPr/>
            </a:pPr>
            <a:r>
              <a:rPr lang="pl-PL" sz="2400" b="1" dirty="0" err="1"/>
              <a:t>TRUSTWORTHINESS</a:t>
            </a:r>
            <a:endParaRPr lang="en-US" sz="2400" b="1" dirty="0"/>
          </a:p>
          <a:p>
            <a:pPr algn="l" eaLnBrk="1" hangingPunct="1">
              <a:defRPr/>
            </a:pPr>
            <a:endParaRPr lang="en-US" sz="2400" b="1" dirty="0">
              <a:latin typeface="+mn-lt"/>
            </a:endParaRPr>
          </a:p>
        </p:txBody>
      </p:sp>
      <p:sp>
        <p:nvSpPr>
          <p:cNvPr id="2" name="Symbol zastępczy numeru slajdu 1">
            <a:extLst>
              <a:ext uri="{FF2B5EF4-FFF2-40B4-BE49-F238E27FC236}">
                <a16:creationId xmlns=""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170</a:t>
            </a:fld>
            <a:endParaRPr lang="pl-PL"/>
          </a:p>
        </p:txBody>
      </p:sp>
      <p:sp>
        <p:nvSpPr>
          <p:cNvPr id="42" name="pole tekstowe 41">
            <a:extLst>
              <a:ext uri="{FF2B5EF4-FFF2-40B4-BE49-F238E27FC236}">
                <a16:creationId xmlns="" xmlns:a16="http://schemas.microsoft.com/office/drawing/2014/main" id="{07B17D0F-F584-C597-01F8-A81405D914C7}"/>
              </a:ext>
            </a:extLst>
          </p:cNvPr>
          <p:cNvSpPr txBox="1"/>
          <p:nvPr/>
        </p:nvSpPr>
        <p:spPr>
          <a:xfrm>
            <a:off x="1076747" y="6498554"/>
            <a:ext cx="7560840" cy="338554"/>
          </a:xfrm>
          <a:prstGeom prst="rect">
            <a:avLst/>
          </a:prstGeom>
          <a:noFill/>
        </p:spPr>
        <p:txBody>
          <a:bodyPr wrap="square" rtlCol="0">
            <a:spAutoFit/>
          </a:bodyPr>
          <a:lstStyle/>
          <a:p>
            <a:r>
              <a:rPr lang="pl-PL" sz="1600" i="1" dirty="0">
                <a:solidFill>
                  <a:srgbClr val="0000CC"/>
                </a:solidFill>
              </a:rPr>
              <a:t>	</a:t>
            </a:r>
            <a:r>
              <a:rPr lang="en-US" sz="1400" i="1" dirty="0">
                <a:solidFill>
                  <a:srgbClr val="0000CC"/>
                </a:solidFill>
              </a:rPr>
              <a:t>R. </a:t>
            </a:r>
            <a:r>
              <a:rPr lang="en-US" sz="1400" i="1" dirty="0" err="1">
                <a:solidFill>
                  <a:srgbClr val="0000CC"/>
                </a:solidFill>
              </a:rPr>
              <a:t>Mariani</a:t>
            </a:r>
            <a:r>
              <a:rPr lang="en-US" sz="1400" i="1" dirty="0">
                <a:solidFill>
                  <a:srgbClr val="0000CC"/>
                </a:solidFill>
              </a:rPr>
              <a:t> et al.: Trustworthy AI. Part I. Computer  </a:t>
            </a:r>
            <a:r>
              <a:rPr lang="pl-PL" sz="1400" i="1" dirty="0">
                <a:solidFill>
                  <a:srgbClr val="0000CC"/>
                </a:solidFill>
              </a:rPr>
              <a:t>56(2) 14-18 (</a:t>
            </a:r>
            <a:r>
              <a:rPr lang="pl-PL" sz="1400" i="1" dirty="0" err="1">
                <a:solidFill>
                  <a:srgbClr val="0000CC"/>
                </a:solidFill>
              </a:rPr>
              <a:t>February</a:t>
            </a:r>
            <a:r>
              <a:rPr lang="pl-PL" sz="1400" i="1" dirty="0">
                <a:solidFill>
                  <a:srgbClr val="0000CC"/>
                </a:solidFill>
              </a:rPr>
              <a:t> 2022)</a:t>
            </a:r>
          </a:p>
        </p:txBody>
      </p:sp>
      <p:sp>
        <p:nvSpPr>
          <p:cNvPr id="18" name="pole tekstowe 17"/>
          <p:cNvSpPr txBox="1"/>
          <p:nvPr/>
        </p:nvSpPr>
        <p:spPr>
          <a:xfrm>
            <a:off x="145034" y="1058122"/>
            <a:ext cx="8664785" cy="2769989"/>
          </a:xfrm>
          <a:prstGeom prst="rect">
            <a:avLst/>
          </a:prstGeom>
          <a:noFill/>
        </p:spPr>
        <p:txBody>
          <a:bodyPr wrap="square" rtlCol="0">
            <a:spAutoFit/>
          </a:bodyPr>
          <a:lstStyle/>
          <a:p>
            <a:r>
              <a:rPr lang="en-US" sz="1600" dirty="0">
                <a:solidFill>
                  <a:srgbClr val="0000CC"/>
                </a:solidFill>
              </a:rPr>
              <a:t>Trustworthiness</a:t>
            </a:r>
            <a:r>
              <a:rPr lang="pl-PL" sz="1600" dirty="0">
                <a:solidFill>
                  <a:srgbClr val="0000CC"/>
                </a:solidFill>
              </a:rPr>
              <a:t> </a:t>
            </a:r>
            <a:r>
              <a:rPr lang="en-US" sz="1600" dirty="0">
                <a:solidFill>
                  <a:srgbClr val="0000CC"/>
                </a:solidFill>
              </a:rPr>
              <a:t>dimensions:</a:t>
            </a:r>
            <a:r>
              <a:rPr lang="en-US" sz="1200" dirty="0"/>
              <a:t> </a:t>
            </a:r>
          </a:p>
          <a:p>
            <a:r>
              <a:rPr lang="en-US" sz="1200" dirty="0">
                <a:solidFill>
                  <a:srgbClr val="0000CC"/>
                </a:solidFill>
              </a:rPr>
              <a:t>	</a:t>
            </a:r>
            <a:r>
              <a:rPr lang="pl-PL" sz="1200" dirty="0">
                <a:solidFill>
                  <a:srgbClr val="0000CC"/>
                </a:solidFill>
              </a:rPr>
              <a:t>-  </a:t>
            </a:r>
            <a:r>
              <a:rPr lang="en-US" sz="1600" dirty="0">
                <a:solidFill>
                  <a:srgbClr val="0000CC"/>
                </a:solidFill>
              </a:rPr>
              <a:t>human agency and oversight, fairness and non-discrimination, transparency</a:t>
            </a:r>
          </a:p>
          <a:p>
            <a:r>
              <a:rPr lang="en-US" sz="1600" dirty="0">
                <a:solidFill>
                  <a:srgbClr val="0000CC"/>
                </a:solidFill>
              </a:rPr>
              <a:t>                  and </a:t>
            </a:r>
            <a:r>
              <a:rPr lang="en-US" sz="1600" dirty="0" err="1">
                <a:solidFill>
                  <a:srgbClr val="0000CC"/>
                </a:solidFill>
              </a:rPr>
              <a:t>explainability</a:t>
            </a:r>
            <a:r>
              <a:rPr lang="en-US" sz="1600" dirty="0">
                <a:solidFill>
                  <a:srgbClr val="0000CC"/>
                </a:solidFill>
              </a:rPr>
              <a:t>, robustness and accuracy, privacy and security, and   </a:t>
            </a:r>
          </a:p>
          <a:p>
            <a:r>
              <a:rPr lang="en-US" sz="1600" dirty="0">
                <a:solidFill>
                  <a:srgbClr val="0000CC"/>
                </a:solidFill>
              </a:rPr>
              <a:t>                  accountability</a:t>
            </a:r>
            <a:endParaRPr lang="pl-PL" sz="1600" dirty="0">
              <a:solidFill>
                <a:srgbClr val="0000CC"/>
              </a:solidFill>
            </a:endParaRPr>
          </a:p>
          <a:p>
            <a:r>
              <a:rPr lang="pl-PL" sz="1600" i="1" dirty="0">
                <a:solidFill>
                  <a:srgbClr val="0000CC"/>
                </a:solidFill>
              </a:rPr>
              <a:t>		</a:t>
            </a:r>
            <a:r>
              <a:rPr lang="en-US" sz="1400" i="1" dirty="0">
                <a:solidFill>
                  <a:srgbClr val="0000CC"/>
                </a:solidFill>
              </a:rPr>
              <a:t>D. </a:t>
            </a:r>
            <a:r>
              <a:rPr lang="en-US" sz="1400" i="1" dirty="0" err="1">
                <a:solidFill>
                  <a:srgbClr val="0000CC"/>
                </a:solidFill>
              </a:rPr>
              <a:t>Kowald</a:t>
            </a:r>
            <a:r>
              <a:rPr lang="en-US" sz="1400" i="1" dirty="0">
                <a:solidFill>
                  <a:srgbClr val="0000CC"/>
                </a:solidFill>
              </a:rPr>
              <a:t> et al</a:t>
            </a:r>
            <a:r>
              <a:rPr lang="pl-PL" sz="1400" i="1" dirty="0">
                <a:solidFill>
                  <a:srgbClr val="0000CC"/>
                </a:solidFill>
              </a:rPr>
              <a:t>.</a:t>
            </a:r>
            <a:r>
              <a:rPr lang="en-US" sz="1400" i="1" dirty="0">
                <a:solidFill>
                  <a:srgbClr val="0000CC"/>
                </a:solidFill>
              </a:rPr>
              <a:t>: Establishing and evaluating trustworthy AI: overview and research</a:t>
            </a:r>
            <a:endParaRPr lang="pl-PL" sz="1400" i="1" dirty="0">
              <a:solidFill>
                <a:srgbClr val="0000CC"/>
              </a:solidFill>
            </a:endParaRPr>
          </a:p>
          <a:p>
            <a:r>
              <a:rPr lang="pl-PL" sz="1400" i="1" dirty="0">
                <a:solidFill>
                  <a:srgbClr val="0000CC"/>
                </a:solidFill>
              </a:rPr>
              <a:t>		</a:t>
            </a:r>
            <a:r>
              <a:rPr lang="en-US" sz="1400" i="1" dirty="0">
                <a:solidFill>
                  <a:srgbClr val="0000CC"/>
                </a:solidFill>
              </a:rPr>
              <a:t>challenges. Frontiers </a:t>
            </a:r>
            <a:r>
              <a:rPr lang="pl-PL" sz="1400" i="1" dirty="0">
                <a:solidFill>
                  <a:srgbClr val="0000CC"/>
                </a:solidFill>
              </a:rPr>
              <a:t>of Big Data 7: </a:t>
            </a:r>
            <a:r>
              <a:rPr lang="en-US" sz="1400" i="1" dirty="0">
                <a:solidFill>
                  <a:srgbClr val="0000CC"/>
                </a:solidFill>
              </a:rPr>
              <a:t>1467222</a:t>
            </a:r>
            <a:r>
              <a:rPr lang="pl-PL" sz="1400" i="1" dirty="0">
                <a:solidFill>
                  <a:srgbClr val="0000CC"/>
                </a:solidFill>
              </a:rPr>
              <a:t>, (2024)</a:t>
            </a:r>
            <a:endParaRPr lang="en-US" sz="1400" i="1" dirty="0">
              <a:solidFill>
                <a:srgbClr val="0000CC"/>
              </a:solidFill>
            </a:endParaRPr>
          </a:p>
          <a:p>
            <a:r>
              <a:rPr lang="en-US" sz="1200" dirty="0">
                <a:solidFill>
                  <a:srgbClr val="0000CC"/>
                </a:solidFill>
              </a:rPr>
              <a:t>	- </a:t>
            </a:r>
            <a:r>
              <a:rPr lang="en-US" sz="1600" dirty="0">
                <a:solidFill>
                  <a:srgbClr val="0000CC"/>
                </a:solidFill>
              </a:rPr>
              <a:t>reliability, security, privacy, accountability, transparency, ethical standards and</a:t>
            </a:r>
          </a:p>
          <a:p>
            <a:r>
              <a:rPr lang="en-US" sz="1600" dirty="0">
                <a:solidFill>
                  <a:srgbClr val="0000CC"/>
                </a:solidFill>
              </a:rPr>
              <a:t>	  societal values, adaptability</a:t>
            </a:r>
            <a:endParaRPr lang="pl-PL" sz="1600" dirty="0">
              <a:solidFill>
                <a:srgbClr val="0000CC"/>
              </a:solidFill>
            </a:endParaRPr>
          </a:p>
          <a:p>
            <a:r>
              <a:rPr lang="pl-PL" sz="1600" dirty="0">
                <a:solidFill>
                  <a:srgbClr val="0000CC"/>
                </a:solidFill>
              </a:rPr>
              <a:t>		</a:t>
            </a:r>
            <a:r>
              <a:rPr lang="en-US" sz="1600" dirty="0">
                <a:solidFill>
                  <a:srgbClr val="0000CC"/>
                </a:solidFill>
              </a:rPr>
              <a:t> </a:t>
            </a:r>
            <a:r>
              <a:rPr lang="en-US" sz="1400" i="1" dirty="0" err="1">
                <a:solidFill>
                  <a:srgbClr val="0000CC"/>
                </a:solidFill>
              </a:rPr>
              <a:t>chatbot</a:t>
            </a:r>
            <a:r>
              <a:rPr lang="en-US" sz="1400" i="1" dirty="0">
                <a:solidFill>
                  <a:srgbClr val="0000CC"/>
                </a:solidFill>
              </a:rPr>
              <a:t> </a:t>
            </a:r>
            <a:r>
              <a:rPr lang="en-US" sz="1400" i="1" dirty="0" err="1">
                <a:solidFill>
                  <a:srgbClr val="0000CC"/>
                </a:solidFill>
              </a:rPr>
              <a:t>poe</a:t>
            </a:r>
            <a:endParaRPr lang="en-US" sz="1400" i="1" dirty="0">
              <a:solidFill>
                <a:srgbClr val="0000CC"/>
              </a:solidFill>
            </a:endParaRPr>
          </a:p>
          <a:p>
            <a:r>
              <a:rPr lang="pl-PL" sz="1400" i="1" dirty="0">
                <a:solidFill>
                  <a:srgbClr val="0000CC"/>
                </a:solidFill>
              </a:rPr>
              <a:t>	</a:t>
            </a:r>
            <a:r>
              <a:rPr lang="en-US" sz="1600" dirty="0">
                <a:solidFill>
                  <a:srgbClr val="0000CC"/>
                </a:solidFill>
              </a:rPr>
              <a:t>- authenticity, fulfillment, value, reliability, safety, </a:t>
            </a:r>
            <a:r>
              <a:rPr lang="en-US" sz="1600" dirty="0" err="1">
                <a:solidFill>
                  <a:srgbClr val="0000CC"/>
                </a:solidFill>
              </a:rPr>
              <a:t>recurse</a:t>
            </a:r>
            <a:endParaRPr lang="pl-PL" sz="1600" dirty="0">
              <a:solidFill>
                <a:srgbClr val="0000CC"/>
              </a:solidFill>
            </a:endParaRPr>
          </a:p>
          <a:p>
            <a:r>
              <a:rPr lang="pl-PL" sz="1600" i="1" dirty="0">
                <a:solidFill>
                  <a:srgbClr val="0000CC"/>
                </a:solidFill>
              </a:rPr>
              <a:t>	                 </a:t>
            </a:r>
            <a:r>
              <a:rPr lang="en-US" sz="1400" i="1" dirty="0">
                <a:solidFill>
                  <a:srgbClr val="0000CC"/>
                </a:solidFill>
              </a:rPr>
              <a:t>https://www.linkedin.com/pulse/six-dimensions-trustworthiness-4grader-fokuf</a:t>
            </a:r>
          </a:p>
        </p:txBody>
      </p:sp>
      <p:grpSp>
        <p:nvGrpSpPr>
          <p:cNvPr id="103" name="Grupa 102"/>
          <p:cNvGrpSpPr/>
          <p:nvPr/>
        </p:nvGrpSpPr>
        <p:grpSpPr>
          <a:xfrm>
            <a:off x="438002" y="3863930"/>
            <a:ext cx="8054362" cy="2780633"/>
            <a:chOff x="539552" y="3078938"/>
            <a:chExt cx="8054362" cy="2780633"/>
          </a:xfrm>
        </p:grpSpPr>
        <p:sp>
          <p:nvSpPr>
            <p:cNvPr id="41" name="pole tekstowe 40"/>
            <p:cNvSpPr txBox="1"/>
            <p:nvPr/>
          </p:nvSpPr>
          <p:spPr>
            <a:xfrm>
              <a:off x="1132135" y="5306263"/>
              <a:ext cx="573362" cy="468837"/>
            </a:xfrm>
            <a:prstGeom prst="rect">
              <a:avLst/>
            </a:prstGeom>
            <a:noFill/>
          </p:spPr>
          <p:txBody>
            <a:bodyPr wrap="square" rtlCol="0">
              <a:spAutoFit/>
            </a:bodyPr>
            <a:lstStyle/>
            <a:p>
              <a:r>
                <a:rPr lang="pl-PL" sz="2000" b="1" dirty="0"/>
                <a:t>…</a:t>
              </a:r>
              <a:endParaRPr lang="en-US" sz="2000" b="1" dirty="0"/>
            </a:p>
          </p:txBody>
        </p:sp>
        <p:sp>
          <p:nvSpPr>
            <p:cNvPr id="5" name="Prostokąt 4">
              <a:extLst>
                <a:ext uri="{FF2B5EF4-FFF2-40B4-BE49-F238E27FC236}">
                  <a16:creationId xmlns="" xmlns:a16="http://schemas.microsoft.com/office/drawing/2014/main" id="{E60D2865-6CC2-245C-5C7D-E6843EB58598}"/>
                </a:ext>
              </a:extLst>
            </p:cNvPr>
            <p:cNvSpPr/>
            <p:nvPr/>
          </p:nvSpPr>
          <p:spPr>
            <a:xfrm>
              <a:off x="3312852" y="3078938"/>
              <a:ext cx="1827364" cy="6852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Trustworthiness</a:t>
              </a:r>
            </a:p>
          </p:txBody>
        </p:sp>
        <p:sp>
          <p:nvSpPr>
            <p:cNvPr id="8" name="Prostokąt 7"/>
            <p:cNvSpPr/>
            <p:nvPr/>
          </p:nvSpPr>
          <p:spPr>
            <a:xfrm>
              <a:off x="1388717" y="4641640"/>
              <a:ext cx="1075292" cy="6646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Functionality and performance</a:t>
              </a:r>
              <a:endParaRPr lang="en-US" sz="1200" dirty="0">
                <a:solidFill>
                  <a:schemeClr val="tx1"/>
                </a:solidFill>
                <a:latin typeface="Calibri22"/>
              </a:endParaRPr>
            </a:p>
          </p:txBody>
        </p:sp>
        <p:sp>
          <p:nvSpPr>
            <p:cNvPr id="9" name="Prostokąt 8"/>
            <p:cNvSpPr/>
            <p:nvPr/>
          </p:nvSpPr>
          <p:spPr>
            <a:xfrm>
              <a:off x="575738" y="4083106"/>
              <a:ext cx="1127073" cy="378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Transparency</a:t>
              </a:r>
              <a:endParaRPr lang="en-US" sz="1200" dirty="0">
                <a:solidFill>
                  <a:schemeClr val="tx1"/>
                </a:solidFill>
                <a:latin typeface="Calibri22"/>
              </a:endParaRPr>
            </a:p>
          </p:txBody>
        </p:sp>
        <p:sp>
          <p:nvSpPr>
            <p:cNvPr id="10" name="Prostokąt 9"/>
            <p:cNvSpPr/>
            <p:nvPr/>
          </p:nvSpPr>
          <p:spPr>
            <a:xfrm>
              <a:off x="2576562" y="4180149"/>
              <a:ext cx="1087525" cy="355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chemeClr val="tx1"/>
                  </a:solidFill>
                </a:rPr>
                <a:t>Explainability</a:t>
              </a:r>
              <a:endParaRPr lang="en-US" sz="1200" dirty="0">
                <a:solidFill>
                  <a:schemeClr val="tx1"/>
                </a:solidFill>
                <a:latin typeface="Calibri22"/>
              </a:endParaRPr>
            </a:p>
          </p:txBody>
        </p:sp>
        <p:sp>
          <p:nvSpPr>
            <p:cNvPr id="11" name="Prostokąt 10"/>
            <p:cNvSpPr/>
            <p:nvPr/>
          </p:nvSpPr>
          <p:spPr>
            <a:xfrm>
              <a:off x="3127119" y="4934692"/>
              <a:ext cx="940625" cy="3257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Verifiability</a:t>
              </a:r>
              <a:endParaRPr lang="en-US" sz="1200" dirty="0">
                <a:solidFill>
                  <a:schemeClr val="tx1"/>
                </a:solidFill>
                <a:latin typeface="Calibri22"/>
              </a:endParaRPr>
            </a:p>
          </p:txBody>
        </p:sp>
        <p:sp>
          <p:nvSpPr>
            <p:cNvPr id="12" name="Prostokąt 11"/>
            <p:cNvSpPr/>
            <p:nvPr/>
          </p:nvSpPr>
          <p:spPr>
            <a:xfrm>
              <a:off x="4024487" y="4357385"/>
              <a:ext cx="784010" cy="278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200" dirty="0">
                <a:solidFill>
                  <a:schemeClr val="tx1"/>
                </a:solidFill>
              </a:endParaRPr>
            </a:p>
            <a:p>
              <a:r>
                <a:rPr lang="en-US" sz="1200" dirty="0" err="1">
                  <a:solidFill>
                    <a:schemeClr val="tx1"/>
                  </a:solidFill>
                </a:rPr>
                <a:t>Security</a:t>
              </a:r>
              <a:r>
                <a:rPr lang="en-US" sz="1200" dirty="0" err="1"/>
                <a:t>y</a:t>
              </a:r>
              <a:endParaRPr lang="en-US" sz="1200" dirty="0">
                <a:solidFill>
                  <a:schemeClr val="tx1"/>
                </a:solidFill>
                <a:latin typeface="Calibri22"/>
              </a:endParaRPr>
            </a:p>
          </p:txBody>
        </p:sp>
        <p:sp>
          <p:nvSpPr>
            <p:cNvPr id="13" name="Prostokąt 12"/>
            <p:cNvSpPr/>
            <p:nvPr/>
          </p:nvSpPr>
          <p:spPr>
            <a:xfrm>
              <a:off x="5052513" y="4374688"/>
              <a:ext cx="701157" cy="285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Privacy</a:t>
              </a:r>
              <a:endParaRPr lang="en-US" sz="1200" dirty="0">
                <a:solidFill>
                  <a:schemeClr val="tx1"/>
                </a:solidFill>
                <a:latin typeface="Calibri22"/>
              </a:endParaRPr>
            </a:p>
          </p:txBody>
        </p:sp>
        <p:sp>
          <p:nvSpPr>
            <p:cNvPr id="14" name="Prostokąt 13"/>
            <p:cNvSpPr/>
            <p:nvPr/>
          </p:nvSpPr>
          <p:spPr>
            <a:xfrm>
              <a:off x="5753670" y="4942697"/>
              <a:ext cx="1248963" cy="461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Autonomy </a:t>
              </a:r>
              <a:endParaRPr lang="pl-PL" sz="1200" dirty="0">
                <a:solidFill>
                  <a:schemeClr val="tx1"/>
                </a:solidFill>
              </a:endParaRPr>
            </a:p>
            <a:p>
              <a:pPr algn="ctr"/>
              <a:r>
                <a:rPr lang="en-US" sz="1200" dirty="0">
                  <a:solidFill>
                    <a:schemeClr val="tx1"/>
                  </a:solidFill>
                </a:rPr>
                <a:t>and control</a:t>
              </a:r>
              <a:endParaRPr lang="en-US" sz="1200" dirty="0">
                <a:solidFill>
                  <a:schemeClr val="tx1"/>
                </a:solidFill>
                <a:latin typeface="Calibri22"/>
              </a:endParaRPr>
            </a:p>
          </p:txBody>
        </p:sp>
        <p:sp>
          <p:nvSpPr>
            <p:cNvPr id="15" name="Prostokąt 14"/>
            <p:cNvSpPr/>
            <p:nvPr/>
          </p:nvSpPr>
          <p:spPr>
            <a:xfrm>
              <a:off x="6038109" y="4089633"/>
              <a:ext cx="706632" cy="302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Safety</a:t>
              </a:r>
              <a:r>
                <a:rPr lang="en-US" sz="1200" dirty="0" err="1"/>
                <a:t>y</a:t>
              </a:r>
              <a:endParaRPr lang="en-US" sz="1200" dirty="0">
                <a:solidFill>
                  <a:schemeClr val="tx1"/>
                </a:solidFill>
                <a:latin typeface="Calibri22"/>
              </a:endParaRPr>
            </a:p>
          </p:txBody>
        </p:sp>
        <p:cxnSp>
          <p:nvCxnSpPr>
            <p:cNvPr id="17" name="Łącznik prosty ze strzałką 16"/>
            <p:cNvCxnSpPr>
              <a:stCxn id="5" idx="1"/>
              <a:endCxn id="9" idx="0"/>
            </p:cNvCxnSpPr>
            <p:nvPr/>
          </p:nvCxnSpPr>
          <p:spPr>
            <a:xfrm flipH="1">
              <a:off x="1139275" y="3421549"/>
              <a:ext cx="2173577" cy="661557"/>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p:cNvCxnSpPr>
              <a:stCxn id="5" idx="1"/>
              <a:endCxn id="8" idx="0"/>
            </p:cNvCxnSpPr>
            <p:nvPr/>
          </p:nvCxnSpPr>
          <p:spPr>
            <a:xfrm flipH="1">
              <a:off x="1926363" y="3421549"/>
              <a:ext cx="1386489" cy="122009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a:stCxn id="5" idx="1"/>
              <a:endCxn id="10" idx="0"/>
            </p:cNvCxnSpPr>
            <p:nvPr/>
          </p:nvCxnSpPr>
          <p:spPr>
            <a:xfrm flipH="1">
              <a:off x="3120325" y="3421549"/>
              <a:ext cx="192527" cy="758600"/>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a:stCxn id="5" idx="2"/>
              <a:endCxn id="11" idx="0"/>
            </p:cNvCxnSpPr>
            <p:nvPr/>
          </p:nvCxnSpPr>
          <p:spPr>
            <a:xfrm flipH="1">
              <a:off x="3597432" y="3764160"/>
              <a:ext cx="629102" cy="117053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p:cNvCxnSpPr>
              <a:stCxn id="5" idx="2"/>
              <a:endCxn id="12" idx="0"/>
            </p:cNvCxnSpPr>
            <p:nvPr/>
          </p:nvCxnSpPr>
          <p:spPr>
            <a:xfrm>
              <a:off x="4226534" y="3764160"/>
              <a:ext cx="189958" cy="593225"/>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Łącznik prosty ze strzałką 31"/>
            <p:cNvCxnSpPr>
              <a:stCxn id="5" idx="2"/>
              <a:endCxn id="13" idx="0"/>
            </p:cNvCxnSpPr>
            <p:nvPr/>
          </p:nvCxnSpPr>
          <p:spPr>
            <a:xfrm>
              <a:off x="4226534" y="3764160"/>
              <a:ext cx="1176558" cy="610528"/>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p:cNvCxnSpPr>
              <a:stCxn id="5" idx="3"/>
              <a:endCxn id="14" idx="0"/>
            </p:cNvCxnSpPr>
            <p:nvPr/>
          </p:nvCxnSpPr>
          <p:spPr>
            <a:xfrm>
              <a:off x="5140216" y="3421549"/>
              <a:ext cx="1237936" cy="1521148"/>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a:stCxn id="5" idx="3"/>
              <a:endCxn id="15" idx="0"/>
            </p:cNvCxnSpPr>
            <p:nvPr/>
          </p:nvCxnSpPr>
          <p:spPr>
            <a:xfrm>
              <a:off x="5140216" y="3421549"/>
              <a:ext cx="1251209" cy="668084"/>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pole tekstowe 42"/>
            <p:cNvSpPr txBox="1"/>
            <p:nvPr/>
          </p:nvSpPr>
          <p:spPr>
            <a:xfrm>
              <a:off x="3626072" y="5232496"/>
              <a:ext cx="573362" cy="468837"/>
            </a:xfrm>
            <a:prstGeom prst="rect">
              <a:avLst/>
            </a:prstGeom>
            <a:noFill/>
          </p:spPr>
          <p:txBody>
            <a:bodyPr wrap="square" rtlCol="0">
              <a:spAutoFit/>
            </a:bodyPr>
            <a:lstStyle/>
            <a:p>
              <a:r>
                <a:rPr lang="pl-PL" sz="2000" b="1" dirty="0"/>
                <a:t>…</a:t>
              </a:r>
              <a:endParaRPr lang="en-US" sz="2000" b="1" dirty="0"/>
            </a:p>
          </p:txBody>
        </p:sp>
        <p:sp>
          <p:nvSpPr>
            <p:cNvPr id="45" name="pole tekstowe 44"/>
            <p:cNvSpPr txBox="1"/>
            <p:nvPr/>
          </p:nvSpPr>
          <p:spPr>
            <a:xfrm>
              <a:off x="6024877" y="5390734"/>
              <a:ext cx="489973" cy="468837"/>
            </a:xfrm>
            <a:prstGeom prst="rect">
              <a:avLst/>
            </a:prstGeom>
            <a:noFill/>
          </p:spPr>
          <p:txBody>
            <a:bodyPr wrap="square" rtlCol="0">
              <a:spAutoFit/>
            </a:bodyPr>
            <a:lstStyle/>
            <a:p>
              <a:r>
                <a:rPr lang="pl-PL" sz="2000" b="1" dirty="0"/>
                <a:t>…</a:t>
              </a:r>
              <a:endParaRPr lang="en-US" sz="2000" b="1" dirty="0"/>
            </a:p>
          </p:txBody>
        </p:sp>
        <p:sp>
          <p:nvSpPr>
            <p:cNvPr id="75" name="Prostokąt 74"/>
            <p:cNvSpPr/>
            <p:nvPr/>
          </p:nvSpPr>
          <p:spPr>
            <a:xfrm>
              <a:off x="6526706" y="3254015"/>
              <a:ext cx="1591281" cy="461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Robustness </a:t>
              </a:r>
              <a:endParaRPr lang="pl-PL" sz="1200" dirty="0">
                <a:solidFill>
                  <a:schemeClr val="tx1"/>
                </a:solidFill>
              </a:endParaRPr>
            </a:p>
            <a:p>
              <a:pPr algn="ctr"/>
              <a:r>
                <a:rPr lang="en-US" sz="1200" dirty="0">
                  <a:solidFill>
                    <a:schemeClr val="tx1"/>
                  </a:solidFill>
                </a:rPr>
                <a:t>and reliability</a:t>
              </a:r>
              <a:endParaRPr lang="en-US" sz="1200" dirty="0">
                <a:solidFill>
                  <a:schemeClr val="tx1"/>
                </a:solidFill>
                <a:latin typeface="Calibri22"/>
              </a:endParaRPr>
            </a:p>
          </p:txBody>
        </p:sp>
        <p:cxnSp>
          <p:nvCxnSpPr>
            <p:cNvPr id="76" name="Łącznik prosty ze strzałką 75"/>
            <p:cNvCxnSpPr>
              <a:stCxn id="5" idx="3"/>
              <a:endCxn id="75" idx="1"/>
            </p:cNvCxnSpPr>
            <p:nvPr/>
          </p:nvCxnSpPr>
          <p:spPr>
            <a:xfrm>
              <a:off x="5140216" y="3421549"/>
              <a:ext cx="1386490" cy="62989"/>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6" name="Prostokąt 85"/>
            <p:cNvSpPr/>
            <p:nvPr/>
          </p:nvSpPr>
          <p:spPr>
            <a:xfrm>
              <a:off x="7002633" y="4265480"/>
              <a:ext cx="1591281" cy="461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Nondiscrimination, bias, and fairness</a:t>
              </a:r>
              <a:endParaRPr lang="en-US" sz="1200" dirty="0">
                <a:solidFill>
                  <a:schemeClr val="tx1"/>
                </a:solidFill>
                <a:latin typeface="Calibri22"/>
              </a:endParaRPr>
            </a:p>
          </p:txBody>
        </p:sp>
        <p:cxnSp>
          <p:nvCxnSpPr>
            <p:cNvPr id="89" name="Łącznik prosty ze strzałką 88"/>
            <p:cNvCxnSpPr>
              <a:stCxn id="5" idx="3"/>
              <a:endCxn id="86" idx="0"/>
            </p:cNvCxnSpPr>
            <p:nvPr/>
          </p:nvCxnSpPr>
          <p:spPr>
            <a:xfrm>
              <a:off x="5140216" y="3421549"/>
              <a:ext cx="2658058" cy="84393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2" name="Prostokąt 91"/>
            <p:cNvSpPr/>
            <p:nvPr/>
          </p:nvSpPr>
          <p:spPr>
            <a:xfrm>
              <a:off x="539552" y="3146497"/>
              <a:ext cx="1163259" cy="3380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Sustainability</a:t>
              </a:r>
              <a:endParaRPr lang="en-US" sz="1200" dirty="0">
                <a:solidFill>
                  <a:schemeClr val="tx1"/>
                </a:solidFill>
                <a:latin typeface="Calibri22"/>
              </a:endParaRPr>
            </a:p>
          </p:txBody>
        </p:sp>
        <p:cxnSp>
          <p:nvCxnSpPr>
            <p:cNvPr id="94" name="Łącznik prosty ze strzałką 93"/>
            <p:cNvCxnSpPr>
              <a:stCxn id="5" idx="1"/>
              <a:endCxn id="92" idx="3"/>
            </p:cNvCxnSpPr>
            <p:nvPr/>
          </p:nvCxnSpPr>
          <p:spPr>
            <a:xfrm flipH="1" flipV="1">
              <a:off x="1702811" y="3315518"/>
              <a:ext cx="1610041" cy="10603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723239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ytuł 1"/>
          <p:cNvSpPr>
            <a:spLocks noGrp="1"/>
          </p:cNvSpPr>
          <p:nvPr>
            <p:ph type="title"/>
          </p:nvPr>
        </p:nvSpPr>
        <p:spPr>
          <a:xfrm>
            <a:off x="107157" y="1017986"/>
            <a:ext cx="9036844" cy="1462489"/>
          </a:xfrm>
        </p:spPr>
        <p:txBody>
          <a:bodyPr>
            <a:noAutofit/>
          </a:bodyPr>
          <a:lstStyle/>
          <a:p>
            <a:pPr algn="ctr"/>
            <a:r>
              <a:rPr lang="pl-PL" sz="3000" b="1"/>
              <a:t>JUDEA PEARL- TURING AWARD 2011</a:t>
            </a:r>
            <a:br>
              <a:rPr lang="pl-PL" sz="3000" b="1"/>
            </a:br>
            <a:r>
              <a:rPr lang="en-US" sz="1800" b="1"/>
              <a:t>for fundamental contributions to artificial intelligence through the development of a calculus for probabilistic and causal reasoning</a:t>
            </a:r>
            <a:endParaRPr lang="en-US" sz="3000" b="1"/>
          </a:p>
        </p:txBody>
      </p:sp>
      <p:sp>
        <p:nvSpPr>
          <p:cNvPr id="47107" name="Symbol zastępczy numeru slajdu 2"/>
          <p:cNvSpPr>
            <a:spLocks noGrp="1"/>
          </p:cNvSpPr>
          <p:nvPr>
            <p:ph type="sldNum" sz="quarter" idx="12"/>
          </p:nvPr>
        </p:nvSpPr>
        <p:spPr>
          <a:noFill/>
        </p:spPr>
        <p:txBody>
          <a:bodyPr/>
          <a:lstStyle/>
          <a:p>
            <a:fld id="{386F3F3F-2036-40FA-8F26-81AB4E451274}" type="slidenum">
              <a:rPr lang="pl-PL" smtClean="0">
                <a:solidFill>
                  <a:prstClr val="black"/>
                </a:solidFill>
              </a:rPr>
              <a:pPr/>
              <a:t>171</a:t>
            </a:fld>
            <a:endParaRPr lang="pl-PL">
              <a:solidFill>
                <a:prstClr val="black"/>
              </a:solidFill>
            </a:endParaRPr>
          </a:p>
        </p:txBody>
      </p:sp>
      <p:sp>
        <p:nvSpPr>
          <p:cNvPr id="47108" name="pole tekstowe 4"/>
          <p:cNvSpPr txBox="1">
            <a:spLocks noChangeArrowheads="1"/>
          </p:cNvSpPr>
          <p:nvPr/>
        </p:nvSpPr>
        <p:spPr bwMode="auto">
          <a:xfrm>
            <a:off x="1251348" y="2712869"/>
            <a:ext cx="6535340" cy="2585323"/>
          </a:xfrm>
          <a:prstGeom prst="rect">
            <a:avLst/>
          </a:prstGeom>
          <a:noFill/>
          <a:ln w="9525">
            <a:noFill/>
            <a:miter lim="800000"/>
            <a:headEnd/>
            <a:tailEnd/>
          </a:ln>
        </p:spPr>
        <p:txBody>
          <a:bodyPr>
            <a:spAutoFit/>
          </a:bodyPr>
          <a:lstStyle/>
          <a:p>
            <a:r>
              <a:rPr lang="en-US" sz="1800" dirty="0">
                <a:solidFill>
                  <a:srgbClr val="0000FF"/>
                </a:solidFill>
              </a:rPr>
              <a:t>Traditional statistics is strong in devising ways of describing</a:t>
            </a:r>
            <a:r>
              <a:rPr lang="pl-PL" sz="1800" dirty="0">
                <a:solidFill>
                  <a:srgbClr val="0000FF"/>
                </a:solidFill>
              </a:rPr>
              <a:t> </a:t>
            </a:r>
            <a:r>
              <a:rPr lang="en-US" sz="1800" dirty="0">
                <a:solidFill>
                  <a:srgbClr val="0000FF"/>
                </a:solidFill>
              </a:rPr>
              <a:t>data and inferring distributional parameters from sample.</a:t>
            </a:r>
            <a:r>
              <a:rPr lang="pl-PL" sz="1800" dirty="0">
                <a:solidFill>
                  <a:srgbClr val="0000FF"/>
                </a:solidFill>
              </a:rPr>
              <a:t> </a:t>
            </a:r>
            <a:endParaRPr lang="en-US" sz="1800" dirty="0">
              <a:solidFill>
                <a:srgbClr val="0000FF"/>
              </a:solidFill>
            </a:endParaRPr>
          </a:p>
          <a:p>
            <a:r>
              <a:rPr lang="en-US" sz="1800" dirty="0">
                <a:solidFill>
                  <a:srgbClr val="0000FF"/>
                </a:solidFill>
              </a:rPr>
              <a:t>Causal inference requires two additional ingredients:</a:t>
            </a:r>
          </a:p>
          <a:p>
            <a:r>
              <a:rPr lang="pl-PL" sz="1800" dirty="0">
                <a:solidFill>
                  <a:srgbClr val="0000FF"/>
                </a:solidFill>
              </a:rPr>
              <a:t>     -  </a:t>
            </a:r>
            <a:r>
              <a:rPr lang="en-US" sz="1800" i="1" dirty="0">
                <a:solidFill>
                  <a:srgbClr val="0000FF"/>
                </a:solidFill>
              </a:rPr>
              <a:t>a science-friendly language for articulating</a:t>
            </a:r>
            <a:endParaRPr lang="pl-PL" sz="1800" i="1" dirty="0">
              <a:solidFill>
                <a:srgbClr val="0000FF"/>
              </a:solidFill>
            </a:endParaRPr>
          </a:p>
          <a:p>
            <a:r>
              <a:rPr lang="pl-PL" sz="1800" i="1" dirty="0">
                <a:solidFill>
                  <a:srgbClr val="0000FF"/>
                </a:solidFill>
              </a:rPr>
              <a:t>        </a:t>
            </a:r>
            <a:r>
              <a:rPr lang="en-US" sz="1800" i="1" dirty="0">
                <a:solidFill>
                  <a:srgbClr val="0000FF"/>
                </a:solidFill>
              </a:rPr>
              <a:t>causal</a:t>
            </a:r>
            <a:r>
              <a:rPr lang="pl-PL" sz="1800" i="1" dirty="0">
                <a:solidFill>
                  <a:srgbClr val="0000FF"/>
                </a:solidFill>
              </a:rPr>
              <a:t> </a:t>
            </a:r>
            <a:r>
              <a:rPr lang="en-US" sz="1800" i="1" dirty="0">
                <a:solidFill>
                  <a:srgbClr val="0000FF"/>
                </a:solidFill>
              </a:rPr>
              <a:t>knowledge</a:t>
            </a:r>
            <a:r>
              <a:rPr lang="en-US" sz="1800" dirty="0">
                <a:solidFill>
                  <a:srgbClr val="0000FF"/>
                </a:solidFill>
              </a:rPr>
              <a:t>,</a:t>
            </a:r>
            <a:endParaRPr lang="pl-PL" sz="1800" dirty="0">
              <a:solidFill>
                <a:srgbClr val="0000FF"/>
              </a:solidFill>
            </a:endParaRPr>
          </a:p>
          <a:p>
            <a:r>
              <a:rPr lang="en-US" sz="1800" dirty="0">
                <a:solidFill>
                  <a:srgbClr val="0000FF"/>
                </a:solidFill>
              </a:rPr>
              <a:t>and</a:t>
            </a:r>
          </a:p>
          <a:p>
            <a:r>
              <a:rPr lang="pl-PL" sz="1800" dirty="0">
                <a:solidFill>
                  <a:srgbClr val="0000FF"/>
                </a:solidFill>
              </a:rPr>
              <a:t>     -  </a:t>
            </a:r>
            <a:r>
              <a:rPr lang="en-US" sz="1800" i="1" dirty="0">
                <a:solidFill>
                  <a:srgbClr val="0000FF"/>
                </a:solidFill>
              </a:rPr>
              <a:t>a mathematical machinery for processing that</a:t>
            </a:r>
            <a:endParaRPr lang="pl-PL" sz="1800" i="1" dirty="0">
              <a:solidFill>
                <a:srgbClr val="0000FF"/>
              </a:solidFill>
            </a:endParaRPr>
          </a:p>
          <a:p>
            <a:r>
              <a:rPr lang="pl-PL" sz="1800" i="1" dirty="0">
                <a:solidFill>
                  <a:srgbClr val="0000FF"/>
                </a:solidFill>
              </a:rPr>
              <a:t>       </a:t>
            </a:r>
            <a:r>
              <a:rPr lang="en-US" sz="1800" i="1" dirty="0">
                <a:solidFill>
                  <a:srgbClr val="0000FF"/>
                </a:solidFill>
              </a:rPr>
              <a:t> knowledge,</a:t>
            </a:r>
            <a:r>
              <a:rPr lang="pl-PL" sz="1800" i="1" dirty="0">
                <a:solidFill>
                  <a:srgbClr val="0000FF"/>
                </a:solidFill>
              </a:rPr>
              <a:t> </a:t>
            </a:r>
            <a:r>
              <a:rPr lang="en-US" sz="1800" i="1" dirty="0">
                <a:solidFill>
                  <a:srgbClr val="0000FF"/>
                </a:solidFill>
              </a:rPr>
              <a:t>combining it with data and drawing </a:t>
            </a:r>
            <a:endParaRPr lang="pl-PL" sz="1800" i="1" dirty="0">
              <a:solidFill>
                <a:srgbClr val="0000FF"/>
              </a:solidFill>
            </a:endParaRPr>
          </a:p>
          <a:p>
            <a:r>
              <a:rPr lang="pl-PL" sz="1800" i="1" dirty="0">
                <a:solidFill>
                  <a:srgbClr val="0000FF"/>
                </a:solidFill>
              </a:rPr>
              <a:t>        </a:t>
            </a:r>
            <a:r>
              <a:rPr lang="en-US" sz="1800" i="1" dirty="0">
                <a:solidFill>
                  <a:srgbClr val="0000FF"/>
                </a:solidFill>
              </a:rPr>
              <a:t>new causal conclusions</a:t>
            </a:r>
            <a:r>
              <a:rPr lang="pl-PL" sz="1800" i="1" dirty="0">
                <a:solidFill>
                  <a:srgbClr val="0000FF"/>
                </a:solidFill>
              </a:rPr>
              <a:t> </a:t>
            </a:r>
            <a:r>
              <a:rPr lang="en-US" sz="1800" i="1" dirty="0">
                <a:solidFill>
                  <a:srgbClr val="0000FF"/>
                </a:solidFill>
              </a:rPr>
              <a:t>about a phenomenon</a:t>
            </a:r>
            <a:r>
              <a:rPr lang="en-US" sz="1800" dirty="0">
                <a:solidFill>
                  <a:srgbClr val="0000FF"/>
                </a:solidFill>
              </a:rPr>
              <a:t>.</a:t>
            </a:r>
          </a:p>
        </p:txBody>
      </p:sp>
      <p:sp>
        <p:nvSpPr>
          <p:cNvPr id="47109" name="pole tekstowe 5"/>
          <p:cNvSpPr txBox="1">
            <a:spLocks noChangeArrowheads="1"/>
          </p:cNvSpPr>
          <p:nvPr/>
        </p:nvSpPr>
        <p:spPr bwMode="auto">
          <a:xfrm>
            <a:off x="760810" y="5319713"/>
            <a:ext cx="7479506" cy="600164"/>
          </a:xfrm>
          <a:prstGeom prst="rect">
            <a:avLst/>
          </a:prstGeom>
          <a:noFill/>
          <a:ln w="9525">
            <a:noFill/>
            <a:miter lim="800000"/>
            <a:headEnd/>
            <a:tailEnd/>
          </a:ln>
        </p:spPr>
        <p:txBody>
          <a:bodyPr wrap="square">
            <a:spAutoFit/>
          </a:bodyPr>
          <a:lstStyle/>
          <a:p>
            <a:pPr algn="r"/>
            <a:r>
              <a:rPr lang="pl-PL" sz="1500" i="1" dirty="0">
                <a:solidFill>
                  <a:srgbClr val="0000FF"/>
                </a:solidFill>
              </a:rPr>
              <a:t>Judea Pearl: </a:t>
            </a:r>
            <a:r>
              <a:rPr lang="en-US" sz="1500" i="1" dirty="0">
                <a:solidFill>
                  <a:srgbClr val="0000FF"/>
                </a:solidFill>
              </a:rPr>
              <a:t>Causal inference in statistics: An overview. Statistics Surveys 3, 96</a:t>
            </a:r>
            <a:r>
              <a:rPr lang="pl-PL" sz="1500" i="1" dirty="0">
                <a:solidFill>
                  <a:srgbClr val="0000FF"/>
                </a:solidFill>
              </a:rPr>
              <a:t>-</a:t>
            </a:r>
            <a:r>
              <a:rPr lang="en-US" sz="1500" i="1" dirty="0">
                <a:solidFill>
                  <a:srgbClr val="0000FF"/>
                </a:solidFill>
              </a:rPr>
              <a:t>146</a:t>
            </a:r>
            <a:r>
              <a:rPr lang="pl-PL" sz="1500" i="1" dirty="0">
                <a:solidFill>
                  <a:srgbClr val="0000FF"/>
                </a:solidFill>
              </a:rPr>
              <a:t> </a:t>
            </a:r>
            <a:r>
              <a:rPr lang="en-US" sz="1500" i="1" dirty="0">
                <a:solidFill>
                  <a:srgbClr val="0000FF"/>
                </a:solidFill>
              </a:rPr>
              <a:t>(2009</a:t>
            </a:r>
            <a:r>
              <a:rPr lang="en-US" sz="1800" i="1" dirty="0">
                <a:solidFill>
                  <a:srgbClr val="0000FF"/>
                </a:solidFill>
              </a:rPr>
              <a:t>)</a:t>
            </a:r>
          </a:p>
        </p:txBody>
      </p:sp>
    </p:spTree>
    <p:extLst>
      <p:ext uri="{BB962C8B-B14F-4D97-AF65-F5344CB8AC3E}">
        <p14:creationId xmlns:p14="http://schemas.microsoft.com/office/powerpoint/2010/main" val="139575813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0" hangingPunct="0"/>
            <a:fld id="{B37E33D6-0A8A-4D3F-8780-2E0F902EE4F7}" type="slidenum">
              <a:rPr lang="pl-PL" sz="1400">
                <a:solidFill>
                  <a:prstClr val="black"/>
                </a:solidFill>
              </a:rPr>
              <a:pPr algn="r" eaLnBrk="0" hangingPunct="0"/>
              <a:t>172</a:t>
            </a:fld>
            <a:endParaRPr lang="pl-PL" sz="1400">
              <a:solidFill>
                <a:prstClr val="black"/>
              </a:solidFill>
            </a:endParaRPr>
          </a:p>
        </p:txBody>
      </p:sp>
      <p:sp>
        <p:nvSpPr>
          <p:cNvPr id="28675" name="Text Box 2"/>
          <p:cNvSpPr txBox="1">
            <a:spLocks noChangeArrowheads="1"/>
          </p:cNvSpPr>
          <p:nvPr/>
        </p:nvSpPr>
        <p:spPr bwMode="auto">
          <a:xfrm>
            <a:off x="2786155" y="5529426"/>
            <a:ext cx="5900645" cy="707886"/>
          </a:xfrm>
          <a:prstGeom prst="rect">
            <a:avLst/>
          </a:prstGeom>
          <a:noFill/>
          <a:ln w="9525">
            <a:noFill/>
            <a:miter lim="800000"/>
            <a:headEnd/>
            <a:tailEnd/>
          </a:ln>
        </p:spPr>
        <p:txBody>
          <a:bodyPr wrap="square">
            <a:spAutoFit/>
          </a:bodyPr>
          <a:lstStyle/>
          <a:p>
            <a:r>
              <a:rPr lang="en-US" sz="2000" i="1" dirty="0" err="1">
                <a:solidFill>
                  <a:srgbClr val="0000FF"/>
                </a:solidFill>
              </a:rPr>
              <a:t>Dourish</a:t>
            </a:r>
            <a:r>
              <a:rPr lang="en-US" sz="2000" i="1" dirty="0">
                <a:solidFill>
                  <a:srgbClr val="0000FF"/>
                </a:solidFill>
              </a:rPr>
              <a:t>, P.: Where the Action Is. The Foundations of Embodied Interaction. The MIT Press</a:t>
            </a:r>
            <a:r>
              <a:rPr lang="pl-PL" sz="2000" i="1" dirty="0">
                <a:solidFill>
                  <a:srgbClr val="0000FF"/>
                </a:solidFill>
              </a:rPr>
              <a:t> </a:t>
            </a:r>
            <a:r>
              <a:rPr lang="en-US" sz="2000" i="1" dirty="0">
                <a:solidFill>
                  <a:srgbClr val="0000FF"/>
                </a:solidFill>
              </a:rPr>
              <a:t>(2004)</a:t>
            </a:r>
          </a:p>
        </p:txBody>
      </p:sp>
      <p:sp>
        <p:nvSpPr>
          <p:cNvPr id="28676" name="Text Box 3"/>
          <p:cNvSpPr txBox="1">
            <a:spLocks noChangeArrowheads="1"/>
          </p:cNvSpPr>
          <p:nvPr/>
        </p:nvSpPr>
        <p:spPr bwMode="auto">
          <a:xfrm>
            <a:off x="323528" y="2348880"/>
            <a:ext cx="8208912" cy="3354765"/>
          </a:xfrm>
          <a:prstGeom prst="rect">
            <a:avLst/>
          </a:prstGeom>
          <a:noFill/>
          <a:ln w="9525">
            <a:noFill/>
            <a:miter lim="800000"/>
            <a:headEnd/>
            <a:tailEnd/>
          </a:ln>
        </p:spPr>
        <p:txBody>
          <a:bodyPr wrap="square">
            <a:spAutoFit/>
          </a:bodyPr>
          <a:lstStyle/>
          <a:p>
            <a:pPr algn="just"/>
            <a:r>
              <a:rPr lang="en-US" sz="2400">
                <a:solidFill>
                  <a:srgbClr val="0000FF"/>
                </a:solidFill>
              </a:rPr>
              <a:t>Husserl was frustrated by the idea that science and mathematics were</a:t>
            </a:r>
            <a:r>
              <a:rPr lang="pl-PL" sz="2400">
                <a:solidFill>
                  <a:srgbClr val="0000FF"/>
                </a:solidFill>
              </a:rPr>
              <a:t> </a:t>
            </a:r>
            <a:r>
              <a:rPr lang="en-US" sz="2400">
                <a:solidFill>
                  <a:srgbClr val="0000FF"/>
                </a:solidFill>
              </a:rPr>
              <a:t>increasingly conducted on an abstract plane [treating nature itself as a mathematical manifold] that was disconnected from human</a:t>
            </a:r>
            <a:r>
              <a:rPr lang="pl-PL" sz="2400">
                <a:solidFill>
                  <a:srgbClr val="0000FF"/>
                </a:solidFill>
              </a:rPr>
              <a:t> </a:t>
            </a:r>
            <a:r>
              <a:rPr lang="en-US" sz="2400">
                <a:solidFill>
                  <a:srgbClr val="0000FF"/>
                </a:solidFill>
              </a:rPr>
              <a:t>experience and human understanding, independently of questions of truth and</a:t>
            </a:r>
            <a:r>
              <a:rPr lang="pl-PL" sz="2400">
                <a:solidFill>
                  <a:srgbClr val="0000FF"/>
                </a:solidFill>
              </a:rPr>
              <a:t> </a:t>
            </a:r>
            <a:r>
              <a:rPr lang="en-US" sz="2400">
                <a:solidFill>
                  <a:srgbClr val="0000FF"/>
                </a:solidFill>
              </a:rPr>
              <a:t>applicability. He felt that the sciences increasingly dealt with idealized entities</a:t>
            </a:r>
            <a:r>
              <a:rPr lang="pl-PL" sz="2400">
                <a:solidFill>
                  <a:srgbClr val="0000FF"/>
                </a:solidFill>
              </a:rPr>
              <a:t> </a:t>
            </a:r>
            <a:r>
              <a:rPr lang="en-US" sz="2400">
                <a:solidFill>
                  <a:srgbClr val="0000FF"/>
                </a:solidFill>
              </a:rPr>
              <a:t>and internal abstractions a world apart from the concrete phenomena of daily</a:t>
            </a:r>
            <a:r>
              <a:rPr lang="pl-PL" sz="2400">
                <a:solidFill>
                  <a:srgbClr val="0000FF"/>
                </a:solidFill>
              </a:rPr>
              <a:t> </a:t>
            </a:r>
            <a:r>
              <a:rPr lang="en-US" sz="2400">
                <a:solidFill>
                  <a:srgbClr val="0000FF"/>
                </a:solidFill>
              </a:rPr>
              <a:t>life.</a:t>
            </a:r>
          </a:p>
          <a:p>
            <a:endParaRPr lang="pl-PL" sz="2000">
              <a:solidFill>
                <a:srgbClr val="0000FF"/>
              </a:solidFill>
            </a:endParaRPr>
          </a:p>
        </p:txBody>
      </p:sp>
      <p:sp>
        <p:nvSpPr>
          <p:cNvPr id="5" name="Tytuł 1"/>
          <p:cNvSpPr txBox="1">
            <a:spLocks/>
          </p:cNvSpPr>
          <p:nvPr/>
        </p:nvSpPr>
        <p:spPr>
          <a:xfrm>
            <a:off x="0" y="65442"/>
            <a:ext cx="9144000" cy="194421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200" b="1"/>
              <a:t>P</a:t>
            </a:r>
            <a:r>
              <a:rPr lang="en-US" sz="3200" b="1"/>
              <a:t>HENOMENOLOGY </a:t>
            </a:r>
            <a:endParaRPr lang="pl-PL" sz="3200" b="1"/>
          </a:p>
          <a:p>
            <a:r>
              <a:rPr lang="en-US" sz="3200" b="1"/>
              <a:t>originated by Edmund Husserl</a:t>
            </a:r>
            <a:r>
              <a:rPr lang="pl-PL" sz="3200" b="1"/>
              <a:t> </a:t>
            </a:r>
          </a:p>
          <a:p>
            <a:r>
              <a:rPr lang="en-US" sz="3200" b="1"/>
              <a:t>as a method for exploring the nature of human experience and</a:t>
            </a:r>
            <a:r>
              <a:rPr lang="pl-PL" sz="3200" b="1"/>
              <a:t> </a:t>
            </a:r>
            <a:r>
              <a:rPr lang="en-US" sz="3200" b="1"/>
              <a:t>perception</a:t>
            </a:r>
          </a:p>
          <a:p>
            <a:r>
              <a:rPr lang="pl-PL" sz="3600" b="1"/>
              <a:t> </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172</a:t>
            </a:fld>
            <a:endParaRPr lang="pl-PL"/>
          </a:p>
        </p:txBody>
      </p:sp>
    </p:spTree>
    <p:extLst>
      <p:ext uri="{BB962C8B-B14F-4D97-AF65-F5344CB8AC3E}">
        <p14:creationId xmlns:p14="http://schemas.microsoft.com/office/powerpoint/2010/main" val="158776857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 xmlns:a16="http://schemas.microsoft.com/office/drawing/2014/main" id="{E62D70A9-15E9-7805-5232-C42774D77DD9}"/>
              </a:ext>
            </a:extLst>
          </p:cNvPr>
          <p:cNvSpPr>
            <a:spLocks noGrp="1" noChangeArrowheads="1"/>
          </p:cNvSpPr>
          <p:nvPr>
            <p:ph type="title"/>
          </p:nvPr>
        </p:nvSpPr>
        <p:spPr>
          <a:xfrm>
            <a:off x="-36512" y="2060848"/>
            <a:ext cx="9144000" cy="1296144"/>
          </a:xfrm>
        </p:spPr>
        <p:txBody>
          <a:bodyPr/>
          <a:lstStyle/>
          <a:p>
            <a:pPr eaLnBrk="1" hangingPunct="1"/>
            <a:r>
              <a:rPr lang="pl-PL" sz="3600" b="1"/>
              <a:t>GRANLAR COMPUTATIONS</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173</a:t>
            </a:fld>
            <a:endParaRPr lang="pl-PL"/>
          </a:p>
        </p:txBody>
      </p:sp>
    </p:spTree>
    <p:extLst>
      <p:ext uri="{BB962C8B-B14F-4D97-AF65-F5344CB8AC3E}">
        <p14:creationId xmlns:p14="http://schemas.microsoft.com/office/powerpoint/2010/main" val="24912587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a 8"/>
          <p:cNvGrpSpPr/>
          <p:nvPr/>
        </p:nvGrpSpPr>
        <p:grpSpPr>
          <a:xfrm>
            <a:off x="1688674" y="3227802"/>
            <a:ext cx="5492928" cy="990441"/>
            <a:chOff x="1115616" y="1288683"/>
            <a:chExt cx="5184576" cy="844173"/>
          </a:xfrm>
        </p:grpSpPr>
        <mc:AlternateContent xmlns:mc="http://schemas.openxmlformats.org/markup-compatibility/2006" xmlns:a14="http://schemas.microsoft.com/office/drawing/2010/main">
          <mc:Choice Requires="a14">
            <p:sp>
              <p:nvSpPr>
                <p:cNvPr id="2" name="Równoległobok 1"/>
                <p:cNvSpPr/>
                <p:nvPr/>
              </p:nvSpPr>
              <p:spPr>
                <a:xfrm>
                  <a:off x="1115616" y="1325545"/>
                  <a:ext cx="1002673" cy="792037"/>
                </a:xfrm>
                <a:prstGeom prst="parallelogram">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pl-PL" i="1" smtClean="0">
                                <a:solidFill>
                                  <a:schemeClr val="tx1"/>
                                </a:solidFill>
                                <a:latin typeface="Cambria Math" panose="02040503050406030204" pitchFamily="18" charset="0"/>
                              </a:rPr>
                            </m:ctrlPr>
                          </m:sSubPr>
                          <m:e>
                            <m:r>
                              <a:rPr lang="pl-PL" b="0" i="1" smtClean="0">
                                <a:solidFill>
                                  <a:schemeClr val="tx1"/>
                                </a:solidFill>
                                <a:latin typeface="Cambria Math" panose="02040503050406030204" pitchFamily="18" charset="0"/>
                              </a:rPr>
                              <m:t>𝑁</m:t>
                            </m:r>
                          </m:e>
                          <m:sub>
                            <m:r>
                              <a:rPr lang="pl-PL" b="0" i="0" smtClean="0">
                                <a:solidFill>
                                  <a:schemeClr val="tx1"/>
                                </a:solidFill>
                                <a:latin typeface="Cambria Math" panose="02040503050406030204" pitchFamily="18" charset="0"/>
                              </a:rPr>
                              <m:t>1</m:t>
                            </m:r>
                          </m:sub>
                        </m:sSub>
                      </m:oMath>
                    </m:oMathPara>
                  </a14:m>
                  <a:endParaRPr lang="pl-PL"/>
                </a:p>
              </p:txBody>
            </p:sp>
          </mc:Choice>
          <mc:Fallback xmlns="">
            <p:sp>
              <p:nvSpPr>
                <p:cNvPr id="2" name="Równoległobok 1"/>
                <p:cNvSpPr>
                  <a:spLocks noRot="1" noChangeAspect="1" noMove="1" noResize="1" noEditPoints="1" noAdjustHandles="1" noChangeArrowheads="1" noChangeShapeType="1" noTextEdit="1"/>
                </p:cNvSpPr>
                <p:nvPr/>
              </p:nvSpPr>
              <p:spPr>
                <a:xfrm>
                  <a:off x="1115616" y="1325545"/>
                  <a:ext cx="1002673" cy="792037"/>
                </a:xfrm>
                <a:prstGeom prst="parallelogram">
                  <a:avLst/>
                </a:prstGeom>
                <a:blipFill rotWithShape="0">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ównoległobok 14"/>
                <p:cNvSpPr/>
                <p:nvPr/>
              </p:nvSpPr>
              <p:spPr>
                <a:xfrm>
                  <a:off x="2452514" y="1340819"/>
                  <a:ext cx="1145912" cy="792037"/>
                </a:xfrm>
                <a:prstGeom prst="parallelogram">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pl-PL" i="1" smtClean="0">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𝑁</m:t>
                            </m:r>
                          </m:e>
                          <m:sub>
                            <m:r>
                              <a:rPr lang="pl-PL" b="0" i="1" smtClean="0">
                                <a:solidFill>
                                  <a:schemeClr val="tx1"/>
                                </a:solidFill>
                                <a:latin typeface="Cambria Math" panose="02040503050406030204" pitchFamily="18" charset="0"/>
                              </a:rPr>
                              <m:t>2</m:t>
                            </m:r>
                          </m:sub>
                        </m:sSub>
                      </m:oMath>
                    </m:oMathPara>
                  </a14:m>
                  <a:endParaRPr lang="pl-PL"/>
                </a:p>
              </p:txBody>
            </p:sp>
          </mc:Choice>
          <mc:Fallback xmlns="">
            <p:sp>
              <p:nvSpPr>
                <p:cNvPr id="15" name="Równoległobok 14"/>
                <p:cNvSpPr>
                  <a:spLocks noRot="1" noChangeAspect="1" noMove="1" noResize="1" noEditPoints="1" noAdjustHandles="1" noChangeArrowheads="1" noChangeShapeType="1" noTextEdit="1"/>
                </p:cNvSpPr>
                <p:nvPr/>
              </p:nvSpPr>
              <p:spPr>
                <a:xfrm>
                  <a:off x="2452514" y="1340819"/>
                  <a:ext cx="1145912" cy="792037"/>
                </a:xfrm>
                <a:prstGeom prst="parallelogram">
                  <a:avLst/>
                </a:prstGeom>
                <a:blipFill rotWithShape="0">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ównoległobok 16"/>
                <p:cNvSpPr/>
                <p:nvPr/>
              </p:nvSpPr>
              <p:spPr>
                <a:xfrm>
                  <a:off x="4404974" y="1310424"/>
                  <a:ext cx="1003255" cy="792037"/>
                </a:xfrm>
                <a:prstGeom prst="parallelogram">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pl-PL" i="1" smtClean="0">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𝑁</m:t>
                            </m:r>
                          </m:e>
                          <m:sub>
                            <m:r>
                              <a:rPr lang="pl-PL" b="0" i="1" smtClean="0">
                                <a:solidFill>
                                  <a:schemeClr val="tx1"/>
                                </a:solidFill>
                                <a:latin typeface="Cambria Math" panose="02040503050406030204" pitchFamily="18" charset="0"/>
                              </a:rPr>
                              <m:t>𝑘</m:t>
                            </m:r>
                          </m:sub>
                        </m:sSub>
                      </m:oMath>
                    </m:oMathPara>
                  </a14:m>
                  <a:endParaRPr lang="pl-PL"/>
                </a:p>
              </p:txBody>
            </p:sp>
          </mc:Choice>
          <mc:Fallback xmlns="">
            <p:sp>
              <p:nvSpPr>
                <p:cNvPr id="17" name="Równoległobok 16"/>
                <p:cNvSpPr>
                  <a:spLocks noRot="1" noChangeAspect="1" noMove="1" noResize="1" noEditPoints="1" noAdjustHandles="1" noChangeArrowheads="1" noChangeShapeType="1" noTextEdit="1"/>
                </p:cNvSpPr>
                <p:nvPr/>
              </p:nvSpPr>
              <p:spPr>
                <a:xfrm>
                  <a:off x="4404974" y="1310424"/>
                  <a:ext cx="1003255" cy="792037"/>
                </a:xfrm>
                <a:prstGeom prst="parallelogram">
                  <a:avLst/>
                </a:prstGeom>
                <a:blipFill rotWithShape="0">
                  <a:blip r:embed="rId4"/>
                  <a:stretch>
                    <a:fillRect/>
                  </a:stretch>
                </a:blipFill>
                <a:ln>
                  <a:solidFill>
                    <a:schemeClr val="tx1"/>
                  </a:solidFill>
                </a:ln>
              </p:spPr>
              <p:txBody>
                <a:bodyPr/>
                <a:lstStyle/>
                <a:p>
                  <a:r>
                    <a:rPr lang="en-US">
                      <a:noFill/>
                    </a:rPr>
                    <a:t> </a:t>
                  </a:r>
                </a:p>
              </p:txBody>
            </p:sp>
          </mc:Fallback>
        </mc:AlternateContent>
        <p:sp>
          <p:nvSpPr>
            <p:cNvPr id="18" name="pole tekstowe 17"/>
            <p:cNvSpPr txBox="1"/>
            <p:nvPr/>
          </p:nvSpPr>
          <p:spPr>
            <a:xfrm>
              <a:off x="5822729" y="1321963"/>
              <a:ext cx="477463" cy="573369"/>
            </a:xfrm>
            <a:prstGeom prst="rect">
              <a:avLst/>
            </a:prstGeom>
            <a:noFill/>
          </p:spPr>
          <p:txBody>
            <a:bodyPr wrap="square" rtlCol="0">
              <a:spAutoFit/>
            </a:bodyPr>
            <a:lstStyle/>
            <a:p>
              <a:r>
                <a:rPr lang="pl-PL" sz="3200" b="1"/>
                <a:t>…</a:t>
              </a:r>
            </a:p>
          </p:txBody>
        </p:sp>
        <p:sp>
          <p:nvSpPr>
            <p:cNvPr id="6" name="Strzałka w prawo 5"/>
            <p:cNvSpPr/>
            <p:nvPr/>
          </p:nvSpPr>
          <p:spPr>
            <a:xfrm>
              <a:off x="2070543" y="1608417"/>
              <a:ext cx="477463" cy="169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9" name="Prostokąt 18"/>
                <p:cNvSpPr/>
                <p:nvPr/>
              </p:nvSpPr>
              <p:spPr>
                <a:xfrm>
                  <a:off x="2059385" y="1324824"/>
                  <a:ext cx="618930" cy="392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𝑡𝑟</m:t>
                            </m:r>
                          </m:e>
                          <m:sub>
                            <m:r>
                              <a:rPr lang="pl-PL" sz="2000" b="0" i="1" smtClean="0">
                                <a:latin typeface="Cambria Math" panose="02040503050406030204" pitchFamily="18" charset="0"/>
                              </a:rPr>
                              <m:t>1</m:t>
                            </m:r>
                          </m:sub>
                        </m:sSub>
                      </m:oMath>
                    </m:oMathPara>
                  </a14:m>
                  <a:endParaRPr lang="pl-PL" sz="2000"/>
                </a:p>
              </p:txBody>
            </p:sp>
          </mc:Choice>
          <mc:Fallback xmlns="">
            <p:sp>
              <p:nvSpPr>
                <p:cNvPr id="19" name="Prostokąt 18"/>
                <p:cNvSpPr>
                  <a:spLocks noRot="1" noChangeAspect="1" noMove="1" noResize="1" noEditPoints="1" noAdjustHandles="1" noChangeArrowheads="1" noChangeShapeType="1" noTextEdit="1"/>
                </p:cNvSpPr>
                <p:nvPr/>
              </p:nvSpPr>
              <p:spPr>
                <a:xfrm>
                  <a:off x="2059385" y="1324824"/>
                  <a:ext cx="618930" cy="39230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Prostokąt 21"/>
                <p:cNvSpPr/>
                <p:nvPr/>
              </p:nvSpPr>
              <p:spPr>
                <a:xfrm>
                  <a:off x="3583599" y="1297495"/>
                  <a:ext cx="625479" cy="392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𝑡𝑟</m:t>
                            </m:r>
                          </m:e>
                          <m:sub>
                            <m:r>
                              <a:rPr lang="pl-PL" sz="2000" b="0" i="1" smtClean="0">
                                <a:latin typeface="Cambria Math" panose="02040503050406030204" pitchFamily="18" charset="0"/>
                              </a:rPr>
                              <m:t>2</m:t>
                            </m:r>
                          </m:sub>
                        </m:sSub>
                      </m:oMath>
                    </m:oMathPara>
                  </a14:m>
                  <a:endParaRPr lang="pl-PL" sz="2000"/>
                </a:p>
              </p:txBody>
            </p:sp>
          </mc:Choice>
          <mc:Fallback xmlns="">
            <p:sp>
              <p:nvSpPr>
                <p:cNvPr id="22" name="Prostokąt 21"/>
                <p:cNvSpPr>
                  <a:spLocks noRot="1" noChangeAspect="1" noMove="1" noResize="1" noEditPoints="1" noAdjustHandles="1" noChangeArrowheads="1" noChangeShapeType="1" noTextEdit="1"/>
                </p:cNvSpPr>
                <p:nvPr/>
              </p:nvSpPr>
              <p:spPr>
                <a:xfrm>
                  <a:off x="3583599" y="1297495"/>
                  <a:ext cx="625479" cy="392306"/>
                </a:xfrm>
                <a:prstGeom prst="rect">
                  <a:avLst/>
                </a:prstGeom>
                <a:blipFill rotWithShape="0">
                  <a:blip r:embed="rId6"/>
                  <a:stretch>
                    <a:fillRect/>
                  </a:stretch>
                </a:blipFill>
              </p:spPr>
              <p:txBody>
                <a:bodyPr/>
                <a:lstStyle/>
                <a:p>
                  <a:r>
                    <a:rPr lang="en-US">
                      <a:noFill/>
                    </a:rPr>
                    <a:t> </a:t>
                  </a:r>
                </a:p>
              </p:txBody>
            </p:sp>
          </mc:Fallback>
        </mc:AlternateContent>
        <p:sp>
          <p:nvSpPr>
            <p:cNvPr id="23" name="Strzałka w prawo 22"/>
            <p:cNvSpPr/>
            <p:nvPr/>
          </p:nvSpPr>
          <p:spPr>
            <a:xfrm>
              <a:off x="3524290" y="1648969"/>
              <a:ext cx="477463" cy="125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4" name="Prostokąt 23"/>
                <p:cNvSpPr/>
                <p:nvPr/>
              </p:nvSpPr>
              <p:spPr>
                <a:xfrm>
                  <a:off x="5307066" y="1288683"/>
                  <a:ext cx="636818" cy="392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𝑡𝑟</m:t>
                            </m:r>
                          </m:e>
                          <m:sub>
                            <m:r>
                              <a:rPr lang="pl-PL" sz="2000" b="0" i="1" smtClean="0">
                                <a:latin typeface="Cambria Math" panose="02040503050406030204" pitchFamily="18" charset="0"/>
                              </a:rPr>
                              <m:t>𝑘</m:t>
                            </m:r>
                          </m:sub>
                        </m:sSub>
                      </m:oMath>
                    </m:oMathPara>
                  </a14:m>
                  <a:endParaRPr lang="pl-PL" sz="2000"/>
                </a:p>
              </p:txBody>
            </p:sp>
          </mc:Choice>
          <mc:Fallback xmlns="">
            <p:sp>
              <p:nvSpPr>
                <p:cNvPr id="24" name="Prostokąt 23"/>
                <p:cNvSpPr>
                  <a:spLocks noRot="1" noChangeAspect="1" noMove="1" noResize="1" noEditPoints="1" noAdjustHandles="1" noChangeArrowheads="1" noChangeShapeType="1" noTextEdit="1"/>
                </p:cNvSpPr>
                <p:nvPr/>
              </p:nvSpPr>
              <p:spPr>
                <a:xfrm>
                  <a:off x="5307066" y="1288683"/>
                  <a:ext cx="636818" cy="392306"/>
                </a:xfrm>
                <a:prstGeom prst="rect">
                  <a:avLst/>
                </a:prstGeom>
                <a:blipFill rotWithShape="0">
                  <a:blip r:embed="rId7"/>
                  <a:stretch>
                    <a:fillRect/>
                  </a:stretch>
                </a:blipFill>
              </p:spPr>
              <p:txBody>
                <a:bodyPr/>
                <a:lstStyle/>
                <a:p>
                  <a:r>
                    <a:rPr lang="en-US">
                      <a:noFill/>
                    </a:rPr>
                    <a:t> </a:t>
                  </a:r>
                </a:p>
              </p:txBody>
            </p:sp>
          </mc:Fallback>
        </mc:AlternateContent>
        <p:sp>
          <p:nvSpPr>
            <p:cNvPr id="25" name="Strzałka w prawo 24"/>
            <p:cNvSpPr/>
            <p:nvPr/>
          </p:nvSpPr>
          <p:spPr>
            <a:xfrm>
              <a:off x="5345265" y="1669852"/>
              <a:ext cx="477463" cy="125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ole tekstowe 25"/>
            <p:cNvSpPr txBox="1"/>
            <p:nvPr/>
          </p:nvSpPr>
          <p:spPr>
            <a:xfrm>
              <a:off x="3927512" y="1328111"/>
              <a:ext cx="477463" cy="573369"/>
            </a:xfrm>
            <a:prstGeom prst="rect">
              <a:avLst/>
            </a:prstGeom>
            <a:noFill/>
          </p:spPr>
          <p:txBody>
            <a:bodyPr wrap="square" rtlCol="0">
              <a:spAutoFit/>
            </a:bodyPr>
            <a:lstStyle/>
            <a:p>
              <a:r>
                <a:rPr lang="pl-PL" sz="3200" b="1"/>
                <a:t>…</a:t>
              </a:r>
            </a:p>
          </p:txBody>
        </p:sp>
      </p:grpSp>
      <mc:AlternateContent xmlns:mc="http://schemas.openxmlformats.org/markup-compatibility/2006" xmlns:a14="http://schemas.microsoft.com/office/drawing/2010/main">
        <mc:Choice Requires="a14">
          <p:sp>
            <p:nvSpPr>
              <p:cNvPr id="36" name="pole tekstowe 35"/>
              <p:cNvSpPr txBox="1"/>
              <p:nvPr/>
            </p:nvSpPr>
            <p:spPr>
              <a:xfrm>
                <a:off x="322705" y="4950675"/>
                <a:ext cx="8256637" cy="369332"/>
              </a:xfrm>
              <a:prstGeom prst="rect">
                <a:avLst/>
              </a:prstGeom>
              <a:noFill/>
            </p:spPr>
            <p:txBody>
              <a:bodyPr wrap="square" rtlCol="0">
                <a:spAutoFit/>
              </a:bodyPr>
              <a:lstStyle/>
              <a:p>
                <a:r>
                  <a:rPr lang="pl-PL" sz="1800">
                    <a:latin typeface="+mj-lt"/>
                  </a:rPr>
                  <a:t> </a:t>
                </a:r>
                <a14:m>
                  <m:oMath xmlns:m="http://schemas.openxmlformats.org/officeDocument/2006/math">
                    <m:sSub>
                      <m:sSubPr>
                        <m:ctrlPr>
                          <a:rPr lang="pl-PL" sz="1800" i="1" smtClean="0">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1</m:t>
                        </m:r>
                      </m:sub>
                    </m:sSub>
                  </m:oMath>
                </a14:m>
                <a:r>
                  <a:rPr lang="pl-PL" sz="1800">
                    <a:solidFill>
                      <a:srgbClr val="0070C0"/>
                    </a:solidFill>
                    <a:latin typeface="+mj-lt"/>
                  </a:rPr>
                  <a:t>,</a:t>
                </a:r>
                <a14:m>
                  <m:oMath xmlns:m="http://schemas.openxmlformats.org/officeDocument/2006/math">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2</m:t>
                        </m:r>
                      </m:sub>
                    </m:sSub>
                    <m:r>
                      <a:rPr lang="pl-PL" sz="1800">
                        <a:solidFill>
                          <a:srgbClr val="0070C0"/>
                        </a:solidFill>
                        <a:latin typeface="Cambria Math" panose="02040503050406030204" pitchFamily="18" charset="0"/>
                      </a:rPr>
                      <m:t>,  …,  </m:t>
                    </m:r>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𝑘</m:t>
                        </m:r>
                      </m:sub>
                    </m:sSub>
                  </m:oMath>
                </a14:m>
                <a:r>
                  <a:rPr lang="pl-PL" sz="1800">
                    <a:solidFill>
                      <a:srgbClr val="0070C0"/>
                    </a:solidFill>
                  </a:rPr>
                  <a:t> </a:t>
                </a:r>
                <a:r>
                  <a:rPr lang="en-US" sz="1800">
                    <a:solidFill>
                      <a:srgbClr val="0070C0"/>
                    </a:solidFill>
                  </a:rPr>
                  <a:t>-- transformations realized in the abstract and physical </a:t>
                </a:r>
                <a:r>
                  <a:rPr lang="pl-PL" sz="1800" err="1">
                    <a:solidFill>
                      <a:srgbClr val="0070C0"/>
                    </a:solidFill>
                  </a:rPr>
                  <a:t>spaces</a:t>
                </a:r>
                <a:endParaRPr lang="en-US" sz="1800">
                  <a:solidFill>
                    <a:srgbClr val="0070C0"/>
                  </a:solidFill>
                </a:endParaRPr>
              </a:p>
            </p:txBody>
          </p:sp>
        </mc:Choice>
        <mc:Fallback xmlns="">
          <p:sp>
            <p:nvSpPr>
              <p:cNvPr id="36" name="pole tekstowe 35"/>
              <p:cNvSpPr txBox="1">
                <a:spLocks noRot="1" noChangeAspect="1" noMove="1" noResize="1" noEditPoints="1" noAdjustHandles="1" noChangeArrowheads="1" noChangeShapeType="1" noTextEdit="1"/>
              </p:cNvSpPr>
              <p:nvPr/>
            </p:nvSpPr>
            <p:spPr>
              <a:xfrm>
                <a:off x="322705" y="4950675"/>
                <a:ext cx="8256637" cy="369332"/>
              </a:xfrm>
              <a:prstGeom prst="rect">
                <a:avLst/>
              </a:prstGeom>
              <a:blipFill rotWithShape="0">
                <a:blip r:embed="rId8"/>
                <a:stretch>
                  <a:fillRect t="-8197" b="-24590"/>
                </a:stretch>
              </a:blipFill>
            </p:spPr>
            <p:txBody>
              <a:bodyPr/>
              <a:lstStyle/>
              <a:p>
                <a:r>
                  <a:rPr lang="en-US">
                    <a:noFill/>
                  </a:rPr>
                  <a:t> </a:t>
                </a:r>
              </a:p>
            </p:txBody>
          </p:sp>
        </mc:Fallback>
      </mc:AlternateContent>
      <p:sp>
        <p:nvSpPr>
          <p:cNvPr id="31" name="pole tekstowe 30">
            <a:extLst>
              <a:ext uri="{FF2B5EF4-FFF2-40B4-BE49-F238E27FC236}">
                <a16:creationId xmlns="" xmlns:a16="http://schemas.microsoft.com/office/drawing/2014/main" id="{13898277-FAF2-611C-0897-CD98372A8FB7}"/>
              </a:ext>
            </a:extLst>
          </p:cNvPr>
          <p:cNvSpPr txBox="1"/>
          <p:nvPr/>
        </p:nvSpPr>
        <p:spPr>
          <a:xfrm>
            <a:off x="257326" y="4336408"/>
            <a:ext cx="7992887" cy="677108"/>
          </a:xfrm>
          <a:prstGeom prst="rect">
            <a:avLst/>
          </a:prstGeom>
          <a:noFill/>
        </p:spPr>
        <p:txBody>
          <a:bodyPr wrap="square" rtlCol="0">
            <a:spAutoFit/>
          </a:bodyPr>
          <a:lstStyle/>
          <a:p>
            <a:pPr algn="ctr"/>
            <a:r>
              <a:rPr lang="pl-PL" sz="2000" b="1" err="1">
                <a:solidFill>
                  <a:srgbClr val="0070C0"/>
                </a:solidFill>
              </a:rPr>
              <a:t>IGrC</a:t>
            </a:r>
            <a:r>
              <a:rPr lang="pl-PL" sz="2000">
                <a:solidFill>
                  <a:srgbClr val="0070C0"/>
                </a:solidFill>
              </a:rPr>
              <a:t>:</a:t>
            </a:r>
          </a:p>
          <a:p>
            <a:pPr algn="ctr"/>
            <a:r>
              <a:rPr lang="pl-PL" sz="1800" i="1">
                <a:solidFill>
                  <a:srgbClr val="0070C0"/>
                </a:solidFill>
              </a:rPr>
              <a:t>N</a:t>
            </a:r>
            <a:r>
              <a:rPr lang="pl-PL" sz="1800" i="1" baseline="-25000">
                <a:solidFill>
                  <a:srgbClr val="0070C0"/>
                </a:solidFill>
              </a:rPr>
              <a:t>1</a:t>
            </a:r>
            <a:r>
              <a:rPr lang="pl-PL" sz="1800" i="1">
                <a:solidFill>
                  <a:srgbClr val="0070C0"/>
                </a:solidFill>
              </a:rPr>
              <a:t>, N</a:t>
            </a:r>
            <a:r>
              <a:rPr lang="pl-PL" sz="1800" i="1" baseline="-25000">
                <a:solidFill>
                  <a:srgbClr val="0070C0"/>
                </a:solidFill>
              </a:rPr>
              <a:t>2 </a:t>
            </a:r>
            <a:r>
              <a:rPr lang="pl-PL" sz="1800" i="1">
                <a:solidFill>
                  <a:srgbClr val="0070C0"/>
                </a:solidFill>
              </a:rPr>
              <a:t>…, </a:t>
            </a:r>
            <a:r>
              <a:rPr lang="pl-PL" sz="1800" i="1" err="1">
                <a:solidFill>
                  <a:srgbClr val="0070C0"/>
                </a:solidFill>
              </a:rPr>
              <a:t>N</a:t>
            </a:r>
            <a:r>
              <a:rPr lang="pl-PL" sz="1800" i="1" baseline="-25000" err="1">
                <a:solidFill>
                  <a:srgbClr val="0070C0"/>
                </a:solidFill>
              </a:rPr>
              <a:t>k</a:t>
            </a:r>
            <a:r>
              <a:rPr lang="pl-PL" sz="1800" i="1" baseline="-25000">
                <a:solidFill>
                  <a:srgbClr val="0070C0"/>
                </a:solidFill>
              </a:rPr>
              <a:t> </a:t>
            </a:r>
            <a:r>
              <a:rPr lang="pl-PL" sz="1800" i="1">
                <a:solidFill>
                  <a:srgbClr val="0070C0"/>
                </a:solidFill>
              </a:rPr>
              <a:t>-- </a:t>
            </a:r>
            <a:r>
              <a:rPr lang="en-US" sz="1800">
                <a:solidFill>
                  <a:srgbClr val="0070C0"/>
                </a:solidFill>
              </a:rPr>
              <a:t>granular networks in the abstract and physical spaces</a:t>
            </a:r>
          </a:p>
        </p:txBody>
      </p:sp>
      <p:sp>
        <p:nvSpPr>
          <p:cNvPr id="41" name="pole tekstowe 40">
            <a:extLst>
              <a:ext uri="{FF2B5EF4-FFF2-40B4-BE49-F238E27FC236}">
                <a16:creationId xmlns="" xmlns:a16="http://schemas.microsoft.com/office/drawing/2014/main" id="{2E14CD9A-A749-D4A2-B3CA-43A6BD3C9457}"/>
              </a:ext>
            </a:extLst>
          </p:cNvPr>
          <p:cNvSpPr txBox="1"/>
          <p:nvPr/>
        </p:nvSpPr>
        <p:spPr>
          <a:xfrm>
            <a:off x="172401" y="5321091"/>
            <a:ext cx="8525475" cy="1200329"/>
          </a:xfrm>
          <a:prstGeom prst="rect">
            <a:avLst/>
          </a:prstGeom>
          <a:noFill/>
        </p:spPr>
        <p:txBody>
          <a:bodyPr wrap="square" rtlCol="0">
            <a:spAutoFit/>
          </a:bodyPr>
          <a:lstStyle/>
          <a:p>
            <a:pPr algn="ctr"/>
            <a:r>
              <a:rPr lang="en-US" sz="1800">
                <a:solidFill>
                  <a:srgbClr val="0070C0"/>
                </a:solidFill>
              </a:rPr>
              <a:t>The control of c-granules, whether cooperating or competing with other c-granules, engages in interaction with the physical space, aiming to generate a granular computation along which is constructed an approximate solution of the problem to be solved to the required quality.</a:t>
            </a:r>
            <a:endParaRPr lang="pl-PL" sz="1800">
              <a:solidFill>
                <a:srgbClr val="0070C0"/>
              </a:solidFill>
            </a:endParaRPr>
          </a:p>
        </p:txBody>
      </p:sp>
      <p:sp>
        <p:nvSpPr>
          <p:cNvPr id="65" name="pole tekstowe 64">
            <a:extLst>
              <a:ext uri="{FF2B5EF4-FFF2-40B4-BE49-F238E27FC236}">
                <a16:creationId xmlns="" xmlns:a16="http://schemas.microsoft.com/office/drawing/2014/main" id="{28525AF0-059D-0CD5-97EA-C97E5B456557}"/>
              </a:ext>
            </a:extLst>
          </p:cNvPr>
          <p:cNvSpPr txBox="1"/>
          <p:nvPr/>
        </p:nvSpPr>
        <p:spPr>
          <a:xfrm>
            <a:off x="96464" y="1786199"/>
            <a:ext cx="8820472" cy="1323439"/>
          </a:xfrm>
          <a:prstGeom prst="rect">
            <a:avLst/>
          </a:prstGeom>
          <a:noFill/>
        </p:spPr>
        <p:txBody>
          <a:bodyPr wrap="square" rtlCol="0">
            <a:spAutoFit/>
          </a:bodyPr>
          <a:lstStyle/>
          <a:p>
            <a:pPr algn="ctr"/>
            <a:r>
              <a:rPr lang="en-US" sz="2000">
                <a:solidFill>
                  <a:srgbClr val="0070C0"/>
                </a:solidFill>
              </a:rPr>
              <a:t>The control of c-granules, whether cooperating or competing with other c-granules, aiming to generate a granular computation along which is constructed an approximate solution of the problem to be solved to the required quality.</a:t>
            </a:r>
          </a:p>
        </p:txBody>
      </p:sp>
      <p:sp>
        <p:nvSpPr>
          <p:cNvPr id="66" name="pole tekstowe 65">
            <a:extLst>
              <a:ext uri="{FF2B5EF4-FFF2-40B4-BE49-F238E27FC236}">
                <a16:creationId xmlns="" xmlns:a16="http://schemas.microsoft.com/office/drawing/2014/main" id="{13898277-FAF2-611C-0897-CD98372A8FB7}"/>
              </a:ext>
            </a:extLst>
          </p:cNvPr>
          <p:cNvSpPr txBox="1"/>
          <p:nvPr/>
        </p:nvSpPr>
        <p:spPr>
          <a:xfrm>
            <a:off x="306996" y="709183"/>
            <a:ext cx="7992887" cy="738664"/>
          </a:xfrm>
          <a:prstGeom prst="rect">
            <a:avLst/>
          </a:prstGeom>
          <a:noFill/>
        </p:spPr>
        <p:txBody>
          <a:bodyPr wrap="square" rtlCol="0">
            <a:spAutoFit/>
          </a:bodyPr>
          <a:lstStyle/>
          <a:p>
            <a:pPr algn="ctr"/>
            <a:r>
              <a:rPr lang="pl-PL" sz="2400" b="1" err="1">
                <a:solidFill>
                  <a:srgbClr val="0070C0"/>
                </a:solidFill>
              </a:rPr>
              <a:t>GrC</a:t>
            </a:r>
            <a:r>
              <a:rPr lang="pl-PL" sz="1800">
                <a:solidFill>
                  <a:srgbClr val="0070C0"/>
                </a:solidFill>
              </a:rPr>
              <a:t>:</a:t>
            </a:r>
          </a:p>
          <a:p>
            <a:pPr algn="ctr"/>
            <a:r>
              <a:rPr lang="pl-PL" sz="1800" i="1">
                <a:solidFill>
                  <a:srgbClr val="0070C0"/>
                </a:solidFill>
              </a:rPr>
              <a:t>N</a:t>
            </a:r>
            <a:r>
              <a:rPr lang="pl-PL" sz="1800" i="1" baseline="-25000">
                <a:solidFill>
                  <a:srgbClr val="0070C0"/>
                </a:solidFill>
              </a:rPr>
              <a:t>1</a:t>
            </a:r>
            <a:r>
              <a:rPr lang="pl-PL" sz="1800" i="1">
                <a:solidFill>
                  <a:srgbClr val="0070C0"/>
                </a:solidFill>
              </a:rPr>
              <a:t>, N</a:t>
            </a:r>
            <a:r>
              <a:rPr lang="pl-PL" sz="1800" i="1" baseline="-25000">
                <a:solidFill>
                  <a:srgbClr val="0070C0"/>
                </a:solidFill>
              </a:rPr>
              <a:t>2 </a:t>
            </a:r>
            <a:r>
              <a:rPr lang="pl-PL" sz="1800" i="1">
                <a:solidFill>
                  <a:srgbClr val="0070C0"/>
                </a:solidFill>
              </a:rPr>
              <a:t>…, </a:t>
            </a:r>
            <a:r>
              <a:rPr lang="pl-PL" sz="1800" i="1" err="1">
                <a:solidFill>
                  <a:srgbClr val="0070C0"/>
                </a:solidFill>
              </a:rPr>
              <a:t>N</a:t>
            </a:r>
            <a:r>
              <a:rPr lang="pl-PL" sz="1800" i="1" baseline="-25000" err="1">
                <a:solidFill>
                  <a:srgbClr val="0070C0"/>
                </a:solidFill>
              </a:rPr>
              <a:t>k</a:t>
            </a:r>
            <a:r>
              <a:rPr lang="pl-PL" sz="1800" i="1" baseline="-25000">
                <a:solidFill>
                  <a:srgbClr val="0070C0"/>
                </a:solidFill>
              </a:rPr>
              <a:t> </a:t>
            </a:r>
            <a:r>
              <a:rPr lang="pl-PL" sz="1800" i="1">
                <a:solidFill>
                  <a:srgbClr val="0070C0"/>
                </a:solidFill>
              </a:rPr>
              <a:t>-- </a:t>
            </a:r>
            <a:r>
              <a:rPr lang="en-US" sz="1800">
                <a:solidFill>
                  <a:srgbClr val="0070C0"/>
                </a:solidFill>
              </a:rPr>
              <a:t>granular networks in the abstract space</a:t>
            </a:r>
          </a:p>
        </p:txBody>
      </p:sp>
      <mc:AlternateContent xmlns:mc="http://schemas.openxmlformats.org/markup-compatibility/2006" xmlns:a14="http://schemas.microsoft.com/office/drawing/2010/main">
        <mc:Choice Requires="a14">
          <p:sp>
            <p:nvSpPr>
              <p:cNvPr id="67" name="pole tekstowe 66"/>
              <p:cNvSpPr txBox="1"/>
              <p:nvPr/>
            </p:nvSpPr>
            <p:spPr>
              <a:xfrm>
                <a:off x="1115616" y="1437109"/>
                <a:ext cx="6743968" cy="369332"/>
              </a:xfrm>
              <a:prstGeom prst="rect">
                <a:avLst/>
              </a:prstGeom>
              <a:noFill/>
            </p:spPr>
            <p:txBody>
              <a:bodyPr wrap="square" rtlCol="0">
                <a:spAutoFit/>
              </a:bodyPr>
              <a:lstStyle/>
              <a:p>
                <a:r>
                  <a:rPr lang="pl-PL" sz="1800"/>
                  <a:t> </a:t>
                </a:r>
                <a14:m>
                  <m:oMath xmlns:m="http://schemas.openxmlformats.org/officeDocument/2006/math">
                    <m:sSub>
                      <m:sSubPr>
                        <m:ctrlPr>
                          <a:rPr lang="pl-PL" sz="1800" i="1" smtClean="0">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1</m:t>
                        </m:r>
                      </m:sub>
                    </m:sSub>
                  </m:oMath>
                </a14:m>
                <a:r>
                  <a:rPr lang="pl-PL" sz="1800">
                    <a:solidFill>
                      <a:srgbClr val="0070C0"/>
                    </a:solidFill>
                    <a:latin typeface="+mj-lt"/>
                  </a:rPr>
                  <a:t>,</a:t>
                </a:r>
                <a14:m>
                  <m:oMath xmlns:m="http://schemas.openxmlformats.org/officeDocument/2006/math">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2</m:t>
                        </m:r>
                      </m:sub>
                    </m:sSub>
                    <m:r>
                      <a:rPr lang="pl-PL" sz="1800">
                        <a:solidFill>
                          <a:srgbClr val="0070C0"/>
                        </a:solidFill>
                        <a:latin typeface="Cambria Math" panose="02040503050406030204" pitchFamily="18" charset="0"/>
                      </a:rPr>
                      <m:t>,  …,  </m:t>
                    </m:r>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𝑘</m:t>
                        </m:r>
                      </m:sub>
                    </m:sSub>
                  </m:oMath>
                </a14:m>
                <a:r>
                  <a:rPr lang="pl-PL" sz="1800">
                    <a:solidFill>
                      <a:srgbClr val="0070C0"/>
                    </a:solidFill>
                  </a:rPr>
                  <a:t> -- </a:t>
                </a:r>
                <a:r>
                  <a:rPr lang="en-US" sz="1800">
                    <a:solidFill>
                      <a:srgbClr val="0070C0"/>
                    </a:solidFill>
                  </a:rPr>
                  <a:t>transformations realized in the abstract space</a:t>
                </a:r>
              </a:p>
            </p:txBody>
          </p:sp>
        </mc:Choice>
        <mc:Fallback xmlns="">
          <p:sp>
            <p:nvSpPr>
              <p:cNvPr id="67" name="pole tekstowe 66"/>
              <p:cNvSpPr txBox="1">
                <a:spLocks noRot="1" noChangeAspect="1" noMove="1" noResize="1" noEditPoints="1" noAdjustHandles="1" noChangeArrowheads="1" noChangeShapeType="1" noTextEdit="1"/>
              </p:cNvSpPr>
              <p:nvPr/>
            </p:nvSpPr>
            <p:spPr>
              <a:xfrm>
                <a:off x="1115616" y="1437109"/>
                <a:ext cx="6743968" cy="369332"/>
              </a:xfrm>
              <a:prstGeom prst="rect">
                <a:avLst/>
              </a:prstGeom>
              <a:blipFill rotWithShape="0">
                <a:blip r:embed="rId9"/>
                <a:stretch>
                  <a:fillRect t="-10000" b="-26667"/>
                </a:stretch>
              </a:blipFill>
            </p:spPr>
            <p:txBody>
              <a:bodyPr/>
              <a:lstStyle/>
              <a:p>
                <a:r>
                  <a:rPr lang="en-US">
                    <a:noFill/>
                  </a:rPr>
                  <a:t> </a:t>
                </a:r>
              </a:p>
            </p:txBody>
          </p:sp>
        </mc:Fallback>
      </mc:AlternateContent>
      <p:sp>
        <p:nvSpPr>
          <p:cNvPr id="68" name="Tytuł 1">
            <a:extLst>
              <a:ext uri="{FF2B5EF4-FFF2-40B4-BE49-F238E27FC236}">
                <a16:creationId xmlns="" xmlns:a16="http://schemas.microsoft.com/office/drawing/2014/main" id="{E7BF1C19-70D0-0268-5BE4-C13DFBA85358}"/>
              </a:ext>
            </a:extLst>
          </p:cNvPr>
          <p:cNvSpPr>
            <a:spLocks noGrp="1"/>
          </p:cNvSpPr>
          <p:nvPr>
            <p:ph type="title"/>
          </p:nvPr>
        </p:nvSpPr>
        <p:spPr>
          <a:xfrm>
            <a:off x="0" y="13677"/>
            <a:ext cx="9103115" cy="598570"/>
          </a:xfrm>
        </p:spPr>
        <p:txBody>
          <a:bodyPr/>
          <a:lstStyle/>
          <a:p>
            <a:r>
              <a:rPr lang="pl-PL" sz="3200" b="1"/>
              <a:t/>
            </a:r>
            <a:br>
              <a:rPr lang="pl-PL" sz="3200" b="1"/>
            </a:br>
            <a:r>
              <a:rPr lang="pl-PL" sz="2800" b="1"/>
              <a:t>GRANULAR COMPUTATIONS IN </a:t>
            </a:r>
            <a:r>
              <a:rPr lang="pl-PL" sz="2800" b="1" err="1"/>
              <a:t>IGrC</a:t>
            </a:r>
            <a:r>
              <a:rPr lang="pl-PL" sz="2800" b="1"/>
              <a:t> and </a:t>
            </a:r>
            <a:r>
              <a:rPr lang="pl-PL" sz="2800" b="1" err="1"/>
              <a:t>IGrC</a:t>
            </a:r>
            <a:r>
              <a:rPr lang="pl-PL" sz="2800" b="1"/>
              <a:t> </a:t>
            </a:r>
            <a:br>
              <a:rPr lang="pl-PL" sz="2800" b="1"/>
            </a:br>
            <a:endParaRPr lang="pl-PL" sz="2800" b="1"/>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174</a:t>
            </a:fld>
            <a:endParaRPr lang="pl-PL"/>
          </a:p>
        </p:txBody>
      </p:sp>
    </p:spTree>
    <p:extLst>
      <p:ext uri="{BB962C8B-B14F-4D97-AF65-F5344CB8AC3E}">
        <p14:creationId xmlns:p14="http://schemas.microsoft.com/office/powerpoint/2010/main" val="342401630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9B5E65A-2DA1-84E9-EDE0-DE26384FBC0B}"/>
            </a:ext>
          </a:extLst>
        </p:cNvPr>
        <p:cNvGrpSpPr/>
        <p:nvPr/>
      </p:nvGrpSpPr>
      <p:grpSpPr>
        <a:xfrm>
          <a:off x="0" y="0"/>
          <a:ext cx="0" cy="0"/>
          <a:chOff x="0" y="0"/>
          <a:chExt cx="0" cy="0"/>
        </a:xfrm>
      </p:grpSpPr>
      <p:sp>
        <p:nvSpPr>
          <p:cNvPr id="658434" name="Rectangle 2">
            <a:extLst>
              <a:ext uri="{FF2B5EF4-FFF2-40B4-BE49-F238E27FC236}">
                <a16:creationId xmlns="" xmlns:a16="http://schemas.microsoft.com/office/drawing/2014/main" id="{87230383-FADF-93F7-74D8-791299979293}"/>
              </a:ext>
            </a:extLst>
          </p:cNvPr>
          <p:cNvSpPr>
            <a:spLocks noGrp="1" noChangeArrowheads="1"/>
          </p:cNvSpPr>
          <p:nvPr>
            <p:ph type="title"/>
          </p:nvPr>
        </p:nvSpPr>
        <p:spPr>
          <a:xfrm>
            <a:off x="539552" y="404664"/>
            <a:ext cx="8229600" cy="5040560"/>
          </a:xfrm>
        </p:spPr>
        <p:txBody>
          <a:bodyPr/>
          <a:lstStyle/>
          <a:p>
            <a:r>
              <a:rPr lang="pl-PL" sz="4000" b="1">
                <a:solidFill>
                  <a:srgbClr val="0000FF"/>
                </a:solidFill>
              </a:rPr>
              <a:t>ILLUSTRATIVE EXAMPLE</a:t>
            </a:r>
            <a:br>
              <a:rPr lang="pl-PL" sz="4000" b="1">
                <a:solidFill>
                  <a:srgbClr val="0000FF"/>
                </a:solidFill>
              </a:rPr>
            </a:br>
            <a:r>
              <a:rPr lang="pl-PL" sz="4000">
                <a:solidFill>
                  <a:srgbClr val="0000FF"/>
                </a:solidFill>
              </a:rPr>
              <a:t/>
            </a:r>
            <a:br>
              <a:rPr lang="pl-PL" sz="4000">
                <a:solidFill>
                  <a:srgbClr val="0000FF"/>
                </a:solidFill>
              </a:rPr>
            </a:br>
            <a:r>
              <a:rPr lang="pl-PL" sz="3600">
                <a:solidFill>
                  <a:srgbClr val="0000FF"/>
                </a:solidFill>
              </a:rPr>
              <a:t>SEMI-OPTIMAL DECISION TREE  CONSTRUCTED ALONG PARTITIONS GENERATED IN COMPUTATIONS REALIZED BY CONTROL OF C-GRANULE</a:t>
            </a:r>
          </a:p>
        </p:txBody>
      </p:sp>
      <p:sp>
        <p:nvSpPr>
          <p:cNvPr id="3" name="Symbol zastępczy numeru slajdu 2">
            <a:extLst>
              <a:ext uri="{FF2B5EF4-FFF2-40B4-BE49-F238E27FC236}">
                <a16:creationId xmlns="" xmlns:a16="http://schemas.microsoft.com/office/drawing/2014/main" id="{C84CFE45-399B-5BBB-13F8-E8C522F28E33}"/>
              </a:ext>
            </a:extLst>
          </p:cNvPr>
          <p:cNvSpPr>
            <a:spLocks noGrp="1"/>
          </p:cNvSpPr>
          <p:nvPr>
            <p:ph type="sldNum" sz="quarter" idx="12"/>
          </p:nvPr>
        </p:nvSpPr>
        <p:spPr/>
        <p:txBody>
          <a:bodyPr/>
          <a:lstStyle/>
          <a:p>
            <a:pPr>
              <a:defRPr/>
            </a:pPr>
            <a:fld id="{D02E777F-298D-4C96-825C-3DC57E52C55E}" type="slidenum">
              <a:rPr lang="pl-PL" smtClean="0"/>
              <a:pPr>
                <a:defRPr/>
              </a:pPr>
              <a:t>175</a:t>
            </a:fld>
            <a:endParaRPr lang="pl-PL"/>
          </a:p>
        </p:txBody>
      </p:sp>
    </p:spTree>
    <p:extLst>
      <p:ext uri="{BB962C8B-B14F-4D97-AF65-F5344CB8AC3E}">
        <p14:creationId xmlns:p14="http://schemas.microsoft.com/office/powerpoint/2010/main" val="278402630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F3A78B0-45BB-769F-967D-88A8A5EC3BA3}"/>
            </a:ext>
          </a:extLst>
        </p:cNvPr>
        <p:cNvGrpSpPr/>
        <p:nvPr/>
      </p:nvGrpSpPr>
      <p:grpSpPr>
        <a:xfrm>
          <a:off x="0" y="0"/>
          <a:ext cx="0" cy="0"/>
          <a:chOff x="0" y="0"/>
          <a:chExt cx="0" cy="0"/>
        </a:xfrm>
      </p:grpSpPr>
      <p:grpSp>
        <p:nvGrpSpPr>
          <p:cNvPr id="21" name="Grupa 20"/>
          <p:cNvGrpSpPr/>
          <p:nvPr/>
        </p:nvGrpSpPr>
        <p:grpSpPr>
          <a:xfrm>
            <a:off x="80905" y="1596624"/>
            <a:ext cx="2386920" cy="2071702"/>
            <a:chOff x="203838" y="1636742"/>
            <a:chExt cx="2386920" cy="2071702"/>
          </a:xfrm>
        </p:grpSpPr>
        <p:sp>
          <p:nvSpPr>
            <p:cNvPr id="53" name="Prostokąt 52">
              <a:extLst>
                <a:ext uri="{FF2B5EF4-FFF2-40B4-BE49-F238E27FC236}">
                  <a16:creationId xmlns="" xmlns:a16="http://schemas.microsoft.com/office/drawing/2014/main" id="{01036C4D-26B4-7BCA-8199-571ACC614F8F}"/>
                </a:ext>
              </a:extLst>
            </p:cNvPr>
            <p:cNvSpPr/>
            <p:nvPr/>
          </p:nvSpPr>
          <p:spPr>
            <a:xfrm>
              <a:off x="203838" y="1636742"/>
              <a:ext cx="2386920" cy="20717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Owal 43">
              <a:extLst>
                <a:ext uri="{FF2B5EF4-FFF2-40B4-BE49-F238E27FC236}">
                  <a16:creationId xmlns="" xmlns:a16="http://schemas.microsoft.com/office/drawing/2014/main" id="{B967483E-B5E2-70F0-CC51-5C32ED2B2746}"/>
                </a:ext>
              </a:extLst>
            </p:cNvPr>
            <p:cNvSpPr/>
            <p:nvPr/>
          </p:nvSpPr>
          <p:spPr>
            <a:xfrm>
              <a:off x="1618063" y="192076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5" name="Owal 44">
              <a:extLst>
                <a:ext uri="{FF2B5EF4-FFF2-40B4-BE49-F238E27FC236}">
                  <a16:creationId xmlns="" xmlns:a16="http://schemas.microsoft.com/office/drawing/2014/main" id="{0DF5CF08-28C3-96FB-3DC0-3639E68EB6C7}"/>
                </a:ext>
              </a:extLst>
            </p:cNvPr>
            <p:cNvSpPr/>
            <p:nvPr/>
          </p:nvSpPr>
          <p:spPr>
            <a:xfrm>
              <a:off x="1915920" y="2551284"/>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Owal 45">
              <a:extLst>
                <a:ext uri="{FF2B5EF4-FFF2-40B4-BE49-F238E27FC236}">
                  <a16:creationId xmlns="" xmlns:a16="http://schemas.microsoft.com/office/drawing/2014/main" id="{40E3E490-AF4B-60A6-8645-1C04432A2F7E}"/>
                </a:ext>
              </a:extLst>
            </p:cNvPr>
            <p:cNvSpPr/>
            <p:nvPr/>
          </p:nvSpPr>
          <p:spPr>
            <a:xfrm>
              <a:off x="2122732" y="1897621"/>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Owal 46">
              <a:extLst>
                <a:ext uri="{FF2B5EF4-FFF2-40B4-BE49-F238E27FC236}">
                  <a16:creationId xmlns="" xmlns:a16="http://schemas.microsoft.com/office/drawing/2014/main" id="{15354308-FE6B-CDFA-3EC8-DF3679DE5FCA}"/>
                </a:ext>
              </a:extLst>
            </p:cNvPr>
            <p:cNvSpPr/>
            <p:nvPr/>
          </p:nvSpPr>
          <p:spPr>
            <a:xfrm>
              <a:off x="586326" y="2503456"/>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Owal 47">
              <a:extLst>
                <a:ext uri="{FF2B5EF4-FFF2-40B4-BE49-F238E27FC236}">
                  <a16:creationId xmlns="" xmlns:a16="http://schemas.microsoft.com/office/drawing/2014/main" id="{1931A71E-4F49-15DC-4BA7-A52A47CCDE7D}"/>
                </a:ext>
              </a:extLst>
            </p:cNvPr>
            <p:cNvSpPr/>
            <p:nvPr/>
          </p:nvSpPr>
          <p:spPr>
            <a:xfrm>
              <a:off x="2291231" y="2091342"/>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9" name="Owal 48">
              <a:extLst>
                <a:ext uri="{FF2B5EF4-FFF2-40B4-BE49-F238E27FC236}">
                  <a16:creationId xmlns="" xmlns:a16="http://schemas.microsoft.com/office/drawing/2014/main" id="{7DA3823F-1658-6627-6E5E-8891A3818CB9}"/>
                </a:ext>
              </a:extLst>
            </p:cNvPr>
            <p:cNvSpPr/>
            <p:nvPr/>
          </p:nvSpPr>
          <p:spPr>
            <a:xfrm>
              <a:off x="997523" y="2980383"/>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0" name="Owal 49">
              <a:extLst>
                <a:ext uri="{FF2B5EF4-FFF2-40B4-BE49-F238E27FC236}">
                  <a16:creationId xmlns="" xmlns:a16="http://schemas.microsoft.com/office/drawing/2014/main" id="{505A62F2-460F-EB46-46FD-3D37BD0D5CA9}"/>
                </a:ext>
              </a:extLst>
            </p:cNvPr>
            <p:cNvSpPr/>
            <p:nvPr/>
          </p:nvSpPr>
          <p:spPr>
            <a:xfrm>
              <a:off x="1629395" y="336195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1" name="Owal 50">
              <a:extLst>
                <a:ext uri="{FF2B5EF4-FFF2-40B4-BE49-F238E27FC236}">
                  <a16:creationId xmlns="" xmlns:a16="http://schemas.microsoft.com/office/drawing/2014/main" id="{29DD9842-AF34-C353-AF5E-CEECAEAA7D6E}"/>
                </a:ext>
              </a:extLst>
            </p:cNvPr>
            <p:cNvSpPr/>
            <p:nvPr/>
          </p:nvSpPr>
          <p:spPr>
            <a:xfrm>
              <a:off x="586275" y="1839281"/>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2" name="Owal 51">
              <a:extLst>
                <a:ext uri="{FF2B5EF4-FFF2-40B4-BE49-F238E27FC236}">
                  <a16:creationId xmlns="" xmlns:a16="http://schemas.microsoft.com/office/drawing/2014/main" id="{F75E0EFF-7420-C089-A2A1-27DC52F29644}"/>
                </a:ext>
              </a:extLst>
            </p:cNvPr>
            <p:cNvSpPr/>
            <p:nvPr/>
          </p:nvSpPr>
          <p:spPr>
            <a:xfrm>
              <a:off x="1143361" y="1821120"/>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8" name="Grupa 57">
            <a:extLst>
              <a:ext uri="{FF2B5EF4-FFF2-40B4-BE49-F238E27FC236}">
                <a16:creationId xmlns="" xmlns:a16="http://schemas.microsoft.com/office/drawing/2014/main" id="{0C07B649-C2E5-404E-B037-A7B11C15FAD8}"/>
              </a:ext>
            </a:extLst>
          </p:cNvPr>
          <p:cNvGrpSpPr/>
          <p:nvPr/>
        </p:nvGrpSpPr>
        <p:grpSpPr>
          <a:xfrm>
            <a:off x="3503998" y="1597911"/>
            <a:ext cx="2377094" cy="2081266"/>
            <a:chOff x="827333" y="3925410"/>
            <a:chExt cx="2031704" cy="1663830"/>
          </a:xfrm>
        </p:grpSpPr>
        <p:sp>
          <p:nvSpPr>
            <p:cNvPr id="69" name="Prostokąt 68">
              <a:extLst>
                <a:ext uri="{FF2B5EF4-FFF2-40B4-BE49-F238E27FC236}">
                  <a16:creationId xmlns="" xmlns:a16="http://schemas.microsoft.com/office/drawing/2014/main" id="{6784045E-F800-9DCF-D4DE-BD8C54D3A991}"/>
                </a:ext>
              </a:extLst>
            </p:cNvPr>
            <p:cNvSpPr/>
            <p:nvPr/>
          </p:nvSpPr>
          <p:spPr>
            <a:xfrm>
              <a:off x="827333" y="3925410"/>
              <a:ext cx="2031704" cy="16561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0" name="Łącznik prosty 69">
              <a:extLst>
                <a:ext uri="{FF2B5EF4-FFF2-40B4-BE49-F238E27FC236}">
                  <a16:creationId xmlns="" xmlns:a16="http://schemas.microsoft.com/office/drawing/2014/main" id="{91F9B92E-0767-C1CB-12DF-F60DEFBB239A}"/>
                </a:ext>
              </a:extLst>
            </p:cNvPr>
            <p:cNvCxnSpPr>
              <a:cxnSpLocks/>
            </p:cNvCxnSpPr>
            <p:nvPr/>
          </p:nvCxnSpPr>
          <p:spPr>
            <a:xfrm>
              <a:off x="1799692" y="3933056"/>
              <a:ext cx="0" cy="1656184"/>
            </a:xfrm>
            <a:prstGeom prst="line">
              <a:avLst/>
            </a:prstGeom>
          </p:spPr>
          <p:style>
            <a:lnRef idx="1">
              <a:schemeClr val="accent1"/>
            </a:lnRef>
            <a:fillRef idx="0">
              <a:schemeClr val="accent1"/>
            </a:fillRef>
            <a:effectRef idx="0">
              <a:schemeClr val="accent1"/>
            </a:effectRef>
            <a:fontRef idx="minor">
              <a:schemeClr val="tx1"/>
            </a:fontRef>
          </p:style>
        </p:cxnSp>
      </p:grpSp>
      <p:sp>
        <p:nvSpPr>
          <p:cNvPr id="60" name="Owal 59">
            <a:extLst>
              <a:ext uri="{FF2B5EF4-FFF2-40B4-BE49-F238E27FC236}">
                <a16:creationId xmlns="" xmlns:a16="http://schemas.microsoft.com/office/drawing/2014/main" id="{AE53B56F-1DB3-8D48-3D43-C6C064A60876}"/>
              </a:ext>
            </a:extLst>
          </p:cNvPr>
          <p:cNvSpPr/>
          <p:nvPr/>
        </p:nvSpPr>
        <p:spPr>
          <a:xfrm>
            <a:off x="4741902" y="1836578"/>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Owal 60">
            <a:extLst>
              <a:ext uri="{FF2B5EF4-FFF2-40B4-BE49-F238E27FC236}">
                <a16:creationId xmlns="" xmlns:a16="http://schemas.microsoft.com/office/drawing/2014/main" id="{31D07702-BFA1-A134-E4A5-4D2DA8FFAC20}"/>
              </a:ext>
            </a:extLst>
          </p:cNvPr>
          <p:cNvSpPr/>
          <p:nvPr/>
        </p:nvSpPr>
        <p:spPr>
          <a:xfrm>
            <a:off x="5039758" y="246709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Owal 61">
            <a:extLst>
              <a:ext uri="{FF2B5EF4-FFF2-40B4-BE49-F238E27FC236}">
                <a16:creationId xmlns="" xmlns:a16="http://schemas.microsoft.com/office/drawing/2014/main" id="{A8BBBF9C-5809-8490-09FA-0C816D21093C}"/>
              </a:ext>
            </a:extLst>
          </p:cNvPr>
          <p:cNvSpPr/>
          <p:nvPr/>
        </p:nvSpPr>
        <p:spPr>
          <a:xfrm>
            <a:off x="5385102" y="183657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Owal 62">
            <a:extLst>
              <a:ext uri="{FF2B5EF4-FFF2-40B4-BE49-F238E27FC236}">
                <a16:creationId xmlns="" xmlns:a16="http://schemas.microsoft.com/office/drawing/2014/main" id="{A0CFA784-D506-EDE5-3A1F-952B597917DC}"/>
              </a:ext>
            </a:extLst>
          </p:cNvPr>
          <p:cNvSpPr/>
          <p:nvPr/>
        </p:nvSpPr>
        <p:spPr>
          <a:xfrm>
            <a:off x="3710165" y="241926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Owal 63">
            <a:extLst>
              <a:ext uri="{FF2B5EF4-FFF2-40B4-BE49-F238E27FC236}">
                <a16:creationId xmlns="" xmlns:a16="http://schemas.microsoft.com/office/drawing/2014/main" id="{93317B1F-A952-E234-A959-091A828A5A25}"/>
              </a:ext>
            </a:extLst>
          </p:cNvPr>
          <p:cNvSpPr/>
          <p:nvPr/>
        </p:nvSpPr>
        <p:spPr>
          <a:xfrm>
            <a:off x="5563410" y="2027214"/>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Owal 64">
            <a:extLst>
              <a:ext uri="{FF2B5EF4-FFF2-40B4-BE49-F238E27FC236}">
                <a16:creationId xmlns="" xmlns:a16="http://schemas.microsoft.com/office/drawing/2014/main" id="{C8682A9E-4E81-3AC3-0F63-6B018FC42D97}"/>
              </a:ext>
            </a:extLst>
          </p:cNvPr>
          <p:cNvSpPr/>
          <p:nvPr/>
        </p:nvSpPr>
        <p:spPr>
          <a:xfrm>
            <a:off x="4121362" y="2896195"/>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Owal 65">
            <a:extLst>
              <a:ext uri="{FF2B5EF4-FFF2-40B4-BE49-F238E27FC236}">
                <a16:creationId xmlns="" xmlns:a16="http://schemas.microsoft.com/office/drawing/2014/main" id="{EF1EA096-93E3-5995-98C4-24F7CD0E013B}"/>
              </a:ext>
            </a:extLst>
          </p:cNvPr>
          <p:cNvSpPr/>
          <p:nvPr/>
        </p:nvSpPr>
        <p:spPr>
          <a:xfrm>
            <a:off x="4753233" y="3277770"/>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Owal 66">
            <a:extLst>
              <a:ext uri="{FF2B5EF4-FFF2-40B4-BE49-F238E27FC236}">
                <a16:creationId xmlns="" xmlns:a16="http://schemas.microsoft.com/office/drawing/2014/main" id="{BE909006-155E-18B6-1BB3-6C7650A7AFB5}"/>
              </a:ext>
            </a:extLst>
          </p:cNvPr>
          <p:cNvSpPr/>
          <p:nvPr/>
        </p:nvSpPr>
        <p:spPr>
          <a:xfrm>
            <a:off x="3710114" y="1755093"/>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Owal 67">
            <a:extLst>
              <a:ext uri="{FF2B5EF4-FFF2-40B4-BE49-F238E27FC236}">
                <a16:creationId xmlns="" xmlns:a16="http://schemas.microsoft.com/office/drawing/2014/main" id="{1BD33ED5-3645-1CDE-446C-9133D05D41D4}"/>
              </a:ext>
            </a:extLst>
          </p:cNvPr>
          <p:cNvSpPr/>
          <p:nvPr/>
        </p:nvSpPr>
        <p:spPr>
          <a:xfrm>
            <a:off x="4267200" y="1736932"/>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4" name="Grupa 73">
            <a:extLst>
              <a:ext uri="{FF2B5EF4-FFF2-40B4-BE49-F238E27FC236}">
                <a16:creationId xmlns="" xmlns:a16="http://schemas.microsoft.com/office/drawing/2014/main" id="{95751F70-11E5-973E-6F4D-0AFD4110B984}"/>
              </a:ext>
            </a:extLst>
          </p:cNvPr>
          <p:cNvGrpSpPr/>
          <p:nvPr/>
        </p:nvGrpSpPr>
        <p:grpSpPr>
          <a:xfrm>
            <a:off x="6368807" y="1605499"/>
            <a:ext cx="2379657" cy="2071702"/>
            <a:chOff x="827583" y="3933056"/>
            <a:chExt cx="2033895" cy="1656184"/>
          </a:xfrm>
        </p:grpSpPr>
        <p:sp>
          <p:nvSpPr>
            <p:cNvPr id="85" name="Prostokąt 84">
              <a:extLst>
                <a:ext uri="{FF2B5EF4-FFF2-40B4-BE49-F238E27FC236}">
                  <a16:creationId xmlns="" xmlns:a16="http://schemas.microsoft.com/office/drawing/2014/main" id="{21C00D40-AD1C-5AC9-B07C-EB436F7748D7}"/>
                </a:ext>
              </a:extLst>
            </p:cNvPr>
            <p:cNvSpPr/>
            <p:nvPr/>
          </p:nvSpPr>
          <p:spPr>
            <a:xfrm>
              <a:off x="827583" y="3933056"/>
              <a:ext cx="2033895" cy="16561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86" name="Łącznik prosty 85">
              <a:extLst>
                <a:ext uri="{FF2B5EF4-FFF2-40B4-BE49-F238E27FC236}">
                  <a16:creationId xmlns="" xmlns:a16="http://schemas.microsoft.com/office/drawing/2014/main" id="{1B04AFEC-53F4-CFF7-C9E7-7E5EA570AF46}"/>
                </a:ext>
              </a:extLst>
            </p:cNvPr>
            <p:cNvCxnSpPr>
              <a:cxnSpLocks/>
            </p:cNvCxnSpPr>
            <p:nvPr/>
          </p:nvCxnSpPr>
          <p:spPr>
            <a:xfrm>
              <a:off x="1799692" y="3933056"/>
              <a:ext cx="0"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Łącznik prosty 86">
              <a:extLst>
                <a:ext uri="{FF2B5EF4-FFF2-40B4-BE49-F238E27FC236}">
                  <a16:creationId xmlns="" xmlns:a16="http://schemas.microsoft.com/office/drawing/2014/main" id="{C3268F05-5711-19CE-ED87-38C9A092A92E}"/>
                </a:ext>
              </a:extLst>
            </p:cNvPr>
            <p:cNvCxnSpPr/>
            <p:nvPr/>
          </p:nvCxnSpPr>
          <p:spPr>
            <a:xfrm>
              <a:off x="827584" y="4365104"/>
              <a:ext cx="97210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Owal 75">
            <a:extLst>
              <a:ext uri="{FF2B5EF4-FFF2-40B4-BE49-F238E27FC236}">
                <a16:creationId xmlns="" xmlns:a16="http://schemas.microsoft.com/office/drawing/2014/main" id="{D1EF8303-2829-8A94-99C1-5BEDBF343999}"/>
              </a:ext>
            </a:extLst>
          </p:cNvPr>
          <p:cNvSpPr/>
          <p:nvPr/>
        </p:nvSpPr>
        <p:spPr>
          <a:xfrm>
            <a:off x="7663343" y="1875721"/>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7" name="Owal 76">
            <a:extLst>
              <a:ext uri="{FF2B5EF4-FFF2-40B4-BE49-F238E27FC236}">
                <a16:creationId xmlns="" xmlns:a16="http://schemas.microsoft.com/office/drawing/2014/main" id="{2C532C92-031B-4A0A-D263-FEBA7ECE62AA}"/>
              </a:ext>
            </a:extLst>
          </p:cNvPr>
          <p:cNvSpPr/>
          <p:nvPr/>
        </p:nvSpPr>
        <p:spPr>
          <a:xfrm>
            <a:off x="7961199" y="2506239"/>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Owal 77">
            <a:extLst>
              <a:ext uri="{FF2B5EF4-FFF2-40B4-BE49-F238E27FC236}">
                <a16:creationId xmlns="" xmlns:a16="http://schemas.microsoft.com/office/drawing/2014/main" id="{7CE77AD2-B31E-AA16-D2E5-F224CB15BF29}"/>
              </a:ext>
            </a:extLst>
          </p:cNvPr>
          <p:cNvSpPr/>
          <p:nvPr/>
        </p:nvSpPr>
        <p:spPr>
          <a:xfrm>
            <a:off x="8306543" y="1875721"/>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Owal 78">
            <a:extLst>
              <a:ext uri="{FF2B5EF4-FFF2-40B4-BE49-F238E27FC236}">
                <a16:creationId xmlns="" xmlns:a16="http://schemas.microsoft.com/office/drawing/2014/main" id="{8B97FAD7-28EE-5612-CF81-D8F423D021E8}"/>
              </a:ext>
            </a:extLst>
          </p:cNvPr>
          <p:cNvSpPr/>
          <p:nvPr/>
        </p:nvSpPr>
        <p:spPr>
          <a:xfrm>
            <a:off x="6631607" y="2458411"/>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Owal 79">
            <a:extLst>
              <a:ext uri="{FF2B5EF4-FFF2-40B4-BE49-F238E27FC236}">
                <a16:creationId xmlns="" xmlns:a16="http://schemas.microsoft.com/office/drawing/2014/main" id="{7C6CA89C-EDFC-4CEE-6330-30951D47149C}"/>
              </a:ext>
            </a:extLst>
          </p:cNvPr>
          <p:cNvSpPr/>
          <p:nvPr/>
        </p:nvSpPr>
        <p:spPr>
          <a:xfrm>
            <a:off x="8484851" y="2066356"/>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Owal 80">
            <a:extLst>
              <a:ext uri="{FF2B5EF4-FFF2-40B4-BE49-F238E27FC236}">
                <a16:creationId xmlns="" xmlns:a16="http://schemas.microsoft.com/office/drawing/2014/main" id="{9F5CA935-0C95-8BF1-01C8-D31749F5CD1E}"/>
              </a:ext>
            </a:extLst>
          </p:cNvPr>
          <p:cNvSpPr/>
          <p:nvPr/>
        </p:nvSpPr>
        <p:spPr>
          <a:xfrm>
            <a:off x="7042803" y="2935338"/>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Owal 81">
            <a:extLst>
              <a:ext uri="{FF2B5EF4-FFF2-40B4-BE49-F238E27FC236}">
                <a16:creationId xmlns="" xmlns:a16="http://schemas.microsoft.com/office/drawing/2014/main" id="{42E7F5EE-F542-199F-CC5E-02F91A697E50}"/>
              </a:ext>
            </a:extLst>
          </p:cNvPr>
          <p:cNvSpPr/>
          <p:nvPr/>
        </p:nvSpPr>
        <p:spPr>
          <a:xfrm>
            <a:off x="7674674" y="3316913"/>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Owal 82">
            <a:extLst>
              <a:ext uri="{FF2B5EF4-FFF2-40B4-BE49-F238E27FC236}">
                <a16:creationId xmlns="" xmlns:a16="http://schemas.microsoft.com/office/drawing/2014/main" id="{4E95F7F5-C3EC-52FE-996E-A5AA8E3F7849}"/>
              </a:ext>
            </a:extLst>
          </p:cNvPr>
          <p:cNvSpPr/>
          <p:nvPr/>
        </p:nvSpPr>
        <p:spPr>
          <a:xfrm>
            <a:off x="6631555" y="179423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Owal 83">
            <a:extLst>
              <a:ext uri="{FF2B5EF4-FFF2-40B4-BE49-F238E27FC236}">
                <a16:creationId xmlns="" xmlns:a16="http://schemas.microsoft.com/office/drawing/2014/main" id="{56DBDEC9-16A7-9742-53E2-E1A3DA6F2057}"/>
              </a:ext>
            </a:extLst>
          </p:cNvPr>
          <p:cNvSpPr/>
          <p:nvPr/>
        </p:nvSpPr>
        <p:spPr>
          <a:xfrm>
            <a:off x="7188641" y="1776075"/>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p:cNvSpPr txBox="1"/>
          <p:nvPr/>
        </p:nvSpPr>
        <p:spPr>
          <a:xfrm>
            <a:off x="3526512" y="3265927"/>
            <a:ext cx="391133" cy="276999"/>
          </a:xfrm>
          <a:prstGeom prst="rect">
            <a:avLst/>
          </a:prstGeom>
          <a:noFill/>
        </p:spPr>
        <p:txBody>
          <a:bodyPr wrap="none" lIns="0" tIns="0" rIns="0" bIns="0" rtlCol="0">
            <a:spAutoFit/>
          </a:bodyPr>
          <a:lstStyle/>
          <a:p>
            <a:r>
              <a:rPr lang="pl-PL" sz="1800"/>
              <a:t>a=1</a:t>
            </a:r>
          </a:p>
        </p:txBody>
      </p:sp>
      <p:sp>
        <p:nvSpPr>
          <p:cNvPr id="88" name="pole tekstowe 87"/>
          <p:cNvSpPr txBox="1"/>
          <p:nvPr/>
        </p:nvSpPr>
        <p:spPr>
          <a:xfrm>
            <a:off x="5214374" y="3219256"/>
            <a:ext cx="391133" cy="276999"/>
          </a:xfrm>
          <a:prstGeom prst="rect">
            <a:avLst/>
          </a:prstGeom>
          <a:noFill/>
        </p:spPr>
        <p:txBody>
          <a:bodyPr wrap="none" lIns="0" tIns="0" rIns="0" bIns="0" rtlCol="0">
            <a:spAutoFit/>
          </a:bodyPr>
          <a:lstStyle/>
          <a:p>
            <a:r>
              <a:rPr lang="pl-PL" sz="1800"/>
              <a:t>a=0</a:t>
            </a:r>
          </a:p>
        </p:txBody>
      </p:sp>
      <p:sp>
        <p:nvSpPr>
          <p:cNvPr id="91" name="pole tekstowe 90"/>
          <p:cNvSpPr txBox="1"/>
          <p:nvPr/>
        </p:nvSpPr>
        <p:spPr>
          <a:xfrm>
            <a:off x="6534462" y="3390356"/>
            <a:ext cx="846386" cy="276999"/>
          </a:xfrm>
          <a:prstGeom prst="rect">
            <a:avLst/>
          </a:prstGeom>
          <a:noFill/>
        </p:spPr>
        <p:txBody>
          <a:bodyPr wrap="none" lIns="0" tIns="0" rIns="0" bIns="0" rtlCol="0">
            <a:spAutoFit/>
          </a:bodyPr>
          <a:lstStyle/>
          <a:p>
            <a:r>
              <a:rPr lang="pl-PL" sz="1800"/>
              <a:t>a=1 b=1</a:t>
            </a:r>
          </a:p>
        </p:txBody>
      </p:sp>
      <p:sp>
        <p:nvSpPr>
          <p:cNvPr id="106" name="pole tekstowe 105"/>
          <p:cNvSpPr txBox="1"/>
          <p:nvPr/>
        </p:nvSpPr>
        <p:spPr>
          <a:xfrm>
            <a:off x="8212243" y="3404426"/>
            <a:ext cx="391133" cy="276999"/>
          </a:xfrm>
          <a:prstGeom prst="rect">
            <a:avLst/>
          </a:prstGeom>
          <a:noFill/>
        </p:spPr>
        <p:txBody>
          <a:bodyPr wrap="none" lIns="0" tIns="0" rIns="0" bIns="0" rtlCol="0">
            <a:spAutoFit/>
          </a:bodyPr>
          <a:lstStyle/>
          <a:p>
            <a:r>
              <a:rPr lang="pl-PL" sz="1800"/>
              <a:t>a=0</a:t>
            </a:r>
          </a:p>
        </p:txBody>
      </p:sp>
      <p:sp>
        <p:nvSpPr>
          <p:cNvPr id="108" name="pole tekstowe 107"/>
          <p:cNvSpPr txBox="1"/>
          <p:nvPr/>
        </p:nvSpPr>
        <p:spPr>
          <a:xfrm>
            <a:off x="6383217" y="1175495"/>
            <a:ext cx="1240428" cy="246221"/>
          </a:xfrm>
          <a:prstGeom prst="rect">
            <a:avLst/>
          </a:prstGeom>
          <a:noFill/>
        </p:spPr>
        <p:txBody>
          <a:bodyPr wrap="square" lIns="0" tIns="0" rIns="0" bIns="0" rtlCol="0">
            <a:spAutoFit/>
          </a:bodyPr>
          <a:lstStyle/>
          <a:p>
            <a:r>
              <a:rPr lang="pl-PL" sz="1600"/>
              <a:t>a=1 b=0</a:t>
            </a:r>
          </a:p>
        </p:txBody>
      </p:sp>
      <p:cxnSp>
        <p:nvCxnSpPr>
          <p:cNvPr id="9" name="Łącznik prosty ze strzałką 8"/>
          <p:cNvCxnSpPr/>
          <p:nvPr/>
        </p:nvCxnSpPr>
        <p:spPr>
          <a:xfrm>
            <a:off x="6825173" y="1458945"/>
            <a:ext cx="199962" cy="296148"/>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0" name="Grupa 19"/>
          <p:cNvGrpSpPr/>
          <p:nvPr/>
        </p:nvGrpSpPr>
        <p:grpSpPr>
          <a:xfrm>
            <a:off x="75739" y="4058034"/>
            <a:ext cx="2436883" cy="2560522"/>
            <a:chOff x="372002" y="4054486"/>
            <a:chExt cx="2436883" cy="2560522"/>
          </a:xfrm>
        </p:grpSpPr>
        <p:sp>
          <p:nvSpPr>
            <p:cNvPr id="101" name="Prostokąt 100">
              <a:extLst>
                <a:ext uri="{FF2B5EF4-FFF2-40B4-BE49-F238E27FC236}">
                  <a16:creationId xmlns="" xmlns:a16="http://schemas.microsoft.com/office/drawing/2014/main" id="{7DD199DA-3573-7129-7140-1346A0A48198}"/>
                </a:ext>
              </a:extLst>
            </p:cNvPr>
            <p:cNvSpPr/>
            <p:nvPr/>
          </p:nvSpPr>
          <p:spPr>
            <a:xfrm>
              <a:off x="372002" y="4543306"/>
              <a:ext cx="2436883" cy="20717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02" name="Łącznik prosty 101">
              <a:extLst>
                <a:ext uri="{FF2B5EF4-FFF2-40B4-BE49-F238E27FC236}">
                  <a16:creationId xmlns="" xmlns:a16="http://schemas.microsoft.com/office/drawing/2014/main" id="{6C99C1D6-3FD2-C070-FEF2-D7596B7F6980}"/>
                </a:ext>
              </a:extLst>
            </p:cNvPr>
            <p:cNvCxnSpPr>
              <a:cxnSpLocks/>
            </p:cNvCxnSpPr>
            <p:nvPr/>
          </p:nvCxnSpPr>
          <p:spPr>
            <a:xfrm>
              <a:off x="1509368" y="4543306"/>
              <a:ext cx="0"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Łącznik prosty 102">
              <a:extLst>
                <a:ext uri="{FF2B5EF4-FFF2-40B4-BE49-F238E27FC236}">
                  <a16:creationId xmlns="" xmlns:a16="http://schemas.microsoft.com/office/drawing/2014/main" id="{C3BB4B32-2890-B1A1-47FF-C21473B9FBDC}"/>
                </a:ext>
              </a:extLst>
            </p:cNvPr>
            <p:cNvCxnSpPr/>
            <p:nvPr/>
          </p:nvCxnSpPr>
          <p:spPr>
            <a:xfrm>
              <a:off x="372002" y="5083750"/>
              <a:ext cx="1137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Łącznik prosty 103">
              <a:extLst>
                <a:ext uri="{FF2B5EF4-FFF2-40B4-BE49-F238E27FC236}">
                  <a16:creationId xmlns="" xmlns:a16="http://schemas.microsoft.com/office/drawing/2014/main" id="{FBB72482-C87E-FFD5-5E22-3676F2207E22}"/>
                </a:ext>
              </a:extLst>
            </p:cNvPr>
            <p:cNvCxnSpPr/>
            <p:nvPr/>
          </p:nvCxnSpPr>
          <p:spPr>
            <a:xfrm>
              <a:off x="1509368" y="6074564"/>
              <a:ext cx="1299517"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Owal 91">
              <a:extLst>
                <a:ext uri="{FF2B5EF4-FFF2-40B4-BE49-F238E27FC236}">
                  <a16:creationId xmlns="" xmlns:a16="http://schemas.microsoft.com/office/drawing/2014/main" id="{944E836A-B78E-00F9-AFEC-59B91A23AC9C}"/>
                </a:ext>
              </a:extLst>
            </p:cNvPr>
            <p:cNvSpPr/>
            <p:nvPr/>
          </p:nvSpPr>
          <p:spPr>
            <a:xfrm>
              <a:off x="1666537" y="4813528"/>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Owal 92">
              <a:extLst>
                <a:ext uri="{FF2B5EF4-FFF2-40B4-BE49-F238E27FC236}">
                  <a16:creationId xmlns="" xmlns:a16="http://schemas.microsoft.com/office/drawing/2014/main" id="{912CFDE6-9B8A-70C7-62C8-6DB1CF00A936}"/>
                </a:ext>
              </a:extLst>
            </p:cNvPr>
            <p:cNvSpPr/>
            <p:nvPr/>
          </p:nvSpPr>
          <p:spPr>
            <a:xfrm>
              <a:off x="1964393" y="544404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Owal 93">
              <a:extLst>
                <a:ext uri="{FF2B5EF4-FFF2-40B4-BE49-F238E27FC236}">
                  <a16:creationId xmlns="" xmlns:a16="http://schemas.microsoft.com/office/drawing/2014/main" id="{3B85E565-ACF2-F28D-FC76-874DC708CE31}"/>
                </a:ext>
              </a:extLst>
            </p:cNvPr>
            <p:cNvSpPr/>
            <p:nvPr/>
          </p:nvSpPr>
          <p:spPr>
            <a:xfrm>
              <a:off x="2309737" y="481352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Owal 94">
              <a:extLst>
                <a:ext uri="{FF2B5EF4-FFF2-40B4-BE49-F238E27FC236}">
                  <a16:creationId xmlns="" xmlns:a16="http://schemas.microsoft.com/office/drawing/2014/main" id="{2D819EF8-82DD-C3FC-E154-9C3EC03C8645}"/>
                </a:ext>
              </a:extLst>
            </p:cNvPr>
            <p:cNvSpPr/>
            <p:nvPr/>
          </p:nvSpPr>
          <p:spPr>
            <a:xfrm>
              <a:off x="634800" y="539621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Owal 95">
              <a:extLst>
                <a:ext uri="{FF2B5EF4-FFF2-40B4-BE49-F238E27FC236}">
                  <a16:creationId xmlns="" xmlns:a16="http://schemas.microsoft.com/office/drawing/2014/main" id="{5E6597A3-A059-CE26-3E6D-FF6D53D68399}"/>
                </a:ext>
              </a:extLst>
            </p:cNvPr>
            <p:cNvSpPr/>
            <p:nvPr/>
          </p:nvSpPr>
          <p:spPr>
            <a:xfrm>
              <a:off x="2488045" y="5004163"/>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Owal 96">
              <a:extLst>
                <a:ext uri="{FF2B5EF4-FFF2-40B4-BE49-F238E27FC236}">
                  <a16:creationId xmlns="" xmlns:a16="http://schemas.microsoft.com/office/drawing/2014/main" id="{4AC6BF1D-7511-41C5-E3E0-1C8C9D61C825}"/>
                </a:ext>
              </a:extLst>
            </p:cNvPr>
            <p:cNvSpPr/>
            <p:nvPr/>
          </p:nvSpPr>
          <p:spPr>
            <a:xfrm>
              <a:off x="1045997" y="5873145"/>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8" name="Owal 97">
              <a:extLst>
                <a:ext uri="{FF2B5EF4-FFF2-40B4-BE49-F238E27FC236}">
                  <a16:creationId xmlns="" xmlns:a16="http://schemas.microsoft.com/office/drawing/2014/main" id="{E62E72B3-C81D-426C-EAC1-EC9BDD5C2052}"/>
                </a:ext>
              </a:extLst>
            </p:cNvPr>
            <p:cNvSpPr/>
            <p:nvPr/>
          </p:nvSpPr>
          <p:spPr>
            <a:xfrm>
              <a:off x="1677868" y="6254720"/>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9" name="Owal 98">
              <a:extLst>
                <a:ext uri="{FF2B5EF4-FFF2-40B4-BE49-F238E27FC236}">
                  <a16:creationId xmlns="" xmlns:a16="http://schemas.microsoft.com/office/drawing/2014/main" id="{6880C9B4-CFA5-FEDE-834C-1FAE3916E3B1}"/>
                </a:ext>
              </a:extLst>
            </p:cNvPr>
            <p:cNvSpPr/>
            <p:nvPr/>
          </p:nvSpPr>
          <p:spPr>
            <a:xfrm>
              <a:off x="634749" y="4732043"/>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0" name="Owal 99">
              <a:extLst>
                <a:ext uri="{FF2B5EF4-FFF2-40B4-BE49-F238E27FC236}">
                  <a16:creationId xmlns="" xmlns:a16="http://schemas.microsoft.com/office/drawing/2014/main" id="{7750125E-1D26-E87F-54B6-FD1BC06D2CE4}"/>
                </a:ext>
              </a:extLst>
            </p:cNvPr>
            <p:cNvSpPr/>
            <p:nvPr/>
          </p:nvSpPr>
          <p:spPr>
            <a:xfrm>
              <a:off x="1191835" y="4713882"/>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9" name="pole tekstowe 108"/>
            <p:cNvSpPr txBox="1"/>
            <p:nvPr/>
          </p:nvSpPr>
          <p:spPr>
            <a:xfrm>
              <a:off x="476361" y="6307461"/>
              <a:ext cx="753411" cy="246221"/>
            </a:xfrm>
            <a:prstGeom prst="rect">
              <a:avLst/>
            </a:prstGeom>
            <a:noFill/>
          </p:spPr>
          <p:txBody>
            <a:bodyPr wrap="none" lIns="0" tIns="0" rIns="0" bIns="0" rtlCol="0">
              <a:spAutoFit/>
            </a:bodyPr>
            <a:lstStyle/>
            <a:p>
              <a:r>
                <a:rPr lang="pl-PL" sz="1600"/>
                <a:t>a=1 b=1</a:t>
              </a:r>
            </a:p>
          </p:txBody>
        </p:sp>
        <p:sp>
          <p:nvSpPr>
            <p:cNvPr id="110" name="pole tekstowe 109"/>
            <p:cNvSpPr txBox="1"/>
            <p:nvPr/>
          </p:nvSpPr>
          <p:spPr>
            <a:xfrm>
              <a:off x="836441" y="4054486"/>
              <a:ext cx="1190046" cy="276999"/>
            </a:xfrm>
            <a:prstGeom prst="rect">
              <a:avLst/>
            </a:prstGeom>
            <a:noFill/>
          </p:spPr>
          <p:txBody>
            <a:bodyPr wrap="square" lIns="0" tIns="0" rIns="0" bIns="0" rtlCol="0">
              <a:spAutoFit/>
            </a:bodyPr>
            <a:lstStyle/>
            <a:p>
              <a:r>
                <a:rPr lang="pl-PL" sz="1800"/>
                <a:t>a=1 b=0</a:t>
              </a:r>
            </a:p>
          </p:txBody>
        </p:sp>
        <p:cxnSp>
          <p:nvCxnSpPr>
            <p:cNvPr id="111" name="Łącznik prosty ze strzałką 110"/>
            <p:cNvCxnSpPr/>
            <p:nvPr/>
          </p:nvCxnSpPr>
          <p:spPr>
            <a:xfrm flipH="1">
              <a:off x="1040085" y="4310228"/>
              <a:ext cx="237297" cy="384244"/>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2" name="pole tekstowe 111"/>
            <p:cNvSpPr txBox="1"/>
            <p:nvPr/>
          </p:nvSpPr>
          <p:spPr>
            <a:xfrm>
              <a:off x="1736045" y="4567307"/>
              <a:ext cx="742191" cy="246221"/>
            </a:xfrm>
            <a:prstGeom prst="rect">
              <a:avLst/>
            </a:prstGeom>
            <a:noFill/>
          </p:spPr>
          <p:txBody>
            <a:bodyPr wrap="none" lIns="0" tIns="0" rIns="0" bIns="0" rtlCol="0">
              <a:spAutoFit/>
            </a:bodyPr>
            <a:lstStyle/>
            <a:p>
              <a:r>
                <a:rPr lang="pl-PL" sz="1600"/>
                <a:t>a=0 c=1</a:t>
              </a:r>
            </a:p>
          </p:txBody>
        </p:sp>
        <p:sp>
          <p:nvSpPr>
            <p:cNvPr id="113" name="pole tekstowe 112"/>
            <p:cNvSpPr txBox="1"/>
            <p:nvPr/>
          </p:nvSpPr>
          <p:spPr>
            <a:xfrm>
              <a:off x="2306042" y="6098564"/>
              <a:ext cx="448318" cy="492443"/>
            </a:xfrm>
            <a:prstGeom prst="rect">
              <a:avLst/>
            </a:prstGeom>
            <a:noFill/>
          </p:spPr>
          <p:txBody>
            <a:bodyPr wrap="square" lIns="0" tIns="0" rIns="0" bIns="0" rtlCol="0">
              <a:spAutoFit/>
            </a:bodyPr>
            <a:lstStyle/>
            <a:p>
              <a:r>
                <a:rPr lang="pl-PL" sz="1600"/>
                <a:t>a=0 </a:t>
              </a:r>
            </a:p>
            <a:p>
              <a:r>
                <a:rPr lang="pl-PL" sz="1600"/>
                <a:t>c=0</a:t>
              </a:r>
            </a:p>
          </p:txBody>
        </p:sp>
      </p:grpSp>
      <p:grpSp>
        <p:nvGrpSpPr>
          <p:cNvPr id="14" name="Grupa 13"/>
          <p:cNvGrpSpPr/>
          <p:nvPr/>
        </p:nvGrpSpPr>
        <p:grpSpPr>
          <a:xfrm>
            <a:off x="4230005" y="3942175"/>
            <a:ext cx="2862275" cy="2727185"/>
            <a:chOff x="3349178" y="3942175"/>
            <a:chExt cx="2862275" cy="2727185"/>
          </a:xfrm>
        </p:grpSpPr>
        <p:grpSp>
          <p:nvGrpSpPr>
            <p:cNvPr id="24" name="Grupa 23">
              <a:extLst>
                <a:ext uri="{FF2B5EF4-FFF2-40B4-BE49-F238E27FC236}">
                  <a16:creationId xmlns="" xmlns:a16="http://schemas.microsoft.com/office/drawing/2014/main" id="{0E66CB8B-BF02-0FE7-12C9-E1463A0C8AF4}"/>
                </a:ext>
              </a:extLst>
            </p:cNvPr>
            <p:cNvGrpSpPr/>
            <p:nvPr/>
          </p:nvGrpSpPr>
          <p:grpSpPr>
            <a:xfrm>
              <a:off x="3440755" y="4564976"/>
              <a:ext cx="2383412" cy="2104384"/>
              <a:chOff x="827584" y="3845966"/>
              <a:chExt cx="2037104" cy="1682311"/>
            </a:xfrm>
          </p:grpSpPr>
          <p:sp>
            <p:nvSpPr>
              <p:cNvPr id="25" name="Prostokąt 24">
                <a:extLst>
                  <a:ext uri="{FF2B5EF4-FFF2-40B4-BE49-F238E27FC236}">
                    <a16:creationId xmlns="" xmlns:a16="http://schemas.microsoft.com/office/drawing/2014/main" id="{D1C50795-5235-2FD8-569E-8F361CEC31AA}"/>
                  </a:ext>
                </a:extLst>
              </p:cNvPr>
              <p:cNvSpPr/>
              <p:nvPr/>
            </p:nvSpPr>
            <p:spPr>
              <a:xfrm>
                <a:off x="827584" y="3845966"/>
                <a:ext cx="2037104" cy="16561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6" name="Łącznik prosty 25">
                <a:extLst>
                  <a:ext uri="{FF2B5EF4-FFF2-40B4-BE49-F238E27FC236}">
                    <a16:creationId xmlns="" xmlns:a16="http://schemas.microsoft.com/office/drawing/2014/main" id="{952DF042-24AB-345F-23EB-44A66B419EF2}"/>
                  </a:ext>
                </a:extLst>
              </p:cNvPr>
              <p:cNvCxnSpPr>
                <a:cxnSpLocks/>
              </p:cNvCxnSpPr>
              <p:nvPr/>
            </p:nvCxnSpPr>
            <p:spPr>
              <a:xfrm>
                <a:off x="1799692" y="3872093"/>
                <a:ext cx="0"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Łącznik prosty 26">
                <a:extLst>
                  <a:ext uri="{FF2B5EF4-FFF2-40B4-BE49-F238E27FC236}">
                    <a16:creationId xmlns="" xmlns:a16="http://schemas.microsoft.com/office/drawing/2014/main" id="{F1189DBC-A219-9DEE-59AF-725EBBD241D1}"/>
                  </a:ext>
                </a:extLst>
              </p:cNvPr>
              <p:cNvCxnSpPr/>
              <p:nvPr/>
            </p:nvCxnSpPr>
            <p:spPr>
              <a:xfrm>
                <a:off x="827584" y="4365104"/>
                <a:ext cx="972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Łącznik prosty 27">
                <a:extLst>
                  <a:ext uri="{FF2B5EF4-FFF2-40B4-BE49-F238E27FC236}">
                    <a16:creationId xmlns="" xmlns:a16="http://schemas.microsoft.com/office/drawing/2014/main" id="{247E3C53-122E-2768-1ED3-76D275A744F1}"/>
                  </a:ext>
                </a:extLst>
              </p:cNvPr>
              <p:cNvCxnSpPr/>
              <p:nvPr/>
            </p:nvCxnSpPr>
            <p:spPr>
              <a:xfrm>
                <a:off x="1799692" y="5070102"/>
                <a:ext cx="106499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0" name="Łącznik prosty 29">
              <a:extLst>
                <a:ext uri="{FF2B5EF4-FFF2-40B4-BE49-F238E27FC236}">
                  <a16:creationId xmlns="" xmlns:a16="http://schemas.microsoft.com/office/drawing/2014/main" id="{BC754D9B-B907-4DB2-FE96-45294E3DD3E0}"/>
                </a:ext>
              </a:extLst>
            </p:cNvPr>
            <p:cNvCxnSpPr/>
            <p:nvPr/>
          </p:nvCxnSpPr>
          <p:spPr>
            <a:xfrm>
              <a:off x="5209992" y="4575870"/>
              <a:ext cx="0" cy="1531258"/>
            </a:xfrm>
            <a:prstGeom prst="line">
              <a:avLst/>
            </a:prstGeom>
          </p:spPr>
          <p:style>
            <a:lnRef idx="1">
              <a:schemeClr val="accent1"/>
            </a:lnRef>
            <a:fillRef idx="0">
              <a:schemeClr val="accent1"/>
            </a:fillRef>
            <a:effectRef idx="0">
              <a:schemeClr val="accent1"/>
            </a:effectRef>
            <a:fontRef idx="minor">
              <a:schemeClr val="tx1"/>
            </a:fontRef>
          </p:style>
        </p:cxnSp>
        <p:sp>
          <p:nvSpPr>
            <p:cNvPr id="31" name="Owal 30">
              <a:extLst>
                <a:ext uri="{FF2B5EF4-FFF2-40B4-BE49-F238E27FC236}">
                  <a16:creationId xmlns="" xmlns:a16="http://schemas.microsoft.com/office/drawing/2014/main" id="{D7FF7933-619F-BEE6-4747-898248F8ABD3}"/>
                </a:ext>
              </a:extLst>
            </p:cNvPr>
            <p:cNvSpPr/>
            <p:nvPr/>
          </p:nvSpPr>
          <p:spPr>
            <a:xfrm>
              <a:off x="4735290" y="4944138"/>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Owal 31">
              <a:extLst>
                <a:ext uri="{FF2B5EF4-FFF2-40B4-BE49-F238E27FC236}">
                  <a16:creationId xmlns="" xmlns:a16="http://schemas.microsoft.com/office/drawing/2014/main" id="{E19DFF53-3E5D-4E34-1139-AB21A110F788}"/>
                </a:ext>
              </a:extLst>
            </p:cNvPr>
            <p:cNvSpPr/>
            <p:nvPr/>
          </p:nvSpPr>
          <p:spPr>
            <a:xfrm>
              <a:off x="5033146" y="557465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Owal 32">
              <a:extLst>
                <a:ext uri="{FF2B5EF4-FFF2-40B4-BE49-F238E27FC236}">
                  <a16:creationId xmlns="" xmlns:a16="http://schemas.microsoft.com/office/drawing/2014/main" id="{CA97B570-0246-00F3-4D5A-162A4783B562}"/>
                </a:ext>
              </a:extLst>
            </p:cNvPr>
            <p:cNvSpPr/>
            <p:nvPr/>
          </p:nvSpPr>
          <p:spPr>
            <a:xfrm>
              <a:off x="5378491" y="494413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Owal 33">
              <a:extLst>
                <a:ext uri="{FF2B5EF4-FFF2-40B4-BE49-F238E27FC236}">
                  <a16:creationId xmlns="" xmlns:a16="http://schemas.microsoft.com/office/drawing/2014/main" id="{DE8EA5E6-EC86-D5E5-4C2B-7EB415DA0EC6}"/>
                </a:ext>
              </a:extLst>
            </p:cNvPr>
            <p:cNvSpPr/>
            <p:nvPr/>
          </p:nvSpPr>
          <p:spPr>
            <a:xfrm>
              <a:off x="3703553" y="552682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Owal 34">
              <a:extLst>
                <a:ext uri="{FF2B5EF4-FFF2-40B4-BE49-F238E27FC236}">
                  <a16:creationId xmlns="" xmlns:a16="http://schemas.microsoft.com/office/drawing/2014/main" id="{8A3B8705-511F-790B-2AD0-59A724A3AA61}"/>
                </a:ext>
              </a:extLst>
            </p:cNvPr>
            <p:cNvSpPr/>
            <p:nvPr/>
          </p:nvSpPr>
          <p:spPr>
            <a:xfrm>
              <a:off x="5556799" y="5134773"/>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Owal 35">
              <a:extLst>
                <a:ext uri="{FF2B5EF4-FFF2-40B4-BE49-F238E27FC236}">
                  <a16:creationId xmlns="" xmlns:a16="http://schemas.microsoft.com/office/drawing/2014/main" id="{71921EAD-55BC-8C36-CF3A-D7ACC1196BB2}"/>
                </a:ext>
              </a:extLst>
            </p:cNvPr>
            <p:cNvSpPr/>
            <p:nvPr/>
          </p:nvSpPr>
          <p:spPr>
            <a:xfrm>
              <a:off x="4114750" y="6003755"/>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Owal 36">
              <a:extLst>
                <a:ext uri="{FF2B5EF4-FFF2-40B4-BE49-F238E27FC236}">
                  <a16:creationId xmlns="" xmlns:a16="http://schemas.microsoft.com/office/drawing/2014/main" id="{7C95A7E3-D7F9-0CFA-9746-8779049628CF}"/>
                </a:ext>
              </a:extLst>
            </p:cNvPr>
            <p:cNvSpPr/>
            <p:nvPr/>
          </p:nvSpPr>
          <p:spPr>
            <a:xfrm>
              <a:off x="4746621" y="6385329"/>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Owal 37">
              <a:extLst>
                <a:ext uri="{FF2B5EF4-FFF2-40B4-BE49-F238E27FC236}">
                  <a16:creationId xmlns="" xmlns:a16="http://schemas.microsoft.com/office/drawing/2014/main" id="{A559F295-5DDE-96A6-D4BD-88ED72A4AA07}"/>
                </a:ext>
              </a:extLst>
            </p:cNvPr>
            <p:cNvSpPr/>
            <p:nvPr/>
          </p:nvSpPr>
          <p:spPr>
            <a:xfrm>
              <a:off x="3703502" y="4862653"/>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Owal 38">
              <a:extLst>
                <a:ext uri="{FF2B5EF4-FFF2-40B4-BE49-F238E27FC236}">
                  <a16:creationId xmlns="" xmlns:a16="http://schemas.microsoft.com/office/drawing/2014/main" id="{91F346A0-4958-FE0E-B958-66DE59BE88E8}"/>
                </a:ext>
              </a:extLst>
            </p:cNvPr>
            <p:cNvSpPr/>
            <p:nvPr/>
          </p:nvSpPr>
          <p:spPr>
            <a:xfrm>
              <a:off x="4260588" y="4844492"/>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4" name="pole tekstowe 113"/>
            <p:cNvSpPr txBox="1"/>
            <p:nvPr/>
          </p:nvSpPr>
          <p:spPr>
            <a:xfrm>
              <a:off x="3349178" y="4061227"/>
              <a:ext cx="905816" cy="246221"/>
            </a:xfrm>
            <a:prstGeom prst="rect">
              <a:avLst/>
            </a:prstGeom>
            <a:noFill/>
          </p:spPr>
          <p:txBody>
            <a:bodyPr wrap="square" lIns="0" tIns="0" rIns="0" bIns="0" rtlCol="0">
              <a:spAutoFit/>
            </a:bodyPr>
            <a:lstStyle/>
            <a:p>
              <a:r>
                <a:rPr lang="pl-PL" sz="1600"/>
                <a:t>a=1 b=0</a:t>
              </a:r>
            </a:p>
          </p:txBody>
        </p:sp>
        <p:cxnSp>
          <p:nvCxnSpPr>
            <p:cNvPr id="115" name="Łącznik prosty ze strzałką 114"/>
            <p:cNvCxnSpPr>
              <a:stCxn id="114" idx="2"/>
            </p:cNvCxnSpPr>
            <p:nvPr/>
          </p:nvCxnSpPr>
          <p:spPr>
            <a:xfrm>
              <a:off x="3802086" y="4307448"/>
              <a:ext cx="214381" cy="541898"/>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6" name="pole tekstowe 115"/>
            <p:cNvSpPr txBox="1"/>
            <p:nvPr/>
          </p:nvSpPr>
          <p:spPr>
            <a:xfrm>
              <a:off x="3501958" y="6406798"/>
              <a:ext cx="753411" cy="246221"/>
            </a:xfrm>
            <a:prstGeom prst="rect">
              <a:avLst/>
            </a:prstGeom>
            <a:noFill/>
          </p:spPr>
          <p:txBody>
            <a:bodyPr wrap="none" lIns="0" tIns="0" rIns="0" bIns="0" rtlCol="0">
              <a:spAutoFit/>
            </a:bodyPr>
            <a:lstStyle/>
            <a:p>
              <a:r>
                <a:rPr lang="pl-PL" sz="1600"/>
                <a:t>a=1 b=1</a:t>
              </a:r>
            </a:p>
          </p:txBody>
        </p:sp>
        <p:sp>
          <p:nvSpPr>
            <p:cNvPr id="117" name="pole tekstowe 116"/>
            <p:cNvSpPr txBox="1"/>
            <p:nvPr/>
          </p:nvSpPr>
          <p:spPr>
            <a:xfrm>
              <a:off x="5400996" y="6131718"/>
              <a:ext cx="448318" cy="492443"/>
            </a:xfrm>
            <a:prstGeom prst="rect">
              <a:avLst/>
            </a:prstGeom>
            <a:noFill/>
          </p:spPr>
          <p:txBody>
            <a:bodyPr wrap="square" lIns="0" tIns="0" rIns="0" bIns="0" rtlCol="0">
              <a:spAutoFit/>
            </a:bodyPr>
            <a:lstStyle/>
            <a:p>
              <a:r>
                <a:rPr lang="pl-PL" sz="1600"/>
                <a:t>a=0 </a:t>
              </a:r>
            </a:p>
            <a:p>
              <a:r>
                <a:rPr lang="pl-PL" sz="1600"/>
                <a:t>c=0</a:t>
              </a:r>
            </a:p>
          </p:txBody>
        </p:sp>
        <p:sp>
          <p:nvSpPr>
            <p:cNvPr id="118" name="pole tekstowe 117"/>
            <p:cNvSpPr txBox="1"/>
            <p:nvPr/>
          </p:nvSpPr>
          <p:spPr>
            <a:xfrm>
              <a:off x="4171579" y="4186516"/>
              <a:ext cx="1342266" cy="246221"/>
            </a:xfrm>
            <a:prstGeom prst="rect">
              <a:avLst/>
            </a:prstGeom>
            <a:noFill/>
          </p:spPr>
          <p:txBody>
            <a:bodyPr wrap="square" lIns="0" tIns="0" rIns="0" bIns="0" rtlCol="0">
              <a:spAutoFit/>
            </a:bodyPr>
            <a:lstStyle/>
            <a:p>
              <a:r>
                <a:rPr lang="pl-PL" sz="1600"/>
                <a:t>a=0 c=1 e=0</a:t>
              </a:r>
            </a:p>
          </p:txBody>
        </p:sp>
        <p:cxnSp>
          <p:nvCxnSpPr>
            <p:cNvPr id="119" name="Łącznik prosty ze strzałką 118"/>
            <p:cNvCxnSpPr/>
            <p:nvPr/>
          </p:nvCxnSpPr>
          <p:spPr>
            <a:xfrm>
              <a:off x="4737759" y="4431707"/>
              <a:ext cx="146512" cy="350979"/>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0" name="pole tekstowe 119"/>
            <p:cNvSpPr txBox="1"/>
            <p:nvPr/>
          </p:nvSpPr>
          <p:spPr>
            <a:xfrm>
              <a:off x="4869187" y="3942175"/>
              <a:ext cx="1342266" cy="246221"/>
            </a:xfrm>
            <a:prstGeom prst="rect">
              <a:avLst/>
            </a:prstGeom>
            <a:noFill/>
          </p:spPr>
          <p:txBody>
            <a:bodyPr wrap="square" lIns="0" tIns="0" rIns="0" bIns="0" rtlCol="0">
              <a:spAutoFit/>
            </a:bodyPr>
            <a:lstStyle/>
            <a:p>
              <a:r>
                <a:rPr lang="pl-PL" sz="1600"/>
                <a:t>a=0 c=1 e=1</a:t>
              </a:r>
            </a:p>
          </p:txBody>
        </p:sp>
        <p:cxnSp>
          <p:nvCxnSpPr>
            <p:cNvPr id="121" name="Łącznik prosty ze strzałką 120"/>
            <p:cNvCxnSpPr/>
            <p:nvPr/>
          </p:nvCxnSpPr>
          <p:spPr>
            <a:xfrm>
              <a:off x="5465398" y="4249794"/>
              <a:ext cx="16572" cy="510286"/>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3" name="Grupa 2"/>
          <p:cNvGrpSpPr/>
          <p:nvPr/>
        </p:nvGrpSpPr>
        <p:grpSpPr>
          <a:xfrm>
            <a:off x="6749901" y="4533973"/>
            <a:ext cx="2353108" cy="1957795"/>
            <a:chOff x="6408973" y="4400063"/>
            <a:chExt cx="2353108" cy="1957795"/>
          </a:xfrm>
        </p:grpSpPr>
        <p:cxnSp>
          <p:nvCxnSpPr>
            <p:cNvPr id="17" name="Łącznik prosty ze strzałką 16"/>
            <p:cNvCxnSpPr/>
            <p:nvPr/>
          </p:nvCxnSpPr>
          <p:spPr>
            <a:xfrm flipH="1">
              <a:off x="6948264" y="4437112"/>
              <a:ext cx="379302" cy="40360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Łącznik prosty ze strzałką 121"/>
            <p:cNvCxnSpPr>
              <a:endCxn id="156" idx="5"/>
            </p:cNvCxnSpPr>
            <p:nvPr/>
          </p:nvCxnSpPr>
          <p:spPr>
            <a:xfrm>
              <a:off x="7305113" y="4425727"/>
              <a:ext cx="520876" cy="568064"/>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23" name="pole tekstowe 122"/>
            <p:cNvSpPr txBox="1"/>
            <p:nvPr/>
          </p:nvSpPr>
          <p:spPr>
            <a:xfrm>
              <a:off x="6762088" y="4417363"/>
              <a:ext cx="347852" cy="246221"/>
            </a:xfrm>
            <a:prstGeom prst="rect">
              <a:avLst/>
            </a:prstGeom>
            <a:noFill/>
          </p:spPr>
          <p:txBody>
            <a:bodyPr wrap="none" lIns="0" tIns="0" rIns="0" bIns="0" rtlCol="0">
              <a:spAutoFit/>
            </a:bodyPr>
            <a:lstStyle/>
            <a:p>
              <a:r>
                <a:rPr lang="pl-PL" sz="1600"/>
                <a:t>a=1</a:t>
              </a:r>
            </a:p>
          </p:txBody>
        </p:sp>
        <p:sp>
          <p:nvSpPr>
            <p:cNvPr id="124" name="pole tekstowe 123"/>
            <p:cNvSpPr txBox="1"/>
            <p:nvPr/>
          </p:nvSpPr>
          <p:spPr>
            <a:xfrm>
              <a:off x="7652420" y="4447479"/>
              <a:ext cx="347852" cy="246221"/>
            </a:xfrm>
            <a:prstGeom prst="rect">
              <a:avLst/>
            </a:prstGeom>
            <a:noFill/>
          </p:spPr>
          <p:txBody>
            <a:bodyPr wrap="none" lIns="0" tIns="0" rIns="0" bIns="0" rtlCol="0">
              <a:spAutoFit/>
            </a:bodyPr>
            <a:lstStyle/>
            <a:p>
              <a:r>
                <a:rPr lang="pl-PL" sz="1600"/>
                <a:t>a=0</a:t>
              </a:r>
            </a:p>
          </p:txBody>
        </p:sp>
        <p:cxnSp>
          <p:nvCxnSpPr>
            <p:cNvPr id="125" name="Łącznik prosty ze strzałką 124"/>
            <p:cNvCxnSpPr/>
            <p:nvPr/>
          </p:nvCxnSpPr>
          <p:spPr>
            <a:xfrm flipH="1">
              <a:off x="6719911" y="4869842"/>
              <a:ext cx="230027" cy="354997"/>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Łącznik prosty ze strzałką 125"/>
            <p:cNvCxnSpPr/>
            <p:nvPr/>
          </p:nvCxnSpPr>
          <p:spPr>
            <a:xfrm>
              <a:off x="6990606" y="4817950"/>
              <a:ext cx="284350" cy="422943"/>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27" name="pole tekstowe 126"/>
            <p:cNvSpPr txBox="1"/>
            <p:nvPr/>
          </p:nvSpPr>
          <p:spPr>
            <a:xfrm>
              <a:off x="6408973" y="4862653"/>
              <a:ext cx="347852" cy="246221"/>
            </a:xfrm>
            <a:prstGeom prst="rect">
              <a:avLst/>
            </a:prstGeom>
            <a:noFill/>
          </p:spPr>
          <p:txBody>
            <a:bodyPr wrap="none" lIns="0" tIns="0" rIns="0" bIns="0" rtlCol="0">
              <a:spAutoFit/>
            </a:bodyPr>
            <a:lstStyle/>
            <a:p>
              <a:r>
                <a:rPr lang="pl-PL" sz="1600"/>
                <a:t>b=1</a:t>
              </a:r>
            </a:p>
          </p:txBody>
        </p:sp>
        <p:sp>
          <p:nvSpPr>
            <p:cNvPr id="128" name="pole tekstowe 127"/>
            <p:cNvSpPr txBox="1"/>
            <p:nvPr/>
          </p:nvSpPr>
          <p:spPr>
            <a:xfrm>
              <a:off x="7170523" y="4812344"/>
              <a:ext cx="347852" cy="246221"/>
            </a:xfrm>
            <a:prstGeom prst="rect">
              <a:avLst/>
            </a:prstGeom>
            <a:noFill/>
          </p:spPr>
          <p:txBody>
            <a:bodyPr wrap="none" lIns="0" tIns="0" rIns="0" bIns="0" rtlCol="0">
              <a:spAutoFit/>
            </a:bodyPr>
            <a:lstStyle/>
            <a:p>
              <a:r>
                <a:rPr lang="pl-PL" sz="1600"/>
                <a:t>b=0</a:t>
              </a:r>
            </a:p>
          </p:txBody>
        </p:sp>
        <p:cxnSp>
          <p:nvCxnSpPr>
            <p:cNvPr id="131" name="Łącznik prosty ze strzałką 130"/>
            <p:cNvCxnSpPr/>
            <p:nvPr/>
          </p:nvCxnSpPr>
          <p:spPr>
            <a:xfrm flipH="1">
              <a:off x="7419903" y="4919150"/>
              <a:ext cx="374094" cy="844698"/>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Łącznik prosty ze strzałką 131"/>
            <p:cNvCxnSpPr/>
            <p:nvPr/>
          </p:nvCxnSpPr>
          <p:spPr>
            <a:xfrm>
              <a:off x="7802862" y="4963339"/>
              <a:ext cx="418246" cy="878450"/>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8" name="pole tekstowe 137"/>
            <p:cNvSpPr txBox="1"/>
            <p:nvPr/>
          </p:nvSpPr>
          <p:spPr>
            <a:xfrm>
              <a:off x="7145558" y="5246839"/>
              <a:ext cx="336631" cy="246221"/>
            </a:xfrm>
            <a:prstGeom prst="rect">
              <a:avLst/>
            </a:prstGeom>
            <a:noFill/>
          </p:spPr>
          <p:txBody>
            <a:bodyPr wrap="none" lIns="0" tIns="0" rIns="0" bIns="0" rtlCol="0">
              <a:spAutoFit/>
            </a:bodyPr>
            <a:lstStyle/>
            <a:p>
              <a:r>
                <a:rPr lang="pl-PL" sz="1600"/>
                <a:t>c=0</a:t>
              </a:r>
            </a:p>
          </p:txBody>
        </p:sp>
        <p:sp>
          <p:nvSpPr>
            <p:cNvPr id="139" name="pole tekstowe 138"/>
            <p:cNvSpPr txBox="1"/>
            <p:nvPr/>
          </p:nvSpPr>
          <p:spPr>
            <a:xfrm>
              <a:off x="8082174" y="5214360"/>
              <a:ext cx="336631" cy="246221"/>
            </a:xfrm>
            <a:prstGeom prst="rect">
              <a:avLst/>
            </a:prstGeom>
            <a:noFill/>
          </p:spPr>
          <p:txBody>
            <a:bodyPr wrap="none" lIns="0" tIns="0" rIns="0" bIns="0" rtlCol="0">
              <a:spAutoFit/>
            </a:bodyPr>
            <a:lstStyle/>
            <a:p>
              <a:r>
                <a:rPr lang="pl-PL" sz="1600"/>
                <a:t>c=1</a:t>
              </a:r>
            </a:p>
          </p:txBody>
        </p:sp>
        <p:cxnSp>
          <p:nvCxnSpPr>
            <p:cNvPr id="140" name="Łącznik prosty ze strzałką 139"/>
            <p:cNvCxnSpPr/>
            <p:nvPr/>
          </p:nvCxnSpPr>
          <p:spPr>
            <a:xfrm flipH="1">
              <a:off x="7674674" y="5736558"/>
              <a:ext cx="510456" cy="538110"/>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Łącznik prosty ze strzałką 141"/>
            <p:cNvCxnSpPr/>
            <p:nvPr/>
          </p:nvCxnSpPr>
          <p:spPr>
            <a:xfrm>
              <a:off x="8193676" y="5730220"/>
              <a:ext cx="441107" cy="627638"/>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47" name="pole tekstowe 146"/>
            <p:cNvSpPr txBox="1"/>
            <p:nvPr/>
          </p:nvSpPr>
          <p:spPr>
            <a:xfrm>
              <a:off x="7554355" y="5755156"/>
              <a:ext cx="347852" cy="246221"/>
            </a:xfrm>
            <a:prstGeom prst="rect">
              <a:avLst/>
            </a:prstGeom>
            <a:noFill/>
          </p:spPr>
          <p:txBody>
            <a:bodyPr wrap="none" lIns="0" tIns="0" rIns="0" bIns="0" rtlCol="0">
              <a:spAutoFit/>
            </a:bodyPr>
            <a:lstStyle/>
            <a:p>
              <a:r>
                <a:rPr lang="pl-PL" sz="1600"/>
                <a:t>e=1</a:t>
              </a:r>
            </a:p>
          </p:txBody>
        </p:sp>
        <p:sp>
          <p:nvSpPr>
            <p:cNvPr id="148" name="pole tekstowe 147"/>
            <p:cNvSpPr txBox="1"/>
            <p:nvPr/>
          </p:nvSpPr>
          <p:spPr>
            <a:xfrm>
              <a:off x="8414229" y="5737141"/>
              <a:ext cx="347852" cy="246221"/>
            </a:xfrm>
            <a:prstGeom prst="rect">
              <a:avLst/>
            </a:prstGeom>
            <a:noFill/>
          </p:spPr>
          <p:txBody>
            <a:bodyPr wrap="none" lIns="0" tIns="0" rIns="0" bIns="0" rtlCol="0">
              <a:spAutoFit/>
            </a:bodyPr>
            <a:lstStyle/>
            <a:p>
              <a:r>
                <a:rPr lang="pl-PL" sz="1600"/>
                <a:t>e=0</a:t>
              </a:r>
            </a:p>
          </p:txBody>
        </p:sp>
        <p:sp>
          <p:nvSpPr>
            <p:cNvPr id="153" name="Elipsa 152"/>
            <p:cNvSpPr/>
            <p:nvPr/>
          </p:nvSpPr>
          <p:spPr>
            <a:xfrm>
              <a:off x="6924222" y="4785374"/>
              <a:ext cx="108914" cy="77279"/>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5" name="Elipsa 154"/>
            <p:cNvSpPr/>
            <p:nvPr/>
          </p:nvSpPr>
          <p:spPr>
            <a:xfrm>
              <a:off x="7289765" y="4400063"/>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6" name="Elipsa 155"/>
            <p:cNvSpPr/>
            <p:nvPr/>
          </p:nvSpPr>
          <p:spPr>
            <a:xfrm>
              <a:off x="7765767" y="4935574"/>
              <a:ext cx="70554" cy="6820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9" name="Elipsa 158"/>
            <p:cNvSpPr/>
            <p:nvPr/>
          </p:nvSpPr>
          <p:spPr>
            <a:xfrm>
              <a:off x="8124015" y="5698319"/>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 name="Grupa 4"/>
          <p:cNvGrpSpPr/>
          <p:nvPr/>
        </p:nvGrpSpPr>
        <p:grpSpPr>
          <a:xfrm>
            <a:off x="4097567" y="978934"/>
            <a:ext cx="1099506" cy="492630"/>
            <a:chOff x="-866621" y="1357161"/>
            <a:chExt cx="1099506" cy="492630"/>
          </a:xfrm>
        </p:grpSpPr>
        <p:cxnSp>
          <p:nvCxnSpPr>
            <p:cNvPr id="130" name="Łącznik prosty ze strzałką 129"/>
            <p:cNvCxnSpPr/>
            <p:nvPr/>
          </p:nvCxnSpPr>
          <p:spPr>
            <a:xfrm flipH="1">
              <a:off x="-680445" y="1394210"/>
              <a:ext cx="379302" cy="40360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Łącznik prosty ze strzałką 132"/>
            <p:cNvCxnSpPr/>
            <p:nvPr/>
          </p:nvCxnSpPr>
          <p:spPr>
            <a:xfrm>
              <a:off x="-323596" y="1382825"/>
              <a:ext cx="390081" cy="43692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4" name="pole tekstowe 133"/>
            <p:cNvSpPr txBox="1"/>
            <p:nvPr/>
          </p:nvSpPr>
          <p:spPr>
            <a:xfrm>
              <a:off x="-866621" y="1374461"/>
              <a:ext cx="347852" cy="246221"/>
            </a:xfrm>
            <a:prstGeom prst="rect">
              <a:avLst/>
            </a:prstGeom>
            <a:noFill/>
          </p:spPr>
          <p:txBody>
            <a:bodyPr wrap="none" lIns="0" tIns="0" rIns="0" bIns="0" rtlCol="0">
              <a:spAutoFit/>
            </a:bodyPr>
            <a:lstStyle/>
            <a:p>
              <a:r>
                <a:rPr lang="pl-PL" sz="1600"/>
                <a:t>a=1</a:t>
              </a:r>
            </a:p>
          </p:txBody>
        </p:sp>
        <p:sp>
          <p:nvSpPr>
            <p:cNvPr id="135" name="pole tekstowe 134"/>
            <p:cNvSpPr txBox="1"/>
            <p:nvPr/>
          </p:nvSpPr>
          <p:spPr>
            <a:xfrm>
              <a:off x="-114967" y="1416622"/>
              <a:ext cx="347852" cy="246221"/>
            </a:xfrm>
            <a:prstGeom prst="rect">
              <a:avLst/>
            </a:prstGeom>
            <a:noFill/>
          </p:spPr>
          <p:txBody>
            <a:bodyPr wrap="none" lIns="0" tIns="0" rIns="0" bIns="0" rtlCol="0">
              <a:spAutoFit/>
            </a:bodyPr>
            <a:lstStyle/>
            <a:p>
              <a:r>
                <a:rPr lang="pl-PL" sz="1600"/>
                <a:t>a=0</a:t>
              </a:r>
            </a:p>
          </p:txBody>
        </p:sp>
        <p:sp>
          <p:nvSpPr>
            <p:cNvPr id="157" name="Elipsa 156"/>
            <p:cNvSpPr/>
            <p:nvPr/>
          </p:nvSpPr>
          <p:spPr>
            <a:xfrm>
              <a:off x="-704487" y="1742472"/>
              <a:ext cx="108914" cy="77279"/>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8" name="Elipsa 157"/>
            <p:cNvSpPr/>
            <p:nvPr/>
          </p:nvSpPr>
          <p:spPr>
            <a:xfrm>
              <a:off x="-338944" y="1357161"/>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0" name="Elipsa 159"/>
            <p:cNvSpPr/>
            <p:nvPr/>
          </p:nvSpPr>
          <p:spPr>
            <a:xfrm>
              <a:off x="6358" y="1781586"/>
              <a:ext cx="70554" cy="6820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0" name="Grupa 9"/>
          <p:cNvGrpSpPr/>
          <p:nvPr/>
        </p:nvGrpSpPr>
        <p:grpSpPr>
          <a:xfrm>
            <a:off x="7311045" y="510798"/>
            <a:ext cx="1591299" cy="840830"/>
            <a:chOff x="6573108" y="145011"/>
            <a:chExt cx="1591299" cy="840830"/>
          </a:xfrm>
        </p:grpSpPr>
        <p:cxnSp>
          <p:nvCxnSpPr>
            <p:cNvPr id="163" name="Łącznik prosty ze strzałką 162"/>
            <p:cNvCxnSpPr/>
            <p:nvPr/>
          </p:nvCxnSpPr>
          <p:spPr>
            <a:xfrm flipH="1">
              <a:off x="7112399" y="182060"/>
              <a:ext cx="379302" cy="40360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Łącznik prosty ze strzałką 163"/>
            <p:cNvCxnSpPr>
              <a:endCxn id="181" idx="5"/>
            </p:cNvCxnSpPr>
            <p:nvPr/>
          </p:nvCxnSpPr>
          <p:spPr>
            <a:xfrm>
              <a:off x="7469248" y="170675"/>
              <a:ext cx="520876" cy="568064"/>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65" name="pole tekstowe 164"/>
            <p:cNvSpPr txBox="1"/>
            <p:nvPr/>
          </p:nvSpPr>
          <p:spPr>
            <a:xfrm>
              <a:off x="6926223" y="162311"/>
              <a:ext cx="347852" cy="246221"/>
            </a:xfrm>
            <a:prstGeom prst="rect">
              <a:avLst/>
            </a:prstGeom>
            <a:noFill/>
          </p:spPr>
          <p:txBody>
            <a:bodyPr wrap="none" lIns="0" tIns="0" rIns="0" bIns="0" rtlCol="0">
              <a:spAutoFit/>
            </a:bodyPr>
            <a:lstStyle/>
            <a:p>
              <a:r>
                <a:rPr lang="pl-PL" sz="1600"/>
                <a:t>a=1</a:t>
              </a:r>
            </a:p>
          </p:txBody>
        </p:sp>
        <p:sp>
          <p:nvSpPr>
            <p:cNvPr id="166" name="pole tekstowe 165"/>
            <p:cNvSpPr txBox="1"/>
            <p:nvPr/>
          </p:nvSpPr>
          <p:spPr>
            <a:xfrm>
              <a:off x="7816555" y="192427"/>
              <a:ext cx="347852" cy="246221"/>
            </a:xfrm>
            <a:prstGeom prst="rect">
              <a:avLst/>
            </a:prstGeom>
            <a:noFill/>
          </p:spPr>
          <p:txBody>
            <a:bodyPr wrap="none" lIns="0" tIns="0" rIns="0" bIns="0" rtlCol="0">
              <a:spAutoFit/>
            </a:bodyPr>
            <a:lstStyle/>
            <a:p>
              <a:r>
                <a:rPr lang="pl-PL" sz="1600"/>
                <a:t>a=0</a:t>
              </a:r>
            </a:p>
          </p:txBody>
        </p:sp>
        <p:cxnSp>
          <p:nvCxnSpPr>
            <p:cNvPr id="167" name="Łącznik prosty ze strzałką 166"/>
            <p:cNvCxnSpPr/>
            <p:nvPr/>
          </p:nvCxnSpPr>
          <p:spPr>
            <a:xfrm flipH="1">
              <a:off x="6884046" y="614790"/>
              <a:ext cx="230027" cy="354997"/>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Łącznik prosty ze strzałką 167"/>
            <p:cNvCxnSpPr/>
            <p:nvPr/>
          </p:nvCxnSpPr>
          <p:spPr>
            <a:xfrm>
              <a:off x="7154741" y="562898"/>
              <a:ext cx="284350" cy="422943"/>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69" name="pole tekstowe 168"/>
            <p:cNvSpPr txBox="1"/>
            <p:nvPr/>
          </p:nvSpPr>
          <p:spPr>
            <a:xfrm>
              <a:off x="6573108" y="607601"/>
              <a:ext cx="347852" cy="246221"/>
            </a:xfrm>
            <a:prstGeom prst="rect">
              <a:avLst/>
            </a:prstGeom>
            <a:noFill/>
          </p:spPr>
          <p:txBody>
            <a:bodyPr wrap="none" lIns="0" tIns="0" rIns="0" bIns="0" rtlCol="0">
              <a:spAutoFit/>
            </a:bodyPr>
            <a:lstStyle/>
            <a:p>
              <a:r>
                <a:rPr lang="pl-PL" sz="1600"/>
                <a:t>b=1</a:t>
              </a:r>
            </a:p>
          </p:txBody>
        </p:sp>
        <p:sp>
          <p:nvSpPr>
            <p:cNvPr id="170" name="pole tekstowe 169"/>
            <p:cNvSpPr txBox="1"/>
            <p:nvPr/>
          </p:nvSpPr>
          <p:spPr>
            <a:xfrm>
              <a:off x="7334658" y="557292"/>
              <a:ext cx="347852" cy="246221"/>
            </a:xfrm>
            <a:prstGeom prst="rect">
              <a:avLst/>
            </a:prstGeom>
            <a:noFill/>
          </p:spPr>
          <p:txBody>
            <a:bodyPr wrap="none" lIns="0" tIns="0" rIns="0" bIns="0" rtlCol="0">
              <a:spAutoFit/>
            </a:bodyPr>
            <a:lstStyle/>
            <a:p>
              <a:r>
                <a:rPr lang="pl-PL" sz="1600"/>
                <a:t>b=0</a:t>
              </a:r>
            </a:p>
          </p:txBody>
        </p:sp>
        <p:sp>
          <p:nvSpPr>
            <p:cNvPr id="179" name="Elipsa 178"/>
            <p:cNvSpPr/>
            <p:nvPr/>
          </p:nvSpPr>
          <p:spPr>
            <a:xfrm>
              <a:off x="7088357" y="530322"/>
              <a:ext cx="108914" cy="77279"/>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0" name="Elipsa 179"/>
            <p:cNvSpPr/>
            <p:nvPr/>
          </p:nvSpPr>
          <p:spPr>
            <a:xfrm>
              <a:off x="7453900" y="145011"/>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1" name="Elipsa 180"/>
            <p:cNvSpPr/>
            <p:nvPr/>
          </p:nvSpPr>
          <p:spPr>
            <a:xfrm>
              <a:off x="7929902" y="680522"/>
              <a:ext cx="70554" cy="6820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5" name="Grupa 14"/>
          <p:cNvGrpSpPr/>
          <p:nvPr/>
        </p:nvGrpSpPr>
        <p:grpSpPr>
          <a:xfrm>
            <a:off x="2592657" y="4691802"/>
            <a:ext cx="1671529" cy="1008129"/>
            <a:chOff x="886708" y="63528"/>
            <a:chExt cx="1925686" cy="1135772"/>
          </a:xfrm>
        </p:grpSpPr>
        <p:cxnSp>
          <p:nvCxnSpPr>
            <p:cNvPr id="184" name="Łącznik prosty ze strzałką 183"/>
            <p:cNvCxnSpPr/>
            <p:nvPr/>
          </p:nvCxnSpPr>
          <p:spPr>
            <a:xfrm flipH="1">
              <a:off x="1351013" y="100577"/>
              <a:ext cx="379302" cy="40360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Łącznik prosty ze strzałką 184"/>
            <p:cNvCxnSpPr>
              <a:endCxn id="202" idx="5"/>
            </p:cNvCxnSpPr>
            <p:nvPr/>
          </p:nvCxnSpPr>
          <p:spPr>
            <a:xfrm>
              <a:off x="1707862" y="89192"/>
              <a:ext cx="520876" cy="568064"/>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86" name="pole tekstowe 185"/>
            <p:cNvSpPr txBox="1"/>
            <p:nvPr/>
          </p:nvSpPr>
          <p:spPr>
            <a:xfrm>
              <a:off x="1164837" y="80828"/>
              <a:ext cx="347852" cy="246221"/>
            </a:xfrm>
            <a:prstGeom prst="rect">
              <a:avLst/>
            </a:prstGeom>
            <a:noFill/>
          </p:spPr>
          <p:txBody>
            <a:bodyPr wrap="none" lIns="0" tIns="0" rIns="0" bIns="0" rtlCol="0">
              <a:spAutoFit/>
            </a:bodyPr>
            <a:lstStyle/>
            <a:p>
              <a:r>
                <a:rPr lang="pl-PL" sz="1600"/>
                <a:t>a=1</a:t>
              </a:r>
            </a:p>
          </p:txBody>
        </p:sp>
        <p:sp>
          <p:nvSpPr>
            <p:cNvPr id="187" name="pole tekstowe 186"/>
            <p:cNvSpPr txBox="1"/>
            <p:nvPr/>
          </p:nvSpPr>
          <p:spPr>
            <a:xfrm>
              <a:off x="2055169" y="110944"/>
              <a:ext cx="347852" cy="246221"/>
            </a:xfrm>
            <a:prstGeom prst="rect">
              <a:avLst/>
            </a:prstGeom>
            <a:noFill/>
          </p:spPr>
          <p:txBody>
            <a:bodyPr wrap="none" lIns="0" tIns="0" rIns="0" bIns="0" rtlCol="0">
              <a:spAutoFit/>
            </a:bodyPr>
            <a:lstStyle/>
            <a:p>
              <a:r>
                <a:rPr lang="pl-PL" sz="1600"/>
                <a:t>a=0</a:t>
              </a:r>
            </a:p>
          </p:txBody>
        </p:sp>
        <p:cxnSp>
          <p:nvCxnSpPr>
            <p:cNvPr id="188" name="Łącznik prosty ze strzałką 187"/>
            <p:cNvCxnSpPr/>
            <p:nvPr/>
          </p:nvCxnSpPr>
          <p:spPr>
            <a:xfrm flipH="1">
              <a:off x="1122660" y="533307"/>
              <a:ext cx="230027" cy="354997"/>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Łącznik prosty ze strzałką 188"/>
            <p:cNvCxnSpPr/>
            <p:nvPr/>
          </p:nvCxnSpPr>
          <p:spPr>
            <a:xfrm>
              <a:off x="1393355" y="481415"/>
              <a:ext cx="284350" cy="422943"/>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90" name="pole tekstowe 189"/>
            <p:cNvSpPr txBox="1"/>
            <p:nvPr/>
          </p:nvSpPr>
          <p:spPr>
            <a:xfrm>
              <a:off x="886708" y="399190"/>
              <a:ext cx="347852" cy="246221"/>
            </a:xfrm>
            <a:prstGeom prst="rect">
              <a:avLst/>
            </a:prstGeom>
            <a:noFill/>
          </p:spPr>
          <p:txBody>
            <a:bodyPr wrap="none" lIns="0" tIns="0" rIns="0" bIns="0" rtlCol="0">
              <a:spAutoFit/>
            </a:bodyPr>
            <a:lstStyle/>
            <a:p>
              <a:r>
                <a:rPr lang="pl-PL" sz="1600"/>
                <a:t>b=1</a:t>
              </a:r>
            </a:p>
          </p:txBody>
        </p:sp>
        <p:sp>
          <p:nvSpPr>
            <p:cNvPr id="191" name="pole tekstowe 190"/>
            <p:cNvSpPr txBox="1"/>
            <p:nvPr/>
          </p:nvSpPr>
          <p:spPr>
            <a:xfrm>
              <a:off x="1573272" y="475809"/>
              <a:ext cx="347852" cy="246221"/>
            </a:xfrm>
            <a:prstGeom prst="rect">
              <a:avLst/>
            </a:prstGeom>
            <a:noFill/>
          </p:spPr>
          <p:txBody>
            <a:bodyPr wrap="none" lIns="0" tIns="0" rIns="0" bIns="0" rtlCol="0">
              <a:spAutoFit/>
            </a:bodyPr>
            <a:lstStyle/>
            <a:p>
              <a:r>
                <a:rPr lang="pl-PL" sz="1600"/>
                <a:t>b=0</a:t>
              </a:r>
            </a:p>
          </p:txBody>
        </p:sp>
        <p:cxnSp>
          <p:nvCxnSpPr>
            <p:cNvPr id="192" name="Łącznik prosty ze strzałką 191"/>
            <p:cNvCxnSpPr/>
            <p:nvPr/>
          </p:nvCxnSpPr>
          <p:spPr>
            <a:xfrm flipH="1">
              <a:off x="1928606" y="582615"/>
              <a:ext cx="268140" cy="616685"/>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Łącznik prosty ze strzałką 192"/>
            <p:cNvCxnSpPr/>
            <p:nvPr/>
          </p:nvCxnSpPr>
          <p:spPr>
            <a:xfrm>
              <a:off x="2205611" y="626804"/>
              <a:ext cx="293022" cy="57249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94" name="pole tekstowe 193"/>
            <p:cNvSpPr txBox="1"/>
            <p:nvPr/>
          </p:nvSpPr>
          <p:spPr>
            <a:xfrm>
              <a:off x="1591975" y="858392"/>
              <a:ext cx="336632" cy="246221"/>
            </a:xfrm>
            <a:prstGeom prst="rect">
              <a:avLst/>
            </a:prstGeom>
            <a:noFill/>
          </p:spPr>
          <p:txBody>
            <a:bodyPr wrap="none" lIns="0" tIns="0" rIns="0" bIns="0" rtlCol="0">
              <a:spAutoFit/>
            </a:bodyPr>
            <a:lstStyle/>
            <a:p>
              <a:r>
                <a:rPr lang="pl-PL" sz="1600"/>
                <a:t>c=0</a:t>
              </a:r>
            </a:p>
          </p:txBody>
        </p:sp>
        <p:sp>
          <p:nvSpPr>
            <p:cNvPr id="195" name="pole tekstowe 194"/>
            <p:cNvSpPr txBox="1"/>
            <p:nvPr/>
          </p:nvSpPr>
          <p:spPr>
            <a:xfrm>
              <a:off x="2475763" y="858392"/>
              <a:ext cx="336631" cy="246221"/>
            </a:xfrm>
            <a:prstGeom prst="rect">
              <a:avLst/>
            </a:prstGeom>
            <a:noFill/>
          </p:spPr>
          <p:txBody>
            <a:bodyPr wrap="none" lIns="0" tIns="0" rIns="0" bIns="0" rtlCol="0">
              <a:spAutoFit/>
            </a:bodyPr>
            <a:lstStyle/>
            <a:p>
              <a:r>
                <a:rPr lang="pl-PL" sz="1600"/>
                <a:t>c=1</a:t>
              </a:r>
            </a:p>
          </p:txBody>
        </p:sp>
        <p:sp>
          <p:nvSpPr>
            <p:cNvPr id="200" name="Elipsa 199"/>
            <p:cNvSpPr/>
            <p:nvPr/>
          </p:nvSpPr>
          <p:spPr>
            <a:xfrm>
              <a:off x="1326971" y="448839"/>
              <a:ext cx="108914" cy="77279"/>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1" name="Elipsa 200"/>
            <p:cNvSpPr/>
            <p:nvPr/>
          </p:nvSpPr>
          <p:spPr>
            <a:xfrm>
              <a:off x="1692514" y="63528"/>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2" name="Elipsa 201"/>
            <p:cNvSpPr/>
            <p:nvPr/>
          </p:nvSpPr>
          <p:spPr>
            <a:xfrm>
              <a:off x="2168516" y="599039"/>
              <a:ext cx="70554" cy="6820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223" name="Tytuł 1">
            <a:extLst>
              <a:ext uri="{FF2B5EF4-FFF2-40B4-BE49-F238E27FC236}">
                <a16:creationId xmlns="" xmlns:a16="http://schemas.microsoft.com/office/drawing/2014/main" id="{904617B7-FBC2-0CF7-C263-4505D067B61D}"/>
              </a:ext>
            </a:extLst>
          </p:cNvPr>
          <p:cNvSpPr>
            <a:spLocks noGrp="1"/>
          </p:cNvSpPr>
          <p:nvPr>
            <p:ph type="title"/>
          </p:nvPr>
        </p:nvSpPr>
        <p:spPr>
          <a:xfrm>
            <a:off x="137702" y="19555"/>
            <a:ext cx="6905101" cy="79547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r>
              <a:rPr lang="pl-PL" sz="2400" b="1"/>
              <a:t/>
            </a:r>
            <a:br>
              <a:rPr lang="pl-PL" sz="2400" b="1"/>
            </a:br>
            <a:r>
              <a:rPr lang="pl-PL" sz="2000" b="1"/>
              <a:t>EXAMPLE: DECISION TREE CONSTRUCTION ALONG GENERATED PARTITIONS IN COMPUTATIONS</a:t>
            </a:r>
            <a:r>
              <a:rPr lang="en-GB" sz="2400" b="1"/>
              <a:t/>
            </a:r>
            <a:br>
              <a:rPr lang="en-GB" sz="2400" b="1"/>
            </a:br>
            <a:endParaRPr lang="en-US" sz="2400" b="1"/>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176</a:t>
            </a:fld>
            <a:endParaRPr lang="pl-PL"/>
          </a:p>
        </p:txBody>
      </p:sp>
    </p:spTree>
    <p:extLst>
      <p:ext uri="{BB962C8B-B14F-4D97-AF65-F5344CB8AC3E}">
        <p14:creationId xmlns:p14="http://schemas.microsoft.com/office/powerpoint/2010/main" val="335243254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06535496-4A65-66B3-67ED-411C5CE396F3}"/>
              </a:ext>
            </a:extLst>
          </p:cNvPr>
          <p:cNvSpPr txBox="1">
            <a:spLocks/>
          </p:cNvSpPr>
          <p:nvPr/>
        </p:nvSpPr>
        <p:spPr>
          <a:xfrm>
            <a:off x="0" y="0"/>
            <a:ext cx="9144000" cy="620688"/>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DISCOVERY</a:t>
            </a:r>
            <a:r>
              <a:rPr lang="pl-PL" sz="3200" b="1" dirty="0"/>
              <a:t>  AS A</a:t>
            </a:r>
            <a:r>
              <a:rPr lang="en-US" sz="3200" b="1" dirty="0"/>
              <a:t> PARADIGM OF LOGIC</a:t>
            </a:r>
          </a:p>
        </p:txBody>
      </p:sp>
      <p:sp>
        <p:nvSpPr>
          <p:cNvPr id="2" name="Symbol zastępczy numeru slajdu 1"/>
          <p:cNvSpPr>
            <a:spLocks noGrp="1"/>
          </p:cNvSpPr>
          <p:nvPr>
            <p:ph type="sldNum" sz="quarter" idx="12"/>
          </p:nvPr>
        </p:nvSpPr>
        <p:spPr>
          <a:xfrm>
            <a:off x="8484277" y="6505873"/>
            <a:ext cx="648072" cy="352127"/>
          </a:xfrm>
        </p:spPr>
        <p:txBody>
          <a:bodyPr/>
          <a:lstStyle/>
          <a:p>
            <a:pPr>
              <a:defRPr/>
            </a:pPr>
            <a:fld id="{D02E777F-298D-4C96-825C-3DC57E52C55E}" type="slidenum">
              <a:rPr lang="pl-PL" smtClean="0"/>
              <a:pPr>
                <a:defRPr/>
              </a:pPr>
              <a:t>177</a:t>
            </a:fld>
            <a:endParaRPr lang="pl-PL" dirty="0"/>
          </a:p>
        </p:txBody>
      </p:sp>
      <p:sp>
        <p:nvSpPr>
          <p:cNvPr id="3" name="pole tekstowe 2"/>
          <p:cNvSpPr txBox="1"/>
          <p:nvPr/>
        </p:nvSpPr>
        <p:spPr>
          <a:xfrm>
            <a:off x="62268" y="2740204"/>
            <a:ext cx="9019464" cy="2339102"/>
          </a:xfrm>
          <a:prstGeom prst="rect">
            <a:avLst/>
          </a:prstGeom>
          <a:noFill/>
        </p:spPr>
        <p:txBody>
          <a:bodyPr wrap="square" rtlCol="0">
            <a:spAutoFit/>
          </a:bodyPr>
          <a:lstStyle/>
          <a:p>
            <a:r>
              <a:rPr lang="en-US" sz="1800" dirty="0" err="1">
                <a:solidFill>
                  <a:srgbClr val="0000CC"/>
                </a:solidFill>
              </a:rPr>
              <a:t>Boche</a:t>
            </a:r>
            <a:r>
              <a:rPr lang="pl-PL" sz="1800" dirty="0">
                <a:solidFill>
                  <a:srgbClr val="0000CC"/>
                </a:solidFill>
              </a:rPr>
              <a:t>ń</a:t>
            </a:r>
            <a:r>
              <a:rPr lang="en-US" sz="1800" dirty="0">
                <a:solidFill>
                  <a:srgbClr val="0000CC"/>
                </a:solidFill>
              </a:rPr>
              <a:t>ski says that</a:t>
            </a:r>
            <a:r>
              <a:rPr lang="pl-PL" sz="1800" dirty="0">
                <a:solidFill>
                  <a:srgbClr val="0000CC"/>
                </a:solidFill>
              </a:rPr>
              <a:t> </a:t>
            </a:r>
            <a:r>
              <a:rPr lang="en-US" sz="1800" dirty="0">
                <a:solidFill>
                  <a:srgbClr val="0000CC"/>
                </a:solidFill>
              </a:rPr>
              <a:t> </a:t>
            </a:r>
            <a:r>
              <a:rPr lang="pl-PL" sz="1800" dirty="0">
                <a:solidFill>
                  <a:srgbClr val="0000CC"/>
                </a:solidFill>
              </a:rPr>
              <a:t>[…] </a:t>
            </a:r>
            <a:r>
              <a:rPr lang="en-US" sz="1800" i="1" dirty="0">
                <a:solidFill>
                  <a:srgbClr val="0000CC"/>
                </a:solidFill>
              </a:rPr>
              <a:t>one can ask two different basic questions: </a:t>
            </a:r>
            <a:endParaRPr lang="pl-PL" sz="1800" i="1" dirty="0">
              <a:solidFill>
                <a:srgbClr val="0000CC"/>
              </a:solidFill>
            </a:endParaRPr>
          </a:p>
          <a:p>
            <a:pPr marL="800100" lvl="1" indent="-342900">
              <a:buAutoNum type="arabicParenBoth"/>
            </a:pPr>
            <a:r>
              <a:rPr lang="en-US" sz="1800" i="1" dirty="0">
                <a:solidFill>
                  <a:srgbClr val="0000CC"/>
                </a:solidFill>
              </a:rPr>
              <a:t>What follows given premises? </a:t>
            </a:r>
            <a:endParaRPr lang="pl-PL" sz="1800" i="1" dirty="0">
              <a:solidFill>
                <a:srgbClr val="0000CC"/>
              </a:solidFill>
            </a:endParaRPr>
          </a:p>
          <a:p>
            <a:pPr marL="800100" lvl="1" indent="-342900">
              <a:buAutoNum type="arabicParenBoth"/>
            </a:pPr>
            <a:r>
              <a:rPr lang="en-US" sz="1800" i="1" dirty="0">
                <a:solidFill>
                  <a:srgbClr val="0000CC"/>
                </a:solidFill>
              </a:rPr>
              <a:t>From what premises can a given sentence (conclusion) be deduced? </a:t>
            </a:r>
            <a:endParaRPr lang="pl-PL" sz="1800" i="1" dirty="0">
              <a:solidFill>
                <a:srgbClr val="0000CC"/>
              </a:solidFill>
            </a:endParaRPr>
          </a:p>
          <a:p>
            <a:pPr lvl="1"/>
            <a:r>
              <a:rPr lang="en-US" sz="1800" b="1" i="1" dirty="0">
                <a:solidFill>
                  <a:srgbClr val="0000CC"/>
                </a:solidFill>
              </a:rPr>
              <a:t>Aristotle</a:t>
            </a:r>
            <a:r>
              <a:rPr lang="en-US" sz="1800" i="1" dirty="0">
                <a:solidFill>
                  <a:srgbClr val="0000CC"/>
                </a:solidFill>
              </a:rPr>
              <a:t> primarily considered the first question</a:t>
            </a:r>
            <a:r>
              <a:rPr lang="pl-PL" sz="1800" i="1" dirty="0">
                <a:solidFill>
                  <a:srgbClr val="0000CC"/>
                </a:solidFill>
              </a:rPr>
              <a:t>, </a:t>
            </a:r>
            <a:r>
              <a:rPr lang="pl-PL" sz="1800" b="1" dirty="0">
                <a:solidFill>
                  <a:srgbClr val="0000CC"/>
                </a:solidFill>
              </a:rPr>
              <a:t>j</a:t>
            </a:r>
            <a:r>
              <a:rPr lang="en-US" sz="1800" b="1" dirty="0" err="1">
                <a:solidFill>
                  <a:srgbClr val="0000CC"/>
                </a:solidFill>
              </a:rPr>
              <a:t>ustification</a:t>
            </a:r>
            <a:r>
              <a:rPr lang="en-US" sz="1800" dirty="0">
                <a:solidFill>
                  <a:srgbClr val="0000CC"/>
                </a:solidFill>
              </a:rPr>
              <a:t>, </a:t>
            </a:r>
            <a:r>
              <a:rPr lang="pl-PL" sz="1800" dirty="0">
                <a:solidFill>
                  <a:srgbClr val="0000CC"/>
                </a:solidFill>
              </a:rPr>
              <a:t>[…]</a:t>
            </a:r>
            <a:r>
              <a:rPr lang="en-US" sz="1800" dirty="0">
                <a:solidFill>
                  <a:srgbClr val="0000CC"/>
                </a:solidFill>
              </a:rPr>
              <a:t> </a:t>
            </a:r>
            <a:r>
              <a:rPr lang="pl-PL" sz="1800" dirty="0">
                <a:solidFill>
                  <a:srgbClr val="0000CC"/>
                </a:solidFill>
              </a:rPr>
              <a:t>but </a:t>
            </a:r>
            <a:r>
              <a:rPr lang="en-US" sz="1800" i="1" dirty="0">
                <a:solidFill>
                  <a:srgbClr val="0000CC"/>
                </a:solidFill>
              </a:rPr>
              <a:t>poses also the second</a:t>
            </a:r>
            <a:r>
              <a:rPr lang="en-US" sz="1800" dirty="0">
                <a:solidFill>
                  <a:srgbClr val="0000CC"/>
                </a:solidFill>
              </a:rPr>
              <a:t>, </a:t>
            </a:r>
            <a:r>
              <a:rPr lang="en-US" sz="1800" b="1" dirty="0">
                <a:solidFill>
                  <a:srgbClr val="0000CC"/>
                </a:solidFill>
              </a:rPr>
              <a:t>discovery,</a:t>
            </a:r>
            <a:r>
              <a:rPr lang="en-US" sz="1800" dirty="0">
                <a:solidFill>
                  <a:srgbClr val="0000CC"/>
                </a:solidFill>
              </a:rPr>
              <a:t> and tries to show </a:t>
            </a:r>
            <a:endParaRPr lang="pl-PL" sz="1800" dirty="0">
              <a:solidFill>
                <a:srgbClr val="0000CC"/>
              </a:solidFill>
            </a:endParaRPr>
          </a:p>
          <a:p>
            <a:r>
              <a:rPr lang="pl-PL" sz="1800" i="1" dirty="0">
                <a:solidFill>
                  <a:srgbClr val="0000CC"/>
                </a:solidFill>
              </a:rPr>
              <a:t>       </a:t>
            </a:r>
            <a:r>
              <a:rPr lang="en-US" sz="1800" b="1" i="1" dirty="0">
                <a:solidFill>
                  <a:srgbClr val="0000CC"/>
                </a:solidFill>
              </a:rPr>
              <a:t>how</a:t>
            </a:r>
            <a:r>
              <a:rPr lang="en-US" sz="1800" b="1" dirty="0">
                <a:solidFill>
                  <a:srgbClr val="0000CC"/>
                </a:solidFill>
              </a:rPr>
              <a:t> </a:t>
            </a:r>
            <a:r>
              <a:rPr lang="en-US" sz="1800" b="1" i="1" dirty="0">
                <a:solidFill>
                  <a:srgbClr val="0000CC"/>
                </a:solidFill>
              </a:rPr>
              <a:t>the premises of a syllogism must be constructed in order to yield a </a:t>
            </a:r>
            <a:endParaRPr lang="pl-PL" sz="1800" b="1" i="1" dirty="0">
              <a:solidFill>
                <a:srgbClr val="0000CC"/>
              </a:solidFill>
            </a:endParaRPr>
          </a:p>
          <a:p>
            <a:r>
              <a:rPr lang="pl-PL" sz="1800" b="1" i="1" dirty="0">
                <a:solidFill>
                  <a:srgbClr val="0000CC"/>
                </a:solidFill>
              </a:rPr>
              <a:t>       g</a:t>
            </a:r>
            <a:r>
              <a:rPr lang="en-US" sz="1800" b="1" i="1" dirty="0" err="1">
                <a:solidFill>
                  <a:srgbClr val="0000CC"/>
                </a:solidFill>
              </a:rPr>
              <a:t>iven</a:t>
            </a:r>
            <a:r>
              <a:rPr lang="en-US" sz="1800" b="1" i="1" dirty="0">
                <a:solidFill>
                  <a:srgbClr val="0000CC"/>
                </a:solidFill>
              </a:rPr>
              <a:t> conclusion</a:t>
            </a:r>
            <a:endParaRPr lang="pl-PL" sz="1800" b="1" dirty="0">
              <a:solidFill>
                <a:srgbClr val="0000CC"/>
              </a:solidFill>
            </a:endParaRPr>
          </a:p>
          <a:p>
            <a:r>
              <a:rPr lang="pl-PL" sz="2000" dirty="0">
                <a:solidFill>
                  <a:srgbClr val="0000CC"/>
                </a:solidFill>
              </a:rPr>
              <a:t>	</a:t>
            </a:r>
            <a:r>
              <a:rPr lang="en-US" sz="1600" dirty="0" err="1">
                <a:solidFill>
                  <a:srgbClr val="0000CC"/>
                </a:solidFill>
              </a:rPr>
              <a:t>Boche</a:t>
            </a:r>
            <a:r>
              <a:rPr lang="pl-PL" sz="1600" dirty="0">
                <a:solidFill>
                  <a:srgbClr val="0000CC"/>
                </a:solidFill>
              </a:rPr>
              <a:t>ń</a:t>
            </a:r>
            <a:r>
              <a:rPr lang="en-US" sz="1600" dirty="0">
                <a:solidFill>
                  <a:srgbClr val="0000CC"/>
                </a:solidFill>
              </a:rPr>
              <a:t>ski, J. (1961). A history of formal logic. University of Notre Dame</a:t>
            </a:r>
            <a:r>
              <a:rPr lang="pl-PL" sz="1600" dirty="0">
                <a:solidFill>
                  <a:srgbClr val="0000CC"/>
                </a:solidFill>
              </a:rPr>
              <a:t> </a:t>
            </a:r>
            <a:r>
              <a:rPr lang="en-US" sz="1600" dirty="0">
                <a:solidFill>
                  <a:srgbClr val="0000CC"/>
                </a:solidFill>
              </a:rPr>
              <a:t>Press. </a:t>
            </a:r>
            <a:endParaRPr lang="pl-PL" sz="1600" dirty="0">
              <a:solidFill>
                <a:srgbClr val="0000CC"/>
              </a:solidFill>
            </a:endParaRPr>
          </a:p>
        </p:txBody>
      </p:sp>
      <p:sp>
        <p:nvSpPr>
          <p:cNvPr id="5" name="pole tekstowe 4"/>
          <p:cNvSpPr txBox="1"/>
          <p:nvPr/>
        </p:nvSpPr>
        <p:spPr>
          <a:xfrm>
            <a:off x="83020" y="494090"/>
            <a:ext cx="8735919" cy="2215991"/>
          </a:xfrm>
          <a:prstGeom prst="rect">
            <a:avLst/>
          </a:prstGeom>
          <a:noFill/>
        </p:spPr>
        <p:txBody>
          <a:bodyPr wrap="square" rtlCol="0">
            <a:spAutoFit/>
          </a:bodyPr>
          <a:lstStyle/>
          <a:p>
            <a:pPr algn="ctr"/>
            <a:r>
              <a:rPr lang="en-US" sz="2200" dirty="0">
                <a:solidFill>
                  <a:srgbClr val="0000CC"/>
                </a:solidFill>
              </a:rPr>
              <a:t>When generating a decision tree along granular computation (with granules being partitions), it is important to understand the reasoning behind </a:t>
            </a:r>
            <a:r>
              <a:rPr lang="en-US" sz="2200" b="1" dirty="0">
                <a:solidFill>
                  <a:srgbClr val="0000CC"/>
                </a:solidFill>
              </a:rPr>
              <a:t>discovering </a:t>
            </a:r>
            <a:r>
              <a:rPr lang="en-US" sz="2200" dirty="0">
                <a:solidFill>
                  <a:srgbClr val="0000CC"/>
                </a:solidFill>
              </a:rPr>
              <a:t>a heuristic for transforming the current partition. </a:t>
            </a:r>
            <a:r>
              <a:rPr lang="en-US" sz="1800" dirty="0">
                <a:solidFill>
                  <a:srgbClr val="0000CC"/>
                </a:solidFill>
              </a:rPr>
              <a:t>For example, the entropy (information) gain criterion</a:t>
            </a:r>
            <a:r>
              <a:rPr lang="pl-PL" sz="1800" dirty="0">
                <a:solidFill>
                  <a:srgbClr val="0000CC"/>
                </a:solidFill>
              </a:rPr>
              <a:t> </a:t>
            </a:r>
            <a:r>
              <a:rPr lang="en-US" sz="1800" dirty="0">
                <a:solidFill>
                  <a:srgbClr val="0000CC"/>
                </a:solidFill>
              </a:rPr>
              <a:t>suggests splitting an impure class in the current partition using the best attribute that has not yet been used to generate this class. The selection of the attribute is based on the difference between the impurity of the class being split and </a:t>
            </a:r>
            <a:r>
              <a:rPr lang="pl-PL" sz="1800" dirty="0" err="1">
                <a:solidFill>
                  <a:srgbClr val="0000CC"/>
                </a:solidFill>
              </a:rPr>
              <a:t>its</a:t>
            </a:r>
            <a:r>
              <a:rPr lang="en-US" sz="1800" dirty="0">
                <a:solidFill>
                  <a:srgbClr val="0000CC"/>
                </a:solidFill>
              </a:rPr>
              <a:t> subpartition created by that attribute.</a:t>
            </a:r>
          </a:p>
        </p:txBody>
      </p:sp>
      <p:sp>
        <p:nvSpPr>
          <p:cNvPr id="6" name="pole tekstowe 5"/>
          <p:cNvSpPr txBox="1"/>
          <p:nvPr/>
        </p:nvSpPr>
        <p:spPr>
          <a:xfrm>
            <a:off x="251520" y="6505873"/>
            <a:ext cx="8280920" cy="507831"/>
          </a:xfrm>
          <a:prstGeom prst="rect">
            <a:avLst/>
          </a:prstGeom>
          <a:noFill/>
        </p:spPr>
        <p:txBody>
          <a:bodyPr wrap="square" rtlCol="0">
            <a:spAutoFit/>
          </a:bodyPr>
          <a:lstStyle/>
          <a:p>
            <a:endParaRPr lang="en-US" dirty="0"/>
          </a:p>
        </p:txBody>
      </p:sp>
      <p:sp>
        <p:nvSpPr>
          <p:cNvPr id="7" name="pole tekstowe 6"/>
          <p:cNvSpPr txBox="1"/>
          <p:nvPr/>
        </p:nvSpPr>
        <p:spPr>
          <a:xfrm>
            <a:off x="36602" y="5094209"/>
            <a:ext cx="8971418" cy="1631216"/>
          </a:xfrm>
          <a:prstGeom prst="rect">
            <a:avLst/>
          </a:prstGeom>
          <a:noFill/>
        </p:spPr>
        <p:txBody>
          <a:bodyPr wrap="square" rtlCol="0">
            <a:spAutoFit/>
          </a:bodyPr>
          <a:lstStyle/>
          <a:p>
            <a:pPr algn="ctr"/>
            <a:r>
              <a:rPr lang="en-US" sz="2000" b="1" dirty="0">
                <a:solidFill>
                  <a:srgbClr val="0000CC"/>
                </a:solidFill>
              </a:rPr>
              <a:t>The logic of discovery is still in its infancy. Consequently, we do not yet have satisfactory automatic discovery methods supported by such logic.  Consequently, AI systems cooperate with humans (</a:t>
            </a:r>
            <a:r>
              <a:rPr lang="pl-PL" sz="2000" b="1" dirty="0" err="1">
                <a:solidFill>
                  <a:srgbClr val="0000CC"/>
                </a:solidFill>
              </a:rPr>
              <a:t>see</a:t>
            </a:r>
            <a:r>
              <a:rPr lang="pl-PL" sz="2000" b="1" dirty="0">
                <a:solidFill>
                  <a:srgbClr val="0000CC"/>
                </a:solidFill>
              </a:rPr>
              <a:t> H</a:t>
            </a:r>
            <a:r>
              <a:rPr lang="en-US" sz="2000" b="1" dirty="0" err="1">
                <a:solidFill>
                  <a:srgbClr val="0000CC"/>
                </a:solidFill>
              </a:rPr>
              <a:t>uman</a:t>
            </a:r>
            <a:r>
              <a:rPr lang="en-US" sz="2000" b="1" dirty="0">
                <a:solidFill>
                  <a:srgbClr val="0000CC"/>
                </a:solidFill>
              </a:rPr>
              <a:t>-</a:t>
            </a:r>
            <a:r>
              <a:rPr lang="pl-PL" sz="2000" b="1" dirty="0">
                <a:solidFill>
                  <a:srgbClr val="0000CC"/>
                </a:solidFill>
              </a:rPr>
              <a:t>C</a:t>
            </a:r>
            <a:r>
              <a:rPr lang="en-US" sz="2000" b="1" dirty="0">
                <a:solidFill>
                  <a:srgbClr val="0000CC"/>
                </a:solidFill>
              </a:rPr>
              <a:t>entered AI and </a:t>
            </a:r>
            <a:r>
              <a:rPr lang="pl-PL" sz="2000" b="1" dirty="0">
                <a:solidFill>
                  <a:srgbClr val="0000CC"/>
                </a:solidFill>
              </a:rPr>
              <a:t>H</a:t>
            </a:r>
            <a:r>
              <a:rPr lang="en-US" sz="2000" b="1" dirty="0" err="1">
                <a:solidFill>
                  <a:srgbClr val="0000CC"/>
                </a:solidFill>
              </a:rPr>
              <a:t>uman</a:t>
            </a:r>
            <a:r>
              <a:rPr lang="en-US" sz="2000" b="1" dirty="0">
                <a:solidFill>
                  <a:srgbClr val="0000CC"/>
                </a:solidFill>
              </a:rPr>
              <a:t>-in-the-</a:t>
            </a:r>
            <a:r>
              <a:rPr lang="pl-PL" sz="2000" b="1" dirty="0">
                <a:solidFill>
                  <a:srgbClr val="0000CC"/>
                </a:solidFill>
              </a:rPr>
              <a:t>L</a:t>
            </a:r>
            <a:r>
              <a:rPr lang="en-US" sz="2000" b="1" dirty="0" err="1">
                <a:solidFill>
                  <a:srgbClr val="0000CC"/>
                </a:solidFill>
              </a:rPr>
              <a:t>oop</a:t>
            </a:r>
            <a:r>
              <a:rPr lang="en-US" sz="2000" b="1" dirty="0">
                <a:solidFill>
                  <a:srgbClr val="0000CC"/>
                </a:solidFill>
              </a:rPr>
              <a:t> </a:t>
            </a:r>
            <a:r>
              <a:rPr lang="pl-PL" sz="2000" b="1" dirty="0">
                <a:solidFill>
                  <a:srgbClr val="0000CC"/>
                </a:solidFill>
              </a:rPr>
              <a:t>M</a:t>
            </a:r>
            <a:r>
              <a:rPr lang="en-US" sz="2000" b="1" dirty="0" err="1">
                <a:solidFill>
                  <a:srgbClr val="0000CC"/>
                </a:solidFill>
              </a:rPr>
              <a:t>achine</a:t>
            </a:r>
            <a:r>
              <a:rPr lang="en-US" sz="2000" b="1" dirty="0">
                <a:solidFill>
                  <a:srgbClr val="0000CC"/>
                </a:solidFill>
              </a:rPr>
              <a:t> </a:t>
            </a:r>
            <a:r>
              <a:rPr lang="pl-PL" sz="2000" b="1" dirty="0">
                <a:solidFill>
                  <a:srgbClr val="0000CC"/>
                </a:solidFill>
              </a:rPr>
              <a:t>L</a:t>
            </a:r>
            <a:r>
              <a:rPr lang="en-US" sz="2000" b="1" dirty="0">
                <a:solidFill>
                  <a:srgbClr val="0000CC"/>
                </a:solidFill>
              </a:rPr>
              <a:t>earning) and </a:t>
            </a:r>
            <a:r>
              <a:rPr lang="en-US" sz="2000" b="1" dirty="0" err="1">
                <a:solidFill>
                  <a:srgbClr val="0000CC"/>
                </a:solidFill>
              </a:rPr>
              <a:t>chatbots</a:t>
            </a:r>
            <a:r>
              <a:rPr lang="en-US" sz="2000" b="1" dirty="0">
                <a:solidFill>
                  <a:srgbClr val="0000CC"/>
                </a:solidFill>
              </a:rPr>
              <a:t> </a:t>
            </a:r>
            <a:endParaRPr lang="pl-PL" sz="2000" b="1">
              <a:solidFill>
                <a:srgbClr val="0000CC"/>
              </a:solidFill>
            </a:endParaRPr>
          </a:p>
          <a:p>
            <a:pPr algn="ctr"/>
            <a:r>
              <a:rPr lang="en-US" sz="2000" b="1">
                <a:solidFill>
                  <a:srgbClr val="0000CC"/>
                </a:solidFill>
              </a:rPr>
              <a:t>in </a:t>
            </a:r>
            <a:r>
              <a:rPr lang="en-US" sz="2000" b="1" dirty="0">
                <a:solidFill>
                  <a:srgbClr val="0000CC"/>
                </a:solidFill>
              </a:rPr>
              <a:t>discovery tasks.</a:t>
            </a:r>
          </a:p>
        </p:txBody>
      </p:sp>
    </p:spTree>
    <p:extLst>
      <p:ext uri="{BB962C8B-B14F-4D97-AF65-F5344CB8AC3E}">
        <p14:creationId xmlns:p14="http://schemas.microsoft.com/office/powerpoint/2010/main" val="315388470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B847724-5B21-75FB-1A5A-18406E420BDC}"/>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988F7D91-6112-513F-CB2D-DA0AF516CA9E}"/>
              </a:ext>
            </a:extLst>
          </p:cNvPr>
          <p:cNvSpPr txBox="1">
            <a:spLocks/>
          </p:cNvSpPr>
          <p:nvPr/>
        </p:nvSpPr>
        <p:spPr>
          <a:xfrm>
            <a:off x="23486" y="109607"/>
            <a:ext cx="9001000" cy="1306799"/>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EXAMPLES OF DOMAINS WHERE DISCOVERING HIGH-QUALITY APPROXIMATE SOLUTIONS IS IMPORTANT</a:t>
            </a:r>
          </a:p>
        </p:txBody>
      </p:sp>
      <p:sp>
        <p:nvSpPr>
          <p:cNvPr id="2" name="Symbol zastępczy numeru slajdu 1">
            <a:extLst>
              <a:ext uri="{FF2B5EF4-FFF2-40B4-BE49-F238E27FC236}">
                <a16:creationId xmlns="" xmlns:a16="http://schemas.microsoft.com/office/drawing/2014/main" id="{8CDE47BB-C5A1-495B-B67E-988B3A8471D3}"/>
              </a:ext>
            </a:extLst>
          </p:cNvPr>
          <p:cNvSpPr>
            <a:spLocks noGrp="1"/>
          </p:cNvSpPr>
          <p:nvPr>
            <p:ph type="sldNum" sz="quarter" idx="12"/>
          </p:nvPr>
        </p:nvSpPr>
        <p:spPr>
          <a:xfrm>
            <a:off x="8582094" y="6286917"/>
            <a:ext cx="442392" cy="352127"/>
          </a:xfrm>
        </p:spPr>
        <p:txBody>
          <a:bodyPr/>
          <a:lstStyle/>
          <a:p>
            <a:pPr>
              <a:defRPr/>
            </a:pPr>
            <a:fld id="{D02E777F-298D-4C96-825C-3DC57E52C55E}" type="slidenum">
              <a:rPr lang="pl-PL" smtClean="0"/>
              <a:pPr>
                <a:defRPr/>
              </a:pPr>
              <a:t>178</a:t>
            </a:fld>
            <a:endParaRPr lang="pl-PL" dirty="0"/>
          </a:p>
        </p:txBody>
      </p:sp>
      <p:sp>
        <p:nvSpPr>
          <p:cNvPr id="3" name="pole tekstowe 2">
            <a:extLst>
              <a:ext uri="{FF2B5EF4-FFF2-40B4-BE49-F238E27FC236}">
                <a16:creationId xmlns="" xmlns:a16="http://schemas.microsoft.com/office/drawing/2014/main" id="{CAC376DC-1C52-044A-9E84-B8BF9A9B6464}"/>
              </a:ext>
            </a:extLst>
          </p:cNvPr>
          <p:cNvSpPr txBox="1"/>
          <p:nvPr/>
        </p:nvSpPr>
        <p:spPr>
          <a:xfrm>
            <a:off x="640526" y="1793379"/>
            <a:ext cx="7941568" cy="2554545"/>
          </a:xfrm>
          <a:prstGeom prst="rect">
            <a:avLst/>
          </a:prstGeom>
          <a:noFill/>
        </p:spPr>
        <p:txBody>
          <a:bodyPr wrap="square" rtlCol="0">
            <a:spAutoFit/>
          </a:bodyPr>
          <a:lstStyle/>
          <a:p>
            <a:pPr marL="457200" indent="-457200">
              <a:buFont typeface="Arial" panose="020B0604020202020204" pitchFamily="34" charset="0"/>
              <a:buChar char="•"/>
            </a:pPr>
            <a:r>
              <a:rPr lang="en-US" sz="2000" noProof="0" dirty="0">
                <a:solidFill>
                  <a:srgbClr val="0070C0"/>
                </a:solidFill>
              </a:rPr>
              <a:t>Discovery of learning algorithms and construction</a:t>
            </a:r>
            <a:r>
              <a:rPr lang="pl-PL" sz="2000" noProof="0" dirty="0">
                <a:solidFill>
                  <a:srgbClr val="0070C0"/>
                </a:solidFill>
              </a:rPr>
              <a:t> of </a:t>
            </a:r>
            <a:r>
              <a:rPr lang="en-US" sz="2000" noProof="0" dirty="0">
                <a:solidFill>
                  <a:srgbClr val="0070C0"/>
                </a:solidFill>
              </a:rPr>
              <a:t>classifiers</a:t>
            </a:r>
          </a:p>
          <a:p>
            <a:pPr marL="457200" indent="-457200">
              <a:buFont typeface="Arial" panose="020B0604020202020204" pitchFamily="34" charset="0"/>
              <a:buChar char="•"/>
            </a:pPr>
            <a:r>
              <a:rPr lang="en-US" sz="2000" noProof="0" dirty="0">
                <a:solidFill>
                  <a:srgbClr val="0070C0"/>
                </a:solidFill>
              </a:rPr>
              <a:t>Automatic design of robots </a:t>
            </a:r>
          </a:p>
          <a:p>
            <a:pPr marL="457200" indent="-457200">
              <a:buFont typeface="Arial" panose="020B0604020202020204" pitchFamily="34" charset="0"/>
              <a:buChar char="•"/>
            </a:pPr>
            <a:r>
              <a:rPr lang="en-US" sz="2000" noProof="0" dirty="0">
                <a:solidFill>
                  <a:srgbClr val="0070C0"/>
                </a:solidFill>
              </a:rPr>
              <a:t>Drug discovery</a:t>
            </a:r>
          </a:p>
          <a:p>
            <a:pPr marL="457200" indent="-457200">
              <a:buFont typeface="Arial" panose="020B0604020202020204" pitchFamily="34" charset="0"/>
              <a:buChar char="•"/>
            </a:pPr>
            <a:r>
              <a:rPr lang="en-US" sz="2000" dirty="0">
                <a:solidFill>
                  <a:srgbClr val="0070C0"/>
                </a:solidFill>
              </a:rPr>
              <a:t>Algorithmic </a:t>
            </a:r>
            <a:r>
              <a:rPr lang="en-US" sz="2000" noProof="0" dirty="0">
                <a:solidFill>
                  <a:srgbClr val="0070C0"/>
                </a:solidFill>
              </a:rPr>
              <a:t>trading</a:t>
            </a:r>
            <a:endParaRPr lang="pl-PL" sz="2000" dirty="0">
              <a:solidFill>
                <a:srgbClr val="0070C0"/>
              </a:solidFill>
            </a:endParaRPr>
          </a:p>
          <a:p>
            <a:pPr marL="457200" indent="-457200">
              <a:buFont typeface="Arial" panose="020B0604020202020204" pitchFamily="34" charset="0"/>
              <a:buChar char="•"/>
            </a:pPr>
            <a:r>
              <a:rPr lang="pl-PL" sz="2000" noProof="0" dirty="0">
                <a:solidFill>
                  <a:srgbClr val="0070C0"/>
                </a:solidFill>
              </a:rPr>
              <a:t>Evaluation of </a:t>
            </a:r>
            <a:r>
              <a:rPr lang="en-US" sz="2000" noProof="0" dirty="0">
                <a:solidFill>
                  <a:srgbClr val="0070C0"/>
                </a:solidFill>
              </a:rPr>
              <a:t>information provided by LMM </a:t>
            </a:r>
            <a:r>
              <a:rPr lang="pl-PL" sz="2000" noProof="0" dirty="0">
                <a:solidFill>
                  <a:srgbClr val="0070C0"/>
                </a:solidFill>
              </a:rPr>
              <a:t>(</a:t>
            </a:r>
            <a:r>
              <a:rPr lang="en-US" sz="2000" noProof="0" dirty="0">
                <a:solidFill>
                  <a:srgbClr val="0070C0"/>
                </a:solidFill>
              </a:rPr>
              <a:t>hallucination</a:t>
            </a:r>
            <a:r>
              <a:rPr lang="pl-PL" sz="2000" noProof="0" dirty="0">
                <a:solidFill>
                  <a:srgbClr val="0070C0"/>
                </a:solidFill>
              </a:rPr>
              <a:t>s)</a:t>
            </a:r>
            <a:endParaRPr lang="en-US" sz="2000" noProof="0" dirty="0">
              <a:solidFill>
                <a:srgbClr val="0070C0"/>
              </a:solidFill>
            </a:endParaRPr>
          </a:p>
          <a:p>
            <a:pPr marL="457200" indent="-457200">
              <a:buFont typeface="Arial" panose="020B0604020202020204" pitchFamily="34" charset="0"/>
              <a:buChar char="•"/>
            </a:pPr>
            <a:r>
              <a:rPr lang="en-US" sz="2000" noProof="0" dirty="0">
                <a:solidFill>
                  <a:srgbClr val="0070C0"/>
                </a:solidFill>
              </a:rPr>
              <a:t>Generative AI</a:t>
            </a:r>
            <a:endParaRPr lang="pl-PL" sz="2000" noProof="0" dirty="0">
              <a:solidFill>
                <a:srgbClr val="0070C0"/>
              </a:solidFill>
            </a:endParaRPr>
          </a:p>
          <a:p>
            <a:pPr marL="457200" indent="-457200">
              <a:buFont typeface="Arial" panose="020B0604020202020204" pitchFamily="34" charset="0"/>
              <a:buChar char="•"/>
            </a:pPr>
            <a:r>
              <a:rPr lang="en-US" sz="2000" dirty="0">
                <a:solidFill>
                  <a:srgbClr val="0070C0"/>
                </a:solidFill>
              </a:rPr>
              <a:t>Modeling cognitive computers</a:t>
            </a:r>
            <a:endParaRPr lang="en-US" sz="2000" noProof="0" dirty="0">
              <a:solidFill>
                <a:srgbClr val="0070C0"/>
              </a:solidFill>
            </a:endParaRPr>
          </a:p>
          <a:p>
            <a:pPr marL="457200" indent="-457200">
              <a:buFont typeface="Arial" panose="020B0604020202020204" pitchFamily="34" charset="0"/>
              <a:buChar char="•"/>
            </a:pPr>
            <a:r>
              <a:rPr lang="pl-PL" sz="2000" dirty="0">
                <a:solidFill>
                  <a:srgbClr val="0070C0"/>
                </a:solidFill>
              </a:rPr>
              <a:t>…</a:t>
            </a:r>
          </a:p>
        </p:txBody>
      </p:sp>
      <p:sp>
        <p:nvSpPr>
          <p:cNvPr id="5" name="pole tekstowe 4"/>
          <p:cNvSpPr txBox="1"/>
          <p:nvPr/>
        </p:nvSpPr>
        <p:spPr>
          <a:xfrm>
            <a:off x="78320" y="4221088"/>
            <a:ext cx="9001000" cy="1938992"/>
          </a:xfrm>
          <a:prstGeom prst="rect">
            <a:avLst/>
          </a:prstGeom>
          <a:noFill/>
        </p:spPr>
        <p:txBody>
          <a:bodyPr wrap="square" rtlCol="0">
            <a:spAutoFit/>
          </a:bodyPr>
          <a:lstStyle/>
          <a:p>
            <a:pPr algn="ctr"/>
            <a:r>
              <a:rPr lang="pl-PL" sz="2400" dirty="0">
                <a:solidFill>
                  <a:srgbClr val="0000FF"/>
                </a:solidFill>
              </a:rPr>
              <a:t>CHALLENGE: </a:t>
            </a:r>
          </a:p>
          <a:p>
            <a:pPr algn="ctr"/>
            <a:r>
              <a:rPr lang="pl-PL" sz="2400" dirty="0">
                <a:solidFill>
                  <a:srgbClr val="0000FF"/>
                </a:solidFill>
              </a:rPr>
              <a:t>DEVELOPING THE FOUNDATIONS BASED ON </a:t>
            </a:r>
            <a:r>
              <a:rPr lang="pl-PL" sz="2400" dirty="0" err="1">
                <a:solidFill>
                  <a:srgbClr val="0000FF"/>
                </a:solidFill>
              </a:rPr>
              <a:t>IGrC</a:t>
            </a:r>
            <a:r>
              <a:rPr lang="pl-PL" sz="2400" dirty="0">
                <a:solidFill>
                  <a:srgbClr val="0000FF"/>
                </a:solidFill>
              </a:rPr>
              <a:t> AND RS FOR THE DESIGN AND ANALYSIS OF DISCOVERY AI SYSTEMS FOR DIFFERENT DOMAINS;</a:t>
            </a:r>
          </a:p>
          <a:p>
            <a:pPr algn="ctr"/>
            <a:r>
              <a:rPr lang="pl-PL" sz="2400" dirty="0">
                <a:solidFill>
                  <a:srgbClr val="0000FF"/>
                </a:solidFill>
              </a:rPr>
              <a:t>E.G., COMMON CORE OF SUCH SYSTEMS BASED ON </a:t>
            </a:r>
            <a:r>
              <a:rPr lang="pl-PL" sz="2400" dirty="0" err="1">
                <a:solidFill>
                  <a:srgbClr val="0000FF"/>
                </a:solidFill>
              </a:rPr>
              <a:t>IGrC</a:t>
            </a:r>
            <a:r>
              <a:rPr lang="pl-PL" sz="2400" dirty="0">
                <a:solidFill>
                  <a:srgbClr val="0000FF"/>
                </a:solidFill>
              </a:rPr>
              <a:t> </a:t>
            </a:r>
            <a:endParaRPr lang="en-US" sz="2400" dirty="0">
              <a:solidFill>
                <a:srgbClr val="0000FF"/>
              </a:solidFill>
            </a:endParaRPr>
          </a:p>
        </p:txBody>
      </p:sp>
    </p:spTree>
    <p:extLst>
      <p:ext uri="{BB962C8B-B14F-4D97-AF65-F5344CB8AC3E}">
        <p14:creationId xmlns:p14="http://schemas.microsoft.com/office/powerpoint/2010/main" val="90288829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B847724-5B21-75FB-1A5A-18406E420BDC}"/>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988F7D91-6112-513F-CB2D-DA0AF516CA9E}"/>
              </a:ext>
            </a:extLst>
          </p:cNvPr>
          <p:cNvSpPr txBox="1">
            <a:spLocks/>
          </p:cNvSpPr>
          <p:nvPr/>
        </p:nvSpPr>
        <p:spPr>
          <a:xfrm>
            <a:off x="64306" y="-19623"/>
            <a:ext cx="9001000" cy="104117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2000" b="1" dirty="0"/>
              <a:t>EXAMPLES OF DOMAINS WHERE DISCOVERING HIGH</a:t>
            </a:r>
            <a:r>
              <a:rPr lang="pl-PL" sz="2000" b="1" dirty="0"/>
              <a:t> </a:t>
            </a:r>
            <a:r>
              <a:rPr lang="en-US" sz="2000" b="1" dirty="0"/>
              <a:t>QUALITY APPROXIMATE SOLUTIONS </a:t>
            </a:r>
            <a:r>
              <a:rPr lang="pl-PL" sz="2000" b="1" dirty="0"/>
              <a:t>FOR </a:t>
            </a:r>
            <a:r>
              <a:rPr lang="en-US" sz="2000" b="1" dirty="0"/>
              <a:t>COMPLEX PROBLEMS IS CHALLENGING (</a:t>
            </a:r>
            <a:r>
              <a:rPr lang="pl-PL" sz="2000" b="1" dirty="0" err="1"/>
              <a:t>Cont</a:t>
            </a:r>
            <a:r>
              <a:rPr lang="pl-PL" sz="2000" b="1" dirty="0"/>
              <a:t>.)</a:t>
            </a:r>
            <a:endParaRPr lang="en-US" sz="2000" b="1" dirty="0"/>
          </a:p>
        </p:txBody>
      </p:sp>
      <p:sp>
        <p:nvSpPr>
          <p:cNvPr id="2" name="Symbol zastępczy numeru slajdu 1">
            <a:extLst>
              <a:ext uri="{FF2B5EF4-FFF2-40B4-BE49-F238E27FC236}">
                <a16:creationId xmlns="" xmlns:a16="http://schemas.microsoft.com/office/drawing/2014/main" id="{8CDE47BB-C5A1-495B-B67E-988B3A8471D3}"/>
              </a:ext>
            </a:extLst>
          </p:cNvPr>
          <p:cNvSpPr>
            <a:spLocks noGrp="1"/>
          </p:cNvSpPr>
          <p:nvPr>
            <p:ph type="sldNum" sz="quarter" idx="12"/>
          </p:nvPr>
        </p:nvSpPr>
        <p:spPr>
          <a:xfrm>
            <a:off x="8558789" y="6485144"/>
            <a:ext cx="492046" cy="352127"/>
          </a:xfrm>
        </p:spPr>
        <p:txBody>
          <a:bodyPr/>
          <a:lstStyle/>
          <a:p>
            <a:pPr>
              <a:defRPr/>
            </a:pPr>
            <a:fld id="{D02E777F-298D-4C96-825C-3DC57E52C55E}" type="slidenum">
              <a:rPr lang="pl-PL" smtClean="0"/>
              <a:pPr>
                <a:defRPr/>
              </a:pPr>
              <a:t>179</a:t>
            </a:fld>
            <a:endParaRPr lang="pl-PL" dirty="0"/>
          </a:p>
        </p:txBody>
      </p:sp>
      <p:sp>
        <p:nvSpPr>
          <p:cNvPr id="3" name="pole tekstowe 2">
            <a:extLst>
              <a:ext uri="{FF2B5EF4-FFF2-40B4-BE49-F238E27FC236}">
                <a16:creationId xmlns="" xmlns:a16="http://schemas.microsoft.com/office/drawing/2014/main" id="{CAC376DC-1C52-044A-9E84-B8BF9A9B6464}"/>
              </a:ext>
            </a:extLst>
          </p:cNvPr>
          <p:cNvSpPr txBox="1"/>
          <p:nvPr/>
        </p:nvSpPr>
        <p:spPr>
          <a:xfrm>
            <a:off x="79664" y="620688"/>
            <a:ext cx="8985642" cy="4647426"/>
          </a:xfrm>
          <a:prstGeom prst="rect">
            <a:avLst/>
          </a:prstGeom>
          <a:noFill/>
        </p:spPr>
        <p:txBody>
          <a:bodyPr wrap="square" rtlCol="0">
            <a:spAutoFit/>
          </a:bodyPr>
          <a:lstStyle/>
          <a:p>
            <a:r>
              <a:rPr lang="pl-PL" sz="1800" dirty="0">
                <a:solidFill>
                  <a:srgbClr val="0000FF"/>
                </a:solidFill>
              </a:rPr>
              <a:t>D</a:t>
            </a:r>
            <a:r>
              <a:rPr lang="en-US" sz="1800" dirty="0" err="1">
                <a:solidFill>
                  <a:srgbClr val="0000FF"/>
                </a:solidFill>
              </a:rPr>
              <a:t>iscovery</a:t>
            </a:r>
            <a:r>
              <a:rPr lang="pl-PL" sz="1800" dirty="0">
                <a:solidFill>
                  <a:srgbClr val="0000FF"/>
                </a:solidFill>
              </a:rPr>
              <a:t> </a:t>
            </a:r>
            <a:r>
              <a:rPr lang="pl-PL" sz="1800" dirty="0" err="1">
                <a:solidFill>
                  <a:srgbClr val="0000FF"/>
                </a:solidFill>
              </a:rPr>
              <a:t>problems</a:t>
            </a:r>
            <a:r>
              <a:rPr lang="en-US" sz="1800" dirty="0">
                <a:solidFill>
                  <a:srgbClr val="0000FF"/>
                </a:solidFill>
              </a:rPr>
              <a:t>:</a:t>
            </a:r>
            <a:endParaRPr lang="pl-PL" sz="1800" dirty="0">
              <a:solidFill>
                <a:srgbClr val="0000FF"/>
              </a:solidFill>
            </a:endParaRPr>
          </a:p>
          <a:p>
            <a:pPr marL="179388" indent="-179388">
              <a:buFont typeface="Arial" panose="020B0604020202020204" pitchFamily="34" charset="0"/>
              <a:buChar char="•"/>
            </a:pPr>
            <a:r>
              <a:rPr lang="pl-PL" sz="1800" dirty="0">
                <a:solidFill>
                  <a:srgbClr val="0000FF"/>
                </a:solidFill>
              </a:rPr>
              <a:t>in </a:t>
            </a:r>
            <a:r>
              <a:rPr lang="pl-PL" sz="1800" dirty="0" err="1">
                <a:solidFill>
                  <a:srgbClr val="0000FF"/>
                </a:solidFill>
              </a:rPr>
              <a:t>medicine</a:t>
            </a:r>
            <a:r>
              <a:rPr lang="pl-PL" sz="1800" dirty="0">
                <a:solidFill>
                  <a:srgbClr val="0000FF"/>
                </a:solidFill>
              </a:rPr>
              <a:t>: </a:t>
            </a:r>
            <a:r>
              <a:rPr lang="pl-PL" sz="1400" dirty="0">
                <a:solidFill>
                  <a:srgbClr val="0000FF"/>
                </a:solidFill>
              </a:rPr>
              <a:t>(</a:t>
            </a:r>
            <a:r>
              <a:rPr lang="pl-PL" sz="1400" dirty="0" err="1">
                <a:solidFill>
                  <a:srgbClr val="0000FF"/>
                </a:solidFill>
              </a:rPr>
              <a:t>see</a:t>
            </a:r>
            <a:r>
              <a:rPr lang="pl-PL" sz="1400" dirty="0">
                <a:solidFill>
                  <a:srgbClr val="0000FF"/>
                </a:solidFill>
              </a:rPr>
              <a:t>, </a:t>
            </a:r>
            <a:r>
              <a:rPr lang="pl-PL" sz="1400" dirty="0" err="1">
                <a:solidFill>
                  <a:srgbClr val="0000FF"/>
                </a:solidFill>
              </a:rPr>
              <a:t>e.g</a:t>
            </a:r>
            <a:r>
              <a:rPr lang="pl-PL" sz="1400" dirty="0">
                <a:solidFill>
                  <a:srgbClr val="0000FF"/>
                </a:solidFill>
              </a:rPr>
              <a:t>., https://www.bmj.com/content/bmj/388/bmj-2024-081554.full.pdf; DOI: </a:t>
            </a:r>
            <a:r>
              <a:rPr lang="en-US" sz="1400" dirty="0">
                <a:solidFill>
                  <a:srgbClr val="0000FF"/>
                </a:solidFill>
              </a:rPr>
              <a:t>10.1002/gin2.70031Digital</a:t>
            </a:r>
            <a:r>
              <a:rPr lang="pl-PL" sz="1400" dirty="0">
                <a:solidFill>
                  <a:srgbClr val="0000FF"/>
                </a:solidFill>
              </a:rPr>
              <a:t>; 10.1101/2025.02.26.25322978)  </a:t>
            </a:r>
            <a:endParaRPr lang="en-US" sz="1400" dirty="0">
              <a:solidFill>
                <a:srgbClr val="0000FF"/>
              </a:solidFill>
            </a:endParaRPr>
          </a:p>
          <a:p>
            <a:pPr marL="179388" indent="-179388">
              <a:buFont typeface="Arial" panose="020B0604020202020204" pitchFamily="34" charset="0"/>
              <a:buChar char="•"/>
            </a:pPr>
            <a:r>
              <a:rPr lang="pl-PL" sz="1800" dirty="0">
                <a:solidFill>
                  <a:srgbClr val="0000FF"/>
                </a:solidFill>
              </a:rPr>
              <a:t>in art</a:t>
            </a:r>
            <a:r>
              <a:rPr lang="en-US" sz="1800" dirty="0">
                <a:solidFill>
                  <a:srgbClr val="0000FF"/>
                </a:solidFill>
              </a:rPr>
              <a:t>.: music, paintings satisfying expectations of different group of people </a:t>
            </a:r>
            <a:endParaRPr lang="pl-PL" sz="1800" dirty="0">
              <a:solidFill>
                <a:srgbClr val="0000FF"/>
              </a:solidFill>
            </a:endParaRPr>
          </a:p>
          <a:p>
            <a:r>
              <a:rPr lang="pl-PL" sz="1800" dirty="0">
                <a:solidFill>
                  <a:srgbClr val="0000FF"/>
                </a:solidFill>
              </a:rPr>
              <a:t>   </a:t>
            </a:r>
            <a:r>
              <a:rPr lang="pl-PL" sz="1400" dirty="0">
                <a:solidFill>
                  <a:srgbClr val="0000FF"/>
                </a:solidFill>
              </a:rPr>
              <a:t>(</a:t>
            </a:r>
            <a:r>
              <a:rPr lang="pl-PL" sz="1400" dirty="0" err="1">
                <a:solidFill>
                  <a:srgbClr val="0000FF"/>
                </a:solidFill>
              </a:rPr>
              <a:t>see</a:t>
            </a:r>
            <a:r>
              <a:rPr lang="pl-PL" sz="1400" dirty="0">
                <a:solidFill>
                  <a:srgbClr val="0000FF"/>
                </a:solidFill>
              </a:rPr>
              <a:t>, </a:t>
            </a:r>
            <a:r>
              <a:rPr lang="pl-PL" sz="1400" dirty="0" err="1">
                <a:solidFill>
                  <a:srgbClr val="0000FF"/>
                </a:solidFill>
              </a:rPr>
              <a:t>e.g</a:t>
            </a:r>
            <a:r>
              <a:rPr lang="pl-PL" sz="1400" dirty="0">
                <a:solidFill>
                  <a:srgbClr val="0000FF"/>
                </a:solidFill>
              </a:rPr>
              <a:t>., DOI: 10.1080/25741136.2024.2443865; 10.26599/IJCS.2025.9100011</a:t>
            </a:r>
            <a:r>
              <a:rPr lang="pl-PL" sz="1800" dirty="0">
                <a:solidFill>
                  <a:srgbClr val="0000FF"/>
                </a:solidFill>
              </a:rPr>
              <a:t>)</a:t>
            </a:r>
            <a:endParaRPr lang="en-US" sz="1800" dirty="0">
              <a:solidFill>
                <a:srgbClr val="0000FF"/>
              </a:solidFill>
            </a:endParaRPr>
          </a:p>
          <a:p>
            <a:pPr marL="179388" indent="-179388">
              <a:buFont typeface="Arial" panose="020B0604020202020204" pitchFamily="34" charset="0"/>
              <a:buChar char="•"/>
            </a:pPr>
            <a:r>
              <a:rPr lang="pl-PL" sz="1800" dirty="0">
                <a:solidFill>
                  <a:srgbClr val="0000FF"/>
                </a:solidFill>
              </a:rPr>
              <a:t>in science</a:t>
            </a:r>
            <a:r>
              <a:rPr lang="en-US" sz="1800" dirty="0">
                <a:solidFill>
                  <a:srgbClr val="0000FF"/>
                </a:solidFill>
              </a:rPr>
              <a:t> </a:t>
            </a:r>
            <a:endParaRPr lang="pl-PL" sz="1800" dirty="0">
              <a:solidFill>
                <a:srgbClr val="0000FF"/>
              </a:solidFill>
            </a:endParaRPr>
          </a:p>
          <a:p>
            <a:r>
              <a:rPr lang="pl-PL" sz="1800" dirty="0">
                <a:solidFill>
                  <a:srgbClr val="0000FF"/>
                </a:solidFill>
              </a:rPr>
              <a:t>   </a:t>
            </a:r>
            <a:r>
              <a:rPr lang="pl-PL" sz="1400" dirty="0">
                <a:solidFill>
                  <a:srgbClr val="0000FF"/>
                </a:solidFill>
              </a:rPr>
              <a:t>(</a:t>
            </a:r>
            <a:r>
              <a:rPr lang="pl-PL" sz="1400" dirty="0" err="1">
                <a:solidFill>
                  <a:srgbClr val="0000FF"/>
                </a:solidFill>
              </a:rPr>
              <a:t>see</a:t>
            </a:r>
            <a:r>
              <a:rPr lang="pl-PL" sz="1400" dirty="0">
                <a:solidFill>
                  <a:srgbClr val="0000FF"/>
                </a:solidFill>
              </a:rPr>
              <a:t>, </a:t>
            </a:r>
            <a:r>
              <a:rPr lang="pl-PL" sz="1400" dirty="0" err="1">
                <a:solidFill>
                  <a:srgbClr val="0000FF"/>
                </a:solidFill>
              </a:rPr>
              <a:t>e.g</a:t>
            </a:r>
            <a:r>
              <a:rPr lang="pl-PL" sz="1400" dirty="0">
                <a:solidFill>
                  <a:srgbClr val="0000FF"/>
                </a:solidFill>
              </a:rPr>
              <a:t>., https://sakana.ai/ai-scientist/; https://ai4science.caltech.edu/;    </a:t>
            </a:r>
          </a:p>
          <a:p>
            <a:r>
              <a:rPr lang="pl-PL" sz="1400" dirty="0">
                <a:solidFill>
                  <a:srgbClr val="0000FF"/>
                </a:solidFill>
              </a:rPr>
              <a:t>    https://www.nature.com/articles/d42473-025-00161-3</a:t>
            </a:r>
          </a:p>
          <a:p>
            <a:r>
              <a:rPr lang="pl-PL" sz="1400" dirty="0">
                <a:solidFill>
                  <a:srgbClr val="0000FF"/>
                </a:solidFill>
              </a:rPr>
              <a:t>    https://research.google/blog/accelerating-scientific-breakthroughs-with-an-ai-co-scientist/</a:t>
            </a:r>
            <a:r>
              <a:rPr lang="pl-PL" sz="1800" dirty="0">
                <a:solidFill>
                  <a:srgbClr val="0000FF"/>
                </a:solidFill>
              </a:rPr>
              <a:t> </a:t>
            </a:r>
            <a:r>
              <a:rPr lang="pl-PL" sz="1400" dirty="0">
                <a:solidFill>
                  <a:srgbClr val="0000FF"/>
                </a:solidFill>
              </a:rPr>
              <a:t>)</a:t>
            </a:r>
            <a:endParaRPr lang="en-US" sz="1400" dirty="0">
              <a:solidFill>
                <a:srgbClr val="0000FF"/>
              </a:solidFill>
            </a:endParaRPr>
          </a:p>
          <a:p>
            <a:pPr marL="179388" indent="-179388">
              <a:buFont typeface="Arial" panose="020B0604020202020204" pitchFamily="34" charset="0"/>
              <a:buChar char="•"/>
            </a:pPr>
            <a:r>
              <a:rPr lang="pl-PL" sz="1800" dirty="0">
                <a:solidFill>
                  <a:srgbClr val="0000FF"/>
                </a:solidFill>
              </a:rPr>
              <a:t>in </a:t>
            </a:r>
            <a:r>
              <a:rPr lang="en-US" sz="1800" dirty="0">
                <a:solidFill>
                  <a:srgbClr val="0000FF"/>
                </a:solidFill>
              </a:rPr>
              <a:t>conflict resolution and negotiations </a:t>
            </a:r>
            <a:r>
              <a:rPr lang="pl-PL" sz="1800" dirty="0">
                <a:solidFill>
                  <a:srgbClr val="0000FF"/>
                </a:solidFill>
              </a:rPr>
              <a:t>for </a:t>
            </a:r>
            <a:r>
              <a:rPr lang="en-US" sz="1800" dirty="0">
                <a:solidFill>
                  <a:srgbClr val="0000FF"/>
                </a:solidFill>
              </a:rPr>
              <a:t>preserving invariants concerning peace and development </a:t>
            </a:r>
            <a:endParaRPr lang="pl-PL" sz="1800" dirty="0">
              <a:solidFill>
                <a:srgbClr val="0000FF"/>
              </a:solidFill>
            </a:endParaRPr>
          </a:p>
          <a:p>
            <a:r>
              <a:rPr lang="pl-PL" sz="1800" dirty="0">
                <a:solidFill>
                  <a:srgbClr val="0000FF"/>
                </a:solidFill>
              </a:rPr>
              <a:t>   </a:t>
            </a:r>
            <a:r>
              <a:rPr lang="pl-PL" sz="1400" dirty="0">
                <a:solidFill>
                  <a:srgbClr val="0000FF"/>
                </a:solidFill>
              </a:rPr>
              <a:t>(</a:t>
            </a:r>
            <a:r>
              <a:rPr lang="pl-PL" sz="1400" dirty="0" err="1">
                <a:solidFill>
                  <a:srgbClr val="0000FF"/>
                </a:solidFill>
              </a:rPr>
              <a:t>see</a:t>
            </a:r>
            <a:r>
              <a:rPr lang="pl-PL" sz="1400" dirty="0">
                <a:solidFill>
                  <a:srgbClr val="0000FF"/>
                </a:solidFill>
              </a:rPr>
              <a:t>, </a:t>
            </a:r>
            <a:r>
              <a:rPr lang="pl-PL" sz="1400" dirty="0" err="1">
                <a:solidFill>
                  <a:srgbClr val="0000FF"/>
                </a:solidFill>
              </a:rPr>
              <a:t>e.g</a:t>
            </a:r>
            <a:r>
              <a:rPr lang="pl-PL" sz="1400" dirty="0">
                <a:solidFill>
                  <a:srgbClr val="0000FF"/>
                </a:solidFill>
              </a:rPr>
              <a:t>., https://www.belfercenter.org/research-analysis/ai-and-future-conflict-resolution-how-can-artificial-</a:t>
            </a:r>
          </a:p>
          <a:p>
            <a:r>
              <a:rPr lang="pl-PL" sz="1400" dirty="0">
                <a:solidFill>
                  <a:srgbClr val="0000FF"/>
                </a:solidFill>
              </a:rPr>
              <a:t>     </a:t>
            </a:r>
            <a:r>
              <a:rPr lang="pl-PL" sz="1400" dirty="0" err="1">
                <a:solidFill>
                  <a:srgbClr val="0000FF"/>
                </a:solidFill>
              </a:rPr>
              <a:t>intelligence-improve-peace</a:t>
            </a:r>
            <a:endParaRPr lang="pl-PL" sz="1400" dirty="0">
              <a:solidFill>
                <a:srgbClr val="0000FF"/>
              </a:solidFill>
            </a:endParaRPr>
          </a:p>
          <a:p>
            <a:r>
              <a:rPr lang="pl-PL" sz="1400" dirty="0">
                <a:solidFill>
                  <a:srgbClr val="0000FF"/>
                </a:solidFill>
              </a:rPr>
              <a:t>     https://www.weizenbaum-institut.de/news/detail/can-ai-revolutionize-peacekeeping-and-prevent-conflicts-</a:t>
            </a:r>
          </a:p>
          <a:p>
            <a:r>
              <a:rPr lang="pl-PL" sz="1400" dirty="0">
                <a:solidFill>
                  <a:srgbClr val="0000FF"/>
                </a:solidFill>
              </a:rPr>
              <a:t>     </a:t>
            </a:r>
            <a:r>
              <a:rPr lang="pl-PL" sz="1400" dirty="0" err="1">
                <a:solidFill>
                  <a:srgbClr val="0000FF"/>
                </a:solidFill>
              </a:rPr>
              <a:t>before-they-begin</a:t>
            </a:r>
            <a:r>
              <a:rPr lang="pl-PL" sz="1400" dirty="0">
                <a:solidFill>
                  <a:srgbClr val="0000FF"/>
                </a:solidFill>
              </a:rPr>
              <a:t>/ </a:t>
            </a:r>
          </a:p>
          <a:p>
            <a:r>
              <a:rPr lang="pl-PL" sz="1400" dirty="0">
                <a:solidFill>
                  <a:srgbClr val="0000FF"/>
                </a:solidFill>
              </a:rPr>
              <a:t>     https://ifit-transitions.org/wp-content/uploads/2025/07/IFIT-AI-on-the-Frontline-Full-Report-.pdf </a:t>
            </a:r>
          </a:p>
          <a:p>
            <a:r>
              <a:rPr lang="pl-PL" sz="1400" dirty="0">
                <a:solidFill>
                  <a:srgbClr val="0000FF"/>
                </a:solidFill>
              </a:rPr>
              <a:t>     DOI: </a:t>
            </a:r>
            <a:r>
              <a:rPr lang="en-US" sz="1400" dirty="0">
                <a:solidFill>
                  <a:srgbClr val="0000FF"/>
                </a:solidFill>
              </a:rPr>
              <a:t>10.58414/SCIENTIFICTEMPER.2025.16.6.18</a:t>
            </a:r>
            <a:r>
              <a:rPr lang="pl-PL" sz="1400" dirty="0">
                <a:solidFill>
                  <a:srgbClr val="0000FF"/>
                </a:solidFill>
              </a:rPr>
              <a:t>; 10.1016/j.xinn.2025.101253</a:t>
            </a:r>
          </a:p>
          <a:p>
            <a:r>
              <a:rPr lang="pl-PL" sz="1400" dirty="0">
                <a:solidFill>
                  <a:srgbClr val="0000FF"/>
                </a:solidFill>
              </a:rPr>
              <a:t>     https://papers.ssrn.com/sol3/papers.cfm?abstract_id=5241365</a:t>
            </a:r>
            <a:r>
              <a:rPr lang="pl-PL" sz="1800" dirty="0">
                <a:solidFill>
                  <a:srgbClr val="0000FF"/>
                </a:solidFill>
              </a:rPr>
              <a:t>)</a:t>
            </a:r>
            <a:endParaRPr lang="en-US" sz="1800" dirty="0">
              <a:solidFill>
                <a:srgbClr val="0000FF"/>
              </a:solidFill>
            </a:endParaRPr>
          </a:p>
        </p:txBody>
      </p:sp>
      <p:sp>
        <p:nvSpPr>
          <p:cNvPr id="5" name="pole tekstowe 4"/>
          <p:cNvSpPr txBox="1"/>
          <p:nvPr/>
        </p:nvSpPr>
        <p:spPr>
          <a:xfrm>
            <a:off x="0" y="5337413"/>
            <a:ext cx="9144000" cy="1323439"/>
          </a:xfrm>
          <a:prstGeom prst="rect">
            <a:avLst/>
          </a:prstGeom>
          <a:noFill/>
        </p:spPr>
        <p:txBody>
          <a:bodyPr wrap="square" rtlCol="0">
            <a:spAutoFit/>
          </a:bodyPr>
          <a:lstStyle/>
          <a:p>
            <a:pPr algn="ctr"/>
            <a:r>
              <a:rPr lang="en-US" sz="1600" dirty="0">
                <a:solidFill>
                  <a:srgbClr val="0000FF"/>
                </a:solidFill>
              </a:rPr>
              <a:t>CHALLENGE: </a:t>
            </a:r>
            <a:endParaRPr lang="pl-PL" sz="1600" dirty="0">
              <a:solidFill>
                <a:srgbClr val="0000FF"/>
              </a:solidFill>
            </a:endParaRPr>
          </a:p>
          <a:p>
            <a:pPr algn="ctr"/>
            <a:r>
              <a:rPr lang="en-US" sz="1600" dirty="0">
                <a:solidFill>
                  <a:srgbClr val="0000FF"/>
                </a:solidFill>
              </a:rPr>
              <a:t>DEVELOPING THE FOUNDATIONS BASED ON </a:t>
            </a:r>
            <a:r>
              <a:rPr lang="en-US" sz="1600" dirty="0" err="1">
                <a:solidFill>
                  <a:srgbClr val="0000FF"/>
                </a:solidFill>
              </a:rPr>
              <a:t>IGrC</a:t>
            </a:r>
            <a:r>
              <a:rPr lang="en-US" sz="1600" dirty="0">
                <a:solidFill>
                  <a:srgbClr val="0000FF"/>
                </a:solidFill>
              </a:rPr>
              <a:t> AND RS FOR THE DESIGN AND ANALYSIS OF DISCOVERY AI SYSTEMS</a:t>
            </a:r>
            <a:r>
              <a:rPr lang="pl-PL" sz="1600" dirty="0">
                <a:solidFill>
                  <a:srgbClr val="0000FF"/>
                </a:solidFill>
              </a:rPr>
              <a:t> </a:t>
            </a:r>
            <a:r>
              <a:rPr lang="en-US" sz="1600" dirty="0">
                <a:solidFill>
                  <a:srgbClr val="0000FF"/>
                </a:solidFill>
              </a:rPr>
              <a:t>FOR THE MENTIONED ABOVE DOMAINS </a:t>
            </a:r>
            <a:endParaRPr lang="pl-PL" sz="1600" dirty="0">
              <a:solidFill>
                <a:srgbClr val="0000FF"/>
              </a:solidFill>
            </a:endParaRPr>
          </a:p>
          <a:p>
            <a:pPr algn="ctr"/>
            <a:r>
              <a:rPr lang="en-US" sz="1600" b="1" dirty="0">
                <a:solidFill>
                  <a:srgbClr val="0000FF"/>
                </a:solidFill>
              </a:rPr>
              <a:t>WHAT ARE THE COMMON ROOTS FOR DEALING WITH THE MENTIONED PROBLEMS?</a:t>
            </a:r>
            <a:r>
              <a:rPr lang="pl-PL" sz="1600" b="1" dirty="0">
                <a:solidFill>
                  <a:srgbClr val="0000FF"/>
                </a:solidFill>
              </a:rPr>
              <a:t> </a:t>
            </a:r>
            <a:r>
              <a:rPr lang="en-US" sz="1600" b="1" dirty="0">
                <a:solidFill>
                  <a:srgbClr val="0000FF"/>
                </a:solidFill>
              </a:rPr>
              <a:t>WHAT ARE THE BOUNDARIES?</a:t>
            </a:r>
          </a:p>
        </p:txBody>
      </p:sp>
    </p:spTree>
    <p:extLst>
      <p:ext uri="{BB962C8B-B14F-4D97-AF65-F5344CB8AC3E}">
        <p14:creationId xmlns:p14="http://schemas.microsoft.com/office/powerpoint/2010/main" val="2055185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9CC0062-FF3E-3DCB-B140-EABE4D9FEBCF}"/>
              </a:ext>
            </a:extLst>
          </p:cNvPr>
          <p:cNvSpPr>
            <a:spLocks noGrp="1"/>
          </p:cNvSpPr>
          <p:nvPr>
            <p:ph type="title"/>
          </p:nvPr>
        </p:nvSpPr>
        <p:spPr>
          <a:xfrm>
            <a:off x="457200" y="154098"/>
            <a:ext cx="8229600" cy="682614"/>
          </a:xfrm>
        </p:spPr>
        <p:txBody>
          <a:bodyPr/>
          <a:lstStyle/>
          <a:p>
            <a:r>
              <a:rPr lang="en-US" b="1" dirty="0"/>
              <a:t>EMBODIED AI</a:t>
            </a:r>
            <a:endParaRPr lang="en-US" sz="2400" b="1" dirty="0"/>
          </a:p>
        </p:txBody>
      </p:sp>
      <p:sp>
        <p:nvSpPr>
          <p:cNvPr id="3" name="Symbol zastępczy numeru slajdu 2">
            <a:extLst>
              <a:ext uri="{FF2B5EF4-FFF2-40B4-BE49-F238E27FC236}">
                <a16:creationId xmlns="" xmlns:a16="http://schemas.microsoft.com/office/drawing/2014/main" id="{DE24CA6F-B038-4556-2549-A6B5C68CCE70}"/>
              </a:ext>
            </a:extLst>
          </p:cNvPr>
          <p:cNvSpPr>
            <a:spLocks noGrp="1"/>
          </p:cNvSpPr>
          <p:nvPr>
            <p:ph type="sldNum" sz="quarter" idx="12"/>
          </p:nvPr>
        </p:nvSpPr>
        <p:spPr>
          <a:xfrm>
            <a:off x="8490926" y="6272394"/>
            <a:ext cx="514400" cy="424135"/>
          </a:xfrm>
        </p:spPr>
        <p:txBody>
          <a:bodyPr/>
          <a:lstStyle/>
          <a:p>
            <a:pPr>
              <a:defRPr/>
            </a:pPr>
            <a:fld id="{D02E777F-298D-4C96-825C-3DC57E52C55E}" type="slidenum">
              <a:rPr lang="pl-PL" smtClean="0"/>
              <a:pPr>
                <a:defRPr/>
              </a:pPr>
              <a:t>18</a:t>
            </a:fld>
            <a:endParaRPr lang="pl-PL" dirty="0"/>
          </a:p>
        </p:txBody>
      </p:sp>
      <p:sp>
        <p:nvSpPr>
          <p:cNvPr id="4" name="pole tekstowe 3">
            <a:extLst>
              <a:ext uri="{FF2B5EF4-FFF2-40B4-BE49-F238E27FC236}">
                <a16:creationId xmlns="" xmlns:a16="http://schemas.microsoft.com/office/drawing/2014/main" id="{E71805A9-52F9-15C4-53C8-2FEC4C8F53FF}"/>
              </a:ext>
            </a:extLst>
          </p:cNvPr>
          <p:cNvSpPr txBox="1"/>
          <p:nvPr/>
        </p:nvSpPr>
        <p:spPr>
          <a:xfrm>
            <a:off x="318356" y="981878"/>
            <a:ext cx="8507288" cy="2185214"/>
          </a:xfrm>
          <a:prstGeom prst="rect">
            <a:avLst/>
          </a:prstGeom>
          <a:noFill/>
        </p:spPr>
        <p:txBody>
          <a:bodyPr wrap="square" rtlCol="0">
            <a:spAutoFit/>
          </a:bodyPr>
          <a:lstStyle/>
          <a:p>
            <a:pPr algn="just"/>
            <a:r>
              <a:rPr lang="en-US" sz="2000" b="1" dirty="0">
                <a:solidFill>
                  <a:srgbClr val="0000CC"/>
                </a:solidFill>
              </a:rPr>
              <a:t>Embodied AI refers to the integration of artificial intelligence into physical systems, enabling them to interact with the physical world. </a:t>
            </a:r>
            <a:r>
              <a:rPr lang="en-US" sz="2000" dirty="0">
                <a:solidFill>
                  <a:srgbClr val="0000CC"/>
                </a:solidFill>
              </a:rPr>
              <a:t>These systems can include general-purpose robots, humanoid robots, autonomous vehicles (AVs), and even factories and warehouse facilities. The fusion of machine learning, sensors, and computer vision lets these systems perceive, reason, and act in real-world environments.</a:t>
            </a:r>
            <a:endParaRPr lang="pl-PL" sz="2000" dirty="0">
              <a:solidFill>
                <a:srgbClr val="0000CC"/>
              </a:solidFill>
            </a:endParaRPr>
          </a:p>
          <a:p>
            <a:pPr algn="r"/>
            <a:r>
              <a:rPr lang="pl-PL" sz="1600" dirty="0">
                <a:solidFill>
                  <a:srgbClr val="0000CC"/>
                </a:solidFill>
              </a:rPr>
              <a:t>https://www.nvidia.com/en-us/glossary/embodied-ai/</a:t>
            </a:r>
            <a:endParaRPr lang="en-US" sz="1600" dirty="0">
              <a:solidFill>
                <a:srgbClr val="0000CC"/>
              </a:solidFill>
            </a:endParaRPr>
          </a:p>
        </p:txBody>
      </p:sp>
      <p:sp>
        <p:nvSpPr>
          <p:cNvPr id="5" name="pole tekstowe 4">
            <a:extLst>
              <a:ext uri="{FF2B5EF4-FFF2-40B4-BE49-F238E27FC236}">
                <a16:creationId xmlns="" xmlns:a16="http://schemas.microsoft.com/office/drawing/2014/main" id="{8291599D-C97D-98ED-DEFD-2E6F260AC585}"/>
              </a:ext>
            </a:extLst>
          </p:cNvPr>
          <p:cNvSpPr txBox="1"/>
          <p:nvPr/>
        </p:nvSpPr>
        <p:spPr>
          <a:xfrm>
            <a:off x="300183" y="3382569"/>
            <a:ext cx="8705143" cy="2554545"/>
          </a:xfrm>
          <a:prstGeom prst="rect">
            <a:avLst/>
          </a:prstGeom>
          <a:noFill/>
        </p:spPr>
        <p:txBody>
          <a:bodyPr wrap="square" rtlCol="0">
            <a:spAutoFit/>
          </a:bodyPr>
          <a:lstStyle/>
          <a:p>
            <a:pPr algn="just"/>
            <a:r>
              <a:rPr lang="pl-PL" sz="2000" dirty="0">
                <a:solidFill>
                  <a:srgbClr val="0000CC"/>
                </a:solidFill>
              </a:rPr>
              <a:t>[…] </a:t>
            </a:r>
            <a:r>
              <a:rPr lang="en-US" sz="2000" dirty="0">
                <a:solidFill>
                  <a:srgbClr val="0000CC"/>
                </a:solidFill>
              </a:rPr>
              <a:t>Yann LeCun, argue that</a:t>
            </a:r>
            <a:r>
              <a:rPr lang="pl-PL" sz="2000" dirty="0">
                <a:solidFill>
                  <a:srgbClr val="0000CC"/>
                </a:solidFill>
              </a:rPr>
              <a:t> </a:t>
            </a:r>
            <a:r>
              <a:rPr lang="en-US" sz="2000" dirty="0">
                <a:solidFill>
                  <a:srgbClr val="0000CC"/>
                </a:solidFill>
              </a:rPr>
              <a:t>LLMs alone cannot achieve AGI due to several fundamental limitations:</a:t>
            </a:r>
            <a:r>
              <a:rPr lang="pl-PL" sz="2000" dirty="0">
                <a:solidFill>
                  <a:srgbClr val="0000CC"/>
                </a:solidFill>
              </a:rPr>
              <a:t> </a:t>
            </a:r>
            <a:r>
              <a:rPr lang="en-US" sz="2000" dirty="0">
                <a:solidFill>
                  <a:srgbClr val="0000CC"/>
                </a:solidFill>
              </a:rPr>
              <a:t>their lack of persistent memory, reasoning and planning</a:t>
            </a:r>
            <a:r>
              <a:rPr lang="pl-PL" sz="2000" dirty="0">
                <a:solidFill>
                  <a:srgbClr val="0000CC"/>
                </a:solidFill>
              </a:rPr>
              <a:t> </a:t>
            </a:r>
            <a:r>
              <a:rPr lang="en-US" sz="2000" dirty="0">
                <a:solidFill>
                  <a:srgbClr val="0000CC"/>
                </a:solidFill>
              </a:rPr>
              <a:t>capabilities, and physical grounding. LeCun specifically asserts</a:t>
            </a:r>
            <a:r>
              <a:rPr lang="pl-PL" sz="2000" dirty="0">
                <a:solidFill>
                  <a:srgbClr val="0000CC"/>
                </a:solidFill>
              </a:rPr>
              <a:t> </a:t>
            </a:r>
            <a:r>
              <a:rPr lang="en-US" sz="2000" dirty="0">
                <a:solidFill>
                  <a:srgbClr val="0000CC"/>
                </a:solidFill>
              </a:rPr>
              <a:t>that </a:t>
            </a:r>
            <a:r>
              <a:rPr lang="en-US" sz="2000" b="1" dirty="0">
                <a:solidFill>
                  <a:srgbClr val="0000CC"/>
                </a:solidFill>
              </a:rPr>
              <a:t>true intelligence requires interaction with the physical world</a:t>
            </a:r>
            <a:r>
              <a:rPr lang="pl-PL" sz="2000" b="1" dirty="0">
                <a:solidFill>
                  <a:srgbClr val="0000CC"/>
                </a:solidFill>
              </a:rPr>
              <a:t> </a:t>
            </a:r>
            <a:r>
              <a:rPr lang="en-US" sz="2000" b="1" dirty="0">
                <a:solidFill>
                  <a:srgbClr val="0000CC"/>
                </a:solidFill>
              </a:rPr>
              <a:t>through sensors and embodiment</a:t>
            </a:r>
            <a:r>
              <a:rPr lang="en-US" sz="2000" dirty="0">
                <a:solidFill>
                  <a:srgbClr val="0000CC"/>
                </a:solidFill>
              </a:rPr>
              <a:t>. He emphasizes that while LLMs</a:t>
            </a:r>
            <a:r>
              <a:rPr lang="pl-PL" sz="2000" dirty="0">
                <a:solidFill>
                  <a:srgbClr val="0000CC"/>
                </a:solidFill>
              </a:rPr>
              <a:t> </a:t>
            </a:r>
            <a:r>
              <a:rPr lang="en-US" sz="2000" dirty="0">
                <a:solidFill>
                  <a:srgbClr val="0000CC"/>
                </a:solidFill>
              </a:rPr>
              <a:t>demonstrate impressive linguistic capabilities, they lack genuine</a:t>
            </a:r>
            <a:r>
              <a:rPr lang="pl-PL" sz="2000" dirty="0">
                <a:solidFill>
                  <a:srgbClr val="0000CC"/>
                </a:solidFill>
              </a:rPr>
              <a:t> </a:t>
            </a:r>
            <a:r>
              <a:rPr lang="en-US" sz="2000" dirty="0">
                <a:solidFill>
                  <a:srgbClr val="0000CC"/>
                </a:solidFill>
              </a:rPr>
              <a:t>understanding and even suggests that “the sensory-motor abilities</a:t>
            </a:r>
            <a:r>
              <a:rPr lang="pl-PL" sz="2000" dirty="0">
                <a:solidFill>
                  <a:srgbClr val="0000CC"/>
                </a:solidFill>
              </a:rPr>
              <a:t> </a:t>
            </a:r>
            <a:r>
              <a:rPr lang="en-US" sz="2000" dirty="0">
                <a:solidFill>
                  <a:srgbClr val="0000CC"/>
                </a:solidFill>
              </a:rPr>
              <a:t>of a cat surpass those of an LLM.”</a:t>
            </a:r>
          </a:p>
        </p:txBody>
      </p:sp>
      <p:sp>
        <p:nvSpPr>
          <p:cNvPr id="6" name="pole tekstowe 5">
            <a:extLst>
              <a:ext uri="{FF2B5EF4-FFF2-40B4-BE49-F238E27FC236}">
                <a16:creationId xmlns="" xmlns:a16="http://schemas.microsoft.com/office/drawing/2014/main" id="{8152C5FF-11C9-0D81-8D00-8D962335DC28}"/>
              </a:ext>
            </a:extLst>
          </p:cNvPr>
          <p:cNvSpPr txBox="1"/>
          <p:nvPr/>
        </p:nvSpPr>
        <p:spPr>
          <a:xfrm>
            <a:off x="1079216" y="5815321"/>
            <a:ext cx="7920880" cy="523220"/>
          </a:xfrm>
          <a:prstGeom prst="rect">
            <a:avLst/>
          </a:prstGeom>
          <a:noFill/>
        </p:spPr>
        <p:txBody>
          <a:bodyPr wrap="square" rtlCol="0">
            <a:spAutoFit/>
          </a:bodyPr>
          <a:lstStyle/>
          <a:p>
            <a:pPr algn="r"/>
            <a:r>
              <a:rPr lang="en-US" sz="1400" i="1" dirty="0">
                <a:solidFill>
                  <a:srgbClr val="0000FF"/>
                </a:solidFill>
              </a:rPr>
              <a:t>E. Y. Chang: Multi-</a:t>
            </a:r>
            <a:r>
              <a:rPr lang="en-US" sz="1400" i="1" dirty="0" err="1">
                <a:solidFill>
                  <a:srgbClr val="0000FF"/>
                </a:solidFill>
              </a:rPr>
              <a:t>LLM</a:t>
            </a:r>
            <a:r>
              <a:rPr lang="en-US" sz="1400" i="1" dirty="0">
                <a:solidFill>
                  <a:srgbClr val="0000FF"/>
                </a:solidFill>
              </a:rPr>
              <a:t> Agent Collaborative Intelligence: The Path to Artificial General Intelligence.  Association for Computing Machinery,  New York, NY 2025. doi.org/10.1145/3749421</a:t>
            </a:r>
          </a:p>
        </p:txBody>
      </p:sp>
    </p:spTree>
    <p:extLst>
      <p:ext uri="{BB962C8B-B14F-4D97-AF65-F5344CB8AC3E}">
        <p14:creationId xmlns:p14="http://schemas.microsoft.com/office/powerpoint/2010/main" val="63633258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3237422-68F7-D6CB-A7A2-F40058F2FBB6}"/>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3ABA2104-314D-32C1-3CB5-9497A3F714A8}"/>
              </a:ext>
            </a:extLst>
          </p:cNvPr>
          <p:cNvSpPr txBox="1">
            <a:spLocks/>
          </p:cNvSpPr>
          <p:nvPr/>
        </p:nvSpPr>
        <p:spPr>
          <a:xfrm>
            <a:off x="251520" y="136525"/>
            <a:ext cx="8229600" cy="59672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MAIN TASKS IN </a:t>
            </a:r>
            <a:r>
              <a:rPr lang="pl-PL" sz="3600" b="1" err="1"/>
              <a:t>IGrC</a:t>
            </a:r>
            <a:endParaRPr lang="en-US" sz="3600" b="1"/>
          </a:p>
        </p:txBody>
      </p:sp>
      <p:sp>
        <p:nvSpPr>
          <p:cNvPr id="2" name="Symbol zastępczy numeru slajdu 1">
            <a:extLst>
              <a:ext uri="{FF2B5EF4-FFF2-40B4-BE49-F238E27FC236}">
                <a16:creationId xmlns="" xmlns:a16="http://schemas.microsoft.com/office/drawing/2014/main" id="{D532CCF7-8D69-2348-0AB5-4DBC01A113EC}"/>
              </a:ext>
            </a:extLst>
          </p:cNvPr>
          <p:cNvSpPr>
            <a:spLocks noGrp="1"/>
          </p:cNvSpPr>
          <p:nvPr>
            <p:ph type="sldNum" sz="quarter" idx="12"/>
          </p:nvPr>
        </p:nvSpPr>
        <p:spPr/>
        <p:txBody>
          <a:bodyPr/>
          <a:lstStyle/>
          <a:p>
            <a:pPr>
              <a:defRPr/>
            </a:pPr>
            <a:fld id="{D02E777F-298D-4C96-825C-3DC57E52C55E}" type="slidenum">
              <a:rPr lang="pl-PL" smtClean="0"/>
              <a:pPr>
                <a:defRPr/>
              </a:pPr>
              <a:t>180</a:t>
            </a:fld>
            <a:endParaRPr lang="pl-PL"/>
          </a:p>
        </p:txBody>
      </p:sp>
      <p:sp>
        <p:nvSpPr>
          <p:cNvPr id="3" name="pole tekstowe 2">
            <a:extLst>
              <a:ext uri="{FF2B5EF4-FFF2-40B4-BE49-F238E27FC236}">
                <a16:creationId xmlns="" xmlns:a16="http://schemas.microsoft.com/office/drawing/2014/main" id="{1C12316B-FC67-CC6C-BD94-61E306626321}"/>
              </a:ext>
            </a:extLst>
          </p:cNvPr>
          <p:cNvSpPr txBox="1"/>
          <p:nvPr/>
        </p:nvSpPr>
        <p:spPr>
          <a:xfrm>
            <a:off x="133383" y="903486"/>
            <a:ext cx="8831105" cy="5693866"/>
          </a:xfrm>
          <a:prstGeom prst="rect">
            <a:avLst/>
          </a:prstGeom>
          <a:noFill/>
        </p:spPr>
        <p:txBody>
          <a:bodyPr wrap="square" rtlCol="0">
            <a:spAutoFit/>
          </a:bodyPr>
          <a:lstStyle/>
          <a:p>
            <a:pPr marL="457200" indent="-457200">
              <a:buFont typeface="Arial" panose="020B0604020202020204" pitchFamily="34" charset="0"/>
              <a:buChar char="•"/>
            </a:pPr>
            <a:r>
              <a:rPr lang="en-US" sz="2800" noProof="0">
                <a:solidFill>
                  <a:srgbClr val="0070C0"/>
                </a:solidFill>
              </a:rPr>
              <a:t>Discovery </a:t>
            </a:r>
            <a:r>
              <a:rPr lang="en-US" sz="2800">
                <a:solidFill>
                  <a:srgbClr val="0070C0"/>
                </a:solidFill>
              </a:rPr>
              <a:t>o</a:t>
            </a:r>
            <a:r>
              <a:rPr lang="en-US" sz="2800" noProof="0">
                <a:solidFill>
                  <a:srgbClr val="0070C0"/>
                </a:solidFill>
              </a:rPr>
              <a:t>f complex game</a:t>
            </a:r>
            <a:r>
              <a:rPr lang="pl-PL" sz="2800" noProof="0">
                <a:solidFill>
                  <a:srgbClr val="0070C0"/>
                </a:solidFill>
              </a:rPr>
              <a:t> </a:t>
            </a:r>
            <a:r>
              <a:rPr lang="en-US" sz="2800" noProof="0">
                <a:solidFill>
                  <a:srgbClr val="0070C0"/>
                </a:solidFill>
              </a:rPr>
              <a:t>teams over granular </a:t>
            </a:r>
            <a:r>
              <a:rPr lang="pl-PL" sz="2800" noProof="0">
                <a:solidFill>
                  <a:srgbClr val="0070C0"/>
                </a:solidFill>
              </a:rPr>
              <a:t>networks</a:t>
            </a:r>
            <a:r>
              <a:rPr lang="en-US" sz="2800" noProof="0">
                <a:solidFill>
                  <a:srgbClr val="0070C0"/>
                </a:solidFill>
              </a:rPr>
              <a:t> making it possible to generate granular computations providing approximate solutions of problems with high quality:</a:t>
            </a:r>
          </a:p>
          <a:p>
            <a:pPr marL="914400" lvl="1" indent="-457200">
              <a:buFont typeface="Arial" panose="020B0604020202020204" pitchFamily="34" charset="0"/>
              <a:buChar char="•"/>
            </a:pPr>
            <a:r>
              <a:rPr lang="en-US" sz="2800">
                <a:solidFill>
                  <a:srgbClr val="0070C0"/>
                </a:solidFill>
              </a:rPr>
              <a:t>Discovery of </a:t>
            </a:r>
            <a:r>
              <a:rPr lang="en-US" sz="2800" noProof="0">
                <a:solidFill>
                  <a:srgbClr val="0070C0"/>
                </a:solidFill>
              </a:rPr>
              <a:t>spaces of granular </a:t>
            </a:r>
            <a:r>
              <a:rPr lang="en-US" sz="2800">
                <a:solidFill>
                  <a:srgbClr val="0070C0"/>
                </a:solidFill>
              </a:rPr>
              <a:t>networks</a:t>
            </a:r>
          </a:p>
          <a:p>
            <a:pPr marL="914400" lvl="1" indent="-457200">
              <a:buFont typeface="Arial" panose="020B0604020202020204" pitchFamily="34" charset="0"/>
              <a:buChar char="•"/>
            </a:pPr>
            <a:r>
              <a:rPr lang="en-US" sz="2800" noProof="0">
                <a:solidFill>
                  <a:srgbClr val="0070C0"/>
                </a:solidFill>
              </a:rPr>
              <a:t>Discovery of components of complex games responsible </a:t>
            </a:r>
            <a:r>
              <a:rPr lang="en-US" sz="2800">
                <a:solidFill>
                  <a:srgbClr val="0070C0"/>
                </a:solidFill>
              </a:rPr>
              <a:t>for dynamics of granular networks: </a:t>
            </a:r>
          </a:p>
          <a:p>
            <a:pPr marL="1371600" lvl="2" indent="-457200">
              <a:buFont typeface="Arial" panose="020B0604020202020204" pitchFamily="34" charset="0"/>
              <a:buChar char="•"/>
            </a:pPr>
            <a:r>
              <a:rPr lang="en-US" sz="2800">
                <a:solidFill>
                  <a:srgbClr val="0070C0"/>
                </a:solidFill>
              </a:rPr>
              <a:t>approximations of concepts</a:t>
            </a:r>
          </a:p>
          <a:p>
            <a:pPr marL="1371600" lvl="2" indent="-457200">
              <a:buFont typeface="Arial" panose="020B0604020202020204" pitchFamily="34" charset="0"/>
              <a:buChar char="•"/>
            </a:pPr>
            <a:r>
              <a:rPr lang="en-US" sz="2800" noProof="0">
                <a:solidFill>
                  <a:srgbClr val="0070C0"/>
                </a:solidFill>
              </a:rPr>
              <a:t>actions labelling concepts</a:t>
            </a:r>
          </a:p>
          <a:p>
            <a:pPr marL="1371600" lvl="2" indent="-457200">
              <a:buFont typeface="Arial" panose="020B0604020202020204" pitchFamily="34" charset="0"/>
              <a:buChar char="•"/>
            </a:pPr>
            <a:r>
              <a:rPr lang="en-US" sz="2800">
                <a:solidFill>
                  <a:srgbClr val="0070C0"/>
                </a:solidFill>
              </a:rPr>
              <a:t>game structures</a:t>
            </a:r>
            <a:endParaRPr lang="pl-PL" sz="2800">
              <a:solidFill>
                <a:srgbClr val="0070C0"/>
              </a:solidFill>
            </a:endParaRPr>
          </a:p>
          <a:p>
            <a:pPr marL="1828800" lvl="3" indent="-457200">
              <a:buFont typeface="Arial" panose="020B0604020202020204" pitchFamily="34" charset="0"/>
              <a:buChar char="•"/>
            </a:pPr>
            <a:r>
              <a:rPr lang="en-US" sz="2800" noProof="0">
                <a:solidFill>
                  <a:srgbClr val="0070C0"/>
                </a:solidFill>
              </a:rPr>
              <a:t>adaptation strategies </a:t>
            </a:r>
            <a:r>
              <a:rPr lang="pl-PL" sz="2800" noProof="0">
                <a:solidFill>
                  <a:srgbClr val="0070C0"/>
                </a:solidFill>
              </a:rPr>
              <a:t>of</a:t>
            </a:r>
            <a:r>
              <a:rPr lang="en-US" sz="2800" noProof="0">
                <a:solidFill>
                  <a:srgbClr val="0070C0"/>
                </a:solidFill>
              </a:rPr>
              <a:t> complex games</a:t>
            </a:r>
            <a:endParaRPr lang="pl-PL" sz="2800" noProof="0">
              <a:solidFill>
                <a:srgbClr val="0070C0"/>
              </a:solidFill>
            </a:endParaRPr>
          </a:p>
          <a:p>
            <a:pPr marL="1828800" lvl="3" indent="-457200">
              <a:buFont typeface="Arial" panose="020B0604020202020204" pitchFamily="34" charset="0"/>
              <a:buChar char="•"/>
            </a:pPr>
            <a:r>
              <a:rPr lang="en-US" sz="2800" noProof="0">
                <a:solidFill>
                  <a:srgbClr val="0070C0"/>
                </a:solidFill>
              </a:rPr>
              <a:t>complex game teams</a:t>
            </a:r>
            <a:endParaRPr lang="pl-PL" sz="2800">
              <a:solidFill>
                <a:srgbClr val="0070C0"/>
              </a:solidFill>
            </a:endParaRPr>
          </a:p>
          <a:p>
            <a:pPr marL="457200" indent="-457200">
              <a:buFont typeface="Arial" panose="020B0604020202020204" pitchFamily="34" charset="0"/>
              <a:buChar char="•"/>
            </a:pPr>
            <a:r>
              <a:rPr lang="pl-PL" sz="2800">
                <a:solidFill>
                  <a:srgbClr val="0070C0"/>
                </a:solidFill>
              </a:rPr>
              <a:t>…</a:t>
            </a:r>
          </a:p>
        </p:txBody>
      </p:sp>
    </p:spTree>
    <p:extLst>
      <p:ext uri="{BB962C8B-B14F-4D97-AF65-F5344CB8AC3E}">
        <p14:creationId xmlns:p14="http://schemas.microsoft.com/office/powerpoint/2010/main" val="28479070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p:cNvSpPr txBox="1"/>
          <p:nvPr/>
        </p:nvSpPr>
        <p:spPr>
          <a:xfrm>
            <a:off x="208780" y="28990"/>
            <a:ext cx="8856984" cy="553998"/>
          </a:xfrm>
          <a:prstGeom prst="rect">
            <a:avLst/>
          </a:prstGeom>
          <a:noFill/>
        </p:spPr>
        <p:txBody>
          <a:bodyPr wrap="square" rtlCol="0">
            <a:spAutoFit/>
          </a:bodyPr>
          <a:lstStyle/>
          <a:p>
            <a:r>
              <a:rPr lang="pl-PL" sz="3000" b="1">
                <a:solidFill>
                  <a:srgbClr val="0070C0"/>
                </a:solidFill>
                <a:ea typeface="+mj-ea"/>
                <a:cs typeface="+mj-cs"/>
              </a:rPr>
              <a:t>ADAPTATION &amp; LIFELONG LEARNING IN </a:t>
            </a:r>
            <a:r>
              <a:rPr lang="pl-PL" sz="3000" b="1" err="1">
                <a:solidFill>
                  <a:srgbClr val="0070C0"/>
                </a:solidFill>
                <a:ea typeface="+mj-ea"/>
                <a:cs typeface="+mj-cs"/>
              </a:rPr>
              <a:t>IGrC</a:t>
            </a:r>
            <a:r>
              <a:rPr lang="pl-PL" sz="3000" b="1">
                <a:solidFill>
                  <a:srgbClr val="0070C0"/>
                </a:solidFill>
                <a:ea typeface="+mj-ea"/>
                <a:cs typeface="+mj-cs"/>
              </a:rPr>
              <a:t>  </a:t>
            </a:r>
            <a:endParaRPr lang="en-GB" sz="3000" b="1">
              <a:solidFill>
                <a:srgbClr val="0070C0"/>
              </a:solidFill>
              <a:ea typeface="+mj-ea"/>
              <a:cs typeface="+mj-cs"/>
            </a:endParaRPr>
          </a:p>
        </p:txBody>
      </p:sp>
      <p:sp>
        <p:nvSpPr>
          <p:cNvPr id="7" name="pole tekstowe 6"/>
          <p:cNvSpPr txBox="1"/>
          <p:nvPr/>
        </p:nvSpPr>
        <p:spPr>
          <a:xfrm>
            <a:off x="107504" y="582988"/>
            <a:ext cx="8958260" cy="6247864"/>
          </a:xfrm>
          <a:prstGeom prst="rect">
            <a:avLst/>
          </a:prstGeom>
          <a:noFill/>
        </p:spPr>
        <p:txBody>
          <a:bodyPr wrap="square" rtlCol="0">
            <a:spAutoFit/>
          </a:bodyPr>
          <a:lstStyle/>
          <a:p>
            <a:pPr algn="just"/>
            <a:r>
              <a:rPr lang="en-US" sz="1600" b="1">
                <a:solidFill>
                  <a:srgbClr val="0000CC"/>
                </a:solidFill>
              </a:rPr>
              <a:t>Lifelong Machine Learning</a:t>
            </a:r>
            <a:r>
              <a:rPr lang="en-US" sz="1600">
                <a:solidFill>
                  <a:srgbClr val="0000CC"/>
                </a:solidFill>
              </a:rPr>
              <a:t> or </a:t>
            </a:r>
            <a:r>
              <a:rPr lang="en-US" sz="1600" b="1">
                <a:solidFill>
                  <a:srgbClr val="0000CC"/>
                </a:solidFill>
              </a:rPr>
              <a:t>Lifelong Learning</a:t>
            </a:r>
            <a:r>
              <a:rPr lang="en-US" sz="1600">
                <a:solidFill>
                  <a:srgbClr val="0000CC"/>
                </a:solidFill>
              </a:rPr>
              <a:t> (LL) is an advanced machine learning (ML) paradigm that </a:t>
            </a:r>
            <a:r>
              <a:rPr lang="en-US" sz="1600" b="1">
                <a:solidFill>
                  <a:srgbClr val="0000CC"/>
                </a:solidFill>
              </a:rPr>
              <a:t>learns continuously</a:t>
            </a:r>
            <a:r>
              <a:rPr lang="en-US" sz="1600">
                <a:solidFill>
                  <a:srgbClr val="0000CC"/>
                </a:solidFill>
              </a:rPr>
              <a:t>, </a:t>
            </a:r>
            <a:r>
              <a:rPr lang="en-US" sz="1600" b="1">
                <a:solidFill>
                  <a:srgbClr val="0000CC"/>
                </a:solidFill>
              </a:rPr>
              <a:t>accumulates the knowledge</a:t>
            </a:r>
            <a:r>
              <a:rPr lang="en-US" sz="1600">
                <a:solidFill>
                  <a:srgbClr val="0000CC"/>
                </a:solidFill>
              </a:rPr>
              <a:t> learned in the past, and </a:t>
            </a:r>
            <a:r>
              <a:rPr lang="en-US" sz="1600" b="1">
                <a:solidFill>
                  <a:srgbClr val="0000CC"/>
                </a:solidFill>
              </a:rPr>
              <a:t>uses/adapts</a:t>
            </a:r>
            <a:r>
              <a:rPr lang="en-US" sz="1600">
                <a:solidFill>
                  <a:srgbClr val="0000CC"/>
                </a:solidFill>
              </a:rPr>
              <a:t> it to help future learning and problem solving. In the process, the learner becomes </a:t>
            </a:r>
            <a:r>
              <a:rPr lang="en-US" sz="1600" b="1">
                <a:solidFill>
                  <a:srgbClr val="0000CC"/>
                </a:solidFill>
              </a:rPr>
              <a:t>more and more knowledgeable and better and better at learning</a:t>
            </a:r>
            <a:r>
              <a:rPr lang="en-US" sz="1600">
                <a:solidFill>
                  <a:srgbClr val="0000CC"/>
                </a:solidFill>
              </a:rPr>
              <a:t>. This continuous learning ability is one of the hallmarks of human intelligence. </a:t>
            </a:r>
            <a:endParaRPr lang="pl-PL" sz="1600">
              <a:solidFill>
                <a:srgbClr val="0000CC"/>
              </a:solidFill>
            </a:endParaRPr>
          </a:p>
          <a:p>
            <a:pPr algn="just"/>
            <a:endParaRPr lang="pl-PL" sz="1600">
              <a:solidFill>
                <a:srgbClr val="0000CC"/>
              </a:solidFill>
            </a:endParaRPr>
          </a:p>
          <a:p>
            <a:pPr algn="just"/>
            <a:r>
              <a:rPr lang="en-US" sz="1600">
                <a:solidFill>
                  <a:srgbClr val="0000CC"/>
                </a:solidFill>
              </a:rPr>
              <a:t>However, the current dominant ML paradigm learns in isolation: given a training dataset, it runs a ML algorithm only on the dataset to produce a model. It makes no attempt to retain the learned knowledge and use it in subsequent learning. Although this isolated ML paradigm, primarily based on data-driven optimization, has been very successful, it requires a large number of training examples, and is only suitable for well-defined and narrow tasks in </a:t>
            </a:r>
            <a:r>
              <a:rPr lang="en-US" sz="1600" b="1">
                <a:solidFill>
                  <a:srgbClr val="0000CC"/>
                </a:solidFill>
              </a:rPr>
              <a:t>closed environments</a:t>
            </a:r>
            <a:r>
              <a:rPr lang="en-US" sz="1600">
                <a:solidFill>
                  <a:srgbClr val="0000CC"/>
                </a:solidFill>
              </a:rPr>
              <a:t>. In contrast, we humans learn effectively with a few examples and in the dynamic and </a:t>
            </a:r>
            <a:r>
              <a:rPr lang="en-US" sz="1600" b="1">
                <a:solidFill>
                  <a:srgbClr val="0000CC"/>
                </a:solidFill>
              </a:rPr>
              <a:t>open world or environment</a:t>
            </a:r>
            <a:r>
              <a:rPr lang="en-US" sz="1600">
                <a:solidFill>
                  <a:srgbClr val="0000CC"/>
                </a:solidFill>
              </a:rPr>
              <a:t> in a </a:t>
            </a:r>
            <a:r>
              <a:rPr lang="en-US" sz="1600" b="1">
                <a:solidFill>
                  <a:srgbClr val="0000CC"/>
                </a:solidFill>
              </a:rPr>
              <a:t>self-supervised</a:t>
            </a:r>
            <a:r>
              <a:rPr lang="en-US" sz="1600">
                <a:solidFill>
                  <a:srgbClr val="0000CC"/>
                </a:solidFill>
              </a:rPr>
              <a:t> manner because our learning is also very much knowledge-driven: the knowledge learned in the past helps us learn new things with little data or effort and adapt to new/unseen situations. This self-</a:t>
            </a:r>
            <a:r>
              <a:rPr lang="en-US" sz="1600" err="1">
                <a:solidFill>
                  <a:srgbClr val="0000CC"/>
                </a:solidFill>
              </a:rPr>
              <a:t>suprevised</a:t>
            </a:r>
            <a:r>
              <a:rPr lang="en-US" sz="1600">
                <a:solidFill>
                  <a:srgbClr val="0000CC"/>
                </a:solidFill>
              </a:rPr>
              <a:t> (or self-aware) learning also enables us to </a:t>
            </a:r>
            <a:r>
              <a:rPr lang="en-US" sz="1600" b="1">
                <a:solidFill>
                  <a:srgbClr val="0000CC"/>
                </a:solidFill>
              </a:rPr>
              <a:t>learn on the job</a:t>
            </a:r>
            <a:r>
              <a:rPr lang="en-US" sz="1600">
                <a:solidFill>
                  <a:srgbClr val="0000CC"/>
                </a:solidFill>
              </a:rPr>
              <a:t> in the </a:t>
            </a:r>
            <a:r>
              <a:rPr lang="en-US" sz="1600" b="1">
                <a:solidFill>
                  <a:srgbClr val="0000CC"/>
                </a:solidFill>
              </a:rPr>
              <a:t>interaction</a:t>
            </a:r>
            <a:r>
              <a:rPr lang="en-US" sz="1600">
                <a:solidFill>
                  <a:srgbClr val="0000CC"/>
                </a:solidFill>
              </a:rPr>
              <a:t> with others and with the real-world environment with no external supervision. LL aims to achieve all these capabilities. Applications such as </a:t>
            </a:r>
            <a:r>
              <a:rPr lang="en-US" sz="1600" err="1">
                <a:solidFill>
                  <a:srgbClr val="0000CC"/>
                </a:solidFill>
              </a:rPr>
              <a:t>chatbots</a:t>
            </a:r>
            <a:r>
              <a:rPr lang="en-US" sz="1600">
                <a:solidFill>
                  <a:srgbClr val="0000CC"/>
                </a:solidFill>
              </a:rPr>
              <a:t>, s elf-driving cars, or any AI systems that interact with humans/physical environments are calling for these capabilities because they need to cope with their dynamic and open environments which leave them with no choice but to continuously learn new things in order to function well. Without the LL ability, an AI system cannot be considered truly intelligent, i.e., </a:t>
            </a:r>
            <a:r>
              <a:rPr lang="en-US" sz="1600" b="1">
                <a:solidFill>
                  <a:srgbClr val="0000CC"/>
                </a:solidFill>
              </a:rPr>
              <a:t>LL is necessary for intelligence</a:t>
            </a:r>
            <a:r>
              <a:rPr lang="en-US" sz="1600">
                <a:solidFill>
                  <a:srgbClr val="0000CC"/>
                </a:solidFill>
              </a:rPr>
              <a:t> or </a:t>
            </a:r>
            <a:r>
              <a:rPr lang="en-US" sz="1600" b="1">
                <a:solidFill>
                  <a:srgbClr val="0000CC"/>
                </a:solidFill>
              </a:rPr>
              <a:t>AGI</a:t>
            </a:r>
            <a:r>
              <a:rPr lang="en-US" sz="1600">
                <a:solidFill>
                  <a:srgbClr val="0000CC"/>
                </a:solidFill>
              </a:rPr>
              <a:t> (artificial general intelligence). </a:t>
            </a:r>
            <a:endParaRPr lang="pl-PL" sz="1600">
              <a:solidFill>
                <a:srgbClr val="0000CC"/>
              </a:solidFill>
            </a:endParaRPr>
          </a:p>
          <a:p>
            <a:endParaRPr lang="pl-PL" sz="1600">
              <a:solidFill>
                <a:srgbClr val="0000CC"/>
              </a:solidFill>
            </a:endParaRPr>
          </a:p>
          <a:p>
            <a:r>
              <a:rPr lang="en-US" sz="1600" b="1" err="1">
                <a:solidFill>
                  <a:srgbClr val="0000CC"/>
                </a:solidFill>
                <a:hlinkClick r:id="rId3"/>
              </a:rPr>
              <a:t>Zhiyuan</a:t>
            </a:r>
            <a:r>
              <a:rPr lang="en-US" sz="1600" b="1">
                <a:solidFill>
                  <a:srgbClr val="0000CC"/>
                </a:solidFill>
                <a:hlinkClick r:id="rId3"/>
              </a:rPr>
              <a:t> Chen</a:t>
            </a:r>
            <a:r>
              <a:rPr lang="en-US" sz="1600" b="1">
                <a:solidFill>
                  <a:srgbClr val="0000CC"/>
                </a:solidFill>
              </a:rPr>
              <a:t> and </a:t>
            </a:r>
            <a:r>
              <a:rPr lang="en-US" sz="1600" b="1">
                <a:solidFill>
                  <a:srgbClr val="0000CC"/>
                </a:solidFill>
                <a:hlinkClick r:id="rId4"/>
              </a:rPr>
              <a:t>Bing Liu</a:t>
            </a:r>
            <a:r>
              <a:rPr lang="en-US" sz="1600" b="1">
                <a:solidFill>
                  <a:srgbClr val="0000CC"/>
                </a:solidFill>
              </a:rPr>
              <a:t>: Synthesis Lectures on </a:t>
            </a:r>
            <a:r>
              <a:rPr lang="en-US" sz="1600" b="1" i="1">
                <a:solidFill>
                  <a:srgbClr val="0000CC"/>
                </a:solidFill>
              </a:rPr>
              <a:t>Artificial Intelligence and Machine Learning, Morgan &amp; Claypool Publishers</a:t>
            </a:r>
            <a:r>
              <a:rPr lang="en-US" sz="1600" b="1">
                <a:solidFill>
                  <a:srgbClr val="0000CC"/>
                </a:solidFill>
              </a:rPr>
              <a:t>, August, 2018</a:t>
            </a:r>
            <a:endParaRPr lang="pl-PL" sz="1600">
              <a:solidFill>
                <a:srgbClr val="0000CC"/>
              </a:solidFill>
            </a:endParaRPr>
          </a:p>
        </p:txBody>
      </p:sp>
    </p:spTree>
    <p:extLst>
      <p:ext uri="{BB962C8B-B14F-4D97-AF65-F5344CB8AC3E}">
        <p14:creationId xmlns:p14="http://schemas.microsoft.com/office/powerpoint/2010/main" val="127506465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43000" y="1700808"/>
            <a:ext cx="6777372" cy="2646295"/>
          </a:xfrm>
        </p:spPr>
        <p:txBody>
          <a:bodyPr>
            <a:normAutofit fontScale="90000"/>
          </a:bodyPr>
          <a:lstStyle/>
          <a:p>
            <a:r>
              <a:rPr lang="pl-PL">
                <a:solidFill>
                  <a:srgbClr val="0033CC"/>
                </a:solidFill>
              </a:rPr>
              <a:t/>
            </a:r>
            <a:br>
              <a:rPr lang="pl-PL">
                <a:solidFill>
                  <a:srgbClr val="0033CC"/>
                </a:solidFill>
              </a:rPr>
            </a:br>
            <a:r>
              <a:rPr lang="en-US" sz="1800">
                <a:solidFill>
                  <a:srgbClr val="0000FF"/>
                </a:solidFill>
                <a:ea typeface="+mn-ea"/>
                <a:cs typeface="+mn-cs"/>
              </a:rPr>
              <a:t>Aristotle’s man of practical</a:t>
            </a:r>
            <a:r>
              <a:rPr lang="pl-PL" sz="1800">
                <a:solidFill>
                  <a:srgbClr val="0000FF"/>
                </a:solidFill>
                <a:ea typeface="+mn-ea"/>
                <a:cs typeface="+mn-cs"/>
              </a:rPr>
              <a:t> </a:t>
            </a:r>
            <a:r>
              <a:rPr lang="en-US" sz="1800" b="1">
                <a:solidFill>
                  <a:srgbClr val="0000FF"/>
                </a:solidFill>
                <a:ea typeface="+mn-ea"/>
                <a:cs typeface="+mn-cs"/>
              </a:rPr>
              <a:t>wisdom</a:t>
            </a:r>
            <a:r>
              <a:rPr lang="en-US" sz="1800">
                <a:solidFill>
                  <a:srgbClr val="0000FF"/>
                </a:solidFill>
                <a:ea typeface="+mn-ea"/>
                <a:cs typeface="+mn-cs"/>
              </a:rPr>
              <a:t>, the </a:t>
            </a:r>
            <a:r>
              <a:rPr lang="en-US" sz="1800" err="1">
                <a:solidFill>
                  <a:srgbClr val="0000FF"/>
                </a:solidFill>
                <a:ea typeface="+mn-ea"/>
                <a:cs typeface="+mn-cs"/>
              </a:rPr>
              <a:t>phronimos</a:t>
            </a:r>
            <a:r>
              <a:rPr lang="en-US" sz="1800">
                <a:solidFill>
                  <a:srgbClr val="0000FF"/>
                </a:solidFill>
                <a:ea typeface="+mn-ea"/>
                <a:cs typeface="+mn-cs"/>
              </a:rPr>
              <a:t>, does not ignore rules and models, or dispense</a:t>
            </a:r>
            <a:r>
              <a:rPr lang="pl-PL" sz="1800">
                <a:solidFill>
                  <a:srgbClr val="0000FF"/>
                </a:solidFill>
                <a:ea typeface="+mn-ea"/>
                <a:cs typeface="+mn-cs"/>
              </a:rPr>
              <a:t> </a:t>
            </a:r>
            <a:br>
              <a:rPr lang="pl-PL" sz="1800">
                <a:solidFill>
                  <a:srgbClr val="0000FF"/>
                </a:solidFill>
                <a:ea typeface="+mn-ea"/>
                <a:cs typeface="+mn-cs"/>
              </a:rPr>
            </a:br>
            <a:r>
              <a:rPr lang="en-US" sz="1800">
                <a:solidFill>
                  <a:srgbClr val="0000FF"/>
                </a:solidFill>
                <a:ea typeface="+mn-ea"/>
                <a:cs typeface="+mn-cs"/>
              </a:rPr>
              <a:t>justice without criteria. He is observant of principles and, at the same</a:t>
            </a:r>
            <a:r>
              <a:rPr lang="pl-PL" sz="1800">
                <a:solidFill>
                  <a:srgbClr val="0000FF"/>
                </a:solidFill>
                <a:ea typeface="+mn-ea"/>
                <a:cs typeface="+mn-cs"/>
              </a:rPr>
              <a:t> </a:t>
            </a:r>
            <a:r>
              <a:rPr lang="en-US" sz="1800">
                <a:solidFill>
                  <a:srgbClr val="0000FF"/>
                </a:solidFill>
                <a:ea typeface="+mn-ea"/>
                <a:cs typeface="+mn-cs"/>
              </a:rPr>
              <a:t>time, open to their modification. He begins with </a:t>
            </a:r>
            <a:r>
              <a:rPr lang="en-US" sz="1800" err="1">
                <a:solidFill>
                  <a:srgbClr val="0000FF"/>
                </a:solidFill>
                <a:ea typeface="+mn-ea"/>
                <a:cs typeface="+mn-cs"/>
              </a:rPr>
              <a:t>nomoi</a:t>
            </a:r>
            <a:r>
              <a:rPr lang="en-US" sz="1800">
                <a:solidFill>
                  <a:srgbClr val="0000FF"/>
                </a:solidFill>
                <a:ea typeface="+mn-ea"/>
                <a:cs typeface="+mn-cs"/>
              </a:rPr>
              <a:t> – established</a:t>
            </a:r>
            <a:r>
              <a:rPr lang="pl-PL" sz="1800">
                <a:solidFill>
                  <a:srgbClr val="0000FF"/>
                </a:solidFill>
                <a:ea typeface="+mn-ea"/>
                <a:cs typeface="+mn-cs"/>
              </a:rPr>
              <a:t> </a:t>
            </a:r>
            <a:r>
              <a:rPr lang="en-US" sz="1800">
                <a:solidFill>
                  <a:srgbClr val="0000FF"/>
                </a:solidFill>
                <a:ea typeface="+mn-ea"/>
                <a:cs typeface="+mn-cs"/>
              </a:rPr>
              <a:t>law – and employs practical wisdom to determine how it should be applied</a:t>
            </a:r>
            <a:r>
              <a:rPr lang="pl-PL" sz="1800">
                <a:solidFill>
                  <a:srgbClr val="0000FF"/>
                </a:solidFill>
                <a:ea typeface="+mn-ea"/>
                <a:cs typeface="+mn-cs"/>
              </a:rPr>
              <a:t> </a:t>
            </a:r>
            <a:r>
              <a:rPr lang="en-US" sz="1800">
                <a:solidFill>
                  <a:srgbClr val="0000FF"/>
                </a:solidFill>
                <a:ea typeface="+mn-ea"/>
                <a:cs typeface="+mn-cs"/>
              </a:rPr>
              <a:t>in particular situations and when departures are warranted. Rules provide</a:t>
            </a:r>
            <a:r>
              <a:rPr lang="pl-PL" sz="1800">
                <a:solidFill>
                  <a:srgbClr val="0000FF"/>
                </a:solidFill>
                <a:ea typeface="+mn-ea"/>
                <a:cs typeface="+mn-cs"/>
              </a:rPr>
              <a:t> </a:t>
            </a:r>
            <a:r>
              <a:rPr lang="en-US" sz="1800">
                <a:solidFill>
                  <a:srgbClr val="0000FF"/>
                </a:solidFill>
                <a:ea typeface="+mn-ea"/>
                <a:cs typeface="+mn-cs"/>
              </a:rPr>
              <a:t>the guideposts for inquiry and critical reflection.</a:t>
            </a:r>
            <a:endParaRPr lang="en-US" sz="1800">
              <a:solidFill>
                <a:srgbClr val="0033CC"/>
              </a:solidFill>
            </a:endParaRPr>
          </a:p>
        </p:txBody>
      </p:sp>
      <p:sp>
        <p:nvSpPr>
          <p:cNvPr id="3" name="pole tekstowe 2"/>
          <p:cNvSpPr txBox="1"/>
          <p:nvPr/>
        </p:nvSpPr>
        <p:spPr>
          <a:xfrm>
            <a:off x="2843808" y="4455115"/>
            <a:ext cx="5022558" cy="738664"/>
          </a:xfrm>
          <a:prstGeom prst="rect">
            <a:avLst/>
          </a:prstGeom>
          <a:noFill/>
        </p:spPr>
        <p:txBody>
          <a:bodyPr wrap="square" rtlCol="0">
            <a:spAutoFit/>
          </a:bodyPr>
          <a:lstStyle/>
          <a:p>
            <a:r>
              <a:rPr lang="en-US" sz="1400" i="1">
                <a:solidFill>
                  <a:srgbClr val="0033CC"/>
                </a:solidFill>
              </a:rPr>
              <a:t>Leslie</a:t>
            </a:r>
            <a:r>
              <a:rPr lang="pl-PL" sz="1400" i="1">
                <a:solidFill>
                  <a:srgbClr val="0033CC"/>
                </a:solidFill>
              </a:rPr>
              <a:t> </a:t>
            </a:r>
            <a:r>
              <a:rPr lang="en-US" sz="1400" i="1">
                <a:solidFill>
                  <a:srgbClr val="0033CC"/>
                </a:solidFill>
              </a:rPr>
              <a:t>Paul</a:t>
            </a:r>
            <a:r>
              <a:rPr lang="pl-PL" sz="1400" i="1">
                <a:solidFill>
                  <a:srgbClr val="0033CC"/>
                </a:solidFill>
              </a:rPr>
              <a:t> </a:t>
            </a:r>
            <a:r>
              <a:rPr lang="en-US" sz="1400" i="1">
                <a:solidFill>
                  <a:srgbClr val="0033CC"/>
                </a:solidFill>
              </a:rPr>
              <a:t>Thiele</a:t>
            </a:r>
            <a:r>
              <a:rPr lang="pl-PL" sz="1400" i="1">
                <a:solidFill>
                  <a:srgbClr val="0033CC"/>
                </a:solidFill>
              </a:rPr>
              <a:t>: </a:t>
            </a:r>
            <a:r>
              <a:rPr lang="en-US" sz="1400" i="1">
                <a:solidFill>
                  <a:srgbClr val="0033CC"/>
                </a:solidFill>
              </a:rPr>
              <a:t>The</a:t>
            </a:r>
            <a:r>
              <a:rPr lang="pl-PL" sz="1400" i="1">
                <a:solidFill>
                  <a:srgbClr val="0033CC"/>
                </a:solidFill>
              </a:rPr>
              <a:t> </a:t>
            </a:r>
            <a:r>
              <a:rPr lang="en-US" sz="1400" i="1">
                <a:solidFill>
                  <a:srgbClr val="0033CC"/>
                </a:solidFill>
              </a:rPr>
              <a:t>Heart</a:t>
            </a:r>
            <a:r>
              <a:rPr lang="pl-PL" sz="1400" i="1">
                <a:solidFill>
                  <a:srgbClr val="0033CC"/>
                </a:solidFill>
              </a:rPr>
              <a:t> </a:t>
            </a:r>
            <a:r>
              <a:rPr lang="en-US" sz="1400" i="1">
                <a:solidFill>
                  <a:srgbClr val="0033CC"/>
                </a:solidFill>
              </a:rPr>
              <a:t>of</a:t>
            </a:r>
            <a:r>
              <a:rPr lang="pl-PL" sz="1400" i="1">
                <a:solidFill>
                  <a:srgbClr val="0033CC"/>
                </a:solidFill>
              </a:rPr>
              <a:t> </a:t>
            </a:r>
            <a:r>
              <a:rPr lang="en-US" sz="1400" i="1">
                <a:solidFill>
                  <a:srgbClr val="0033CC"/>
                </a:solidFill>
              </a:rPr>
              <a:t>Judgment</a:t>
            </a:r>
            <a:r>
              <a:rPr lang="pl-PL" sz="1400" i="1">
                <a:solidFill>
                  <a:srgbClr val="0033CC"/>
                </a:solidFill>
              </a:rPr>
              <a:t> </a:t>
            </a:r>
            <a:r>
              <a:rPr lang="en-US" sz="1400" i="1">
                <a:solidFill>
                  <a:srgbClr val="0033CC"/>
                </a:solidFill>
              </a:rPr>
              <a:t>Practical</a:t>
            </a:r>
            <a:r>
              <a:rPr lang="pl-PL" sz="1400" i="1">
                <a:solidFill>
                  <a:srgbClr val="0033CC"/>
                </a:solidFill>
              </a:rPr>
              <a:t> </a:t>
            </a:r>
            <a:r>
              <a:rPr lang="en-US" sz="1400" i="1">
                <a:solidFill>
                  <a:srgbClr val="0033CC"/>
                </a:solidFill>
              </a:rPr>
              <a:t>Wisdom,</a:t>
            </a:r>
            <a:r>
              <a:rPr lang="pl-PL" sz="1400" i="1">
                <a:solidFill>
                  <a:srgbClr val="0033CC"/>
                </a:solidFill>
              </a:rPr>
              <a:t> </a:t>
            </a:r>
            <a:r>
              <a:rPr lang="en-US" sz="1400" i="1">
                <a:solidFill>
                  <a:srgbClr val="0033CC"/>
                </a:solidFill>
              </a:rPr>
              <a:t>Neuroscience,</a:t>
            </a:r>
            <a:r>
              <a:rPr lang="pl-PL" sz="1400" i="1">
                <a:solidFill>
                  <a:srgbClr val="0033CC"/>
                </a:solidFill>
              </a:rPr>
              <a:t> </a:t>
            </a:r>
            <a:r>
              <a:rPr lang="en-US" sz="1400" i="1">
                <a:solidFill>
                  <a:srgbClr val="0033CC"/>
                </a:solidFill>
              </a:rPr>
              <a:t>and</a:t>
            </a:r>
            <a:r>
              <a:rPr lang="pl-PL" sz="1400" i="1">
                <a:solidFill>
                  <a:srgbClr val="0033CC"/>
                </a:solidFill>
              </a:rPr>
              <a:t> </a:t>
            </a:r>
            <a:r>
              <a:rPr lang="en-US" sz="1400" i="1">
                <a:solidFill>
                  <a:srgbClr val="0033CC"/>
                </a:solidFill>
              </a:rPr>
              <a:t>Narrative</a:t>
            </a:r>
            <a:r>
              <a:rPr lang="pl-PL" sz="1400" i="1">
                <a:solidFill>
                  <a:srgbClr val="0033CC"/>
                </a:solidFill>
              </a:rPr>
              <a:t>. Cambridge </a:t>
            </a:r>
            <a:r>
              <a:rPr lang="pl-PL" sz="1400" i="1" err="1">
                <a:solidFill>
                  <a:srgbClr val="0033CC"/>
                </a:solidFill>
              </a:rPr>
              <a:t>University</a:t>
            </a:r>
            <a:r>
              <a:rPr lang="pl-PL" sz="1400" i="1">
                <a:solidFill>
                  <a:srgbClr val="0033CC"/>
                </a:solidFill>
              </a:rPr>
              <a:t> Press </a:t>
            </a:r>
            <a:r>
              <a:rPr lang="en-US" sz="1400" i="1">
                <a:solidFill>
                  <a:srgbClr val="0033CC"/>
                </a:solidFill>
              </a:rPr>
              <a:t>2006</a:t>
            </a:r>
            <a:endParaRPr lang="en-US" sz="1400" i="1"/>
          </a:p>
        </p:txBody>
      </p:sp>
      <p:sp>
        <p:nvSpPr>
          <p:cNvPr id="4" name="pole tekstowe 3"/>
          <p:cNvSpPr txBox="1"/>
          <p:nvPr/>
        </p:nvSpPr>
        <p:spPr>
          <a:xfrm>
            <a:off x="1143000" y="1106743"/>
            <a:ext cx="6858000" cy="646331"/>
          </a:xfrm>
          <a:prstGeom prst="rect">
            <a:avLst/>
          </a:prstGeom>
          <a:noFill/>
        </p:spPr>
        <p:txBody>
          <a:bodyPr wrap="square" rtlCol="0">
            <a:spAutoFit/>
          </a:bodyPr>
          <a:lstStyle/>
          <a:p>
            <a:pPr algn="r"/>
            <a:r>
              <a:rPr lang="en-US" sz="1200">
                <a:solidFill>
                  <a:srgbClr val="0000FF"/>
                </a:solidFill>
              </a:rPr>
              <a:t>power of judging rightly and following the soundest course of action,</a:t>
            </a:r>
            <a:r>
              <a:rPr lang="pl-PL" sz="1200">
                <a:solidFill>
                  <a:srgbClr val="0000FF"/>
                </a:solidFill>
              </a:rPr>
              <a:t> </a:t>
            </a:r>
            <a:r>
              <a:rPr lang="en-US" sz="1200">
                <a:solidFill>
                  <a:srgbClr val="0000FF"/>
                </a:solidFill>
              </a:rPr>
              <a:t>based on knowledge, experience, understanding</a:t>
            </a:r>
            <a:r>
              <a:rPr lang="pl-PL" sz="1200">
                <a:solidFill>
                  <a:srgbClr val="0000FF"/>
                </a:solidFill>
              </a:rPr>
              <a:t>, … </a:t>
            </a:r>
          </a:p>
          <a:p>
            <a:pPr algn="r"/>
            <a:r>
              <a:rPr lang="en-US" sz="1200" i="1">
                <a:solidFill>
                  <a:srgbClr val="0033CC"/>
                </a:solidFill>
              </a:rPr>
              <a:t>Webster’s New World College Dictionary</a:t>
            </a:r>
          </a:p>
        </p:txBody>
      </p:sp>
      <p:cxnSp>
        <p:nvCxnSpPr>
          <p:cNvPr id="6" name="Łącznik prosty ze strzałką 5"/>
          <p:cNvCxnSpPr/>
          <p:nvPr/>
        </p:nvCxnSpPr>
        <p:spPr>
          <a:xfrm>
            <a:off x="2465766" y="1376772"/>
            <a:ext cx="1566174" cy="1026114"/>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 name="Symbol zastępczy numeru slajdu 4">
            <a:extLst>
              <a:ext uri="{FF2B5EF4-FFF2-40B4-BE49-F238E27FC236}">
                <a16:creationId xmlns="" xmlns:a16="http://schemas.microsoft.com/office/drawing/2014/main" id="{384BC01E-7B13-5AE1-6993-F815E4F886F8}"/>
              </a:ext>
            </a:extLst>
          </p:cNvPr>
          <p:cNvSpPr>
            <a:spLocks noGrp="1"/>
          </p:cNvSpPr>
          <p:nvPr>
            <p:ph type="sldNum" sz="quarter" idx="11"/>
          </p:nvPr>
        </p:nvSpPr>
        <p:spPr/>
        <p:txBody>
          <a:bodyPr/>
          <a:lstStyle/>
          <a:p>
            <a:pPr>
              <a:defRPr/>
            </a:pPr>
            <a:fld id="{5AF29A21-E08B-4C77-89EA-C302EEA73CFE}" type="slidenum">
              <a:rPr lang="pl-PL" smtClean="0"/>
              <a:pPr>
                <a:defRPr/>
              </a:pPr>
              <a:t>182</a:t>
            </a:fld>
            <a:endParaRPr lang="pl-PL"/>
          </a:p>
        </p:txBody>
      </p:sp>
    </p:spTree>
    <p:extLst>
      <p:ext uri="{BB962C8B-B14F-4D97-AF65-F5344CB8AC3E}">
        <p14:creationId xmlns:p14="http://schemas.microsoft.com/office/powerpoint/2010/main" val="268352257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 xmlns:a16="http://schemas.microsoft.com/office/drawing/2014/main" id="{E62D70A9-15E9-7805-5232-C42774D77DD9}"/>
              </a:ext>
            </a:extLst>
          </p:cNvPr>
          <p:cNvSpPr>
            <a:spLocks noGrp="1" noChangeArrowheads="1"/>
          </p:cNvSpPr>
          <p:nvPr>
            <p:ph type="title"/>
          </p:nvPr>
        </p:nvSpPr>
        <p:spPr>
          <a:xfrm>
            <a:off x="-25666" y="-22476"/>
            <a:ext cx="9144000" cy="576064"/>
          </a:xfrm>
        </p:spPr>
        <p:txBody>
          <a:bodyPr/>
          <a:lstStyle/>
          <a:p>
            <a:pPr eaLnBrk="1" hangingPunct="1"/>
            <a:r>
              <a:rPr lang="pl-PL" sz="3600" b="1" dirty="0" err="1"/>
              <a:t>ROUGH</a:t>
            </a:r>
            <a:r>
              <a:rPr lang="pl-PL" sz="3600" b="1" dirty="0"/>
              <a:t> </a:t>
            </a:r>
            <a:r>
              <a:rPr lang="pl-PL" sz="3600" b="1" dirty="0" err="1"/>
              <a:t>SETS</a:t>
            </a:r>
            <a:r>
              <a:rPr lang="pl-PL" sz="3600" b="1" dirty="0"/>
              <a:t> (RS) &amp; </a:t>
            </a:r>
            <a:r>
              <a:rPr lang="pl-PL" sz="3600" b="1" dirty="0" err="1"/>
              <a:t>IGrC</a:t>
            </a:r>
            <a:endParaRPr lang="pl-PL" sz="36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183</a:t>
            </a:fld>
            <a:endParaRPr lang="pl-PL"/>
          </a:p>
        </p:txBody>
      </p:sp>
      <p:sp>
        <p:nvSpPr>
          <p:cNvPr id="3" name="pole tekstowe 2"/>
          <p:cNvSpPr txBox="1"/>
          <p:nvPr/>
        </p:nvSpPr>
        <p:spPr>
          <a:xfrm>
            <a:off x="323528" y="2060848"/>
            <a:ext cx="8291264" cy="3108543"/>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rgbClr val="0000CC"/>
                </a:solidFill>
              </a:rPr>
              <a:t>EVOLUTION OF APPROXIMATION SPACES</a:t>
            </a:r>
          </a:p>
          <a:p>
            <a:pPr marL="457200" indent="-457200">
              <a:buFont typeface="Arial" panose="020B0604020202020204" pitchFamily="34" charset="0"/>
              <a:buChar char="•"/>
            </a:pPr>
            <a:r>
              <a:rPr lang="en-US" sz="2800" b="1" dirty="0">
                <a:solidFill>
                  <a:srgbClr val="0000CC"/>
                </a:solidFill>
              </a:rPr>
              <a:t>GRANULES GENERATED IN INTERACTION WITH THE ABSTRACT AND PHYSICAL WORLDS</a:t>
            </a:r>
          </a:p>
          <a:p>
            <a:pPr marL="457200" indent="-457200">
              <a:buFont typeface="Arial" panose="020B0604020202020204" pitchFamily="34" charset="0"/>
              <a:buChar char="•"/>
            </a:pPr>
            <a:r>
              <a:rPr lang="en-US" sz="2800" b="1" dirty="0">
                <a:solidFill>
                  <a:srgbClr val="0000CC"/>
                </a:solidFill>
              </a:rPr>
              <a:t>CHALLENGE FOR FOUNDATIONS OF AI</a:t>
            </a:r>
            <a:r>
              <a:rPr lang="pl-PL" sz="2800" b="1">
                <a:solidFill>
                  <a:srgbClr val="0000CC"/>
                </a:solidFill>
              </a:rPr>
              <a:t> SYSTEMS</a:t>
            </a:r>
            <a:r>
              <a:rPr lang="en-US" sz="2800" b="1">
                <a:solidFill>
                  <a:srgbClr val="0000CC"/>
                </a:solidFill>
              </a:rPr>
              <a:t>: </a:t>
            </a:r>
            <a:r>
              <a:rPr lang="en-US" sz="2800" b="1" dirty="0">
                <a:solidFill>
                  <a:srgbClr val="0000CC"/>
                </a:solidFill>
              </a:rPr>
              <a:t>DISCOVERY OF APPROXIMATE SOLUTIONS OF PROBLEMS</a:t>
            </a:r>
            <a:endParaRPr lang="en-US" dirty="0">
              <a:solidFill>
                <a:srgbClr val="0000CC"/>
              </a:solidFill>
            </a:endParaRPr>
          </a:p>
        </p:txBody>
      </p:sp>
    </p:spTree>
    <p:extLst>
      <p:ext uri="{BB962C8B-B14F-4D97-AF65-F5344CB8AC3E}">
        <p14:creationId xmlns:p14="http://schemas.microsoft.com/office/powerpoint/2010/main" val="103741118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 xmlns:a16="http://schemas.microsoft.com/office/drawing/2014/main" id="{E62D70A9-15E9-7805-5232-C42774D77DD9}"/>
              </a:ext>
            </a:extLst>
          </p:cNvPr>
          <p:cNvSpPr>
            <a:spLocks noGrp="1" noChangeArrowheads="1"/>
          </p:cNvSpPr>
          <p:nvPr>
            <p:ph type="title"/>
          </p:nvPr>
        </p:nvSpPr>
        <p:spPr>
          <a:xfrm>
            <a:off x="50012" y="141923"/>
            <a:ext cx="8897406" cy="612646"/>
          </a:xfrm>
        </p:spPr>
        <p:txBody>
          <a:bodyPr/>
          <a:lstStyle/>
          <a:p>
            <a:pPr eaLnBrk="1" hangingPunct="1"/>
            <a:r>
              <a:rPr lang="pl-PL" sz="2800" b="1" dirty="0" err="1"/>
              <a:t>EXAMPLES</a:t>
            </a:r>
            <a:r>
              <a:rPr lang="pl-PL" sz="2800" b="1" dirty="0"/>
              <a:t> IN </a:t>
            </a:r>
            <a:r>
              <a:rPr lang="en-US" sz="2800" b="1" dirty="0"/>
              <a:t>EVOLUTION OF APPROXIMATION SPACES IN THE ROUGH SET APPROACH</a:t>
            </a:r>
          </a:p>
        </p:txBody>
      </p:sp>
      <p:grpSp>
        <p:nvGrpSpPr>
          <p:cNvPr id="66" name="Grupa 65"/>
          <p:cNvGrpSpPr/>
          <p:nvPr/>
        </p:nvGrpSpPr>
        <p:grpSpPr>
          <a:xfrm>
            <a:off x="117389" y="980728"/>
            <a:ext cx="8886631" cy="5617345"/>
            <a:chOff x="80110" y="1144350"/>
            <a:chExt cx="8886631" cy="5617345"/>
          </a:xfrm>
        </p:grpSpPr>
        <p:grpSp>
          <p:nvGrpSpPr>
            <p:cNvPr id="5" name="Grupa 4"/>
            <p:cNvGrpSpPr/>
            <p:nvPr/>
          </p:nvGrpSpPr>
          <p:grpSpPr>
            <a:xfrm>
              <a:off x="436162" y="1144350"/>
              <a:ext cx="8352927" cy="648071"/>
              <a:chOff x="1948878" y="833881"/>
              <a:chExt cx="7108287" cy="1530170"/>
            </a:xfrm>
          </p:grpSpPr>
          <p:sp>
            <p:nvSpPr>
              <p:cNvPr id="4" name="Prostokąt 3"/>
              <p:cNvSpPr/>
              <p:nvPr/>
            </p:nvSpPr>
            <p:spPr>
              <a:xfrm>
                <a:off x="1948878" y="833881"/>
                <a:ext cx="7108287" cy="15301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CC"/>
                    </a:solidFill>
                  </a:rPr>
                  <a:t>APPROXIMATION SPACE IN THE</a:t>
                </a:r>
                <a:r>
                  <a:rPr lang="pl-PL" sz="1600" dirty="0">
                    <a:solidFill>
                      <a:srgbClr val="0000CC"/>
                    </a:solidFill>
                  </a:rPr>
                  <a:t> </a:t>
                </a:r>
                <a:r>
                  <a:rPr lang="en-US" sz="1600" dirty="0" err="1">
                    <a:solidFill>
                      <a:srgbClr val="0000CC"/>
                    </a:solidFill>
                  </a:rPr>
                  <a:t>PAWLAK</a:t>
                </a:r>
                <a:r>
                  <a:rPr lang="en-US" sz="1600" dirty="0">
                    <a:solidFill>
                      <a:srgbClr val="0000CC"/>
                    </a:solidFill>
                  </a:rPr>
                  <a:t> ROUGH SET MODEL</a:t>
                </a:r>
                <a:r>
                  <a:rPr lang="pl-PL" sz="1600" dirty="0">
                    <a:solidFill>
                      <a:srgbClr val="0000CC"/>
                    </a:solidFill>
                  </a:rPr>
                  <a:t>: </a:t>
                </a:r>
              </a:p>
            </p:txBody>
          </p:sp>
          <mc:AlternateContent xmlns:mc="http://schemas.openxmlformats.org/markup-compatibility/2006" xmlns:a14="http://schemas.microsoft.com/office/drawing/2010/main">
            <mc:Choice Requires="a14">
              <p:sp>
                <p:nvSpPr>
                  <p:cNvPr id="3" name="pole tekstowe 2"/>
                  <p:cNvSpPr txBox="1"/>
                  <p:nvPr/>
                </p:nvSpPr>
                <p:spPr>
                  <a:xfrm>
                    <a:off x="7570888" y="1253444"/>
                    <a:ext cx="1135998" cy="6540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800" b="0" i="1" smtClean="0">
                              <a:solidFill>
                                <a:srgbClr val="0000CC"/>
                              </a:solidFill>
                              <a:latin typeface="Cambria Math" panose="02040503050406030204" pitchFamily="18" charset="0"/>
                            </a:rPr>
                            <m:t>𝐴𝑆</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𝑈</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𝑟</m:t>
                          </m:r>
                          <m:r>
                            <a:rPr lang="pl-PL" sz="1800" b="0" i="1" smtClean="0">
                              <a:solidFill>
                                <a:srgbClr val="0000CC"/>
                              </a:solidFill>
                              <a:latin typeface="Cambria Math" panose="02040503050406030204" pitchFamily="18" charset="0"/>
                            </a:rPr>
                            <m:t>)</m:t>
                          </m:r>
                        </m:oMath>
                      </m:oMathPara>
                    </a14:m>
                    <a:endParaRPr lang="en-US" sz="1800" dirty="0">
                      <a:solidFill>
                        <a:srgbClr val="0000CC"/>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7570888" y="1253444"/>
                    <a:ext cx="1135998" cy="654026"/>
                  </a:xfrm>
                  <a:prstGeom prst="rect">
                    <a:avLst/>
                  </a:prstGeom>
                  <a:blipFill rotWithShape="0">
                    <a:blip r:embed="rId3"/>
                    <a:stretch>
                      <a:fillRect r="-457" b="-37778"/>
                    </a:stretch>
                  </a:blipFill>
                </p:spPr>
                <p:txBody>
                  <a:bodyPr/>
                  <a:lstStyle/>
                  <a:p>
                    <a:r>
                      <a:rPr lang="en-US">
                        <a:noFill/>
                      </a:rPr>
                      <a:t> </a:t>
                    </a:r>
                  </a:p>
                </p:txBody>
              </p:sp>
            </mc:Fallback>
          </mc:AlternateContent>
        </p:grpSp>
        <p:grpSp>
          <p:nvGrpSpPr>
            <p:cNvPr id="10" name="Grupa 9"/>
            <p:cNvGrpSpPr/>
            <p:nvPr/>
          </p:nvGrpSpPr>
          <p:grpSpPr>
            <a:xfrm>
              <a:off x="1606891" y="1980270"/>
              <a:ext cx="5767711" cy="638944"/>
              <a:chOff x="1948878" y="855431"/>
              <a:chExt cx="5271805" cy="1508620"/>
            </a:xfrm>
          </p:grpSpPr>
          <p:sp>
            <p:nvSpPr>
              <p:cNvPr id="11" name="Prostokąt 10"/>
              <p:cNvSpPr/>
              <p:nvPr/>
            </p:nvSpPr>
            <p:spPr>
              <a:xfrm>
                <a:off x="1948878" y="855431"/>
                <a:ext cx="5271805" cy="1508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CC"/>
                    </a:solidFill>
                  </a:rPr>
                  <a:t>MULTIGRANULAR</a:t>
                </a:r>
                <a:r>
                  <a:rPr lang="en-US" sz="1600" dirty="0">
                    <a:solidFill>
                      <a:srgbClr val="0000CC"/>
                    </a:solidFill>
                  </a:rPr>
                  <a:t> </a:t>
                </a:r>
                <a:r>
                  <a:rPr lang="pl-PL" sz="1600" dirty="0">
                    <a:solidFill>
                      <a:srgbClr val="0000CC"/>
                    </a:solidFill>
                  </a:rPr>
                  <a:t> </a:t>
                </a:r>
                <a:r>
                  <a:rPr lang="en-US" sz="1600" dirty="0">
                    <a:solidFill>
                      <a:srgbClr val="0000CC"/>
                    </a:solidFill>
                  </a:rPr>
                  <a:t>APPROXIMATION SPACE</a:t>
                </a:r>
                <a:r>
                  <a:rPr lang="pl-PL" sz="1600" dirty="0">
                    <a:solidFill>
                      <a:srgbClr val="0000CC"/>
                    </a:solidFill>
                  </a:rPr>
                  <a:t>: </a:t>
                </a:r>
              </a:p>
            </p:txBody>
          </p:sp>
          <mc:AlternateContent xmlns:mc="http://schemas.openxmlformats.org/markup-compatibility/2006" xmlns:a14="http://schemas.microsoft.com/office/drawing/2010/main">
            <mc:Choice Requires="a14">
              <p:sp>
                <p:nvSpPr>
                  <p:cNvPr id="12" name="pole tekstowe 11"/>
                  <p:cNvSpPr txBox="1"/>
                  <p:nvPr/>
                </p:nvSpPr>
                <p:spPr>
                  <a:xfrm>
                    <a:off x="5966934" y="1242439"/>
                    <a:ext cx="1135998" cy="6540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800" b="0" i="1" smtClean="0">
                              <a:solidFill>
                                <a:srgbClr val="0000CC"/>
                              </a:solidFill>
                              <a:latin typeface="Cambria Math" panose="02040503050406030204" pitchFamily="18" charset="0"/>
                            </a:rPr>
                            <m:t>𝐴𝑆</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𝑈</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𝑅</m:t>
                          </m:r>
                          <m:r>
                            <a:rPr lang="pl-PL" sz="1800" b="0" i="1" smtClean="0">
                              <a:solidFill>
                                <a:srgbClr val="0000CC"/>
                              </a:solidFill>
                              <a:latin typeface="Cambria Math" panose="02040503050406030204" pitchFamily="18" charset="0"/>
                            </a:rPr>
                            <m:t>)</m:t>
                          </m:r>
                        </m:oMath>
                      </m:oMathPara>
                    </a14:m>
                    <a:endParaRPr lang="en-US" sz="1800" dirty="0">
                      <a:solidFill>
                        <a:srgbClr val="0000CC"/>
                      </a:solidFill>
                    </a:endParaRPr>
                  </a:p>
                </p:txBody>
              </p:sp>
            </mc:Choice>
            <mc:Fallback xmlns="">
              <p:sp>
                <p:nvSpPr>
                  <p:cNvPr id="12" name="pole tekstowe 11"/>
                  <p:cNvSpPr txBox="1">
                    <a:spLocks noRot="1" noChangeAspect="1" noMove="1" noResize="1" noEditPoints="1" noAdjustHandles="1" noChangeArrowheads="1" noChangeShapeType="1" noTextEdit="1"/>
                  </p:cNvSpPr>
                  <p:nvPr/>
                </p:nvSpPr>
                <p:spPr>
                  <a:xfrm>
                    <a:off x="5966934" y="1242439"/>
                    <a:ext cx="1135998" cy="654026"/>
                  </a:xfrm>
                  <a:prstGeom prst="rect">
                    <a:avLst/>
                  </a:prstGeom>
                  <a:blipFill rotWithShape="0">
                    <a:blip r:embed="rId4"/>
                    <a:stretch>
                      <a:fillRect l="-3431" r="-5392" b="-37778"/>
                    </a:stretch>
                  </a:blipFill>
                </p:spPr>
                <p:txBody>
                  <a:bodyPr/>
                  <a:lstStyle/>
                  <a:p>
                    <a:r>
                      <a:rPr lang="en-US">
                        <a:noFill/>
                      </a:rPr>
                      <a:t> </a:t>
                    </a:r>
                  </a:p>
                </p:txBody>
              </p:sp>
            </mc:Fallback>
          </mc:AlternateContent>
        </p:grpSp>
        <p:sp>
          <p:nvSpPr>
            <p:cNvPr id="14" name="Prostokąt 13"/>
            <p:cNvSpPr/>
            <p:nvPr/>
          </p:nvSpPr>
          <p:spPr>
            <a:xfrm>
              <a:off x="194766" y="2768785"/>
              <a:ext cx="8657321" cy="6653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CC"/>
                  </a:solidFill>
                </a:rPr>
                <a:t>APPROXIMATION SPACE</a:t>
              </a:r>
              <a:r>
                <a:rPr lang="pl-PL" sz="1600" dirty="0">
                  <a:solidFill>
                    <a:srgbClr val="0000CC"/>
                  </a:solidFill>
                </a:rPr>
                <a:t> </a:t>
              </a:r>
              <a:r>
                <a:rPr lang="en-US" sz="1600" dirty="0">
                  <a:solidFill>
                    <a:srgbClr val="0000CC"/>
                  </a:solidFill>
                </a:rPr>
                <a:t>OVER GRANULAR ALGEBRA</a:t>
              </a:r>
              <a:r>
                <a:rPr lang="pl-PL" sz="1600" dirty="0">
                  <a:solidFill>
                    <a:srgbClr val="0000CC"/>
                  </a:solidFill>
                </a:rPr>
                <a:t>:</a:t>
              </a:r>
              <a:r>
                <a:rPr lang="pl-PL" sz="1600" dirty="0">
                  <a:solidFill>
                    <a:srgbClr val="003399"/>
                  </a:solidFill>
                </a:rPr>
                <a:t> </a:t>
              </a:r>
            </a:p>
          </p:txBody>
        </p:sp>
        <mc:AlternateContent xmlns:mc="http://schemas.openxmlformats.org/markup-compatibility/2006" xmlns:a14="http://schemas.microsoft.com/office/drawing/2010/main">
          <mc:Choice Requires="a14">
            <p:sp>
              <p:nvSpPr>
                <p:cNvPr id="16" name="pole tekstowe 15"/>
                <p:cNvSpPr txBox="1"/>
                <p:nvPr/>
              </p:nvSpPr>
              <p:spPr>
                <a:xfrm>
                  <a:off x="5686402" y="2947104"/>
                  <a:ext cx="2924077" cy="276999"/>
                </a:xfrm>
                <a:prstGeom prst="rect">
                  <a:avLst/>
                </a:prstGeom>
                <a:noFill/>
              </p:spPr>
              <p:txBody>
                <a:bodyPr wrap="square" lIns="0" tIns="0" rIns="0" bIns="0" rtlCol="0">
                  <a:spAutoFit/>
                </a:bodyPr>
                <a:lstStyle/>
                <a:p>
                  <a14:m>
                    <m:oMath xmlns:m="http://schemas.openxmlformats.org/officeDocument/2006/math">
                      <m:r>
                        <a:rPr kumimoji="1" lang="pl-PL" sz="1800" smtClean="0">
                          <a:solidFill>
                            <a:srgbClr val="000099"/>
                          </a:solidFill>
                          <a:latin typeface="Cambria Math" panose="02040503050406030204" pitchFamily="18" charset="0"/>
                          <a:ea typeface="MS PGothic" pitchFamily="34" charset="-128"/>
                        </a:rPr>
                        <m:t>𝐷𝑆</m:t>
                      </m:r>
                      <m:r>
                        <a:rPr kumimoji="1" lang="pl-PL" sz="1800" smtClean="0">
                          <a:solidFill>
                            <a:srgbClr val="000099"/>
                          </a:solidFill>
                          <a:latin typeface="Cambria Math" panose="02040503050406030204" pitchFamily="18" charset="0"/>
                          <a:ea typeface="MS PGothic" pitchFamily="34" charset="-128"/>
                        </a:rPr>
                        <m:t>=(</m:t>
                      </m:r>
                      <m:r>
                        <a:rPr kumimoji="1" lang="pl-PL" sz="1800" smtClean="0">
                          <a:solidFill>
                            <a:srgbClr val="000099"/>
                          </a:solidFill>
                          <a:latin typeface="Cambria Math" panose="02040503050406030204" pitchFamily="18" charset="0"/>
                          <a:ea typeface="MS PGothic" pitchFamily="34" charset="-128"/>
                        </a:rPr>
                        <m:t>𝑈</m:t>
                      </m:r>
                      <m:r>
                        <a:rPr kumimoji="1" lang="pl-PL" sz="1800" smtClean="0">
                          <a:solidFill>
                            <a:srgbClr val="000099"/>
                          </a:solidFill>
                          <a:latin typeface="Cambria Math" panose="02040503050406030204" pitchFamily="18" charset="0"/>
                          <a:ea typeface="MS PGothic" pitchFamily="34" charset="-128"/>
                        </a:rPr>
                        <m:t>, </m:t>
                      </m:r>
                      <m:sSub>
                        <m:sSubPr>
                          <m:ctrlPr>
                            <a:rPr kumimoji="1" lang="pl-PL" sz="1800" i="1">
                              <a:solidFill>
                                <a:srgbClr val="000099"/>
                              </a:solidFill>
                              <a:latin typeface="Cambria Math" panose="02040503050406030204" pitchFamily="18" charset="0"/>
                              <a:ea typeface="MS PGothic" pitchFamily="34" charset="-128"/>
                            </a:rPr>
                          </m:ctrlPr>
                        </m:sSubPr>
                        <m:e>
                          <m:r>
                            <a:rPr kumimoji="1" lang="pl-PL" sz="1800" b="0" i="1" smtClean="0">
                              <a:solidFill>
                                <a:srgbClr val="000099"/>
                              </a:solidFill>
                              <a:latin typeface="Cambria Math" panose="02040503050406030204" pitchFamily="18" charset="0"/>
                              <a:ea typeface="MS PGothic" pitchFamily="34" charset="-128"/>
                            </a:rPr>
                            <m:t>𝐺𝐴</m:t>
                          </m:r>
                        </m:e>
                        <m:sub>
                          <m:r>
                            <a:rPr kumimoji="1" lang="pl-PL" sz="1800">
                              <a:solidFill>
                                <a:srgbClr val="000099"/>
                              </a:solidFill>
                              <a:latin typeface="Cambria Math" panose="02040503050406030204" pitchFamily="18" charset="0"/>
                              <a:ea typeface="MS PGothic" pitchFamily="34" charset="-128"/>
                            </a:rPr>
                            <m:t>𝐼𝑆</m:t>
                          </m:r>
                        </m:sub>
                      </m:sSub>
                    </m:oMath>
                  </a14:m>
                  <a:r>
                    <a:rPr kumimoji="1" lang="pl-PL" sz="1800" dirty="0">
                      <a:solidFill>
                        <a:srgbClr val="000099"/>
                      </a:solidFill>
                      <a:ea typeface="MS PGothic" pitchFamily="34" charset="-128"/>
                    </a:rPr>
                    <a:t>, </a:t>
                  </a:r>
                  <a:r>
                    <a:rPr kumimoji="1" lang="pl-PL" sz="1800" i="1" dirty="0">
                      <a:solidFill>
                        <a:srgbClr val="000099"/>
                      </a:solidFill>
                      <a:latin typeface="Cambria Math" panose="02040503050406030204" pitchFamily="18" charset="0"/>
                      <a:ea typeface="MS PGothic" pitchFamily="34" charset="-128"/>
                    </a:rPr>
                    <a:t>d),  d </a:t>
                  </a:r>
                  <a:r>
                    <a:rPr kumimoji="1" lang="pl-PL" sz="1800" dirty="0">
                      <a:solidFill>
                        <a:srgbClr val="000099"/>
                      </a:solidFill>
                      <a:latin typeface="Cambria Math" panose="02040503050406030204" pitchFamily="18" charset="0"/>
                      <a:ea typeface="MS PGothic" pitchFamily="34" charset="-128"/>
                    </a:rPr>
                    <a:t>:</a:t>
                  </a:r>
                  <a:r>
                    <a:rPr kumimoji="1" lang="pl-PL" sz="1800" i="1" dirty="0">
                      <a:solidFill>
                        <a:srgbClr val="000099"/>
                      </a:solidFill>
                      <a:latin typeface="Cambria Math" panose="02040503050406030204" pitchFamily="18" charset="0"/>
                      <a:ea typeface="MS PGothic" pitchFamily="34" charset="-128"/>
                    </a:rPr>
                    <a:t> U </a:t>
                  </a:r>
                  <a14:m>
                    <m:oMath xmlns:m="http://schemas.openxmlformats.org/officeDocument/2006/math">
                      <m:r>
                        <a:rPr kumimoji="1" lang="pl-PL" sz="1800" i="1">
                          <a:solidFill>
                            <a:srgbClr val="000099"/>
                          </a:solidFill>
                          <a:latin typeface="Cambria Math" panose="02040503050406030204" pitchFamily="18" charset="0"/>
                          <a:ea typeface="MS PGothic" pitchFamily="34" charset="-128"/>
                        </a:rPr>
                        <m:t>→</m:t>
                      </m:r>
                      <m:sSub>
                        <m:sSubPr>
                          <m:ctrlPr>
                            <a:rPr kumimoji="1" lang="pl-PL" sz="1800" i="1">
                              <a:solidFill>
                                <a:srgbClr val="000099"/>
                              </a:solidFill>
                              <a:latin typeface="Cambria Math" panose="02040503050406030204" pitchFamily="18" charset="0"/>
                              <a:ea typeface="MS PGothic" pitchFamily="34" charset="-128"/>
                            </a:rPr>
                          </m:ctrlPr>
                        </m:sSubPr>
                        <m:e>
                          <m:r>
                            <a:rPr kumimoji="1" lang="pl-PL" sz="1800" i="1">
                              <a:solidFill>
                                <a:srgbClr val="000099"/>
                              </a:solidFill>
                              <a:latin typeface="Cambria Math" panose="02040503050406030204" pitchFamily="18" charset="0"/>
                              <a:ea typeface="MS PGothic" pitchFamily="34" charset="-128"/>
                            </a:rPr>
                            <m:t>𝑉</m:t>
                          </m:r>
                        </m:e>
                        <m:sub>
                          <m:r>
                            <a:rPr kumimoji="1" lang="pl-PL" sz="1800" i="1">
                              <a:solidFill>
                                <a:srgbClr val="000099"/>
                              </a:solidFill>
                              <a:latin typeface="Cambria Math" panose="02040503050406030204" pitchFamily="18" charset="0"/>
                              <a:ea typeface="MS PGothic" pitchFamily="34" charset="-128"/>
                            </a:rPr>
                            <m:t>𝑑</m:t>
                          </m:r>
                        </m:sub>
                      </m:sSub>
                    </m:oMath>
                  </a14:m>
                  <a:r>
                    <a:rPr kumimoji="1" lang="pl-PL" sz="1800" i="1" dirty="0">
                      <a:solidFill>
                        <a:srgbClr val="000099"/>
                      </a:solidFill>
                      <a:latin typeface="Cambria Math" panose="02040503050406030204" pitchFamily="18" charset="0"/>
                      <a:ea typeface="MS PGothic" pitchFamily="34" charset="-128"/>
                    </a:rPr>
                    <a:t> </a:t>
                  </a:r>
                  <a:endParaRPr kumimoji="1" lang="en-US" sz="1800" i="1" dirty="0">
                    <a:solidFill>
                      <a:srgbClr val="000099"/>
                    </a:solidFill>
                    <a:latin typeface="Cambria Math" panose="02040503050406030204" pitchFamily="18" charset="0"/>
                    <a:ea typeface="MS PGothic" pitchFamily="34" charset="-128"/>
                  </a:endParaRPr>
                </a:p>
              </p:txBody>
            </p:sp>
          </mc:Choice>
          <mc:Fallback xmlns="">
            <p:sp>
              <p:nvSpPr>
                <p:cNvPr id="16" name="pole tekstowe 15"/>
                <p:cNvSpPr txBox="1">
                  <a:spLocks noRot="1" noChangeAspect="1" noMove="1" noResize="1" noEditPoints="1" noAdjustHandles="1" noChangeArrowheads="1" noChangeShapeType="1" noTextEdit="1"/>
                </p:cNvSpPr>
                <p:nvPr/>
              </p:nvSpPr>
              <p:spPr>
                <a:xfrm>
                  <a:off x="5686402" y="2947104"/>
                  <a:ext cx="2924077" cy="276999"/>
                </a:xfrm>
                <a:prstGeom prst="rect">
                  <a:avLst/>
                </a:prstGeom>
                <a:blipFill rotWithShape="0">
                  <a:blip r:embed="rId5"/>
                  <a:stretch>
                    <a:fillRect l="-2917" t="-31111" b="-51111"/>
                  </a:stretch>
                </a:blipFill>
              </p:spPr>
              <p:txBody>
                <a:bodyPr/>
                <a:lstStyle/>
                <a:p>
                  <a:r>
                    <a:rPr lang="en-US">
                      <a:noFill/>
                    </a:rPr>
                    <a:t> </a:t>
                  </a:r>
                </a:p>
              </p:txBody>
            </p:sp>
          </mc:Fallback>
        </mc:AlternateContent>
        <p:grpSp>
          <p:nvGrpSpPr>
            <p:cNvPr id="17" name="Grupa 16"/>
            <p:cNvGrpSpPr/>
            <p:nvPr/>
          </p:nvGrpSpPr>
          <p:grpSpPr>
            <a:xfrm>
              <a:off x="149344" y="3570188"/>
              <a:ext cx="8715162" cy="2111847"/>
              <a:chOff x="490193" y="4833446"/>
              <a:chExt cx="8876103" cy="1922768"/>
            </a:xfrm>
          </p:grpSpPr>
          <mc:AlternateContent xmlns:mc="http://schemas.openxmlformats.org/markup-compatibility/2006" xmlns:a14="http://schemas.microsoft.com/office/drawing/2010/main">
            <mc:Choice Requires="a14">
              <p:sp>
                <p:nvSpPr>
                  <p:cNvPr id="18" name="pole tekstowe 17">
                    <a:extLst>
                      <a:ext uri="{FF2B5EF4-FFF2-40B4-BE49-F238E27FC236}">
                        <a16:creationId xmlns="" xmlns:a16="http://schemas.microsoft.com/office/drawing/2014/main" id="{DCE38B12-0EEA-1A78-41DB-CA12A055DBDC}"/>
                      </a:ext>
                    </a:extLst>
                  </p:cNvPr>
                  <p:cNvSpPr txBox="1"/>
                  <p:nvPr/>
                </p:nvSpPr>
                <p:spPr>
                  <a:xfrm>
                    <a:off x="3247657" y="4833446"/>
                    <a:ext cx="5256584" cy="5145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ctrlPr>
                            </m:dPr>
                            <m:e>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𝑈</m:t>
                              </m:r>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m:t>
                              </m:r>
                              <m:sSub>
                                <m:sSubPr>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𝐺𝐴</m:t>
                                  </m:r>
                                </m:e>
                                <m:sub>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𝐼𝑆</m:t>
                                  </m:r>
                                </m:sub>
                              </m:s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m:t>
                              </m:r>
                              <m:sSub>
                                <m:sSub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𝑑</m:t>
                                  </m:r>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m:t>
                                  </m:r>
                                  <m:d>
                                    <m:dPr>
                                      <m:begChr m:val="{"/>
                                      <m:endChr m:val="}"/>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dPr>
                                    <m:e>
                                      <m:sSub>
                                        <m:sSubPr>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rPr>
                                            <m:t>𝜈</m:t>
                                          </m:r>
                                        </m:e>
                                        <m:sub>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𝑡𝑟</m:t>
                                          </m:r>
                                        </m:sub>
                                      </m:sSub>
                                    </m:e>
                                  </m:d>
                                </m:e>
                                <m: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𝑡𝑟</m:t>
                                  </m:r>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𝜖</m:t>
                                  </m:r>
                                  <m:d>
                                    <m:dPr>
                                      <m:begChr m:val="["/>
                                      <m:endChr m:val="]"/>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ctrlPr>
                                    </m:d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0.5,1</m:t>
                                      </m:r>
                                    </m:e>
                                  </m:d>
                                </m:sub>
                              </m:s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 </m:t>
                              </m:r>
                              <m:sSub>
                                <m:sSub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ctrlPr>
                                </m:sSubPr>
                                <m:e>
                                  <m:r>
                                    <a:rPr kumimoji="1" lang="pl-PL" sz="2400" i="1">
                                      <a:solidFill>
                                        <a:srgbClr val="0000FF"/>
                                      </a:solidFill>
                                      <a:latin typeface="Cambria Math" panose="02040503050406030204" pitchFamily="18" charset="0"/>
                                      <a:ea typeface="Cambria Math" panose="02040503050406030204" pitchFamily="18" charset="0"/>
                                    </a:rPr>
                                    <m:t>ℱ</m:t>
                                  </m:r>
                                </m:e>
                                <m: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1</m:t>
                                  </m:r>
                                </m:sub>
                              </m:sSub>
                              <m:r>
                                <a:rPr kumimoji="1" lang="pl-PL" sz="2400" i="1">
                                  <a:solidFill>
                                    <a:srgbClr val="0000FF"/>
                                  </a:solidFill>
                                  <a:latin typeface="Cambria Math" panose="02040503050406030204" pitchFamily="18" charset="0"/>
                                  <a:ea typeface="Cambria Math" panose="02040503050406030204" pitchFamily="18" charset="0"/>
                                </a:rPr>
                                <m:t>, …,</m:t>
                              </m:r>
                              <m:sSub>
                                <m:sSubPr>
                                  <m:ctrlPr>
                                    <a:rPr kumimoji="1" lang="pl-PL" sz="2400" i="1">
                                      <a:solidFill>
                                        <a:srgbClr val="0000FF"/>
                                      </a:solidFill>
                                      <a:latin typeface="Cambria Math" panose="02040503050406030204" pitchFamily="18" charset="0"/>
                                      <a:ea typeface="Cambria Math" panose="02040503050406030204" pitchFamily="18" charset="0"/>
                                    </a:rPr>
                                  </m:ctrlPr>
                                </m:sSubPr>
                                <m:e>
                                  <m:r>
                                    <a:rPr kumimoji="1" lang="pl-PL" sz="2400" i="1">
                                      <a:solidFill>
                                        <a:srgbClr val="0000FF"/>
                                      </a:solidFill>
                                      <a:latin typeface="Cambria Math" panose="02040503050406030204" pitchFamily="18" charset="0"/>
                                      <a:ea typeface="Cambria Math" panose="02040503050406030204" pitchFamily="18" charset="0"/>
                                    </a:rPr>
                                    <m:t>ℱ</m:t>
                                  </m:r>
                                </m:e>
                                <m:sub>
                                  <m:r>
                                    <a:rPr kumimoji="1" lang="pl-PL" sz="2400" b="0" i="1" smtClean="0">
                                      <a:solidFill>
                                        <a:srgbClr val="0000FF"/>
                                      </a:solidFill>
                                      <a:latin typeface="Cambria Math" panose="02040503050406030204" pitchFamily="18" charset="0"/>
                                      <a:ea typeface="Cambria Math" panose="02040503050406030204" pitchFamily="18" charset="0"/>
                                    </a:rPr>
                                    <m:t>𝑘</m:t>
                                  </m:r>
                                </m:sub>
                              </m:sSub>
                            </m:e>
                          </m:d>
                        </m:oMath>
                      </m:oMathPara>
                    </a14:m>
                    <a:endParaRPr lang="pl-PL" dirty="0"/>
                  </a:p>
                </p:txBody>
              </p:sp>
            </mc:Choice>
            <mc:Fallback xmlns="">
              <p:sp>
                <p:nvSpPr>
                  <p:cNvPr id="18" name="pole tekstowe 17">
                    <a:extLst>
                      <a:ext uri="{FF2B5EF4-FFF2-40B4-BE49-F238E27FC236}">
                        <a16:creationId xmlns:a16="http://schemas.microsoft.com/office/drawing/2014/main" xmlns="" xmlns:a14="http://schemas.microsoft.com/office/drawing/2010/main" id="{DCE38B12-0EEA-1A78-41DB-CA12A055DBDC}"/>
                      </a:ext>
                    </a:extLst>
                  </p:cNvPr>
                  <p:cNvSpPr txBox="1">
                    <a:spLocks noRot="1" noChangeAspect="1" noMove="1" noResize="1" noEditPoints="1" noAdjustHandles="1" noChangeArrowheads="1" noChangeShapeType="1" noTextEdit="1"/>
                  </p:cNvSpPr>
                  <p:nvPr/>
                </p:nvSpPr>
                <p:spPr>
                  <a:xfrm>
                    <a:off x="3247657" y="4833446"/>
                    <a:ext cx="5256584" cy="514564"/>
                  </a:xfrm>
                  <a:prstGeom prst="rect">
                    <a:avLst/>
                  </a:prstGeom>
                  <a:blipFill rotWithShape="0">
                    <a:blip r:embed="rId6"/>
                    <a:stretch>
                      <a:fillRect/>
                    </a:stretch>
                  </a:blipFill>
                </p:spPr>
                <p:txBody>
                  <a:bodyPr/>
                  <a:lstStyle/>
                  <a:p>
                    <a:r>
                      <a:rPr lang="en-US">
                        <a:noFill/>
                      </a:rPr>
                      <a:t> </a:t>
                    </a:r>
                  </a:p>
                </p:txBody>
              </p:sp>
            </mc:Fallback>
          </mc:AlternateContent>
          <p:sp>
            <p:nvSpPr>
              <p:cNvPr id="19" name="Nawias klamrowy otwierający 18">
                <a:extLst>
                  <a:ext uri="{FF2B5EF4-FFF2-40B4-BE49-F238E27FC236}">
                    <a16:creationId xmlns="" xmlns:a16="http://schemas.microsoft.com/office/drawing/2014/main" id="{9F84E76D-F5E7-860D-2C99-920C1706ACFB}"/>
                  </a:ext>
                </a:extLst>
              </p:cNvPr>
              <p:cNvSpPr/>
              <p:nvPr/>
            </p:nvSpPr>
            <p:spPr>
              <a:xfrm rot="16200000">
                <a:off x="6552892" y="3825526"/>
                <a:ext cx="150015" cy="2909094"/>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0" name="pole tekstowe 19">
                <a:extLst>
                  <a:ext uri="{FF2B5EF4-FFF2-40B4-BE49-F238E27FC236}">
                    <a16:creationId xmlns="" xmlns:a16="http://schemas.microsoft.com/office/drawing/2014/main" id="{BE46356F-6D54-0497-6389-D108F503022B}"/>
                  </a:ext>
                </a:extLst>
              </p:cNvPr>
              <p:cNvSpPr txBox="1"/>
              <p:nvPr/>
            </p:nvSpPr>
            <p:spPr>
              <a:xfrm>
                <a:off x="5176568" y="5327090"/>
                <a:ext cx="4189728" cy="1429124"/>
              </a:xfrm>
              <a:prstGeom prst="rect">
                <a:avLst/>
              </a:prstGeom>
              <a:noFill/>
            </p:spPr>
            <p:txBody>
              <a:bodyPr wrap="square">
                <a:spAutoFit/>
              </a:bodyPr>
              <a:lstStyle/>
              <a:p>
                <a:pPr algn="ctr"/>
                <a:r>
                  <a:rPr kumimoji="1" lang="en-US" sz="1600" dirty="0">
                    <a:solidFill>
                      <a:srgbClr val="0000FF"/>
                    </a:solidFill>
                    <a:ea typeface="MS PGothic" pitchFamily="34" charset="-128"/>
                  </a:rPr>
                  <a:t>vector of families of relations</a:t>
                </a:r>
              </a:p>
              <a:p>
                <a:pPr algn="ctr"/>
                <a:r>
                  <a:rPr kumimoji="1" lang="en-US" sz="1600" dirty="0">
                    <a:solidFill>
                      <a:srgbClr val="0000FF"/>
                    </a:solidFill>
                    <a:ea typeface="MS PGothic" pitchFamily="34" charset="-128"/>
                  </a:rPr>
                  <a:t>e</a:t>
                </a:r>
                <a:r>
                  <a:rPr kumimoji="1" lang="pl-PL" sz="1600" dirty="0">
                    <a:solidFill>
                      <a:srgbClr val="0000FF"/>
                    </a:solidFill>
                    <a:ea typeface="MS PGothic" pitchFamily="34" charset="-128"/>
                  </a:rPr>
                  <a:t>x</a:t>
                </a:r>
                <a:r>
                  <a:rPr kumimoji="1" lang="en-US" sz="1600" dirty="0">
                    <a:solidFill>
                      <a:srgbClr val="0000FF"/>
                    </a:solidFill>
                    <a:ea typeface="MS PGothic" pitchFamily="34" charset="-128"/>
                  </a:rPr>
                  <a:t>pressing properties of granules and relations between</a:t>
                </a:r>
                <a:r>
                  <a:rPr kumimoji="1" lang="pl-PL" sz="1600" dirty="0">
                    <a:solidFill>
                      <a:srgbClr val="0000FF"/>
                    </a:solidFill>
                    <a:ea typeface="MS PGothic" pitchFamily="34" charset="-128"/>
                  </a:rPr>
                  <a:t> </a:t>
                </a:r>
                <a:r>
                  <a:rPr kumimoji="1" lang="pl-PL" sz="1600" dirty="0" err="1">
                    <a:solidFill>
                      <a:srgbClr val="0000FF"/>
                    </a:solidFill>
                    <a:ea typeface="MS PGothic" pitchFamily="34" charset="-128"/>
                  </a:rPr>
                  <a:t>them</a:t>
                </a:r>
                <a:r>
                  <a:rPr kumimoji="1" lang="en-US" sz="1600" dirty="0">
                    <a:solidFill>
                      <a:srgbClr val="0000FF"/>
                    </a:solidFill>
                    <a:ea typeface="MS PGothic" pitchFamily="34" charset="-128"/>
                  </a:rPr>
                  <a:t> used to define new granules (e.g., atomic for the next layer</a:t>
                </a:r>
                <a:r>
                  <a:rPr kumimoji="1" lang="pl-PL" sz="1600" dirty="0">
                    <a:solidFill>
                      <a:srgbClr val="0000FF"/>
                    </a:solidFill>
                    <a:ea typeface="MS PGothic" pitchFamily="34" charset="-128"/>
                  </a:rPr>
                  <a:t> </a:t>
                </a:r>
                <a:r>
                  <a:rPr kumimoji="1" lang="en-US" sz="1600" dirty="0">
                    <a:solidFill>
                      <a:srgbClr val="0000FF"/>
                    </a:solidFill>
                    <a:ea typeface="MS PGothic" pitchFamily="34" charset="-128"/>
                  </a:rPr>
                  <a:t>or quality measures of granules) in the language of  granular calculus</a:t>
                </a:r>
              </a:p>
            </p:txBody>
          </p:sp>
          <p:sp>
            <p:nvSpPr>
              <p:cNvPr id="21" name="Objaśnienie prostokątne zaokrąglone 20"/>
              <p:cNvSpPr/>
              <p:nvPr/>
            </p:nvSpPr>
            <p:spPr>
              <a:xfrm>
                <a:off x="490193" y="4907431"/>
                <a:ext cx="2186974" cy="1741238"/>
              </a:xfrm>
              <a:prstGeom prst="wedgeRoundRectCallout">
                <a:avLst>
                  <a:gd name="adj1" fmla="val 86326"/>
                  <a:gd name="adj2" fmla="val -40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CC"/>
                    </a:solidFill>
                  </a:rPr>
                  <a:t>APPROXIMATION SPACE</a:t>
                </a:r>
                <a:r>
                  <a:rPr lang="pl-PL" sz="1600" dirty="0">
                    <a:solidFill>
                      <a:srgbClr val="0000CC"/>
                    </a:solidFill>
                  </a:rPr>
                  <a:t> </a:t>
                </a:r>
                <a:r>
                  <a:rPr lang="en-US" sz="1600" dirty="0">
                    <a:solidFill>
                      <a:srgbClr val="0000CC"/>
                    </a:solidFill>
                  </a:rPr>
                  <a:t>OVER GRANULAR RELATIONAL S</a:t>
                </a:r>
                <a:r>
                  <a:rPr lang="pl-PL" sz="1600" dirty="0" err="1">
                    <a:solidFill>
                      <a:srgbClr val="0000CC"/>
                    </a:solidFill>
                  </a:rPr>
                  <a:t>YSTEM</a:t>
                </a:r>
                <a:r>
                  <a:rPr lang="en-US" sz="1600" dirty="0">
                    <a:solidFill>
                      <a:srgbClr val="0000CC"/>
                    </a:solidFill>
                  </a:rPr>
                  <a:t> OF GRANULAR CALCULUS</a:t>
                </a:r>
              </a:p>
            </p:txBody>
          </p:sp>
        </p:grpSp>
        <p:sp>
          <p:nvSpPr>
            <p:cNvPr id="9" name="Prostokąt 8"/>
            <p:cNvSpPr/>
            <p:nvPr/>
          </p:nvSpPr>
          <p:spPr>
            <a:xfrm>
              <a:off x="80110" y="3577954"/>
              <a:ext cx="8886631" cy="20594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upa 56"/>
            <p:cNvGrpSpPr/>
            <p:nvPr/>
          </p:nvGrpSpPr>
          <p:grpSpPr>
            <a:xfrm>
              <a:off x="2299822" y="3966105"/>
              <a:ext cx="2546717" cy="1424577"/>
              <a:chOff x="2299822" y="3966105"/>
              <a:chExt cx="2546717" cy="1424577"/>
            </a:xfrm>
          </p:grpSpPr>
          <mc:AlternateContent xmlns:mc="http://schemas.openxmlformats.org/markup-compatibility/2006" xmlns:a14="http://schemas.microsoft.com/office/drawing/2010/main">
            <mc:Choice Requires="a14">
              <p:sp>
                <p:nvSpPr>
                  <p:cNvPr id="23" name="pole tekstowe 22">
                    <a:extLst>
                      <a:ext uri="{FF2B5EF4-FFF2-40B4-BE49-F238E27FC236}">
                        <a16:creationId xmlns="" xmlns:a16="http://schemas.microsoft.com/office/drawing/2014/main" id="{BE46356F-6D54-0497-6389-D108F503022B}"/>
                      </a:ext>
                    </a:extLst>
                  </p:cNvPr>
                  <p:cNvSpPr txBox="1"/>
                  <p:nvPr/>
                </p:nvSpPr>
                <p:spPr>
                  <a:xfrm>
                    <a:off x="2299822" y="4289034"/>
                    <a:ext cx="2546717" cy="1101648"/>
                  </a:xfrm>
                  <a:prstGeom prst="rect">
                    <a:avLst/>
                  </a:prstGeom>
                  <a:noFill/>
                </p:spPr>
                <p:txBody>
                  <a:bodyPr wrap="square">
                    <a:spAutoFit/>
                  </a:bodyPr>
                  <a:lstStyle/>
                  <a:p>
                    <a:pPr algn="ctr"/>
                    <a:r>
                      <a:rPr kumimoji="1" lang="en-US" sz="1600" dirty="0">
                        <a:solidFill>
                          <a:srgbClr val="0000FF"/>
                        </a:solidFill>
                        <a:ea typeface="MS PGothic" pitchFamily="34" charset="-128"/>
                      </a:rPr>
                      <a:t>family of granules (partitions of </a:t>
                    </a:r>
                    <a:r>
                      <a:rPr kumimoji="1" lang="en-US" sz="1600" i="1" dirty="0">
                        <a:solidFill>
                          <a:srgbClr val="0000FF"/>
                        </a:solidFill>
                        <a:ea typeface="MS PGothic" pitchFamily="34" charset="-128"/>
                      </a:rPr>
                      <a:t>U </a:t>
                    </a:r>
                    <a:r>
                      <a:rPr kumimoji="1" lang="en-US" sz="1600" dirty="0">
                        <a:solidFill>
                          <a:srgbClr val="0000FF"/>
                        </a:solidFill>
                        <a:ea typeface="MS PGothic" pitchFamily="34" charset="-128"/>
                      </a:rPr>
                      <a:t>defined by </a:t>
                    </a:r>
                    <a:r>
                      <a:rPr kumimoji="1" lang="pl-PL" sz="1600" dirty="0">
                        <a:solidFill>
                          <a:srgbClr val="0000FF"/>
                        </a:solidFill>
                        <a:ea typeface="MS PGothic" pitchFamily="34" charset="-128"/>
                      </a:rPr>
                      <a:t>the </a:t>
                    </a:r>
                    <a:r>
                      <a:rPr kumimoji="1" lang="en-US" sz="1600" dirty="0">
                        <a:solidFill>
                          <a:srgbClr val="0000FF"/>
                        </a:solidFill>
                        <a:ea typeface="MS PGothic" pitchFamily="34" charset="-128"/>
                      </a:rPr>
                      <a:t>granular algebra</a:t>
                    </a:r>
                    <a:r>
                      <a:rPr kumimoji="1" lang="pl-PL" sz="1600" dirty="0">
                        <a:solidFill>
                          <a:srgbClr val="0000FF"/>
                        </a:solidFill>
                        <a:ea typeface="MS PGothic" pitchFamily="34" charset="-128"/>
                      </a:rPr>
                      <a:t> </a:t>
                    </a:r>
                    <a14:m>
                      <m:oMath xmlns:m="http://schemas.openxmlformats.org/officeDocument/2006/math">
                        <m:sSub>
                          <m:sSubPr>
                            <m:ctrlPr>
                              <a:rPr kumimoji="1" lang="en-US" sz="1800" i="1">
                                <a:solidFill>
                                  <a:srgbClr val="0000FF"/>
                                </a:solidFill>
                                <a:latin typeface="Cambria Math" panose="02040503050406030204" pitchFamily="18" charset="0"/>
                                <a:ea typeface="MS PGothic" pitchFamily="34" charset="-128"/>
                              </a:rPr>
                            </m:ctrlPr>
                          </m:sSubPr>
                          <m:e>
                            <m:r>
                              <a:rPr kumimoji="1" lang="en-US" sz="1800">
                                <a:solidFill>
                                  <a:srgbClr val="0000FF"/>
                                </a:solidFill>
                                <a:latin typeface="Cambria Math" panose="02040503050406030204" pitchFamily="18" charset="0"/>
                                <a:ea typeface="MS PGothic" pitchFamily="34" charset="-128"/>
                              </a:rPr>
                              <m:t>𝐺𝐴</m:t>
                            </m:r>
                          </m:e>
                          <m:sub>
                            <m:r>
                              <a:rPr kumimoji="1" lang="en-US" sz="1800">
                                <a:solidFill>
                                  <a:srgbClr val="0000FF"/>
                                </a:solidFill>
                                <a:latin typeface="Cambria Math" panose="02040503050406030204" pitchFamily="18" charset="0"/>
                                <a:ea typeface="MS PGothic" pitchFamily="34" charset="-128"/>
                              </a:rPr>
                              <m:t>𝐼𝑆</m:t>
                            </m:r>
                          </m:sub>
                        </m:sSub>
                      </m:oMath>
                    </a14:m>
                    <a:r>
                      <a:rPr kumimoji="1" lang="pl-PL" sz="1600" dirty="0">
                        <a:solidFill>
                          <a:srgbClr val="0000FF"/>
                        </a:solidFill>
                        <a:ea typeface="MS PGothic" pitchFamily="34" charset="-128"/>
                      </a:rPr>
                      <a:t> and </a:t>
                    </a:r>
                    <a:r>
                      <a:rPr kumimoji="1" lang="en-US" sz="1600" dirty="0">
                        <a:solidFill>
                          <a:srgbClr val="0000FF"/>
                        </a:solidFill>
                        <a:ea typeface="MS PGothic" pitchFamily="34" charset="-128"/>
                      </a:rPr>
                      <a:t>the decision </a:t>
                    </a:r>
                    <a:r>
                      <a:rPr kumimoji="1" lang="pl-PL" sz="1600" i="1" dirty="0">
                        <a:solidFill>
                          <a:srgbClr val="0000FF"/>
                        </a:solidFill>
                        <a:ea typeface="MS PGothic" pitchFamily="34" charset="-128"/>
                      </a:rPr>
                      <a:t>d </a:t>
                    </a:r>
                    <a:r>
                      <a:rPr kumimoji="1" lang="pl-PL" sz="1600" dirty="0">
                        <a:solidFill>
                          <a:srgbClr val="0000FF"/>
                        </a:solidFill>
                        <a:ea typeface="MS PGothic" pitchFamily="34" charset="-128"/>
                      </a:rPr>
                      <a:t>)</a:t>
                    </a:r>
                    <a:endParaRPr kumimoji="1" lang="en-US" sz="1600" dirty="0">
                      <a:solidFill>
                        <a:srgbClr val="0000FF"/>
                      </a:solidFill>
                      <a:ea typeface="MS PGothic" pitchFamily="34" charset="-128"/>
                    </a:endParaRPr>
                  </a:p>
                </p:txBody>
              </p:sp>
            </mc:Choice>
            <mc:Fallback xmlns="">
              <p:sp>
                <p:nvSpPr>
                  <p:cNvPr id="23" name="pole tekstowe 22">
                    <a:extLst>
                      <a:ext uri="{FF2B5EF4-FFF2-40B4-BE49-F238E27FC236}">
                        <a16:creationId xmlns="" xmlns:a16="http://schemas.microsoft.com/office/drawing/2014/main" xmlns:a14="http://schemas.microsoft.com/office/drawing/2010/main" id="{BE46356F-6D54-0497-6389-D108F503022B}"/>
                      </a:ext>
                    </a:extLst>
                  </p:cNvPr>
                  <p:cNvSpPr txBox="1">
                    <a:spLocks noRot="1" noChangeAspect="1" noMove="1" noResize="1" noEditPoints="1" noAdjustHandles="1" noChangeArrowheads="1" noChangeShapeType="1" noTextEdit="1"/>
                  </p:cNvSpPr>
                  <p:nvPr/>
                </p:nvSpPr>
                <p:spPr>
                  <a:xfrm>
                    <a:off x="2299822" y="4289034"/>
                    <a:ext cx="2546717" cy="1101648"/>
                  </a:xfrm>
                  <a:prstGeom prst="rect">
                    <a:avLst/>
                  </a:prstGeom>
                  <a:blipFill rotWithShape="0">
                    <a:blip r:embed="rId7"/>
                    <a:stretch>
                      <a:fillRect l="-718" t="-1667" r="-2871" b="-6667"/>
                    </a:stretch>
                  </a:blipFill>
                </p:spPr>
                <p:txBody>
                  <a:bodyPr/>
                  <a:lstStyle/>
                  <a:p>
                    <a:r>
                      <a:rPr lang="en-US">
                        <a:noFill/>
                      </a:rPr>
                      <a:t> </a:t>
                    </a:r>
                  </a:p>
                </p:txBody>
              </p:sp>
            </mc:Fallback>
          </mc:AlternateContent>
          <p:sp>
            <p:nvSpPr>
              <p:cNvPr id="24" name="Nawias klamrowy otwierający 23">
                <a:extLst>
                  <a:ext uri="{FF2B5EF4-FFF2-40B4-BE49-F238E27FC236}">
                    <a16:creationId xmlns="" xmlns:a16="http://schemas.microsoft.com/office/drawing/2014/main" id="{9F84E76D-F5E7-860D-2C99-920C1706ACFB}"/>
                  </a:ext>
                </a:extLst>
              </p:cNvPr>
              <p:cNvSpPr/>
              <p:nvPr/>
            </p:nvSpPr>
            <p:spPr>
              <a:xfrm rot="16200000">
                <a:off x="3883171" y="3571767"/>
                <a:ext cx="213237" cy="1001914"/>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grpSp>
        <p:grpSp>
          <p:nvGrpSpPr>
            <p:cNvPr id="22" name="Grupa 21"/>
            <p:cNvGrpSpPr/>
            <p:nvPr/>
          </p:nvGrpSpPr>
          <p:grpSpPr>
            <a:xfrm>
              <a:off x="1115616" y="5842733"/>
              <a:ext cx="6588528" cy="918962"/>
              <a:chOff x="167486" y="5831254"/>
              <a:chExt cx="6588528" cy="918962"/>
            </a:xfrm>
          </p:grpSpPr>
          <p:sp>
            <p:nvSpPr>
              <p:cNvPr id="7" name="Prostokąt 6"/>
              <p:cNvSpPr/>
              <p:nvPr/>
            </p:nvSpPr>
            <p:spPr>
              <a:xfrm>
                <a:off x="167486" y="5831254"/>
                <a:ext cx="6588528" cy="9189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CC"/>
                    </a:solidFill>
                  </a:rPr>
                  <a:t>APPROXIMATION SPACE IN </a:t>
                </a:r>
                <a:r>
                  <a:rPr lang="en-US" sz="1600" dirty="0" err="1">
                    <a:solidFill>
                      <a:srgbClr val="0000CC"/>
                    </a:solidFill>
                  </a:rPr>
                  <a:t>IGrC</a:t>
                </a:r>
                <a:r>
                  <a:rPr lang="en-US" sz="1600" dirty="0">
                    <a:solidFill>
                      <a:srgbClr val="0000CC"/>
                    </a:solidFill>
                  </a:rPr>
                  <a:t>:</a:t>
                </a:r>
                <a:r>
                  <a:rPr lang="pl-PL" sz="1600" dirty="0">
                    <a:solidFill>
                      <a:srgbClr val="0000CC"/>
                    </a:solidFill>
                  </a:rPr>
                  <a:t> </a:t>
                </a:r>
              </a:p>
              <a:p>
                <a:r>
                  <a:rPr lang="en-US" sz="1600" dirty="0">
                    <a:solidFill>
                      <a:srgbClr val="0000CC"/>
                    </a:solidFill>
                  </a:rPr>
                  <a:t>DYNAMIC GRANULAR NETWORKS</a:t>
                </a:r>
              </a:p>
            </p:txBody>
          </p:sp>
          <p:grpSp>
            <p:nvGrpSpPr>
              <p:cNvPr id="25" name="Grupa 24"/>
              <p:cNvGrpSpPr/>
              <p:nvPr/>
            </p:nvGrpSpPr>
            <p:grpSpPr>
              <a:xfrm>
                <a:off x="4067944" y="5928456"/>
                <a:ext cx="2151201" cy="660181"/>
                <a:chOff x="241375" y="1569260"/>
                <a:chExt cx="8651105" cy="3137457"/>
              </a:xfrm>
            </p:grpSpPr>
            <p:grpSp>
              <p:nvGrpSpPr>
                <p:cNvPr id="26" name="Grupa 25"/>
                <p:cNvGrpSpPr/>
                <p:nvPr/>
              </p:nvGrpSpPr>
              <p:grpSpPr>
                <a:xfrm>
                  <a:off x="241375" y="2474469"/>
                  <a:ext cx="3456384" cy="2232248"/>
                  <a:chOff x="241375" y="2474469"/>
                  <a:chExt cx="3456384" cy="2232248"/>
                </a:xfrm>
              </p:grpSpPr>
              <p:sp>
                <p:nvSpPr>
                  <p:cNvPr id="43" name="Prostokąt zaokrąglony 42"/>
                  <p:cNvSpPr/>
                  <p:nvPr/>
                </p:nvSpPr>
                <p:spPr>
                  <a:xfrm>
                    <a:off x="241375" y="2474469"/>
                    <a:ext cx="3456384" cy="2232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upa 43">
                    <a:extLst>
                      <a:ext uri="{FF2B5EF4-FFF2-40B4-BE49-F238E27FC236}">
                        <a16:creationId xmlns="" xmlns:a16="http://schemas.microsoft.com/office/drawing/2014/main" id="{DFB9C5A5-63FE-7AE0-E624-12D2F3DF7AFC}"/>
                      </a:ext>
                    </a:extLst>
                  </p:cNvPr>
                  <p:cNvGrpSpPr/>
                  <p:nvPr/>
                </p:nvGrpSpPr>
                <p:grpSpPr>
                  <a:xfrm>
                    <a:off x="385391" y="3050533"/>
                    <a:ext cx="3168352" cy="1512168"/>
                    <a:chOff x="179331" y="1559102"/>
                    <a:chExt cx="8916799" cy="4990238"/>
                  </a:xfrm>
                </p:grpSpPr>
                <p:grpSp>
                  <p:nvGrpSpPr>
                    <p:cNvPr id="47" name="Grupa 46">
                      <a:extLst>
                        <a:ext uri="{FF2B5EF4-FFF2-40B4-BE49-F238E27FC236}">
                          <a16:creationId xmlns="" xmlns:a16="http://schemas.microsoft.com/office/drawing/2014/main" id="{AB4E2E1F-5A25-1CBD-413F-FA0E66411F97}"/>
                        </a:ext>
                      </a:extLst>
                    </p:cNvPr>
                    <p:cNvGrpSpPr/>
                    <p:nvPr/>
                  </p:nvGrpSpPr>
                  <p:grpSpPr>
                    <a:xfrm>
                      <a:off x="179331" y="1775125"/>
                      <a:ext cx="2634755" cy="4680521"/>
                      <a:chOff x="262853" y="1247713"/>
                      <a:chExt cx="2634755" cy="4680521"/>
                    </a:xfrm>
                  </p:grpSpPr>
                  <p:sp>
                    <p:nvSpPr>
                      <p:cNvPr id="53" name="Prostokąt zaokrąglony 52">
                        <a:extLst>
                          <a:ext uri="{FF2B5EF4-FFF2-40B4-BE49-F238E27FC236}">
                            <a16:creationId xmlns="" xmlns:a16="http://schemas.microsoft.com/office/drawing/2014/main" id="{4E558E30-63AC-40A4-6A76-85C9CBF898BE}"/>
                          </a:ext>
                        </a:extLst>
                      </p:cNvPr>
                      <p:cNvSpPr/>
                      <p:nvPr/>
                    </p:nvSpPr>
                    <p:spPr>
                      <a:xfrm>
                        <a:off x="262853" y="1247713"/>
                        <a:ext cx="2634755"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pole tekstowe 53">
                        <a:extLst>
                          <a:ext uri="{FF2B5EF4-FFF2-40B4-BE49-F238E27FC236}">
                            <a16:creationId xmlns="" xmlns:a16="http://schemas.microsoft.com/office/drawing/2014/main"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grpSp>
                <p:grpSp>
                  <p:nvGrpSpPr>
                    <p:cNvPr id="48" name="Grupa 47">
                      <a:extLst>
                        <a:ext uri="{FF2B5EF4-FFF2-40B4-BE49-F238E27FC236}">
                          <a16:creationId xmlns="" xmlns:a16="http://schemas.microsoft.com/office/drawing/2014/main" id="{8AE99585-242D-A17B-03F8-E9CB02BA8BC9}"/>
                        </a:ext>
                      </a:extLst>
                    </p:cNvPr>
                    <p:cNvGrpSpPr/>
                    <p:nvPr/>
                  </p:nvGrpSpPr>
                  <p:grpSpPr>
                    <a:xfrm>
                      <a:off x="6221720" y="1746844"/>
                      <a:ext cx="2874410" cy="4528814"/>
                      <a:chOff x="17570" y="1167247"/>
                      <a:chExt cx="2942994" cy="4486768"/>
                    </a:xfrm>
                    <a:solidFill>
                      <a:srgbClr val="00FFFF"/>
                    </a:solidFill>
                  </p:grpSpPr>
                  <p:sp>
                    <p:nvSpPr>
                      <p:cNvPr id="50" name="Prostokąt zaokrąglony 49">
                        <a:extLst>
                          <a:ext uri="{FF2B5EF4-FFF2-40B4-BE49-F238E27FC236}">
                            <a16:creationId xmlns="" xmlns:a16="http://schemas.microsoft.com/office/drawing/2014/main"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pole tekstowe 50">
                        <a:extLst>
                          <a:ext uri="{FF2B5EF4-FFF2-40B4-BE49-F238E27FC236}">
                            <a16:creationId xmlns="" xmlns:a16="http://schemas.microsoft.com/office/drawing/2014/main"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grpSp>
                <p:sp>
                  <p:nvSpPr>
                    <p:cNvPr id="49" name="Sześciokąt 48">
                      <a:extLst>
                        <a:ext uri="{FF2B5EF4-FFF2-40B4-BE49-F238E27FC236}">
                          <a16:creationId xmlns="" xmlns:a16="http://schemas.microsoft.com/office/drawing/2014/main" id="{9BAEC92A-D8AC-78DE-A3B1-1937D266501A}"/>
                        </a:ext>
                      </a:extLst>
                    </p:cNvPr>
                    <p:cNvSpPr/>
                    <p:nvPr/>
                  </p:nvSpPr>
                  <p:spPr>
                    <a:xfrm>
                      <a:off x="2593846" y="1559102"/>
                      <a:ext cx="3898468"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grpSp>
            <p:grpSp>
              <p:nvGrpSpPr>
                <p:cNvPr id="27" name="Grupa 26"/>
                <p:cNvGrpSpPr/>
                <p:nvPr/>
              </p:nvGrpSpPr>
              <p:grpSpPr>
                <a:xfrm>
                  <a:off x="5436096" y="2462882"/>
                  <a:ext cx="3456384" cy="2232248"/>
                  <a:chOff x="467544" y="2492896"/>
                  <a:chExt cx="3456384" cy="2232248"/>
                </a:xfrm>
              </p:grpSpPr>
              <p:sp>
                <p:nvSpPr>
                  <p:cNvPr id="30" name="Prostokąt zaokrąglony 29"/>
                  <p:cNvSpPr/>
                  <p:nvPr/>
                </p:nvSpPr>
                <p:spPr>
                  <a:xfrm>
                    <a:off x="467544" y="2492896"/>
                    <a:ext cx="3456384" cy="2232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upa 30">
                    <a:extLst>
                      <a:ext uri="{FF2B5EF4-FFF2-40B4-BE49-F238E27FC236}">
                        <a16:creationId xmlns="" xmlns:a16="http://schemas.microsoft.com/office/drawing/2014/main" id="{DFB9C5A5-63FE-7AE0-E624-12D2F3DF7AFC}"/>
                      </a:ext>
                    </a:extLst>
                  </p:cNvPr>
                  <p:cNvGrpSpPr/>
                  <p:nvPr/>
                </p:nvGrpSpPr>
                <p:grpSpPr>
                  <a:xfrm>
                    <a:off x="563694" y="3068960"/>
                    <a:ext cx="3216218" cy="1512168"/>
                    <a:chOff x="44620" y="1559102"/>
                    <a:chExt cx="9051510" cy="4990238"/>
                  </a:xfrm>
                </p:grpSpPr>
                <p:grpSp>
                  <p:nvGrpSpPr>
                    <p:cNvPr id="34" name="Grupa 33">
                      <a:extLst>
                        <a:ext uri="{FF2B5EF4-FFF2-40B4-BE49-F238E27FC236}">
                          <a16:creationId xmlns="" xmlns:a16="http://schemas.microsoft.com/office/drawing/2014/main" id="{AB4E2E1F-5A25-1CBD-413F-FA0E66411F97}"/>
                        </a:ext>
                      </a:extLst>
                    </p:cNvPr>
                    <p:cNvGrpSpPr/>
                    <p:nvPr/>
                  </p:nvGrpSpPr>
                  <p:grpSpPr>
                    <a:xfrm>
                      <a:off x="44620" y="1775125"/>
                      <a:ext cx="2769466" cy="4680521"/>
                      <a:chOff x="128142" y="1247713"/>
                      <a:chExt cx="2769466" cy="4680521"/>
                    </a:xfrm>
                  </p:grpSpPr>
                  <p:sp>
                    <p:nvSpPr>
                      <p:cNvPr id="40" name="Prostokąt zaokrąglony 39">
                        <a:extLst>
                          <a:ext uri="{FF2B5EF4-FFF2-40B4-BE49-F238E27FC236}">
                            <a16:creationId xmlns="" xmlns:a16="http://schemas.microsoft.com/office/drawing/2014/main" id="{4E558E30-63AC-40A4-6A76-85C9CBF898BE}"/>
                          </a:ext>
                        </a:extLst>
                      </p:cNvPr>
                      <p:cNvSpPr/>
                      <p:nvPr/>
                    </p:nvSpPr>
                    <p:spPr>
                      <a:xfrm>
                        <a:off x="128142" y="1247713"/>
                        <a:ext cx="2769466"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ole tekstowe 40">
                        <a:extLst>
                          <a:ext uri="{FF2B5EF4-FFF2-40B4-BE49-F238E27FC236}">
                            <a16:creationId xmlns="" xmlns:a16="http://schemas.microsoft.com/office/drawing/2014/main"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grpSp>
                <p:grpSp>
                  <p:nvGrpSpPr>
                    <p:cNvPr id="35" name="Grupa 34">
                      <a:extLst>
                        <a:ext uri="{FF2B5EF4-FFF2-40B4-BE49-F238E27FC236}">
                          <a16:creationId xmlns="" xmlns:a16="http://schemas.microsoft.com/office/drawing/2014/main" id="{8AE99585-242D-A17B-03F8-E9CB02BA8BC9}"/>
                        </a:ext>
                      </a:extLst>
                    </p:cNvPr>
                    <p:cNvGrpSpPr/>
                    <p:nvPr/>
                  </p:nvGrpSpPr>
                  <p:grpSpPr>
                    <a:xfrm>
                      <a:off x="6221720" y="1746844"/>
                      <a:ext cx="2874410" cy="4528814"/>
                      <a:chOff x="17570" y="1167247"/>
                      <a:chExt cx="2942994" cy="4486768"/>
                    </a:xfrm>
                    <a:solidFill>
                      <a:srgbClr val="00FFFF"/>
                    </a:solidFill>
                  </p:grpSpPr>
                  <p:sp>
                    <p:nvSpPr>
                      <p:cNvPr id="37" name="Prostokąt zaokrąglony 36">
                        <a:extLst>
                          <a:ext uri="{FF2B5EF4-FFF2-40B4-BE49-F238E27FC236}">
                            <a16:creationId xmlns="" xmlns:a16="http://schemas.microsoft.com/office/drawing/2014/main"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pole tekstowe 37">
                        <a:extLst>
                          <a:ext uri="{FF2B5EF4-FFF2-40B4-BE49-F238E27FC236}">
                            <a16:creationId xmlns="" xmlns:a16="http://schemas.microsoft.com/office/drawing/2014/main"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grpSp>
                <p:sp>
                  <p:nvSpPr>
                    <p:cNvPr id="36" name="Sześciokąt 35">
                      <a:extLst>
                        <a:ext uri="{FF2B5EF4-FFF2-40B4-BE49-F238E27FC236}">
                          <a16:creationId xmlns="" xmlns:a16="http://schemas.microsoft.com/office/drawing/2014/main" id="{9BAEC92A-D8AC-78DE-A3B1-1937D266501A}"/>
                        </a:ext>
                      </a:extLst>
                    </p:cNvPr>
                    <p:cNvSpPr/>
                    <p:nvPr/>
                  </p:nvSpPr>
                  <p:spPr>
                    <a:xfrm>
                      <a:off x="2606364" y="1559102"/>
                      <a:ext cx="3979425"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
              <p:nvSpPr>
                <p:cNvPr id="28" name="Sześciokąt 27"/>
                <p:cNvSpPr/>
                <p:nvPr/>
              </p:nvSpPr>
              <p:spPr>
                <a:xfrm>
                  <a:off x="3311340" y="1569260"/>
                  <a:ext cx="2448360" cy="2009746"/>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9" name="Łącznik prosty ze strzałką 58"/>
            <p:cNvCxnSpPr/>
            <p:nvPr/>
          </p:nvCxnSpPr>
          <p:spPr>
            <a:xfrm>
              <a:off x="4225182" y="5637402"/>
              <a:ext cx="0" cy="22483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Łącznik prosty ze strzałką 60"/>
            <p:cNvCxnSpPr/>
            <p:nvPr/>
          </p:nvCxnSpPr>
          <p:spPr>
            <a:xfrm>
              <a:off x="4211960" y="1792421"/>
              <a:ext cx="0" cy="18784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Łącznik prosty ze strzałką 62"/>
            <p:cNvCxnSpPr/>
            <p:nvPr/>
          </p:nvCxnSpPr>
          <p:spPr>
            <a:xfrm flipH="1">
              <a:off x="4211960" y="2619214"/>
              <a:ext cx="3795" cy="14957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Łącznik prosty ze strzałką 64"/>
            <p:cNvCxnSpPr/>
            <p:nvPr/>
          </p:nvCxnSpPr>
          <p:spPr>
            <a:xfrm>
              <a:off x="4211960" y="3448736"/>
              <a:ext cx="0" cy="12921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638460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 xmlns:a16="http://schemas.microsoft.com/office/drawing/2014/main" id="{E62D70A9-15E9-7805-5232-C42774D77DD9}"/>
              </a:ext>
            </a:extLst>
          </p:cNvPr>
          <p:cNvSpPr>
            <a:spLocks noGrp="1" noChangeArrowheads="1"/>
          </p:cNvSpPr>
          <p:nvPr>
            <p:ph type="title"/>
          </p:nvPr>
        </p:nvSpPr>
        <p:spPr>
          <a:xfrm>
            <a:off x="-25110" y="260648"/>
            <a:ext cx="9144000" cy="864096"/>
          </a:xfrm>
        </p:spPr>
        <p:txBody>
          <a:bodyPr/>
          <a:lstStyle/>
          <a:p>
            <a:pPr eaLnBrk="1" hangingPunct="1"/>
            <a:r>
              <a:rPr lang="en-US" sz="3200" b="1" dirty="0"/>
              <a:t>EVOLUTION OF APPROXIMATION SPACES </a:t>
            </a:r>
            <a:br>
              <a:rPr lang="en-US" sz="3200" b="1" dirty="0"/>
            </a:br>
            <a:r>
              <a:rPr lang="en-US" sz="3200" b="1" dirty="0"/>
              <a:t>IN THE ROUGH SET APPROACH</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185</a:t>
            </a:fld>
            <a:endParaRPr lang="pl-PL" dirty="0"/>
          </a:p>
        </p:txBody>
      </p:sp>
      <p:grpSp>
        <p:nvGrpSpPr>
          <p:cNvPr id="5" name="Grupa 4"/>
          <p:cNvGrpSpPr/>
          <p:nvPr/>
        </p:nvGrpSpPr>
        <p:grpSpPr>
          <a:xfrm>
            <a:off x="586449" y="1340768"/>
            <a:ext cx="7920879" cy="1550723"/>
            <a:chOff x="1990964" y="1106742"/>
            <a:chExt cx="7108287" cy="1530170"/>
          </a:xfrm>
        </p:grpSpPr>
        <p:sp>
          <p:nvSpPr>
            <p:cNvPr id="4" name="Prostokąt 3"/>
            <p:cNvSpPr/>
            <p:nvPr/>
          </p:nvSpPr>
          <p:spPr>
            <a:xfrm>
              <a:off x="1990964" y="1106742"/>
              <a:ext cx="7108287" cy="15301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CC"/>
                  </a:solidFill>
                </a:rPr>
                <a:t>APPROXIMATION SPACE IN THE</a:t>
              </a:r>
              <a:r>
                <a:rPr lang="pl-PL" sz="2000" dirty="0">
                  <a:solidFill>
                    <a:srgbClr val="0000CC"/>
                  </a:solidFill>
                </a:rPr>
                <a:t> </a:t>
              </a:r>
              <a:r>
                <a:rPr lang="en-US" sz="2000" dirty="0" err="1">
                  <a:solidFill>
                    <a:srgbClr val="0000CC"/>
                  </a:solidFill>
                </a:rPr>
                <a:t>PAWLAK</a:t>
              </a:r>
              <a:r>
                <a:rPr lang="en-US" sz="2000" dirty="0">
                  <a:solidFill>
                    <a:srgbClr val="0000CC"/>
                  </a:solidFill>
                </a:rPr>
                <a:t> ROUGH SET MODEL</a:t>
              </a:r>
              <a:endParaRPr lang="pl-PL" sz="2000" dirty="0">
                <a:solidFill>
                  <a:srgbClr val="0000CC"/>
                </a:solidFill>
              </a:endParaRPr>
            </a:p>
            <a:p>
              <a:pPr algn="ctr"/>
              <a:endParaRPr lang="en-US" sz="2000" dirty="0">
                <a:solidFill>
                  <a:srgbClr val="0000CC"/>
                </a:solidFill>
              </a:endParaRPr>
            </a:p>
          </p:txBody>
        </p:sp>
        <mc:AlternateContent xmlns:mc="http://schemas.openxmlformats.org/markup-compatibility/2006" xmlns:a14="http://schemas.microsoft.com/office/drawing/2010/main">
          <mc:Choice Requires="a14">
            <p:sp>
              <p:nvSpPr>
                <p:cNvPr id="3" name="pole tekstowe 2"/>
                <p:cNvSpPr txBox="1"/>
                <p:nvPr/>
              </p:nvSpPr>
              <p:spPr>
                <a:xfrm>
                  <a:off x="4662952" y="2120457"/>
                  <a:ext cx="1607093" cy="409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solidFill>
                              <a:srgbClr val="0000CC"/>
                            </a:solidFill>
                            <a:latin typeface="Cambria Math" panose="02040503050406030204" pitchFamily="18" charset="0"/>
                          </a:rPr>
                          <m:t>𝐴𝑆</m:t>
                        </m:r>
                        <m:r>
                          <a:rPr lang="pl-PL" b="0" i="1" smtClean="0">
                            <a:solidFill>
                              <a:srgbClr val="0000CC"/>
                            </a:solidFill>
                            <a:latin typeface="Cambria Math" panose="02040503050406030204" pitchFamily="18" charset="0"/>
                          </a:rPr>
                          <m:t>=(</m:t>
                        </m:r>
                        <m:r>
                          <a:rPr lang="pl-PL" b="0" i="1" smtClean="0">
                            <a:solidFill>
                              <a:srgbClr val="0000CC"/>
                            </a:solidFill>
                            <a:latin typeface="Cambria Math" panose="02040503050406030204" pitchFamily="18" charset="0"/>
                          </a:rPr>
                          <m:t>𝑈</m:t>
                        </m:r>
                        <m:r>
                          <a:rPr lang="pl-PL" b="0" i="1" smtClean="0">
                            <a:solidFill>
                              <a:srgbClr val="0000CC"/>
                            </a:solidFill>
                            <a:latin typeface="Cambria Math" panose="02040503050406030204" pitchFamily="18" charset="0"/>
                          </a:rPr>
                          <m:t>,</m:t>
                        </m:r>
                        <m:r>
                          <a:rPr lang="pl-PL" b="0" i="1" smtClean="0">
                            <a:solidFill>
                              <a:srgbClr val="0000CC"/>
                            </a:solidFill>
                            <a:latin typeface="Cambria Math" panose="02040503050406030204" pitchFamily="18" charset="0"/>
                          </a:rPr>
                          <m:t>𝑟</m:t>
                        </m:r>
                        <m:r>
                          <a:rPr lang="pl-PL" b="0" i="1" smtClean="0">
                            <a:solidFill>
                              <a:srgbClr val="0000CC"/>
                            </a:solidFill>
                            <a:latin typeface="Cambria Math" panose="02040503050406030204" pitchFamily="18" charset="0"/>
                          </a:rPr>
                          <m:t>)</m:t>
                        </m:r>
                      </m:oMath>
                    </m:oMathPara>
                  </a14:m>
                  <a:endParaRPr lang="en-US" dirty="0">
                    <a:solidFill>
                      <a:srgbClr val="0000CC"/>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4662952" y="2120457"/>
                  <a:ext cx="1607093" cy="409991"/>
                </a:xfrm>
                <a:prstGeom prst="rect">
                  <a:avLst/>
                </a:prstGeom>
                <a:blipFill rotWithShape="0">
                  <a:blip r:embed="rId3"/>
                  <a:stretch>
                    <a:fillRect/>
                  </a:stretch>
                </a:blipFill>
              </p:spPr>
              <p:txBody>
                <a:bodyPr/>
                <a:lstStyle/>
                <a:p>
                  <a:r>
                    <a:rPr lang="en-US">
                      <a:noFill/>
                    </a:rPr>
                    <a:t> </a:t>
                  </a:r>
                </a:p>
              </p:txBody>
            </p:sp>
          </mc:Fallback>
        </mc:AlternateContent>
      </p:grpSp>
      <p:sp>
        <p:nvSpPr>
          <p:cNvPr id="6" name="Strzałka w dół 5"/>
          <p:cNvSpPr/>
          <p:nvPr/>
        </p:nvSpPr>
        <p:spPr>
          <a:xfrm>
            <a:off x="3779912" y="2891490"/>
            <a:ext cx="1080120" cy="12575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rostokąt 6"/>
          <p:cNvSpPr/>
          <p:nvPr/>
        </p:nvSpPr>
        <p:spPr>
          <a:xfrm>
            <a:off x="1090505" y="4180468"/>
            <a:ext cx="6912768" cy="24090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CC"/>
                </a:solidFill>
              </a:rPr>
              <a:t>APPROXIMATION SPACE IN </a:t>
            </a:r>
            <a:r>
              <a:rPr lang="en-US" sz="2000" dirty="0" err="1">
                <a:solidFill>
                  <a:srgbClr val="0000CC"/>
                </a:solidFill>
              </a:rPr>
              <a:t>IGrC</a:t>
            </a:r>
            <a:r>
              <a:rPr lang="en-US" sz="2000" dirty="0">
                <a:solidFill>
                  <a:srgbClr val="0000CC"/>
                </a:solidFill>
              </a:rPr>
              <a:t>: </a:t>
            </a:r>
          </a:p>
          <a:p>
            <a:pPr algn="ctr"/>
            <a:r>
              <a:rPr lang="en-US" sz="2000" dirty="0">
                <a:solidFill>
                  <a:srgbClr val="0000CC"/>
                </a:solidFill>
              </a:rPr>
              <a:t>DYNAMIC GRANULAR NETWORKS</a:t>
            </a:r>
          </a:p>
          <a:p>
            <a:pPr algn="ctr"/>
            <a:r>
              <a:rPr lang="en-US" sz="2000" dirty="0">
                <a:solidFill>
                  <a:srgbClr val="0000CC"/>
                </a:solidFill>
              </a:rPr>
              <a:t>The discovery of dynamic granular networks through the control of c-granules (interacting </a:t>
            </a:r>
            <a:r>
              <a:rPr lang="pl-PL" sz="2000" dirty="0">
                <a:solidFill>
                  <a:srgbClr val="0000CC"/>
                </a:solidFill>
              </a:rPr>
              <a:t>with the environment) </a:t>
            </a:r>
            <a:r>
              <a:rPr lang="en-US" sz="2000" dirty="0">
                <a:solidFill>
                  <a:srgbClr val="0000CC"/>
                </a:solidFill>
              </a:rPr>
              <a:t>is the foundation for finding relevant computational building blocks</a:t>
            </a:r>
            <a:r>
              <a:rPr lang="pl-PL" sz="2000" dirty="0">
                <a:solidFill>
                  <a:srgbClr val="0000CC"/>
                </a:solidFill>
              </a:rPr>
              <a:t> [</a:t>
            </a:r>
            <a:r>
              <a:rPr lang="en-US" sz="2000" dirty="0">
                <a:solidFill>
                  <a:srgbClr val="0000CC"/>
                </a:solidFill>
              </a:rPr>
              <a:t>using terminology that Leslie Valiant would use</a:t>
            </a:r>
            <a:r>
              <a:rPr lang="pl-PL" sz="2000" dirty="0">
                <a:solidFill>
                  <a:srgbClr val="0000CC"/>
                </a:solidFill>
              </a:rPr>
              <a:t>]</a:t>
            </a:r>
            <a:r>
              <a:rPr lang="en-US" sz="2000" dirty="0">
                <a:solidFill>
                  <a:srgbClr val="0000CC"/>
                </a:solidFill>
              </a:rPr>
              <a:t> for adaptive approximations of concepts or classifications.</a:t>
            </a:r>
          </a:p>
        </p:txBody>
      </p:sp>
      <p:sp>
        <p:nvSpPr>
          <p:cNvPr id="8" name="pole tekstowe 7"/>
          <p:cNvSpPr txBox="1"/>
          <p:nvPr/>
        </p:nvSpPr>
        <p:spPr>
          <a:xfrm>
            <a:off x="1907706" y="3088046"/>
            <a:ext cx="1656183" cy="507831"/>
          </a:xfrm>
          <a:prstGeom prst="rect">
            <a:avLst/>
          </a:prstGeom>
          <a:noFill/>
        </p:spPr>
        <p:txBody>
          <a:bodyPr wrap="square" rtlCol="0">
            <a:spAutoFit/>
          </a:bodyPr>
          <a:lstStyle/>
          <a:p>
            <a:r>
              <a:rPr lang="en-US" dirty="0"/>
              <a:t>evolution</a:t>
            </a:r>
          </a:p>
        </p:txBody>
      </p:sp>
    </p:spTree>
    <p:extLst>
      <p:ext uri="{BB962C8B-B14F-4D97-AF65-F5344CB8AC3E}">
        <p14:creationId xmlns:p14="http://schemas.microsoft.com/office/powerpoint/2010/main" val="366819581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 xmlns:a16="http://schemas.microsoft.com/office/drawing/2014/main" id="{E62D70A9-15E9-7805-5232-C42774D77DD9}"/>
              </a:ext>
            </a:extLst>
          </p:cNvPr>
          <p:cNvSpPr>
            <a:spLocks noGrp="1" noChangeArrowheads="1"/>
          </p:cNvSpPr>
          <p:nvPr>
            <p:ph type="title"/>
          </p:nvPr>
        </p:nvSpPr>
        <p:spPr>
          <a:xfrm>
            <a:off x="25110" y="1412776"/>
            <a:ext cx="9144000" cy="2952328"/>
          </a:xfrm>
        </p:spPr>
        <p:txBody>
          <a:bodyPr/>
          <a:lstStyle/>
          <a:p>
            <a:pPr eaLnBrk="1" hangingPunct="1"/>
            <a:r>
              <a:rPr lang="en-US" sz="3600" b="1" dirty="0"/>
              <a:t>GRANULES DISCOVERED </a:t>
            </a:r>
            <a:r>
              <a:rPr lang="pl-PL" sz="3600" b="1" dirty="0"/>
              <a:t/>
            </a:r>
            <a:br>
              <a:rPr lang="pl-PL" sz="3600" b="1" dirty="0"/>
            </a:br>
            <a:r>
              <a:rPr lang="en-US" sz="3600" b="1" dirty="0"/>
              <a:t>THROUGH INTERACTION </a:t>
            </a:r>
            <a:r>
              <a:rPr lang="pl-PL" sz="3600" b="1" dirty="0"/>
              <a:t/>
            </a:r>
            <a:br>
              <a:rPr lang="pl-PL" sz="3600" b="1" dirty="0"/>
            </a:br>
            <a:r>
              <a:rPr lang="en-US" sz="3600" b="1" dirty="0"/>
              <a:t>WITH </a:t>
            </a:r>
            <a:r>
              <a:rPr lang="pl-PL" sz="3600" b="1" dirty="0"/>
              <a:t/>
            </a:r>
            <a:br>
              <a:rPr lang="pl-PL" sz="3600" b="1" dirty="0"/>
            </a:br>
            <a:r>
              <a:rPr lang="en-US" sz="3600" b="1" dirty="0"/>
              <a:t>THE PHYSICAL AND ABSTRACT WORLDS</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186</a:t>
            </a:fld>
            <a:endParaRPr lang="pl-PL"/>
          </a:p>
        </p:txBody>
      </p:sp>
    </p:spTree>
    <p:extLst>
      <p:ext uri="{BB962C8B-B14F-4D97-AF65-F5344CB8AC3E}">
        <p14:creationId xmlns:p14="http://schemas.microsoft.com/office/powerpoint/2010/main" val="169634285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73245"/>
            <a:ext cx="9144000" cy="1145382"/>
          </a:xfrm>
        </p:spPr>
        <p:txBody>
          <a:bodyPr/>
          <a:lstStyle/>
          <a:p>
            <a:pPr eaLnBrk="1" hangingPunct="1"/>
            <a:r>
              <a:rPr lang="pl-PL" sz="2800" b="1"/>
              <a:t>C-GRANULES WITH CONTROL </a:t>
            </a:r>
            <a:br>
              <a:rPr lang="pl-PL" sz="2800" b="1"/>
            </a:br>
            <a:r>
              <a:rPr lang="pl-PL" sz="2800" b="1"/>
              <a:t>AND INFORMATION SYSTEMS UNDER </a:t>
            </a:r>
            <a:br>
              <a:rPr lang="pl-PL" sz="2800" b="1"/>
            </a:br>
            <a:r>
              <a:rPr lang="pl-PL" sz="2800" b="1"/>
              <a:t>CONTROL OF C-GRANULES</a:t>
            </a:r>
          </a:p>
        </p:txBody>
      </p:sp>
      <p:graphicFrame>
        <p:nvGraphicFramePr>
          <p:cNvPr id="2110" name="Group 62"/>
          <p:cNvGraphicFramePr>
            <a:graphicFrameLocks noGrp="1"/>
          </p:cNvGraphicFramePr>
          <p:nvPr>
            <p:ph sz="quarter" idx="4294967295"/>
            <p:extLst>
              <p:ext uri="{D42A27DB-BD31-4B8C-83A1-F6EECF244321}">
                <p14:modId xmlns:p14="http://schemas.microsoft.com/office/powerpoint/2010/main" val="2452725172"/>
              </p:ext>
            </p:extLst>
          </p:nvPr>
        </p:nvGraphicFramePr>
        <p:xfrm>
          <a:off x="4043940" y="2760265"/>
          <a:ext cx="3576060" cy="2308226"/>
        </p:xfrm>
        <a:graphic>
          <a:graphicData uri="http://schemas.openxmlformats.org/drawingml/2006/table">
            <a:tbl>
              <a:tblPr/>
              <a:tblGrid>
                <a:gridCol w="641857">
                  <a:extLst>
                    <a:ext uri="{9D8B030D-6E8A-4147-A177-3AD203B41FA5}">
                      <a16:colId xmlns="" xmlns:a16="http://schemas.microsoft.com/office/drawing/2014/main" val="20000"/>
                    </a:ext>
                  </a:extLst>
                </a:gridCol>
                <a:gridCol w="733551">
                  <a:extLst>
                    <a:ext uri="{9D8B030D-6E8A-4147-A177-3AD203B41FA5}">
                      <a16:colId xmlns="" xmlns:a16="http://schemas.microsoft.com/office/drawing/2014/main" val="20001"/>
                    </a:ext>
                  </a:extLst>
                </a:gridCol>
                <a:gridCol w="641857">
                  <a:extLst>
                    <a:ext uri="{9D8B030D-6E8A-4147-A177-3AD203B41FA5}">
                      <a16:colId xmlns="" xmlns:a16="http://schemas.microsoft.com/office/drawing/2014/main" val="20002"/>
                    </a:ext>
                  </a:extLst>
                </a:gridCol>
                <a:gridCol w="916938">
                  <a:extLst>
                    <a:ext uri="{9D8B030D-6E8A-4147-A177-3AD203B41FA5}">
                      <a16:colId xmlns="" xmlns:a16="http://schemas.microsoft.com/office/drawing/2014/main" val="20003"/>
                    </a:ext>
                  </a:extLst>
                </a:gridCol>
                <a:gridCol w="641857">
                  <a:extLst>
                    <a:ext uri="{9D8B030D-6E8A-4147-A177-3AD203B41FA5}">
                      <a16:colId xmlns=""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w</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err="1">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err="1">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1"/>
                  </a:ext>
                </a:extLst>
              </a:tr>
              <a:tr h="620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20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3121" name="Text Box 47"/>
          <p:cNvSpPr txBox="1">
            <a:spLocks noChangeArrowheads="1"/>
          </p:cNvSpPr>
          <p:nvPr/>
        </p:nvSpPr>
        <p:spPr bwMode="auto">
          <a:xfrm>
            <a:off x="1524000" y="2480891"/>
            <a:ext cx="1219200" cy="457200"/>
          </a:xfrm>
          <a:prstGeom prst="rect">
            <a:avLst/>
          </a:prstGeom>
          <a:noFill/>
          <a:ln w="9525">
            <a:noFill/>
            <a:miter lim="800000"/>
            <a:headEnd/>
            <a:tailEnd/>
          </a:ln>
        </p:spPr>
        <p:txBody>
          <a:bodyPr>
            <a:spAutoFit/>
          </a:bodyPr>
          <a:lstStyle/>
          <a:p>
            <a:pPr>
              <a:spcBef>
                <a:spcPct val="50000"/>
              </a:spcBef>
            </a:pPr>
            <a:endParaRPr kumimoji="1" lang="en-US" sz="2400">
              <a:ea typeface="MS PGothic" pitchFamily="34" charset="-128"/>
            </a:endParaRPr>
          </a:p>
        </p:txBody>
      </p:sp>
      <p:sp>
        <p:nvSpPr>
          <p:cNvPr id="2" name="Prostokąt zaokrąglony 1"/>
          <p:cNvSpPr/>
          <p:nvPr/>
        </p:nvSpPr>
        <p:spPr>
          <a:xfrm>
            <a:off x="510952" y="1489824"/>
            <a:ext cx="2232248" cy="12542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rgbClr val="0000FF"/>
                </a:solidFill>
              </a:rPr>
              <a:t>CONTROL</a:t>
            </a:r>
          </a:p>
        </p:txBody>
      </p:sp>
      <p:cxnSp>
        <p:nvCxnSpPr>
          <p:cNvPr id="5" name="Łącznik prosty ze strzałką 4"/>
          <p:cNvCxnSpPr/>
          <p:nvPr/>
        </p:nvCxnSpPr>
        <p:spPr>
          <a:xfrm>
            <a:off x="2596267" y="2817399"/>
            <a:ext cx="316628" cy="10091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Dowolny kształt 6"/>
          <p:cNvSpPr/>
          <p:nvPr/>
        </p:nvSpPr>
        <p:spPr>
          <a:xfrm>
            <a:off x="966651" y="4024857"/>
            <a:ext cx="1318339" cy="1105988"/>
          </a:xfrm>
          <a:custGeom>
            <a:avLst/>
            <a:gdLst>
              <a:gd name="connsiteX0" fmla="*/ 444138 w 1318339"/>
              <a:gd name="connsiteY0" fmla="*/ 0 h 1105988"/>
              <a:gd name="connsiteX1" fmla="*/ 444138 w 1318339"/>
              <a:gd name="connsiteY1" fmla="*/ 0 h 1105988"/>
              <a:gd name="connsiteX2" fmla="*/ 1314995 w 1318339"/>
              <a:gd name="connsiteY2" fmla="*/ 330925 h 1105988"/>
              <a:gd name="connsiteX3" fmla="*/ 1262743 w 1318339"/>
              <a:gd name="connsiteY3" fmla="*/ 348343 h 1105988"/>
              <a:gd name="connsiteX4" fmla="*/ 1236618 w 1318339"/>
              <a:gd name="connsiteY4" fmla="*/ 357051 h 1105988"/>
              <a:gd name="connsiteX5" fmla="*/ 1210492 w 1318339"/>
              <a:gd name="connsiteY5" fmla="*/ 365760 h 1105988"/>
              <a:gd name="connsiteX6" fmla="*/ 1175658 w 1318339"/>
              <a:gd name="connsiteY6" fmla="*/ 374468 h 1105988"/>
              <a:gd name="connsiteX7" fmla="*/ 1149532 w 1318339"/>
              <a:gd name="connsiteY7" fmla="*/ 391885 h 1105988"/>
              <a:gd name="connsiteX8" fmla="*/ 1097280 w 1318339"/>
              <a:gd name="connsiteY8" fmla="*/ 418011 h 1105988"/>
              <a:gd name="connsiteX9" fmla="*/ 1088572 w 1318339"/>
              <a:gd name="connsiteY9" fmla="*/ 478971 h 1105988"/>
              <a:gd name="connsiteX10" fmla="*/ 1036320 w 1318339"/>
              <a:gd name="connsiteY10" fmla="*/ 531223 h 1105988"/>
              <a:gd name="connsiteX11" fmla="*/ 1010195 w 1318339"/>
              <a:gd name="connsiteY11" fmla="*/ 644434 h 1105988"/>
              <a:gd name="connsiteX12" fmla="*/ 1001486 w 1318339"/>
              <a:gd name="connsiteY12" fmla="*/ 670560 h 1105988"/>
              <a:gd name="connsiteX13" fmla="*/ 1027612 w 1318339"/>
              <a:gd name="connsiteY13" fmla="*/ 748937 h 1105988"/>
              <a:gd name="connsiteX14" fmla="*/ 1045029 w 1318339"/>
              <a:gd name="connsiteY14" fmla="*/ 783771 h 1105988"/>
              <a:gd name="connsiteX15" fmla="*/ 1071155 w 1318339"/>
              <a:gd name="connsiteY15" fmla="*/ 801188 h 1105988"/>
              <a:gd name="connsiteX16" fmla="*/ 1097280 w 1318339"/>
              <a:gd name="connsiteY16" fmla="*/ 836023 h 1105988"/>
              <a:gd name="connsiteX17" fmla="*/ 1123406 w 1318339"/>
              <a:gd name="connsiteY17" fmla="*/ 905691 h 1105988"/>
              <a:gd name="connsiteX18" fmla="*/ 1114698 w 1318339"/>
              <a:gd name="connsiteY18" fmla="*/ 931817 h 1105988"/>
              <a:gd name="connsiteX19" fmla="*/ 1088572 w 1318339"/>
              <a:gd name="connsiteY19" fmla="*/ 940525 h 1105988"/>
              <a:gd name="connsiteX20" fmla="*/ 1027612 w 1318339"/>
              <a:gd name="connsiteY20" fmla="*/ 957943 h 1105988"/>
              <a:gd name="connsiteX21" fmla="*/ 984069 w 1318339"/>
              <a:gd name="connsiteY21" fmla="*/ 1010194 h 1105988"/>
              <a:gd name="connsiteX22" fmla="*/ 888275 w 1318339"/>
              <a:gd name="connsiteY22" fmla="*/ 1053737 h 1105988"/>
              <a:gd name="connsiteX23" fmla="*/ 844732 w 1318339"/>
              <a:gd name="connsiteY23" fmla="*/ 1062445 h 1105988"/>
              <a:gd name="connsiteX24" fmla="*/ 792480 w 1318339"/>
              <a:gd name="connsiteY24" fmla="*/ 1079863 h 1105988"/>
              <a:gd name="connsiteX25" fmla="*/ 731520 w 1318339"/>
              <a:gd name="connsiteY25" fmla="*/ 1088571 h 1105988"/>
              <a:gd name="connsiteX26" fmla="*/ 696686 w 1318339"/>
              <a:gd name="connsiteY26" fmla="*/ 1097280 h 1105988"/>
              <a:gd name="connsiteX27" fmla="*/ 600892 w 1318339"/>
              <a:gd name="connsiteY27" fmla="*/ 1105988 h 1105988"/>
              <a:gd name="connsiteX28" fmla="*/ 444138 w 1318339"/>
              <a:gd name="connsiteY28" fmla="*/ 1097280 h 1105988"/>
              <a:gd name="connsiteX29" fmla="*/ 409303 w 1318339"/>
              <a:gd name="connsiteY29" fmla="*/ 1062445 h 1105988"/>
              <a:gd name="connsiteX30" fmla="*/ 391886 w 1318339"/>
              <a:gd name="connsiteY30" fmla="*/ 1018903 h 1105988"/>
              <a:gd name="connsiteX31" fmla="*/ 374469 w 1318339"/>
              <a:gd name="connsiteY31" fmla="*/ 1001485 h 1105988"/>
              <a:gd name="connsiteX32" fmla="*/ 365760 w 1318339"/>
              <a:gd name="connsiteY32" fmla="*/ 818605 h 1105988"/>
              <a:gd name="connsiteX33" fmla="*/ 313509 w 1318339"/>
              <a:gd name="connsiteY33" fmla="*/ 783771 h 1105988"/>
              <a:gd name="connsiteX34" fmla="*/ 278675 w 1318339"/>
              <a:gd name="connsiteY34" fmla="*/ 766354 h 1105988"/>
              <a:gd name="connsiteX35" fmla="*/ 243840 w 1318339"/>
              <a:gd name="connsiteY35" fmla="*/ 740228 h 1105988"/>
              <a:gd name="connsiteX36" fmla="*/ 200298 w 1318339"/>
              <a:gd name="connsiteY36" fmla="*/ 731520 h 1105988"/>
              <a:gd name="connsiteX37" fmla="*/ 165463 w 1318339"/>
              <a:gd name="connsiteY37" fmla="*/ 714103 h 1105988"/>
              <a:gd name="connsiteX38" fmla="*/ 113212 w 1318339"/>
              <a:gd name="connsiteY38" fmla="*/ 696685 h 1105988"/>
              <a:gd name="connsiteX39" fmla="*/ 60960 w 1318339"/>
              <a:gd name="connsiteY39" fmla="*/ 679268 h 1105988"/>
              <a:gd name="connsiteX40" fmla="*/ 34835 w 1318339"/>
              <a:gd name="connsiteY40" fmla="*/ 670560 h 1105988"/>
              <a:gd name="connsiteX41" fmla="*/ 8709 w 1318339"/>
              <a:gd name="connsiteY41" fmla="*/ 661851 h 1105988"/>
              <a:gd name="connsiteX42" fmla="*/ 0 w 1318339"/>
              <a:gd name="connsiteY42" fmla="*/ 635725 h 1105988"/>
              <a:gd name="connsiteX43" fmla="*/ 8709 w 1318339"/>
              <a:gd name="connsiteY43" fmla="*/ 452845 h 1105988"/>
              <a:gd name="connsiteX44" fmla="*/ 17418 w 1318339"/>
              <a:gd name="connsiteY44" fmla="*/ 426720 h 1105988"/>
              <a:gd name="connsiteX45" fmla="*/ 26126 w 1318339"/>
              <a:gd name="connsiteY45" fmla="*/ 391885 h 1105988"/>
              <a:gd name="connsiteX46" fmla="*/ 52252 w 1318339"/>
              <a:gd name="connsiteY46" fmla="*/ 296091 h 1105988"/>
              <a:gd name="connsiteX47" fmla="*/ 95795 w 1318339"/>
              <a:gd name="connsiteY47" fmla="*/ 287383 h 1105988"/>
              <a:gd name="connsiteX48" fmla="*/ 121920 w 1318339"/>
              <a:gd name="connsiteY48" fmla="*/ 269965 h 1105988"/>
              <a:gd name="connsiteX49" fmla="*/ 156755 w 1318339"/>
              <a:gd name="connsiteY49" fmla="*/ 261257 h 1105988"/>
              <a:gd name="connsiteX50" fmla="*/ 313509 w 1318339"/>
              <a:gd name="connsiteY50" fmla="*/ 252548 h 1105988"/>
              <a:gd name="connsiteX51" fmla="*/ 357052 w 1318339"/>
              <a:gd name="connsiteY51" fmla="*/ 243840 h 1105988"/>
              <a:gd name="connsiteX52" fmla="*/ 383178 w 1318339"/>
              <a:gd name="connsiteY52" fmla="*/ 235131 h 1105988"/>
              <a:gd name="connsiteX53" fmla="*/ 391886 w 1318339"/>
              <a:gd name="connsiteY53" fmla="*/ 209005 h 1105988"/>
              <a:gd name="connsiteX54" fmla="*/ 400595 w 1318339"/>
              <a:gd name="connsiteY54" fmla="*/ 174171 h 1105988"/>
              <a:gd name="connsiteX55" fmla="*/ 418012 w 1318339"/>
              <a:gd name="connsiteY55" fmla="*/ 95794 h 1105988"/>
              <a:gd name="connsiteX56" fmla="*/ 435429 w 1318339"/>
              <a:gd name="connsiteY56" fmla="*/ 69668 h 1105988"/>
              <a:gd name="connsiteX57" fmla="*/ 470263 w 1318339"/>
              <a:gd name="connsiteY57" fmla="*/ 60960 h 1105988"/>
              <a:gd name="connsiteX58" fmla="*/ 627018 w 1318339"/>
              <a:gd name="connsiteY58" fmla="*/ 43543 h 1105988"/>
              <a:gd name="connsiteX59" fmla="*/ 609600 w 1318339"/>
              <a:gd name="connsiteY59" fmla="*/ 26125 h 1105988"/>
              <a:gd name="connsiteX60" fmla="*/ 627018 w 1318339"/>
              <a:gd name="connsiteY60" fmla="*/ 60960 h 1105988"/>
              <a:gd name="connsiteX61" fmla="*/ 627018 w 1318339"/>
              <a:gd name="connsiteY61" fmla="*/ 60960 h 110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18339" h="1105988">
                <a:moveTo>
                  <a:pt x="444138" y="0"/>
                </a:moveTo>
                <a:lnTo>
                  <a:pt x="444138" y="0"/>
                </a:lnTo>
                <a:cubicBezTo>
                  <a:pt x="734424" y="110308"/>
                  <a:pt x="1029252" y="209332"/>
                  <a:pt x="1314995" y="330925"/>
                </a:cubicBezTo>
                <a:cubicBezTo>
                  <a:pt x="1331889" y="338114"/>
                  <a:pt x="1280160" y="342537"/>
                  <a:pt x="1262743" y="348343"/>
                </a:cubicBezTo>
                <a:lnTo>
                  <a:pt x="1236618" y="357051"/>
                </a:lnTo>
                <a:cubicBezTo>
                  <a:pt x="1227909" y="359954"/>
                  <a:pt x="1219398" y="363534"/>
                  <a:pt x="1210492" y="365760"/>
                </a:cubicBezTo>
                <a:lnTo>
                  <a:pt x="1175658" y="374468"/>
                </a:lnTo>
                <a:cubicBezTo>
                  <a:pt x="1166949" y="380274"/>
                  <a:pt x="1159152" y="387762"/>
                  <a:pt x="1149532" y="391885"/>
                </a:cubicBezTo>
                <a:cubicBezTo>
                  <a:pt x="1093357" y="415960"/>
                  <a:pt x="1132337" y="382956"/>
                  <a:pt x="1097280" y="418011"/>
                </a:cubicBezTo>
                <a:cubicBezTo>
                  <a:pt x="1094377" y="438331"/>
                  <a:pt x="1098303" y="460898"/>
                  <a:pt x="1088572" y="478971"/>
                </a:cubicBezTo>
                <a:cubicBezTo>
                  <a:pt x="1076894" y="500659"/>
                  <a:pt x="1036320" y="531223"/>
                  <a:pt x="1036320" y="531223"/>
                </a:cubicBezTo>
                <a:cubicBezTo>
                  <a:pt x="1025016" y="610356"/>
                  <a:pt x="1034103" y="572712"/>
                  <a:pt x="1010195" y="644434"/>
                </a:cubicBezTo>
                <a:lnTo>
                  <a:pt x="1001486" y="670560"/>
                </a:lnTo>
                <a:cubicBezTo>
                  <a:pt x="1014616" y="749337"/>
                  <a:pt x="998800" y="698515"/>
                  <a:pt x="1027612" y="748937"/>
                </a:cubicBezTo>
                <a:cubicBezTo>
                  <a:pt x="1034053" y="760208"/>
                  <a:pt x="1036718" y="773798"/>
                  <a:pt x="1045029" y="783771"/>
                </a:cubicBezTo>
                <a:cubicBezTo>
                  <a:pt x="1051730" y="791812"/>
                  <a:pt x="1062446" y="795382"/>
                  <a:pt x="1071155" y="801188"/>
                </a:cubicBezTo>
                <a:cubicBezTo>
                  <a:pt x="1079863" y="812800"/>
                  <a:pt x="1090231" y="823335"/>
                  <a:pt x="1097280" y="836023"/>
                </a:cubicBezTo>
                <a:cubicBezTo>
                  <a:pt x="1105963" y="851653"/>
                  <a:pt x="1116886" y="886131"/>
                  <a:pt x="1123406" y="905691"/>
                </a:cubicBezTo>
                <a:cubicBezTo>
                  <a:pt x="1120503" y="914400"/>
                  <a:pt x="1121189" y="925326"/>
                  <a:pt x="1114698" y="931817"/>
                </a:cubicBezTo>
                <a:cubicBezTo>
                  <a:pt x="1108207" y="938308"/>
                  <a:pt x="1097398" y="938003"/>
                  <a:pt x="1088572" y="940525"/>
                </a:cubicBezTo>
                <a:cubicBezTo>
                  <a:pt x="1012053" y="962387"/>
                  <a:pt x="1090233" y="937068"/>
                  <a:pt x="1027612" y="957943"/>
                </a:cubicBezTo>
                <a:cubicBezTo>
                  <a:pt x="1015360" y="976321"/>
                  <a:pt x="1003479" y="997843"/>
                  <a:pt x="984069" y="1010194"/>
                </a:cubicBezTo>
                <a:cubicBezTo>
                  <a:pt x="964652" y="1022550"/>
                  <a:pt x="918362" y="1046215"/>
                  <a:pt x="888275" y="1053737"/>
                </a:cubicBezTo>
                <a:cubicBezTo>
                  <a:pt x="873915" y="1057327"/>
                  <a:pt x="859012" y="1058550"/>
                  <a:pt x="844732" y="1062445"/>
                </a:cubicBezTo>
                <a:cubicBezTo>
                  <a:pt x="827019" y="1067276"/>
                  <a:pt x="810369" y="1075735"/>
                  <a:pt x="792480" y="1079863"/>
                </a:cubicBezTo>
                <a:cubicBezTo>
                  <a:pt x="772479" y="1084479"/>
                  <a:pt x="751715" y="1084899"/>
                  <a:pt x="731520" y="1088571"/>
                </a:cubicBezTo>
                <a:cubicBezTo>
                  <a:pt x="719744" y="1090712"/>
                  <a:pt x="708550" y="1095698"/>
                  <a:pt x="696686" y="1097280"/>
                </a:cubicBezTo>
                <a:cubicBezTo>
                  <a:pt x="664904" y="1101518"/>
                  <a:pt x="632823" y="1103085"/>
                  <a:pt x="600892" y="1105988"/>
                </a:cubicBezTo>
                <a:cubicBezTo>
                  <a:pt x="548641" y="1103085"/>
                  <a:pt x="495169" y="1108878"/>
                  <a:pt x="444138" y="1097280"/>
                </a:cubicBezTo>
                <a:cubicBezTo>
                  <a:pt x="428125" y="1093641"/>
                  <a:pt x="409303" y="1062445"/>
                  <a:pt x="409303" y="1062445"/>
                </a:cubicBezTo>
                <a:cubicBezTo>
                  <a:pt x="403497" y="1047931"/>
                  <a:pt x="399642" y="1032475"/>
                  <a:pt x="391886" y="1018903"/>
                </a:cubicBezTo>
                <a:cubicBezTo>
                  <a:pt x="387812" y="1011774"/>
                  <a:pt x="375531" y="1009627"/>
                  <a:pt x="374469" y="1001485"/>
                </a:cubicBezTo>
                <a:cubicBezTo>
                  <a:pt x="366575" y="940969"/>
                  <a:pt x="375793" y="878804"/>
                  <a:pt x="365760" y="818605"/>
                </a:cubicBezTo>
                <a:cubicBezTo>
                  <a:pt x="361548" y="793332"/>
                  <a:pt x="330147" y="790901"/>
                  <a:pt x="313509" y="783771"/>
                </a:cubicBezTo>
                <a:cubicBezTo>
                  <a:pt x="301577" y="778657"/>
                  <a:pt x="289684" y="773234"/>
                  <a:pt x="278675" y="766354"/>
                </a:cubicBezTo>
                <a:cubicBezTo>
                  <a:pt x="266367" y="758661"/>
                  <a:pt x="257104" y="746123"/>
                  <a:pt x="243840" y="740228"/>
                </a:cubicBezTo>
                <a:cubicBezTo>
                  <a:pt x="230314" y="734217"/>
                  <a:pt x="214812" y="734423"/>
                  <a:pt x="200298" y="731520"/>
                </a:cubicBezTo>
                <a:cubicBezTo>
                  <a:pt x="188686" y="725714"/>
                  <a:pt x="177517" y="718925"/>
                  <a:pt x="165463" y="714103"/>
                </a:cubicBezTo>
                <a:cubicBezTo>
                  <a:pt x="148417" y="707284"/>
                  <a:pt x="130629" y="702491"/>
                  <a:pt x="113212" y="696685"/>
                </a:cubicBezTo>
                <a:lnTo>
                  <a:pt x="60960" y="679268"/>
                </a:lnTo>
                <a:lnTo>
                  <a:pt x="34835" y="670560"/>
                </a:lnTo>
                <a:lnTo>
                  <a:pt x="8709" y="661851"/>
                </a:lnTo>
                <a:cubicBezTo>
                  <a:pt x="5806" y="653142"/>
                  <a:pt x="0" y="644905"/>
                  <a:pt x="0" y="635725"/>
                </a:cubicBezTo>
                <a:cubicBezTo>
                  <a:pt x="0" y="574696"/>
                  <a:pt x="3641" y="513663"/>
                  <a:pt x="8709" y="452845"/>
                </a:cubicBezTo>
                <a:cubicBezTo>
                  <a:pt x="9471" y="443697"/>
                  <a:pt x="14896" y="435546"/>
                  <a:pt x="17418" y="426720"/>
                </a:cubicBezTo>
                <a:cubicBezTo>
                  <a:pt x="20706" y="415212"/>
                  <a:pt x="24158" y="403691"/>
                  <a:pt x="26126" y="391885"/>
                </a:cubicBezTo>
                <a:cubicBezTo>
                  <a:pt x="28192" y="379489"/>
                  <a:pt x="25405" y="311432"/>
                  <a:pt x="52252" y="296091"/>
                </a:cubicBezTo>
                <a:cubicBezTo>
                  <a:pt x="65104" y="288747"/>
                  <a:pt x="81281" y="290286"/>
                  <a:pt x="95795" y="287383"/>
                </a:cubicBezTo>
                <a:cubicBezTo>
                  <a:pt x="104503" y="281577"/>
                  <a:pt x="112300" y="274088"/>
                  <a:pt x="121920" y="269965"/>
                </a:cubicBezTo>
                <a:cubicBezTo>
                  <a:pt x="132921" y="265250"/>
                  <a:pt x="144835" y="262341"/>
                  <a:pt x="156755" y="261257"/>
                </a:cubicBezTo>
                <a:cubicBezTo>
                  <a:pt x="208872" y="256519"/>
                  <a:pt x="261258" y="255451"/>
                  <a:pt x="313509" y="252548"/>
                </a:cubicBezTo>
                <a:cubicBezTo>
                  <a:pt x="328023" y="249645"/>
                  <a:pt x="342692" y="247430"/>
                  <a:pt x="357052" y="243840"/>
                </a:cubicBezTo>
                <a:cubicBezTo>
                  <a:pt x="365958" y="241614"/>
                  <a:pt x="376687" y="241622"/>
                  <a:pt x="383178" y="235131"/>
                </a:cubicBezTo>
                <a:cubicBezTo>
                  <a:pt x="389669" y="228640"/>
                  <a:pt x="389364" y="217831"/>
                  <a:pt x="391886" y="209005"/>
                </a:cubicBezTo>
                <a:cubicBezTo>
                  <a:pt x="395174" y="197497"/>
                  <a:pt x="397904" y="185833"/>
                  <a:pt x="400595" y="174171"/>
                </a:cubicBezTo>
                <a:cubicBezTo>
                  <a:pt x="406613" y="148093"/>
                  <a:pt x="409549" y="121184"/>
                  <a:pt x="418012" y="95794"/>
                </a:cubicBezTo>
                <a:cubicBezTo>
                  <a:pt x="421322" y="85865"/>
                  <a:pt x="426720" y="75474"/>
                  <a:pt x="435429" y="69668"/>
                </a:cubicBezTo>
                <a:cubicBezTo>
                  <a:pt x="445388" y="63029"/>
                  <a:pt x="458755" y="64248"/>
                  <a:pt x="470263" y="60960"/>
                </a:cubicBezTo>
                <a:cubicBezTo>
                  <a:pt x="552473" y="37472"/>
                  <a:pt x="417423" y="57515"/>
                  <a:pt x="627018" y="43543"/>
                </a:cubicBezTo>
                <a:lnTo>
                  <a:pt x="609600" y="26125"/>
                </a:lnTo>
                <a:lnTo>
                  <a:pt x="627018" y="60960"/>
                </a:lnTo>
                <a:lnTo>
                  <a:pt x="627018" y="60960"/>
                </a:lnTo>
              </a:path>
            </a:pathLst>
          </a:cu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trzałka w lewo i prawo 2"/>
          <p:cNvSpPr/>
          <p:nvPr/>
        </p:nvSpPr>
        <p:spPr>
          <a:xfrm rot="20280830">
            <a:off x="1936987" y="3686090"/>
            <a:ext cx="2160240"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ole tekstowe 7"/>
          <p:cNvSpPr txBox="1"/>
          <p:nvPr/>
        </p:nvSpPr>
        <p:spPr>
          <a:xfrm>
            <a:off x="2334856" y="4460919"/>
            <a:ext cx="1589072" cy="1200329"/>
          </a:xfrm>
          <a:prstGeom prst="rect">
            <a:avLst/>
          </a:prstGeom>
          <a:noFill/>
        </p:spPr>
        <p:txBody>
          <a:bodyPr wrap="square" rtlCol="0">
            <a:spAutoFit/>
          </a:bodyPr>
          <a:lstStyle/>
          <a:p>
            <a:pPr algn="ctr"/>
            <a:r>
              <a:rPr lang="pl-PL" sz="1800"/>
              <a:t>c-granule</a:t>
            </a:r>
          </a:p>
          <a:p>
            <a:pPr algn="ctr"/>
            <a:r>
              <a:rPr lang="pl-PL" sz="1800"/>
              <a:t>for </a:t>
            </a:r>
            <a:r>
              <a:rPr lang="pl-PL" sz="1800" err="1"/>
              <a:t>spatio-temporal</a:t>
            </a:r>
            <a:r>
              <a:rPr lang="pl-PL" sz="1800"/>
              <a:t> </a:t>
            </a:r>
            <a:r>
              <a:rPr lang="pl-PL" sz="1800" err="1"/>
              <a:t>window</a:t>
            </a:r>
            <a:r>
              <a:rPr lang="pl-PL" sz="1800"/>
              <a:t>(s) w</a:t>
            </a:r>
            <a:r>
              <a:rPr lang="pl-PL" sz="1800" baseline="-25000"/>
              <a:t>1</a:t>
            </a:r>
            <a:endParaRPr lang="pl-PL" sz="1800"/>
          </a:p>
        </p:txBody>
      </p:sp>
      <p:cxnSp>
        <p:nvCxnSpPr>
          <p:cNvPr id="20" name="Łącznik prosty ze strzałką 19"/>
          <p:cNvCxnSpPr>
            <a:stCxn id="3121" idx="3"/>
          </p:cNvCxnSpPr>
          <p:nvPr/>
        </p:nvCxnSpPr>
        <p:spPr>
          <a:xfrm>
            <a:off x="2743200" y="2709491"/>
            <a:ext cx="1383309" cy="7709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187</a:t>
            </a:fld>
            <a:endParaRPr lang="pl-PL"/>
          </a:p>
        </p:txBody>
      </p:sp>
      <p:sp>
        <p:nvSpPr>
          <p:cNvPr id="6" name="pole tekstowe 5">
            <a:extLst>
              <a:ext uri="{FF2B5EF4-FFF2-40B4-BE49-F238E27FC236}">
                <a16:creationId xmlns="" xmlns:a16="http://schemas.microsoft.com/office/drawing/2014/main" id="{AFC8AC51-48BA-97CF-3CC1-CB4E90F106A7}"/>
              </a:ext>
            </a:extLst>
          </p:cNvPr>
          <p:cNvSpPr txBox="1"/>
          <p:nvPr/>
        </p:nvSpPr>
        <p:spPr>
          <a:xfrm>
            <a:off x="1889409" y="5736081"/>
            <a:ext cx="5472608" cy="646331"/>
          </a:xfrm>
          <a:prstGeom prst="rect">
            <a:avLst/>
          </a:prstGeom>
          <a:noFill/>
        </p:spPr>
        <p:txBody>
          <a:bodyPr wrap="square" rtlCol="0">
            <a:spAutoFit/>
          </a:bodyPr>
          <a:lstStyle/>
          <a:p>
            <a:pPr algn="ctr"/>
            <a:r>
              <a:rPr lang="en-US" sz="1800" noProof="0"/>
              <a:t>dynamics of information systems determined </a:t>
            </a:r>
          </a:p>
          <a:p>
            <a:pPr algn="ctr"/>
            <a:r>
              <a:rPr lang="en-US" sz="1800" noProof="0"/>
              <a:t>by control and its interaction with the environment</a:t>
            </a:r>
          </a:p>
        </p:txBody>
      </p:sp>
    </p:spTree>
    <p:extLst>
      <p:ext uri="{BB962C8B-B14F-4D97-AF65-F5344CB8AC3E}">
        <p14:creationId xmlns:p14="http://schemas.microsoft.com/office/powerpoint/2010/main" val="336540893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a 4"/>
          <p:cNvGrpSpPr/>
          <p:nvPr/>
        </p:nvGrpSpPr>
        <p:grpSpPr>
          <a:xfrm>
            <a:off x="683568" y="1438956"/>
            <a:ext cx="7506253" cy="5043393"/>
            <a:chOff x="323528" y="1109977"/>
            <a:chExt cx="7506253" cy="5043393"/>
          </a:xfrm>
        </p:grpSpPr>
        <p:grpSp>
          <p:nvGrpSpPr>
            <p:cNvPr id="6" name="Grupa 5"/>
            <p:cNvGrpSpPr/>
            <p:nvPr/>
          </p:nvGrpSpPr>
          <p:grpSpPr>
            <a:xfrm>
              <a:off x="669046" y="2125921"/>
              <a:ext cx="3065930" cy="2319617"/>
              <a:chOff x="914400" y="1116106"/>
              <a:chExt cx="4087906" cy="3092823"/>
            </a:xfrm>
          </p:grpSpPr>
          <p:grpSp>
            <p:nvGrpSpPr>
              <p:cNvPr id="31" name="Grupa 30"/>
              <p:cNvGrpSpPr/>
              <p:nvPr/>
            </p:nvGrpSpPr>
            <p:grpSpPr>
              <a:xfrm>
                <a:off x="914400" y="1116106"/>
                <a:ext cx="4087906" cy="3092823"/>
                <a:chOff x="914400" y="1116106"/>
                <a:chExt cx="4087906" cy="3092823"/>
              </a:xfrm>
            </p:grpSpPr>
            <p:sp>
              <p:nvSpPr>
                <p:cNvPr id="33" name="Prostokąt 32"/>
                <p:cNvSpPr/>
                <p:nvPr/>
              </p:nvSpPr>
              <p:spPr>
                <a:xfrm>
                  <a:off x="914400" y="1116106"/>
                  <a:ext cx="4087906" cy="3092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grpSp>
              <p:nvGrpSpPr>
                <p:cNvPr id="34" name="Grupa 33"/>
                <p:cNvGrpSpPr/>
                <p:nvPr/>
              </p:nvGrpSpPr>
              <p:grpSpPr>
                <a:xfrm>
                  <a:off x="3025589" y="1990164"/>
                  <a:ext cx="1425388" cy="1411941"/>
                  <a:chOff x="3025588" y="1653988"/>
                  <a:chExt cx="1990165" cy="1748118"/>
                </a:xfrm>
              </p:grpSpPr>
              <p:sp>
                <p:nvSpPr>
                  <p:cNvPr id="36" name="Prostokąt 35"/>
                  <p:cNvSpPr/>
                  <p:nvPr/>
                </p:nvSpPr>
                <p:spPr>
                  <a:xfrm>
                    <a:off x="3025588" y="1653988"/>
                    <a:ext cx="1990165" cy="17481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cxnSp>
                <p:nvCxnSpPr>
                  <p:cNvPr id="37" name="Łącznik prosty 36"/>
                  <p:cNvCxnSpPr/>
                  <p:nvPr/>
                </p:nvCxnSpPr>
                <p:spPr>
                  <a:xfrm>
                    <a:off x="3025588" y="1976718"/>
                    <a:ext cx="1990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Łącznik prosty 37"/>
                  <p:cNvCxnSpPr/>
                  <p:nvPr/>
                </p:nvCxnSpPr>
                <p:spPr>
                  <a:xfrm>
                    <a:off x="3523125" y="1653988"/>
                    <a:ext cx="4" cy="1748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Łącznik prosty 34"/>
                <p:cNvCxnSpPr/>
                <p:nvPr/>
              </p:nvCxnSpPr>
              <p:spPr>
                <a:xfrm>
                  <a:off x="2433917" y="1116106"/>
                  <a:ext cx="1" cy="309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Strzałka w lewo i prawo 31"/>
              <p:cNvSpPr/>
              <p:nvPr/>
            </p:nvSpPr>
            <p:spPr>
              <a:xfrm>
                <a:off x="1976718" y="2608729"/>
                <a:ext cx="927847" cy="594769"/>
              </a:xfrm>
              <a:prstGeom prst="lef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grpSp>
        <p:cxnSp>
          <p:nvCxnSpPr>
            <p:cNvPr id="7" name="Łącznik prosty 6"/>
            <p:cNvCxnSpPr/>
            <p:nvPr/>
          </p:nvCxnSpPr>
          <p:spPr>
            <a:xfrm flipH="1">
              <a:off x="1606978" y="2976964"/>
              <a:ext cx="433668" cy="863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Łącznik prosty 7"/>
            <p:cNvCxnSpPr/>
            <p:nvPr/>
          </p:nvCxnSpPr>
          <p:spPr>
            <a:xfrm>
              <a:off x="1627149" y="2976964"/>
              <a:ext cx="349292" cy="863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ole tekstowe 8"/>
            <p:cNvSpPr txBox="1"/>
            <p:nvPr/>
          </p:nvSpPr>
          <p:spPr>
            <a:xfrm>
              <a:off x="803516" y="2200906"/>
              <a:ext cx="870699" cy="523220"/>
            </a:xfrm>
            <a:prstGeom prst="rect">
              <a:avLst/>
            </a:prstGeom>
            <a:noFill/>
          </p:spPr>
          <p:txBody>
            <a:bodyPr wrap="square" rtlCol="0">
              <a:spAutoFit/>
            </a:bodyPr>
            <a:lstStyle/>
            <a:p>
              <a:pPr algn="ctr"/>
              <a:r>
                <a:rPr lang="en-US" sz="1400"/>
                <a:t>physical world</a:t>
              </a:r>
            </a:p>
          </p:txBody>
        </p:sp>
        <p:sp>
          <p:nvSpPr>
            <p:cNvPr id="10" name="pole tekstowe 9"/>
            <p:cNvSpPr txBox="1"/>
            <p:nvPr/>
          </p:nvSpPr>
          <p:spPr>
            <a:xfrm>
              <a:off x="1761458" y="2189251"/>
              <a:ext cx="1914762" cy="523220"/>
            </a:xfrm>
            <a:prstGeom prst="rect">
              <a:avLst/>
            </a:prstGeom>
            <a:noFill/>
          </p:spPr>
          <p:txBody>
            <a:bodyPr wrap="square" rtlCol="0">
              <a:spAutoFit/>
            </a:bodyPr>
            <a:lstStyle/>
            <a:p>
              <a:pPr algn="ctr"/>
              <a:r>
                <a:rPr lang="en-US" sz="1400"/>
                <a:t>abstract (mathematical) space</a:t>
              </a:r>
            </a:p>
          </p:txBody>
        </p:sp>
        <p:sp>
          <p:nvSpPr>
            <p:cNvPr id="11" name="pole tekstowe 10"/>
            <p:cNvSpPr txBox="1"/>
            <p:nvPr/>
          </p:nvSpPr>
          <p:spPr>
            <a:xfrm>
              <a:off x="640918" y="4785839"/>
              <a:ext cx="3223040" cy="1169551"/>
            </a:xfrm>
            <a:prstGeom prst="rect">
              <a:avLst/>
            </a:prstGeom>
            <a:noFill/>
          </p:spPr>
          <p:txBody>
            <a:bodyPr wrap="square" rtlCol="0">
              <a:spAutoFit/>
            </a:bodyPr>
            <a:lstStyle/>
            <a:p>
              <a:pPr algn="ctr"/>
              <a:r>
                <a:rPr lang="en-US" sz="1400"/>
                <a:t>In the existing approaches to rough sets interactions with the physical world are omitted. </a:t>
              </a:r>
            </a:p>
            <a:p>
              <a:pPr algn="ctr"/>
              <a:r>
                <a:rPr lang="en-US" sz="1400"/>
                <a:t>Information systems are </a:t>
              </a:r>
              <a:r>
                <a:rPr lang="en-US" sz="1400" b="1"/>
                <a:t>GIVEN</a:t>
              </a:r>
              <a:r>
                <a:rPr lang="en-US" sz="1400"/>
                <a:t> as</a:t>
              </a:r>
            </a:p>
            <a:p>
              <a:pPr algn="ctr"/>
              <a:r>
                <a:rPr lang="en-US" sz="1400"/>
                <a:t> pure mathematical objects. </a:t>
              </a:r>
            </a:p>
          </p:txBody>
        </p:sp>
        <p:sp>
          <p:nvSpPr>
            <p:cNvPr id="12" name="pole tekstowe 11"/>
            <p:cNvSpPr txBox="1"/>
            <p:nvPr/>
          </p:nvSpPr>
          <p:spPr>
            <a:xfrm>
              <a:off x="4304862" y="4768375"/>
              <a:ext cx="3524919" cy="1384995"/>
            </a:xfrm>
            <a:prstGeom prst="rect">
              <a:avLst/>
            </a:prstGeom>
            <a:noFill/>
          </p:spPr>
          <p:txBody>
            <a:bodyPr wrap="square" rtlCol="0">
              <a:spAutoFit/>
            </a:bodyPr>
            <a:lstStyle/>
            <a:p>
              <a:pPr algn="ctr"/>
              <a:r>
                <a:rPr lang="en-US" sz="1400" dirty="0"/>
                <a:t>Rough sets in IGrC (perceptual approach) based on </a:t>
              </a:r>
              <a:r>
                <a:rPr lang="en-US" sz="1400" b="1" dirty="0"/>
                <a:t>physical semantics</a:t>
              </a:r>
              <a:r>
                <a:rPr lang="en-US" sz="1400" dirty="0"/>
                <a:t>::</a:t>
              </a:r>
            </a:p>
            <a:p>
              <a:pPr algn="ctr"/>
              <a:r>
                <a:rPr lang="en-US" sz="1400" dirty="0"/>
                <a:t>information  (decision) systems are obtained as the result of granulation of information perceived by c-granule </a:t>
              </a:r>
              <a:r>
                <a:rPr lang="en-US" sz="1400" i="1" dirty="0" err="1"/>
                <a:t>g</a:t>
              </a:r>
              <a:r>
                <a:rPr lang="en-US" sz="1400" i="1" baseline="-25000" dirty="0" err="1"/>
                <a:t>c</a:t>
              </a:r>
              <a:r>
                <a:rPr lang="en-US" sz="1400" dirty="0"/>
                <a:t> </a:t>
              </a:r>
            </a:p>
            <a:p>
              <a:pPr algn="ctr"/>
              <a:r>
                <a:rPr lang="en-US" sz="1400" dirty="0"/>
                <a:t>in the physical world.  </a:t>
              </a:r>
            </a:p>
          </p:txBody>
        </p:sp>
        <p:sp>
          <p:nvSpPr>
            <p:cNvPr id="13" name="pole tekstowe 12"/>
            <p:cNvSpPr txBox="1"/>
            <p:nvPr/>
          </p:nvSpPr>
          <p:spPr>
            <a:xfrm>
              <a:off x="1639993" y="3832660"/>
              <a:ext cx="2200879" cy="523220"/>
            </a:xfrm>
            <a:prstGeom prst="rect">
              <a:avLst/>
            </a:prstGeom>
            <a:noFill/>
          </p:spPr>
          <p:txBody>
            <a:bodyPr wrap="square" rtlCol="0">
              <a:spAutoFit/>
            </a:bodyPr>
            <a:lstStyle/>
            <a:p>
              <a:pPr algn="ctr"/>
              <a:r>
                <a:rPr lang="en-GB" sz="1400"/>
                <a:t>information (decision) system</a:t>
              </a:r>
            </a:p>
          </p:txBody>
        </p:sp>
        <p:grpSp>
          <p:nvGrpSpPr>
            <p:cNvPr id="14" name="Grupa 13"/>
            <p:cNvGrpSpPr/>
            <p:nvPr/>
          </p:nvGrpSpPr>
          <p:grpSpPr>
            <a:xfrm>
              <a:off x="4483930" y="2168607"/>
              <a:ext cx="3275871" cy="2319618"/>
              <a:chOff x="5974980" y="1280055"/>
              <a:chExt cx="4367827" cy="3092823"/>
            </a:xfrm>
          </p:grpSpPr>
          <p:sp>
            <p:nvSpPr>
              <p:cNvPr id="18" name="Prostokąt 17"/>
              <p:cNvSpPr/>
              <p:nvPr/>
            </p:nvSpPr>
            <p:spPr>
              <a:xfrm>
                <a:off x="5974980" y="1280055"/>
                <a:ext cx="4087906" cy="3092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grpSp>
            <p:nvGrpSpPr>
              <p:cNvPr id="19" name="Grupa 18"/>
              <p:cNvGrpSpPr/>
              <p:nvPr/>
            </p:nvGrpSpPr>
            <p:grpSpPr>
              <a:xfrm>
                <a:off x="8086169" y="2075329"/>
                <a:ext cx="1425388" cy="1411941"/>
                <a:chOff x="3025588" y="1653988"/>
                <a:chExt cx="1990165" cy="1748118"/>
              </a:xfrm>
            </p:grpSpPr>
            <p:sp>
              <p:nvSpPr>
                <p:cNvPr id="28" name="Prostokąt 27"/>
                <p:cNvSpPr/>
                <p:nvPr/>
              </p:nvSpPr>
              <p:spPr>
                <a:xfrm>
                  <a:off x="3025588" y="1653988"/>
                  <a:ext cx="1990165" cy="17481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cxnSp>
              <p:nvCxnSpPr>
                <p:cNvPr id="29" name="Łącznik prosty 28"/>
                <p:cNvCxnSpPr/>
                <p:nvPr/>
              </p:nvCxnSpPr>
              <p:spPr>
                <a:xfrm>
                  <a:off x="3025588" y="1976718"/>
                  <a:ext cx="1990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Łącznik prosty 29"/>
                <p:cNvCxnSpPr/>
                <p:nvPr/>
              </p:nvCxnSpPr>
              <p:spPr>
                <a:xfrm>
                  <a:off x="3523125" y="1653988"/>
                  <a:ext cx="4" cy="1748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Łącznik prosty 19"/>
              <p:cNvCxnSpPr/>
              <p:nvPr/>
            </p:nvCxnSpPr>
            <p:spPr>
              <a:xfrm>
                <a:off x="7476565" y="1280055"/>
                <a:ext cx="17934" cy="3081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ole tekstowe 25"/>
              <p:cNvSpPr txBox="1"/>
              <p:nvPr/>
            </p:nvSpPr>
            <p:spPr>
              <a:xfrm>
                <a:off x="7476565" y="3611458"/>
                <a:ext cx="2866242" cy="697627"/>
              </a:xfrm>
              <a:prstGeom prst="rect">
                <a:avLst/>
              </a:prstGeom>
              <a:noFill/>
            </p:spPr>
            <p:txBody>
              <a:bodyPr wrap="square" rtlCol="0">
                <a:spAutoFit/>
              </a:bodyPr>
              <a:lstStyle/>
              <a:p>
                <a:pPr algn="ctr"/>
                <a:r>
                  <a:rPr lang="en-US" sz="1400"/>
                  <a:t>information (decision) system</a:t>
                </a:r>
              </a:p>
            </p:txBody>
          </p:sp>
        </p:grpSp>
        <p:sp>
          <p:nvSpPr>
            <p:cNvPr id="15" name="pole tekstowe 14"/>
            <p:cNvSpPr txBox="1"/>
            <p:nvPr/>
          </p:nvSpPr>
          <p:spPr>
            <a:xfrm>
              <a:off x="323528" y="1109977"/>
              <a:ext cx="7488832" cy="523220"/>
            </a:xfrm>
            <a:prstGeom prst="rect">
              <a:avLst/>
            </a:prstGeom>
            <a:noFill/>
          </p:spPr>
          <p:txBody>
            <a:bodyPr wrap="square" rtlCol="0">
              <a:spAutoFit/>
            </a:bodyPr>
            <a:lstStyle/>
            <a:p>
              <a:pPr algn="ctr"/>
              <a:r>
                <a:rPr lang="en-GB" sz="1400"/>
                <a:t>Continuous interactions with the physical world during perceiving of the current situation </a:t>
              </a:r>
            </a:p>
            <a:p>
              <a:pPr algn="ctr"/>
              <a:r>
                <a:rPr lang="en-GB" sz="1400"/>
                <a:t>aiming to understand this situation to a degree satisfactory for making the rights decisions</a:t>
              </a:r>
            </a:p>
          </p:txBody>
        </p:sp>
        <p:cxnSp>
          <p:nvCxnSpPr>
            <p:cNvPr id="16" name="Łącznik prosty ze strzałką 15"/>
            <p:cNvCxnSpPr/>
            <p:nvPr/>
          </p:nvCxnSpPr>
          <p:spPr>
            <a:xfrm flipH="1">
              <a:off x="1806059" y="1695026"/>
              <a:ext cx="686980" cy="1599717"/>
            </a:xfrm>
            <a:prstGeom prst="straightConnector1">
              <a:avLst/>
            </a:prstGeom>
            <a:ln w="19050">
              <a:solidFill>
                <a:schemeClr val="tx1"/>
              </a:solidFill>
              <a:prstDash val="dash"/>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p:cNvCxnSpPr/>
            <p:nvPr/>
          </p:nvCxnSpPr>
          <p:spPr>
            <a:xfrm>
              <a:off x="2519696" y="1676012"/>
              <a:ext cx="2871573" cy="1422035"/>
            </a:xfrm>
            <a:prstGeom prst="straightConnector1">
              <a:avLst/>
            </a:prstGeom>
            <a:ln w="19050">
              <a:solidFill>
                <a:schemeClr val="tx1"/>
              </a:solidFill>
              <a:prstDash val="dash"/>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5588677" y="2155176"/>
              <a:ext cx="1914762" cy="523220"/>
            </a:xfrm>
            <a:prstGeom prst="rect">
              <a:avLst/>
            </a:prstGeom>
            <a:noFill/>
          </p:spPr>
          <p:txBody>
            <a:bodyPr wrap="square" rtlCol="0">
              <a:spAutoFit/>
            </a:bodyPr>
            <a:lstStyle/>
            <a:p>
              <a:pPr algn="ctr"/>
              <a:r>
                <a:rPr lang="en-US" sz="1400"/>
                <a:t>abstract (mathematical) space</a:t>
              </a:r>
            </a:p>
          </p:txBody>
        </p:sp>
        <p:sp>
          <p:nvSpPr>
            <p:cNvPr id="40" name="pole tekstowe 39"/>
            <p:cNvSpPr txBox="1"/>
            <p:nvPr/>
          </p:nvSpPr>
          <p:spPr>
            <a:xfrm>
              <a:off x="4543438" y="2209377"/>
              <a:ext cx="870699" cy="523220"/>
            </a:xfrm>
            <a:prstGeom prst="rect">
              <a:avLst/>
            </a:prstGeom>
            <a:noFill/>
          </p:spPr>
          <p:txBody>
            <a:bodyPr wrap="square" rtlCol="0">
              <a:spAutoFit/>
            </a:bodyPr>
            <a:lstStyle/>
            <a:p>
              <a:pPr algn="ctr"/>
              <a:r>
                <a:rPr lang="en-US" sz="1400"/>
                <a:t>physical world</a:t>
              </a:r>
            </a:p>
          </p:txBody>
        </p:sp>
        <p:sp>
          <p:nvSpPr>
            <p:cNvPr id="41" name="Strzałka w lewo i prawo 40"/>
            <p:cNvSpPr/>
            <p:nvPr/>
          </p:nvSpPr>
          <p:spPr>
            <a:xfrm>
              <a:off x="5109030" y="3033533"/>
              <a:ext cx="906086" cy="634417"/>
            </a:xfrm>
            <a:prstGeom prst="lef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sp>
          <p:nvSpPr>
            <p:cNvPr id="2" name="Dowolny kształt 1"/>
            <p:cNvSpPr/>
            <p:nvPr/>
          </p:nvSpPr>
          <p:spPr>
            <a:xfrm>
              <a:off x="4556638" y="2960914"/>
              <a:ext cx="552391" cy="870857"/>
            </a:xfrm>
            <a:custGeom>
              <a:avLst/>
              <a:gdLst>
                <a:gd name="connsiteX0" fmla="*/ 44391 w 552391"/>
                <a:gd name="connsiteY0" fmla="*/ 0 h 870857"/>
                <a:gd name="connsiteX1" fmla="*/ 44391 w 552391"/>
                <a:gd name="connsiteY1" fmla="*/ 0 h 870857"/>
                <a:gd name="connsiteX2" fmla="*/ 175019 w 552391"/>
                <a:gd name="connsiteY2" fmla="*/ 14515 h 870857"/>
                <a:gd name="connsiteX3" fmla="*/ 262105 w 552391"/>
                <a:gd name="connsiteY3" fmla="*/ 43543 h 870857"/>
                <a:gd name="connsiteX4" fmla="*/ 363705 w 552391"/>
                <a:gd name="connsiteY4" fmla="*/ 87086 h 870857"/>
                <a:gd name="connsiteX5" fmla="*/ 421762 w 552391"/>
                <a:gd name="connsiteY5" fmla="*/ 116115 h 870857"/>
                <a:gd name="connsiteX6" fmla="*/ 508848 w 552391"/>
                <a:gd name="connsiteY6" fmla="*/ 145143 h 870857"/>
                <a:gd name="connsiteX7" fmla="*/ 523362 w 552391"/>
                <a:gd name="connsiteY7" fmla="*/ 203200 h 870857"/>
                <a:gd name="connsiteX8" fmla="*/ 552391 w 552391"/>
                <a:gd name="connsiteY8" fmla="*/ 290286 h 870857"/>
                <a:gd name="connsiteX9" fmla="*/ 537876 w 552391"/>
                <a:gd name="connsiteY9" fmla="*/ 769257 h 870857"/>
                <a:gd name="connsiteX10" fmla="*/ 523362 w 552391"/>
                <a:gd name="connsiteY10" fmla="*/ 841829 h 870857"/>
                <a:gd name="connsiteX11" fmla="*/ 436276 w 552391"/>
                <a:gd name="connsiteY11" fmla="*/ 870857 h 870857"/>
                <a:gd name="connsiteX12" fmla="*/ 204048 w 552391"/>
                <a:gd name="connsiteY12" fmla="*/ 856343 h 870857"/>
                <a:gd name="connsiteX13" fmla="*/ 160505 w 552391"/>
                <a:gd name="connsiteY13" fmla="*/ 812800 h 870857"/>
                <a:gd name="connsiteX14" fmla="*/ 131476 w 552391"/>
                <a:gd name="connsiteY14" fmla="*/ 711200 h 870857"/>
                <a:gd name="connsiteX15" fmla="*/ 87933 w 552391"/>
                <a:gd name="connsiteY15" fmla="*/ 624115 h 870857"/>
                <a:gd name="connsiteX16" fmla="*/ 44391 w 552391"/>
                <a:gd name="connsiteY16" fmla="*/ 435429 h 870857"/>
                <a:gd name="connsiteX17" fmla="*/ 29876 w 552391"/>
                <a:gd name="connsiteY17" fmla="*/ 391886 h 870857"/>
                <a:gd name="connsiteX18" fmla="*/ 15362 w 552391"/>
                <a:gd name="connsiteY18" fmla="*/ 217715 h 870857"/>
                <a:gd name="connsiteX19" fmla="*/ 848 w 552391"/>
                <a:gd name="connsiteY19" fmla="*/ 116115 h 870857"/>
                <a:gd name="connsiteX20" fmla="*/ 44391 w 552391"/>
                <a:gd name="connsiteY20" fmla="*/ 29029 h 870857"/>
                <a:gd name="connsiteX21" fmla="*/ 44391 w 552391"/>
                <a:gd name="connsiteY21" fmla="*/ 0 h 87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2391" h="870857">
                  <a:moveTo>
                    <a:pt x="44391" y="0"/>
                  </a:moveTo>
                  <a:lnTo>
                    <a:pt x="44391" y="0"/>
                  </a:lnTo>
                  <a:cubicBezTo>
                    <a:pt x="87934" y="4838"/>
                    <a:pt x="132059" y="5923"/>
                    <a:pt x="175019" y="14515"/>
                  </a:cubicBezTo>
                  <a:cubicBezTo>
                    <a:pt x="205024" y="20516"/>
                    <a:pt x="262105" y="43543"/>
                    <a:pt x="262105" y="43543"/>
                  </a:cubicBezTo>
                  <a:cubicBezTo>
                    <a:pt x="350348" y="102372"/>
                    <a:pt x="256589" y="46917"/>
                    <a:pt x="363705" y="87086"/>
                  </a:cubicBezTo>
                  <a:cubicBezTo>
                    <a:pt x="383964" y="94683"/>
                    <a:pt x="401673" y="108079"/>
                    <a:pt x="421762" y="116115"/>
                  </a:cubicBezTo>
                  <a:cubicBezTo>
                    <a:pt x="450172" y="127479"/>
                    <a:pt x="508848" y="145143"/>
                    <a:pt x="508848" y="145143"/>
                  </a:cubicBezTo>
                  <a:cubicBezTo>
                    <a:pt x="513686" y="164495"/>
                    <a:pt x="517630" y="184093"/>
                    <a:pt x="523362" y="203200"/>
                  </a:cubicBezTo>
                  <a:cubicBezTo>
                    <a:pt x="532155" y="232508"/>
                    <a:pt x="552391" y="290286"/>
                    <a:pt x="552391" y="290286"/>
                  </a:cubicBezTo>
                  <a:cubicBezTo>
                    <a:pt x="547553" y="449943"/>
                    <a:pt x="546271" y="609747"/>
                    <a:pt x="537876" y="769257"/>
                  </a:cubicBezTo>
                  <a:cubicBezTo>
                    <a:pt x="536579" y="793893"/>
                    <a:pt x="540806" y="824385"/>
                    <a:pt x="523362" y="841829"/>
                  </a:cubicBezTo>
                  <a:cubicBezTo>
                    <a:pt x="501725" y="863466"/>
                    <a:pt x="436276" y="870857"/>
                    <a:pt x="436276" y="870857"/>
                  </a:cubicBezTo>
                  <a:cubicBezTo>
                    <a:pt x="358867" y="866019"/>
                    <a:pt x="279945" y="872321"/>
                    <a:pt x="204048" y="856343"/>
                  </a:cubicBezTo>
                  <a:cubicBezTo>
                    <a:pt x="183962" y="852114"/>
                    <a:pt x="171891" y="829879"/>
                    <a:pt x="160505" y="812800"/>
                  </a:cubicBezTo>
                  <a:cubicBezTo>
                    <a:pt x="151807" y="799753"/>
                    <a:pt x="133894" y="719664"/>
                    <a:pt x="131476" y="711200"/>
                  </a:cubicBezTo>
                  <a:cubicBezTo>
                    <a:pt x="116452" y="658618"/>
                    <a:pt x="119741" y="671825"/>
                    <a:pt x="87933" y="624115"/>
                  </a:cubicBezTo>
                  <a:cubicBezTo>
                    <a:pt x="69093" y="492229"/>
                    <a:pt x="84236" y="554965"/>
                    <a:pt x="44391" y="435429"/>
                  </a:cubicBezTo>
                  <a:lnTo>
                    <a:pt x="29876" y="391886"/>
                  </a:lnTo>
                  <a:cubicBezTo>
                    <a:pt x="25038" y="333829"/>
                    <a:pt x="23061" y="275462"/>
                    <a:pt x="15362" y="217715"/>
                  </a:cubicBezTo>
                  <a:cubicBezTo>
                    <a:pt x="-5272" y="62960"/>
                    <a:pt x="848" y="306921"/>
                    <a:pt x="848" y="116115"/>
                  </a:cubicBezTo>
                  <a:lnTo>
                    <a:pt x="44391" y="29029"/>
                  </a:lnTo>
                  <a:lnTo>
                    <a:pt x="44391" y="0"/>
                  </a:lnTo>
                  <a:close/>
                </a:path>
              </a:pathLst>
            </a:custGeom>
            <a:solidFill>
              <a:srgbClr val="00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ole tekstowe 3"/>
            <p:cNvSpPr txBox="1"/>
            <p:nvPr/>
          </p:nvSpPr>
          <p:spPr>
            <a:xfrm>
              <a:off x="5425869" y="3157053"/>
              <a:ext cx="360040" cy="307777"/>
            </a:xfrm>
            <a:prstGeom prst="rect">
              <a:avLst/>
            </a:prstGeom>
            <a:noFill/>
          </p:spPr>
          <p:txBody>
            <a:bodyPr wrap="square" rtlCol="0">
              <a:spAutoFit/>
            </a:bodyPr>
            <a:lstStyle/>
            <a:p>
              <a:r>
                <a:rPr lang="en-GB" sz="1400" i="1" err="1"/>
                <a:t>g</a:t>
              </a:r>
              <a:r>
                <a:rPr lang="en-GB" sz="1400" i="1" baseline="-25000" err="1"/>
                <a:t>c</a:t>
              </a:r>
              <a:endParaRPr lang="en-GB" sz="1400" i="1"/>
            </a:p>
          </p:txBody>
        </p:sp>
      </p:grpSp>
      <p:sp>
        <p:nvSpPr>
          <p:cNvPr id="42" name="Rectangle 2"/>
          <p:cNvSpPr>
            <a:spLocks noGrp="1" noChangeArrowheads="1"/>
          </p:cNvSpPr>
          <p:nvPr>
            <p:ph type="title"/>
          </p:nvPr>
        </p:nvSpPr>
        <p:spPr>
          <a:xfrm>
            <a:off x="42980" y="0"/>
            <a:ext cx="9036496" cy="1235836"/>
          </a:xfrm>
        </p:spPr>
        <p:txBody>
          <a:bodyPr/>
          <a:lstStyle/>
          <a:p>
            <a:pPr eaLnBrk="1" hangingPunct="1">
              <a:defRPr/>
            </a:pPr>
            <a:r>
              <a:rPr lang="pl-PL" sz="3200" b="1">
                <a:latin typeface="+mn-lt"/>
              </a:rPr>
              <a:t>RS: PERCEPTUAL APPROACH</a:t>
            </a:r>
            <a:br>
              <a:rPr lang="pl-PL" sz="3200" b="1">
                <a:latin typeface="+mn-lt"/>
              </a:rPr>
            </a:br>
            <a:r>
              <a:rPr lang="en-US" sz="2400" b="1">
                <a:latin typeface="+mn-lt"/>
              </a:rPr>
              <a:t>Information(decision) systems are parts of dynamic objects: c-granules</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188</a:t>
            </a:fld>
            <a:endParaRPr lang="pl-PL"/>
          </a:p>
        </p:txBody>
      </p:sp>
    </p:spTree>
    <p:extLst>
      <p:ext uri="{BB962C8B-B14F-4D97-AF65-F5344CB8AC3E}">
        <p14:creationId xmlns:p14="http://schemas.microsoft.com/office/powerpoint/2010/main" val="421602754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3"/>
          <p:cNvSpPr>
            <a:spLocks noChangeArrowheads="1"/>
          </p:cNvSpPr>
          <p:nvPr/>
        </p:nvSpPr>
        <p:spPr bwMode="auto">
          <a:xfrm>
            <a:off x="48640" y="4580453"/>
            <a:ext cx="9036496" cy="2277547"/>
          </a:xfrm>
          <a:prstGeom prst="rect">
            <a:avLst/>
          </a:prstGeom>
          <a:noFill/>
          <a:ln w="9525">
            <a:solidFill>
              <a:schemeClr val="bg1"/>
            </a:solidFill>
            <a:miter lim="800000"/>
            <a:headEnd/>
            <a:tailEnd/>
          </a:ln>
          <a:effectLst/>
        </p:spPr>
        <p:txBody>
          <a:bodyPr wrap="square">
            <a:spAutoFit/>
          </a:bodyPr>
          <a:lstStyle/>
          <a:p>
            <a:pPr algn="r">
              <a:defRPr/>
            </a:pPr>
            <a:r>
              <a:rPr lang="en-US" sz="1400" i="1" noProof="0" dirty="0">
                <a:solidFill>
                  <a:srgbClr val="0000FF"/>
                </a:solidFill>
              </a:rPr>
              <a:t>X. Ma, Y. Xiao and J. Zhan: Advancing Multiscale Information Systems: A Synthesis of Theoretical Insights, Practical Applications, and Emerging Challenges," in IEEE Transactions on Fuzzy Systems, vol. 33, no. 11, pp. 3871-3892</a:t>
            </a:r>
            <a:r>
              <a:rPr lang="en-US" sz="1400" i="1" dirty="0">
                <a:solidFill>
                  <a:srgbClr val="0000FF"/>
                </a:solidFill>
              </a:rPr>
              <a:t>, </a:t>
            </a:r>
            <a:r>
              <a:rPr lang="en-US" sz="1400" i="1" dirty="0" err="1">
                <a:solidFill>
                  <a:srgbClr val="0000FF"/>
                </a:solidFill>
              </a:rPr>
              <a:t>doi</a:t>
            </a:r>
            <a:r>
              <a:rPr lang="en-US" sz="1400" i="1" dirty="0">
                <a:solidFill>
                  <a:srgbClr val="0000FF"/>
                </a:solidFill>
              </a:rPr>
              <a:t>: 10.1109/TFUZZ.2025.3614637</a:t>
            </a:r>
          </a:p>
          <a:p>
            <a:pPr algn="r">
              <a:defRPr/>
            </a:pPr>
            <a:r>
              <a:rPr lang="en-US" sz="1400" i="1" dirty="0">
                <a:solidFill>
                  <a:srgbClr val="0000FF"/>
                </a:solidFill>
              </a:rPr>
              <a:t>B. Allen, B. C. Stacey, Y. Bar-Yam: Multiscale information theory and the marginal utility of information, Entropy 19(6): 273  (2017) doi:10.3390/e19060273.</a:t>
            </a:r>
          </a:p>
          <a:p>
            <a:pPr algn="r">
              <a:defRPr/>
            </a:pPr>
            <a:r>
              <a:rPr lang="en-US" sz="1400" i="1" dirty="0">
                <a:solidFill>
                  <a:srgbClr val="0000FF"/>
                </a:solidFill>
              </a:rPr>
              <a:t>J. Walpole, J. A. </a:t>
            </a:r>
            <a:r>
              <a:rPr lang="en-US" sz="1400" i="1" dirty="0" err="1">
                <a:solidFill>
                  <a:srgbClr val="0000FF"/>
                </a:solidFill>
              </a:rPr>
              <a:t>Papin</a:t>
            </a:r>
            <a:r>
              <a:rPr lang="en-US" sz="1400" i="1" dirty="0">
                <a:solidFill>
                  <a:srgbClr val="0000FF"/>
                </a:solidFill>
              </a:rPr>
              <a:t>, S. M. Peirce: Multiscale Computational Models of Complex Biological Systems. Annual Review of Biomedical Engineering  15, (2013) 137–154. doi:10.1146/annurev-bioeng-071811-150104</a:t>
            </a:r>
            <a:r>
              <a:rPr lang="en-US" sz="1600" i="1" dirty="0">
                <a:solidFill>
                  <a:srgbClr val="0000FF"/>
                </a:solidFill>
              </a:rPr>
              <a:t>.</a:t>
            </a:r>
            <a:endParaRPr lang="pl-PL" sz="1600" i="1" dirty="0">
              <a:solidFill>
                <a:srgbClr val="0000FF"/>
              </a:solidFill>
            </a:endParaRPr>
          </a:p>
          <a:p>
            <a:pPr algn="r">
              <a:defRPr/>
            </a:pPr>
            <a:r>
              <a:rPr lang="pl-PL" sz="1400" i="1" dirty="0">
                <a:solidFill>
                  <a:srgbClr val="0000FF"/>
                </a:solidFill>
              </a:rPr>
              <a:t>R. </a:t>
            </a:r>
            <a:r>
              <a:rPr lang="en-US" sz="1400" i="1" dirty="0" err="1">
                <a:solidFill>
                  <a:srgbClr val="0000FF"/>
                </a:solidFill>
              </a:rPr>
              <a:t>Midya</a:t>
            </a:r>
            <a:r>
              <a:rPr lang="en-US" sz="1400" i="1" dirty="0">
                <a:solidFill>
                  <a:srgbClr val="0000FF"/>
                </a:solidFill>
              </a:rPr>
              <a:t>, </a:t>
            </a:r>
            <a:r>
              <a:rPr lang="pl-PL" sz="1400" i="1" dirty="0" err="1">
                <a:solidFill>
                  <a:srgbClr val="0000FF"/>
                </a:solidFill>
              </a:rPr>
              <a:t>A.S</a:t>
            </a:r>
            <a:r>
              <a:rPr lang="pl-PL" sz="1400" i="1" dirty="0">
                <a:solidFill>
                  <a:srgbClr val="0000FF"/>
                </a:solidFill>
              </a:rPr>
              <a:t>.</a:t>
            </a:r>
            <a:r>
              <a:rPr lang="en-US" sz="1400" i="1" dirty="0">
                <a:solidFill>
                  <a:srgbClr val="0000FF"/>
                </a:solidFill>
              </a:rPr>
              <a:t> </a:t>
            </a:r>
            <a:r>
              <a:rPr lang="en-US" sz="1400" i="1" dirty="0" err="1">
                <a:solidFill>
                  <a:srgbClr val="0000FF"/>
                </a:solidFill>
              </a:rPr>
              <a:t>Pawar</a:t>
            </a:r>
            <a:r>
              <a:rPr lang="en-US" sz="1400" i="1" dirty="0">
                <a:solidFill>
                  <a:srgbClr val="0000FF"/>
                </a:solidFill>
              </a:rPr>
              <a:t>, </a:t>
            </a:r>
            <a:r>
              <a:rPr lang="pl-PL" sz="1400" i="1" dirty="0" err="1">
                <a:solidFill>
                  <a:srgbClr val="0000FF"/>
                </a:solidFill>
              </a:rPr>
              <a:t>D.P</a:t>
            </a:r>
            <a:r>
              <a:rPr lang="pl-PL" sz="1400" i="1" dirty="0">
                <a:solidFill>
                  <a:srgbClr val="0000FF"/>
                </a:solidFill>
              </a:rPr>
              <a:t>.</a:t>
            </a:r>
            <a:r>
              <a:rPr lang="en-US" sz="1400" i="1" dirty="0">
                <a:solidFill>
                  <a:srgbClr val="0000FF"/>
                </a:solidFill>
              </a:rPr>
              <a:t> </a:t>
            </a:r>
            <a:r>
              <a:rPr lang="en-US" sz="1400" i="1" dirty="0" err="1">
                <a:solidFill>
                  <a:srgbClr val="0000FF"/>
                </a:solidFill>
              </a:rPr>
              <a:t>Pattnaik</a:t>
            </a:r>
            <a:r>
              <a:rPr lang="en-US" sz="1400" i="1" dirty="0">
                <a:solidFill>
                  <a:srgbClr val="0000FF"/>
                </a:solidFill>
              </a:rPr>
              <a:t> et al. Artificial </a:t>
            </a:r>
            <a:r>
              <a:rPr lang="en-US" sz="1400" i="1" dirty="0" err="1">
                <a:solidFill>
                  <a:srgbClr val="0000FF"/>
                </a:solidFill>
              </a:rPr>
              <a:t>transneurons</a:t>
            </a:r>
            <a:r>
              <a:rPr lang="en-US" sz="1400" i="1" dirty="0">
                <a:solidFill>
                  <a:srgbClr val="0000FF"/>
                </a:solidFill>
              </a:rPr>
              <a:t> emulate neuronal activity in different areas of brain cortex. Nat </a:t>
            </a:r>
            <a:r>
              <a:rPr lang="en-US" sz="1400" i="1" dirty="0" err="1">
                <a:solidFill>
                  <a:srgbClr val="0000FF"/>
                </a:solidFill>
              </a:rPr>
              <a:t>Commun</a:t>
            </a:r>
            <a:r>
              <a:rPr lang="en-US" sz="1400" i="1" dirty="0">
                <a:solidFill>
                  <a:srgbClr val="0000FF"/>
                </a:solidFill>
              </a:rPr>
              <a:t> 16, 7289 (2025). </a:t>
            </a:r>
            <a:r>
              <a:rPr lang="en-US" sz="1400" i="1" dirty="0">
                <a:solidFill>
                  <a:srgbClr val="0000FF"/>
                </a:solidFill>
                <a:hlinkClick r:id="rId3"/>
              </a:rPr>
              <a:t>https://doi.org/10.1038/s41467-025-62151-9</a:t>
            </a:r>
            <a:endParaRPr lang="pl-PL" sz="1400" i="1" dirty="0">
              <a:solidFill>
                <a:srgbClr val="0000FF"/>
              </a:solidFill>
            </a:endParaRPr>
          </a:p>
          <a:p>
            <a:pPr>
              <a:defRPr/>
            </a:pPr>
            <a:r>
              <a:rPr lang="pl-PL" sz="1400" i="1" dirty="0">
                <a:solidFill>
                  <a:srgbClr val="0000FF"/>
                </a:solidFill>
              </a:rPr>
              <a:t>  </a:t>
            </a:r>
            <a:r>
              <a:rPr lang="pl-PL" sz="1400" i="1" dirty="0" err="1">
                <a:solidFill>
                  <a:srgbClr val="0000FF"/>
                </a:solidFill>
              </a:rPr>
              <a:t>Computer</a:t>
            </a:r>
            <a:r>
              <a:rPr lang="pl-PL" sz="1400" i="1" dirty="0">
                <a:solidFill>
                  <a:srgbClr val="0000FF"/>
                </a:solidFill>
              </a:rPr>
              <a:t> CL1: </a:t>
            </a:r>
            <a:r>
              <a:rPr lang="en-US" sz="1400" i="1" dirty="0">
                <a:solidFill>
                  <a:srgbClr val="0000FF"/>
                </a:solidFill>
              </a:rPr>
              <a:t>https://corticallabs.com/cl1.html</a:t>
            </a:r>
          </a:p>
        </p:txBody>
      </p:sp>
      <p:sp>
        <p:nvSpPr>
          <p:cNvPr id="36869" name="Tytuł 1"/>
          <p:cNvSpPr>
            <a:spLocks/>
          </p:cNvSpPr>
          <p:nvPr/>
        </p:nvSpPr>
        <p:spPr bwMode="auto">
          <a:xfrm>
            <a:off x="51141" y="46567"/>
            <a:ext cx="9036496" cy="646129"/>
          </a:xfrm>
          <a:prstGeom prst="rect">
            <a:avLst/>
          </a:prstGeom>
          <a:noFill/>
          <a:ln w="9525">
            <a:noFill/>
            <a:miter lim="800000"/>
            <a:headEnd/>
            <a:tailEnd/>
          </a:ln>
        </p:spPr>
        <p:txBody>
          <a:bodyPr anchor="ctr"/>
          <a:lstStyle/>
          <a:p>
            <a:pPr algn="ctr"/>
            <a:r>
              <a:rPr lang="en-US" sz="2400" b="1" dirty="0" err="1">
                <a:solidFill>
                  <a:srgbClr val="0070C0"/>
                </a:solidFill>
              </a:rPr>
              <a:t>MULTISCALING</a:t>
            </a:r>
            <a:r>
              <a:rPr lang="en-US" sz="2400" b="1" dirty="0">
                <a:solidFill>
                  <a:srgbClr val="0070C0"/>
                </a:solidFill>
              </a:rPr>
              <a:t> FOUNDATIONS (MSF)</a:t>
            </a:r>
          </a:p>
          <a:p>
            <a:pPr algn="ctr"/>
            <a:r>
              <a:rPr lang="en-US" sz="2400" b="1" dirty="0">
                <a:solidFill>
                  <a:srgbClr val="0070C0"/>
                </a:solidFill>
              </a:rPr>
              <a:t>MULTISCALE INFORMATION (DECISION) SYSTEMS (</a:t>
            </a:r>
            <a:r>
              <a:rPr lang="en-US" sz="2400" b="1" dirty="0" err="1">
                <a:solidFill>
                  <a:srgbClr val="0070C0"/>
                </a:solidFill>
              </a:rPr>
              <a:t>MSIS</a:t>
            </a:r>
            <a:r>
              <a:rPr lang="en-US" sz="2400" b="1" dirty="0">
                <a:solidFill>
                  <a:srgbClr val="0070C0"/>
                </a:solidFill>
              </a:rPr>
              <a:t>)</a:t>
            </a:r>
          </a:p>
        </p:txBody>
      </p:sp>
      <p:sp>
        <p:nvSpPr>
          <p:cNvPr id="3" name="pole tekstowe 2"/>
          <p:cNvSpPr txBox="1"/>
          <p:nvPr/>
        </p:nvSpPr>
        <p:spPr>
          <a:xfrm>
            <a:off x="78079" y="692696"/>
            <a:ext cx="8998310" cy="4016484"/>
          </a:xfrm>
          <a:prstGeom prst="rect">
            <a:avLst/>
          </a:prstGeom>
          <a:noFill/>
        </p:spPr>
        <p:txBody>
          <a:bodyPr wrap="square" rtlCol="0">
            <a:spAutoFit/>
          </a:bodyPr>
          <a:lstStyle/>
          <a:p>
            <a:r>
              <a:rPr lang="en-US" sz="1500" dirty="0">
                <a:solidFill>
                  <a:srgbClr val="0000FF"/>
                </a:solidFill>
              </a:rPr>
              <a:t>Recently, some progress has been made in developing the foundations of </a:t>
            </a:r>
            <a:r>
              <a:rPr lang="en-US" sz="1500" dirty="0" err="1">
                <a:solidFill>
                  <a:srgbClr val="0000FF"/>
                </a:solidFill>
              </a:rPr>
              <a:t>MSIS</a:t>
            </a:r>
            <a:r>
              <a:rPr lang="en-US" sz="1500" dirty="0">
                <a:solidFill>
                  <a:srgbClr val="0000FF"/>
                </a:solidFill>
              </a:rPr>
              <a:t>. However, for developing the MSF foundations</a:t>
            </a:r>
            <a:r>
              <a:rPr lang="pl-PL" sz="1500" dirty="0">
                <a:solidFill>
                  <a:srgbClr val="0000FF"/>
                </a:solidFill>
              </a:rPr>
              <a:t> </a:t>
            </a:r>
            <a:r>
              <a:rPr lang="en-US" sz="1500" dirty="0">
                <a:solidFill>
                  <a:srgbClr val="0000FF"/>
                </a:solidFill>
              </a:rPr>
              <a:t>is necessary to generalize the existing approaches</a:t>
            </a:r>
            <a:r>
              <a:rPr lang="pl-PL" sz="1500" dirty="0">
                <a:solidFill>
                  <a:srgbClr val="0000FF"/>
                </a:solidFill>
              </a:rPr>
              <a:t> to </a:t>
            </a:r>
            <a:r>
              <a:rPr lang="pl-PL" sz="1500" dirty="0" err="1">
                <a:solidFill>
                  <a:srgbClr val="0000FF"/>
                </a:solidFill>
              </a:rPr>
              <a:t>MSIS</a:t>
            </a:r>
            <a:r>
              <a:rPr lang="pl-PL" sz="1500" dirty="0">
                <a:solidFill>
                  <a:srgbClr val="0000FF"/>
                </a:solidFill>
              </a:rPr>
              <a:t>. </a:t>
            </a:r>
            <a:r>
              <a:rPr lang="en-US" sz="1500" dirty="0">
                <a:solidFill>
                  <a:srgbClr val="0000FF"/>
                </a:solidFill>
              </a:rPr>
              <a:t>This will require to take into account that</a:t>
            </a:r>
            <a:r>
              <a:rPr lang="pl-PL" sz="1500" dirty="0">
                <a:solidFill>
                  <a:srgbClr val="0000FF"/>
                </a:solidFill>
              </a:rPr>
              <a:t>, </a:t>
            </a:r>
            <a:r>
              <a:rPr lang="pl-PL" sz="1500" dirty="0" err="1">
                <a:solidFill>
                  <a:srgbClr val="0000FF"/>
                </a:solidFill>
              </a:rPr>
              <a:t>e.g</a:t>
            </a:r>
            <a:r>
              <a:rPr lang="pl-PL" sz="1500" dirty="0">
                <a:solidFill>
                  <a:srgbClr val="0000FF"/>
                </a:solidFill>
              </a:rPr>
              <a:t>.</a:t>
            </a:r>
            <a:r>
              <a:rPr lang="en-US" sz="1500" dirty="0">
                <a:solidFill>
                  <a:srgbClr val="0000FF"/>
                </a:solidFill>
              </a:rPr>
              <a:t>:</a:t>
            </a:r>
          </a:p>
          <a:p>
            <a:pPr marL="457200" indent="-457200">
              <a:buFont typeface="Arial" panose="020B0604020202020204" pitchFamily="34" charset="0"/>
              <a:buChar char="•"/>
            </a:pPr>
            <a:r>
              <a:rPr lang="en-US" sz="1500" dirty="0" err="1">
                <a:solidFill>
                  <a:srgbClr val="0000FF"/>
                </a:solidFill>
              </a:rPr>
              <a:t>MSIS</a:t>
            </a:r>
            <a:r>
              <a:rPr lang="en-US" sz="1500" dirty="0">
                <a:solidFill>
                  <a:srgbClr val="0000FF"/>
                </a:solidFill>
              </a:rPr>
              <a:t> for MSF should not be given a priori, but rather, they should be discovered through data analysis and/or dialogue with experts and/or </a:t>
            </a:r>
            <a:r>
              <a:rPr lang="en-US" sz="1500" dirty="0" err="1">
                <a:solidFill>
                  <a:srgbClr val="0000FF"/>
                </a:solidFill>
              </a:rPr>
              <a:t>chatbots</a:t>
            </a:r>
            <a:r>
              <a:rPr lang="en-US" sz="1500" dirty="0">
                <a:solidFill>
                  <a:srgbClr val="0000FF"/>
                </a:solidFill>
              </a:rPr>
              <a:t>.</a:t>
            </a:r>
          </a:p>
          <a:p>
            <a:pPr marL="457200" indent="-457200">
              <a:buFont typeface="Arial" panose="020B0604020202020204" pitchFamily="34" charset="0"/>
              <a:buChar char="•"/>
            </a:pPr>
            <a:r>
              <a:rPr lang="en-US" sz="1500" dirty="0" err="1">
                <a:solidFill>
                  <a:srgbClr val="0000FF"/>
                </a:solidFill>
              </a:rPr>
              <a:t>MSIS</a:t>
            </a:r>
            <a:r>
              <a:rPr lang="en-US" sz="1500" dirty="0">
                <a:solidFill>
                  <a:srgbClr val="0000FF"/>
                </a:solidFill>
              </a:rPr>
              <a:t> for MSF should be dynamic, not static, objects steered by control of granules interacting with the environment.</a:t>
            </a:r>
          </a:p>
          <a:p>
            <a:pPr marL="457200" indent="-457200">
              <a:buFont typeface="Arial" panose="020B0604020202020204" pitchFamily="34" charset="0"/>
              <a:buChar char="•"/>
            </a:pPr>
            <a:r>
              <a:rPr lang="en-US" sz="1500" dirty="0">
                <a:solidFill>
                  <a:srgbClr val="0000FF"/>
                </a:solidFill>
              </a:rPr>
              <a:t>The </a:t>
            </a:r>
            <a:r>
              <a:rPr lang="en-US" sz="1500" dirty="0" err="1">
                <a:solidFill>
                  <a:srgbClr val="0000FF"/>
                </a:solidFill>
              </a:rPr>
              <a:t>MSIS</a:t>
            </a:r>
            <a:r>
              <a:rPr lang="en-US" sz="1500" dirty="0">
                <a:solidFill>
                  <a:srgbClr val="0000FF"/>
                </a:solidFill>
              </a:rPr>
              <a:t> for MSF are complex granules that cannot be reduced to simple aggregations of their parts.</a:t>
            </a:r>
          </a:p>
          <a:p>
            <a:pPr marL="457200" indent="-457200">
              <a:buFont typeface="Arial" panose="020B0604020202020204" pitchFamily="34" charset="0"/>
              <a:buChar char="•"/>
            </a:pPr>
            <a:r>
              <a:rPr lang="en-US" sz="1500" dirty="0">
                <a:solidFill>
                  <a:srgbClr val="0000FF"/>
                </a:solidFill>
              </a:rPr>
              <a:t>The aggregation of granules in MSIS for MSF should be extended to vectors, which depend on the relevant context (which should be discovered</a:t>
            </a:r>
            <a:r>
              <a:rPr lang="pl-PL" sz="1500" dirty="0">
                <a:solidFill>
                  <a:srgbClr val="0000FF"/>
                </a:solidFill>
              </a:rPr>
              <a:t> </a:t>
            </a:r>
            <a:r>
              <a:rPr lang="en-US" sz="1500" noProof="0" dirty="0">
                <a:solidFill>
                  <a:srgbClr val="0000FF"/>
                </a:solidFill>
              </a:rPr>
              <a:t>together with language</a:t>
            </a:r>
            <a:r>
              <a:rPr lang="pl-PL" sz="1500" noProof="0" dirty="0">
                <a:solidFill>
                  <a:srgbClr val="0000FF"/>
                </a:solidFill>
              </a:rPr>
              <a:t>s</a:t>
            </a:r>
            <a:r>
              <a:rPr lang="en-US" sz="1500" noProof="0" dirty="0">
                <a:solidFill>
                  <a:srgbClr val="0000FF"/>
                </a:solidFill>
              </a:rPr>
              <a:t> for expressing properties of granules and interactions on different hierarchical levels</a:t>
            </a:r>
            <a:r>
              <a:rPr lang="en-US" sz="1500" dirty="0">
                <a:solidFill>
                  <a:srgbClr val="0000FF"/>
                </a:solidFill>
              </a:rPr>
              <a:t>).</a:t>
            </a:r>
          </a:p>
          <a:p>
            <a:pPr marL="457200" indent="-457200">
              <a:buFont typeface="Arial" panose="020B0604020202020204" pitchFamily="34" charset="0"/>
              <a:buChar char="•"/>
            </a:pPr>
            <a:r>
              <a:rPr lang="en-US" sz="1500" dirty="0">
                <a:solidFill>
                  <a:srgbClr val="0000FF"/>
                </a:solidFill>
              </a:rPr>
              <a:t>Advanced sensors and actions should be discovered on higher levels of modeling </a:t>
            </a:r>
            <a:r>
              <a:rPr lang="en-US" sz="1500" dirty="0" err="1">
                <a:solidFill>
                  <a:srgbClr val="0000FF"/>
                </a:solidFill>
              </a:rPr>
              <a:t>MSIS</a:t>
            </a:r>
            <a:r>
              <a:rPr lang="en-US" sz="1500" dirty="0">
                <a:solidFill>
                  <a:srgbClr val="0000FF"/>
                </a:solidFill>
              </a:rPr>
              <a:t> for MSF, together with reasoning methods that support their applications over time and space.</a:t>
            </a:r>
          </a:p>
          <a:p>
            <a:r>
              <a:rPr lang="en-US" sz="1500" b="1" dirty="0">
                <a:solidFill>
                  <a:srgbClr val="0000FF"/>
                </a:solidFill>
              </a:rPr>
              <a:t>We propose using </a:t>
            </a:r>
            <a:r>
              <a:rPr lang="en-US" sz="1500" b="1" dirty="0" err="1">
                <a:solidFill>
                  <a:srgbClr val="0000FF"/>
                </a:solidFill>
              </a:rPr>
              <a:t>IGrC</a:t>
            </a:r>
            <a:r>
              <a:rPr lang="en-US" sz="1500" b="1" dirty="0">
                <a:solidFill>
                  <a:srgbClr val="0000FF"/>
                </a:solidFill>
              </a:rPr>
              <a:t> as the basis for modeling </a:t>
            </a:r>
            <a:r>
              <a:rPr lang="en-US" sz="1500" b="1" dirty="0" err="1">
                <a:solidFill>
                  <a:srgbClr val="0000FF"/>
                </a:solidFill>
              </a:rPr>
              <a:t>MSIS</a:t>
            </a:r>
            <a:r>
              <a:rPr lang="en-US" sz="1500" b="1" dirty="0">
                <a:solidFill>
                  <a:srgbClr val="0000FF"/>
                </a:solidFill>
              </a:rPr>
              <a:t> with networks of information systems embedded within granular networks</a:t>
            </a:r>
            <a:r>
              <a:rPr lang="pl-PL" sz="1500" b="1" dirty="0">
                <a:solidFill>
                  <a:srgbClr val="0000FF"/>
                </a:solidFill>
              </a:rPr>
              <a:t> </a:t>
            </a:r>
            <a:r>
              <a:rPr lang="en-US" sz="1500" b="1" dirty="0">
                <a:solidFill>
                  <a:srgbClr val="0000FF"/>
                </a:solidFill>
              </a:rPr>
              <a:t>(mappings </a:t>
            </a:r>
            <a:r>
              <a:rPr lang="en-US" sz="1500" b="1" noProof="0" dirty="0">
                <a:solidFill>
                  <a:srgbClr val="0000FF"/>
                </a:solidFill>
              </a:rPr>
              <a:t>between attribute value sets </a:t>
            </a:r>
            <a:r>
              <a:rPr lang="en-US" sz="1500" b="1" dirty="0">
                <a:solidFill>
                  <a:srgbClr val="0000FF"/>
                </a:solidFill>
              </a:rPr>
              <a:t>of </a:t>
            </a:r>
            <a:r>
              <a:rPr lang="en-US" sz="1500" b="1" dirty="0" err="1">
                <a:solidFill>
                  <a:srgbClr val="0000FF"/>
                </a:solidFill>
              </a:rPr>
              <a:t>MSI</a:t>
            </a:r>
            <a:r>
              <a:rPr lang="pl-PL" sz="1500" b="1" dirty="0">
                <a:solidFill>
                  <a:srgbClr val="0000FF"/>
                </a:solidFill>
              </a:rPr>
              <a:t>S</a:t>
            </a:r>
            <a:r>
              <a:rPr lang="en-US" sz="1500" b="1" dirty="0">
                <a:solidFill>
                  <a:srgbClr val="0000FF"/>
                </a:solidFill>
              </a:rPr>
              <a:t> are realized by transformations from interfaces of gr</a:t>
            </a:r>
            <a:r>
              <a:rPr lang="pl-PL" sz="1500" b="1" dirty="0">
                <a:solidFill>
                  <a:srgbClr val="0000FF"/>
                </a:solidFill>
              </a:rPr>
              <a:t>a</a:t>
            </a:r>
            <a:r>
              <a:rPr lang="en-US" sz="1500" b="1" dirty="0" err="1">
                <a:solidFill>
                  <a:srgbClr val="0000FF"/>
                </a:solidFill>
              </a:rPr>
              <a:t>nular</a:t>
            </a:r>
            <a:r>
              <a:rPr lang="en-US" sz="1500" b="1" dirty="0">
                <a:solidFill>
                  <a:srgbClr val="0000FF"/>
                </a:solidFill>
              </a:rPr>
              <a:t> networks</a:t>
            </a:r>
            <a:r>
              <a:rPr lang="pl-PL" sz="1500" b="1" dirty="0">
                <a:solidFill>
                  <a:srgbClr val="0000FF"/>
                </a:solidFill>
              </a:rPr>
              <a:t>)</a:t>
            </a:r>
            <a:r>
              <a:rPr lang="en-US" sz="1500" b="1" dirty="0">
                <a:solidFill>
                  <a:srgbClr val="0000FF"/>
                </a:solidFill>
              </a:rPr>
              <a:t>. </a:t>
            </a:r>
          </a:p>
        </p:txBody>
      </p:sp>
    </p:spTree>
    <p:extLst>
      <p:ext uri="{BB962C8B-B14F-4D97-AF65-F5344CB8AC3E}">
        <p14:creationId xmlns:p14="http://schemas.microsoft.com/office/powerpoint/2010/main" val="3207671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403648" y="3140968"/>
            <a:ext cx="6192688" cy="12961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19</a:t>
            </a:fld>
            <a:endParaRPr lang="pl-PL"/>
          </a:p>
        </p:txBody>
      </p:sp>
      <p:sp>
        <p:nvSpPr>
          <p:cNvPr id="4" name="Tytuł 1"/>
          <p:cNvSpPr>
            <a:spLocks noGrp="1"/>
          </p:cNvSpPr>
          <p:nvPr>
            <p:ph type="title"/>
          </p:nvPr>
        </p:nvSpPr>
        <p:spPr>
          <a:xfrm>
            <a:off x="395536" y="188640"/>
            <a:ext cx="8229600" cy="785813"/>
          </a:xfrm>
        </p:spPr>
        <p:txBody>
          <a:bodyPr/>
          <a:lstStyle/>
          <a:p>
            <a:r>
              <a:rPr lang="pl-PL" b="1"/>
              <a:t>WHAT IS A COMPUTATION ?</a:t>
            </a:r>
            <a:endParaRPr lang="en-US" b="1"/>
          </a:p>
        </p:txBody>
      </p:sp>
      <p:sp>
        <p:nvSpPr>
          <p:cNvPr id="5" name="pole tekstowe 4"/>
          <p:cNvSpPr txBox="1"/>
          <p:nvPr/>
        </p:nvSpPr>
        <p:spPr>
          <a:xfrm>
            <a:off x="611560" y="1412776"/>
            <a:ext cx="7776864" cy="4985980"/>
          </a:xfrm>
          <a:prstGeom prst="rect">
            <a:avLst/>
          </a:prstGeom>
          <a:noFill/>
        </p:spPr>
        <p:txBody>
          <a:bodyPr wrap="square" rtlCol="0">
            <a:spAutoFit/>
          </a:bodyPr>
          <a:lstStyle/>
          <a:p>
            <a:pPr algn="ctr"/>
            <a:r>
              <a:rPr lang="en-US" sz="3200">
                <a:solidFill>
                  <a:srgbClr val="0000FF"/>
                </a:solidFill>
              </a:rPr>
              <a:t>Two main problem</a:t>
            </a:r>
            <a:r>
              <a:rPr lang="pl-PL" sz="3200">
                <a:solidFill>
                  <a:srgbClr val="0000FF"/>
                </a:solidFill>
              </a:rPr>
              <a:t>s</a:t>
            </a:r>
            <a:r>
              <a:rPr lang="en-US" sz="3200">
                <a:solidFill>
                  <a:srgbClr val="0000FF"/>
                </a:solidFill>
              </a:rPr>
              <a:t> of Computer Science:</a:t>
            </a:r>
          </a:p>
          <a:p>
            <a:pPr algn="ctr"/>
            <a:endParaRPr lang="en-US" sz="3200">
              <a:solidFill>
                <a:srgbClr val="0000FF"/>
              </a:solidFill>
            </a:endParaRPr>
          </a:p>
          <a:p>
            <a:pPr algn="ctr"/>
            <a:endParaRPr lang="pl-PL" sz="3200">
              <a:solidFill>
                <a:srgbClr val="0000FF"/>
              </a:solidFill>
            </a:endParaRPr>
          </a:p>
          <a:p>
            <a:pPr algn="ctr"/>
            <a:endParaRPr lang="pl-PL" sz="3200">
              <a:solidFill>
                <a:srgbClr val="0000FF"/>
              </a:solidFill>
            </a:endParaRPr>
          </a:p>
          <a:p>
            <a:pPr algn="ctr"/>
            <a:r>
              <a:rPr lang="en-US" sz="3200">
                <a:solidFill>
                  <a:srgbClr val="0000FF"/>
                </a:solidFill>
              </a:rPr>
              <a:t>What is </a:t>
            </a:r>
            <a:r>
              <a:rPr lang="pl-PL" sz="3200">
                <a:solidFill>
                  <a:srgbClr val="0000FF"/>
                </a:solidFill>
              </a:rPr>
              <a:t>a </a:t>
            </a:r>
            <a:r>
              <a:rPr lang="en-US" sz="3200">
                <a:solidFill>
                  <a:srgbClr val="0000FF"/>
                </a:solidFill>
              </a:rPr>
              <a:t>state?</a:t>
            </a:r>
          </a:p>
          <a:p>
            <a:pPr algn="ctr"/>
            <a:r>
              <a:rPr lang="en-US" sz="3200">
                <a:solidFill>
                  <a:srgbClr val="0000FF"/>
                </a:solidFill>
              </a:rPr>
              <a:t>What is a transition relation?</a:t>
            </a:r>
          </a:p>
          <a:p>
            <a:endParaRPr lang="pl-PL" i="1">
              <a:solidFill>
                <a:srgbClr val="0000FF"/>
              </a:solidFill>
            </a:endParaRPr>
          </a:p>
          <a:p>
            <a:pPr algn="r"/>
            <a:endParaRPr lang="pl-PL" sz="2400" i="1">
              <a:solidFill>
                <a:srgbClr val="0000FF"/>
              </a:solidFill>
            </a:endParaRPr>
          </a:p>
          <a:p>
            <a:pPr algn="r"/>
            <a:r>
              <a:rPr lang="pl-PL" sz="2400" i="1" err="1">
                <a:solidFill>
                  <a:srgbClr val="0000FF"/>
                </a:solidFill>
              </a:rPr>
              <a:t>What's</a:t>
            </a:r>
            <a:r>
              <a:rPr lang="pl-PL" sz="2400" i="1">
                <a:solidFill>
                  <a:srgbClr val="0000FF"/>
                </a:solidFill>
              </a:rPr>
              <a:t> an </a:t>
            </a:r>
            <a:r>
              <a:rPr lang="pl-PL" sz="2400" i="1" err="1">
                <a:solidFill>
                  <a:srgbClr val="0000FF"/>
                </a:solidFill>
              </a:rPr>
              <a:t>algorithm</a:t>
            </a:r>
            <a:r>
              <a:rPr lang="pl-PL" sz="2400" i="1">
                <a:solidFill>
                  <a:srgbClr val="0000FF"/>
                </a:solidFill>
              </a:rPr>
              <a:t>?</a:t>
            </a:r>
          </a:p>
          <a:p>
            <a:pPr algn="r"/>
            <a:r>
              <a:rPr lang="en-US" sz="2400" i="1">
                <a:solidFill>
                  <a:srgbClr val="0000FF"/>
                </a:solidFill>
              </a:rPr>
              <a:t>Yuri </a:t>
            </a:r>
            <a:r>
              <a:rPr lang="en-US" sz="2400" i="1" err="1">
                <a:solidFill>
                  <a:srgbClr val="0000FF"/>
                </a:solidFill>
              </a:rPr>
              <a:t>Gurevich</a:t>
            </a:r>
            <a:r>
              <a:rPr lang="pl-PL" sz="2400" i="1">
                <a:solidFill>
                  <a:srgbClr val="0000FF"/>
                </a:solidFill>
              </a:rPr>
              <a:t> (2011)</a:t>
            </a:r>
          </a:p>
          <a:p>
            <a:pPr algn="r"/>
            <a:r>
              <a:rPr lang="en-US" sz="2400" i="1">
                <a:solidFill>
                  <a:srgbClr val="0000FF"/>
                </a:solidFill>
              </a:rPr>
              <a:t>https://www.youtube.com/watch?v=FX2J24u92</a:t>
            </a:r>
            <a:r>
              <a:rPr lang="en-US" i="1">
                <a:solidFill>
                  <a:srgbClr val="0000FF"/>
                </a:solidFill>
              </a:rPr>
              <a:t>GI</a:t>
            </a:r>
            <a:endParaRPr lang="en-US"/>
          </a:p>
        </p:txBody>
      </p:sp>
    </p:spTree>
    <p:extLst>
      <p:ext uri="{BB962C8B-B14F-4D97-AF65-F5344CB8AC3E}">
        <p14:creationId xmlns:p14="http://schemas.microsoft.com/office/powerpoint/2010/main" val="10910867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470422"/>
          </a:xfrm>
        </p:spPr>
        <p:txBody>
          <a:bodyPr/>
          <a:lstStyle/>
          <a:p>
            <a:r>
              <a:rPr lang="pl-PL" sz="3200" b="1" dirty="0"/>
              <a:t>RS &amp; </a:t>
            </a:r>
            <a:r>
              <a:rPr lang="pl-PL" sz="3200" b="1" dirty="0" err="1"/>
              <a:t>IGrC</a:t>
            </a:r>
            <a:r>
              <a:rPr lang="pl-PL" sz="3200" b="1" dirty="0"/>
              <a:t> IN </a:t>
            </a:r>
            <a:r>
              <a:rPr lang="pl-PL" sz="3200" b="1" dirty="0" err="1"/>
              <a:t>FOUNDATIONS</a:t>
            </a:r>
            <a:r>
              <a:rPr lang="pl-PL" sz="3200" b="1" dirty="0"/>
              <a:t> OF </a:t>
            </a:r>
            <a:br>
              <a:rPr lang="pl-PL" sz="3200" b="1" dirty="0"/>
            </a:br>
            <a:r>
              <a:rPr lang="pl-PL" sz="3200" b="1" dirty="0" err="1"/>
              <a:t>APPROXIMATE</a:t>
            </a:r>
            <a:r>
              <a:rPr lang="pl-PL" sz="3200" b="1" dirty="0"/>
              <a:t> PROBLEM </a:t>
            </a:r>
            <a:r>
              <a:rPr lang="pl-PL" sz="3200" b="1" dirty="0" err="1"/>
              <a:t>SOLVING</a:t>
            </a:r>
            <a:r>
              <a:rPr lang="pl-PL" sz="3200" b="1" dirty="0"/>
              <a:t> IN AI SYSTEMS</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190</a:t>
            </a:fld>
            <a:endParaRPr lang="pl-PL"/>
          </a:p>
        </p:txBody>
      </p:sp>
      <p:sp>
        <p:nvSpPr>
          <p:cNvPr id="4" name="pole tekstowe 3"/>
          <p:cNvSpPr txBox="1"/>
          <p:nvPr/>
        </p:nvSpPr>
        <p:spPr>
          <a:xfrm>
            <a:off x="457200" y="1556792"/>
            <a:ext cx="8229600" cy="5078313"/>
          </a:xfrm>
          <a:prstGeom prst="rect">
            <a:avLst/>
          </a:prstGeom>
          <a:noFill/>
        </p:spPr>
        <p:txBody>
          <a:bodyPr wrap="square" rtlCol="0">
            <a:spAutoFit/>
          </a:bodyPr>
          <a:lstStyle/>
          <a:p>
            <a:pPr algn="just"/>
            <a:r>
              <a:rPr lang="en-US" dirty="0">
                <a:solidFill>
                  <a:srgbClr val="0000FF"/>
                </a:solidFill>
              </a:rPr>
              <a:t>The RS approach is generalized through the introduction of approximation spaces over dynamic networks of granular spaces. During the computations generated over granular networks by c-granules, new entities are discovered in interaction with the physical world, which serve as the so-called </a:t>
            </a:r>
            <a:r>
              <a:rPr lang="pl-PL" dirty="0" err="1">
                <a:solidFill>
                  <a:srgbClr val="0000FF"/>
                </a:solidFill>
              </a:rPr>
              <a:t>computational</a:t>
            </a:r>
            <a:r>
              <a:rPr lang="pl-PL" dirty="0">
                <a:solidFill>
                  <a:srgbClr val="0000FF"/>
                </a:solidFill>
              </a:rPr>
              <a:t> </a:t>
            </a:r>
            <a:r>
              <a:rPr lang="en-US" dirty="0">
                <a:solidFill>
                  <a:srgbClr val="0000FF"/>
                </a:solidFill>
              </a:rPr>
              <a:t>building blocks essential for properly understanding perceived situations in the physical world. Along with the generated computation, the control of c-granules constructs approximate solutions (of satisfactory quality) to the problems presented to the c-granules for resolution.</a:t>
            </a:r>
            <a:endParaRPr lang="pl-PL" dirty="0">
              <a:solidFill>
                <a:srgbClr val="0000FF"/>
              </a:solidFill>
            </a:endParaRPr>
          </a:p>
        </p:txBody>
      </p:sp>
    </p:spTree>
    <p:extLst>
      <p:ext uri="{BB962C8B-B14F-4D97-AF65-F5344CB8AC3E}">
        <p14:creationId xmlns:p14="http://schemas.microsoft.com/office/powerpoint/2010/main" val="237347595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06535496-4A65-66B3-67ED-411C5CE396F3}"/>
              </a:ext>
            </a:extLst>
          </p:cNvPr>
          <p:cNvSpPr txBox="1">
            <a:spLocks/>
          </p:cNvSpPr>
          <p:nvPr/>
        </p:nvSpPr>
        <p:spPr>
          <a:xfrm>
            <a:off x="179512" y="0"/>
            <a:ext cx="8229600" cy="620688"/>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APPROXIMATION SPACES IN </a:t>
            </a:r>
            <a:r>
              <a:rPr lang="pl-PL" sz="3200" b="1" dirty="0" err="1"/>
              <a:t>IGrC</a:t>
            </a:r>
            <a:endParaRPr lang="en-US" sz="32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191</a:t>
            </a:fld>
            <a:endParaRPr lang="pl-PL"/>
          </a:p>
        </p:txBody>
      </p:sp>
      <p:sp>
        <p:nvSpPr>
          <p:cNvPr id="3" name="pole tekstowe 2"/>
          <p:cNvSpPr txBox="1"/>
          <p:nvPr/>
        </p:nvSpPr>
        <p:spPr>
          <a:xfrm>
            <a:off x="107504" y="545338"/>
            <a:ext cx="8784976" cy="5909310"/>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0000CC"/>
                </a:solidFill>
              </a:rPr>
              <a:t>In granular computations, approximation spaces of a given c-granule (or society of c-granules) are complex, dynamic structures.</a:t>
            </a:r>
            <a:endParaRPr lang="pl-PL" sz="1800" dirty="0">
              <a:solidFill>
                <a:srgbClr val="0000CC"/>
              </a:solidFill>
            </a:endParaRPr>
          </a:p>
          <a:p>
            <a:pPr marL="342900" indent="-342900">
              <a:buFont typeface="Arial" panose="020B0604020202020204" pitchFamily="34" charset="0"/>
              <a:buChar char="•"/>
            </a:pPr>
            <a:r>
              <a:rPr lang="en-US" sz="1800" dirty="0">
                <a:solidFill>
                  <a:srgbClr val="0000CC"/>
                </a:solidFill>
              </a:rPr>
              <a:t>These approximation spaces do not have fixed </a:t>
            </a:r>
            <a:r>
              <a:rPr lang="pl-PL" sz="1800" dirty="0">
                <a:solidFill>
                  <a:srgbClr val="0000CC"/>
                </a:solidFill>
              </a:rPr>
              <a:t>a priori </a:t>
            </a:r>
            <a:r>
              <a:rPr lang="en-US" sz="1800" dirty="0">
                <a:solidFill>
                  <a:srgbClr val="0000CC"/>
                </a:solidFill>
              </a:rPr>
              <a:t>dynamics. Rather, they are partially determined by the control of the c-granule, which steers its interactions with the environment to meet its needs or goals.</a:t>
            </a:r>
            <a:endParaRPr lang="pl-PL" sz="1800" dirty="0">
              <a:solidFill>
                <a:srgbClr val="0000CC"/>
              </a:solidFill>
            </a:endParaRPr>
          </a:p>
          <a:p>
            <a:pPr marL="342900" indent="-342900">
              <a:buFont typeface="Arial" panose="020B0604020202020204" pitchFamily="34" charset="0"/>
              <a:buChar char="•"/>
            </a:pPr>
            <a:r>
              <a:rPr lang="pl-PL" sz="1800" dirty="0">
                <a:solidFill>
                  <a:srgbClr val="0000CC"/>
                </a:solidFill>
              </a:rPr>
              <a:t>T</a:t>
            </a:r>
            <a:r>
              <a:rPr lang="en-US" sz="1800" dirty="0">
                <a:solidFill>
                  <a:srgbClr val="0000CC"/>
                </a:solidFill>
              </a:rPr>
              <a:t>he states of c-granule computations are granular networks, particularly containing as sub-networks, networks of approximation spaces.</a:t>
            </a:r>
            <a:r>
              <a:rPr lang="pl-PL" sz="1800" dirty="0">
                <a:solidFill>
                  <a:srgbClr val="0000CC"/>
                </a:solidFill>
              </a:rPr>
              <a:t> </a:t>
            </a:r>
          </a:p>
          <a:p>
            <a:pPr marL="342900" indent="-342900">
              <a:buFont typeface="Arial" panose="020B0604020202020204" pitchFamily="34" charset="0"/>
              <a:buChar char="•"/>
            </a:pPr>
            <a:r>
              <a:rPr lang="en-US" sz="1800" dirty="0">
                <a:solidFill>
                  <a:srgbClr val="0000CC"/>
                </a:solidFill>
              </a:rPr>
              <a:t>A network of approximation spaces contains granular calculi that are linked by interfaces representing relationships between the calculi.</a:t>
            </a:r>
            <a:endParaRPr lang="pl-PL" sz="1800" dirty="0">
              <a:solidFill>
                <a:srgbClr val="0000CC"/>
              </a:solidFill>
            </a:endParaRPr>
          </a:p>
          <a:p>
            <a:pPr marL="342900" indent="-342900">
              <a:buFont typeface="Arial" panose="020B0604020202020204" pitchFamily="34" charset="0"/>
              <a:buChar char="•"/>
            </a:pPr>
            <a:r>
              <a:rPr lang="en-US" sz="1800" dirty="0">
                <a:solidFill>
                  <a:srgbClr val="0000CC"/>
                </a:solidFill>
              </a:rPr>
              <a:t>C-granules from the granular calculi of a given network of approximation spaces are used as computational building blocks </a:t>
            </a:r>
            <a:endParaRPr lang="pl-PL" sz="1800" dirty="0">
              <a:solidFill>
                <a:srgbClr val="0000CC"/>
              </a:solidFill>
            </a:endParaRPr>
          </a:p>
          <a:p>
            <a:pPr marL="800100" lvl="1" indent="-342900">
              <a:buFont typeface="Arial" panose="020B0604020202020204" pitchFamily="34" charset="0"/>
              <a:buChar char="•"/>
            </a:pPr>
            <a:r>
              <a:rPr lang="pl-PL" sz="1800" dirty="0">
                <a:solidFill>
                  <a:srgbClr val="0000CC"/>
                </a:solidFill>
              </a:rPr>
              <a:t>for </a:t>
            </a:r>
            <a:r>
              <a:rPr lang="en-US" sz="1800" dirty="0">
                <a:solidFill>
                  <a:srgbClr val="0000CC"/>
                </a:solidFill>
              </a:rPr>
              <a:t>approximating complex, vague concepts used in constructing complex games</a:t>
            </a:r>
            <a:r>
              <a:rPr lang="pl-PL" sz="1800" dirty="0">
                <a:solidFill>
                  <a:srgbClr val="0000CC"/>
                </a:solidFill>
              </a:rPr>
              <a:t>,</a:t>
            </a:r>
            <a:r>
              <a:rPr lang="en-US" sz="1800" dirty="0">
                <a:solidFill>
                  <a:srgbClr val="0000CC"/>
                </a:solidFill>
              </a:rPr>
              <a:t>  </a:t>
            </a:r>
            <a:endParaRPr lang="pl-PL" sz="1800" dirty="0">
              <a:solidFill>
                <a:srgbClr val="0000CC"/>
              </a:solidFill>
            </a:endParaRPr>
          </a:p>
          <a:p>
            <a:pPr marL="800100" lvl="1" indent="-342900">
              <a:buFont typeface="Arial" panose="020B0604020202020204" pitchFamily="34" charset="0"/>
              <a:buChar char="•"/>
            </a:pPr>
            <a:r>
              <a:rPr lang="en-US" sz="1800" dirty="0">
                <a:solidFill>
                  <a:srgbClr val="0000CC"/>
                </a:solidFill>
              </a:rPr>
              <a:t>over which reasoning is performed to support control of the c-granule behavior</a:t>
            </a:r>
            <a:r>
              <a:rPr lang="pl-PL" sz="1800" dirty="0">
                <a:solidFill>
                  <a:srgbClr val="0000CC"/>
                </a:solidFill>
              </a:rPr>
              <a:t>,</a:t>
            </a:r>
          </a:p>
          <a:p>
            <a:pPr marL="800100" lvl="1" indent="-342900">
              <a:buFont typeface="Arial" panose="020B0604020202020204" pitchFamily="34" charset="0"/>
              <a:buChar char="•"/>
            </a:pPr>
            <a:r>
              <a:rPr lang="pl-PL" sz="1800" dirty="0">
                <a:solidFill>
                  <a:srgbClr val="0000CC"/>
                </a:solidFill>
              </a:rPr>
              <a:t>for </a:t>
            </a:r>
            <a:r>
              <a:rPr lang="en-US" sz="1800" dirty="0">
                <a:solidFill>
                  <a:srgbClr val="0000CC"/>
                </a:solidFill>
              </a:rPr>
              <a:t>constructing of strategies for adapting complex games. </a:t>
            </a:r>
            <a:endParaRPr lang="pl-PL" sz="1800" dirty="0">
              <a:solidFill>
                <a:srgbClr val="0000CC"/>
              </a:solidFill>
            </a:endParaRPr>
          </a:p>
          <a:p>
            <a:pPr marL="342900" indent="-342900">
              <a:buFont typeface="Arial" panose="020B0604020202020204" pitchFamily="34" charset="0"/>
              <a:buChar char="•"/>
            </a:pPr>
            <a:r>
              <a:rPr lang="en-US" sz="1800" dirty="0">
                <a:solidFill>
                  <a:srgbClr val="0000CC"/>
                </a:solidFill>
              </a:rPr>
              <a:t>The successive states of a c-granule's granular computations contain complex games that are adaptations of the preceding ones.</a:t>
            </a:r>
            <a:endParaRPr lang="pl-PL" sz="1800" dirty="0">
              <a:solidFill>
                <a:srgbClr val="0000CC"/>
              </a:solidFill>
            </a:endParaRPr>
          </a:p>
          <a:p>
            <a:pPr marL="342900" indent="-342900">
              <a:buFont typeface="Arial" panose="020B0604020202020204" pitchFamily="34" charset="0"/>
              <a:buChar char="•"/>
            </a:pPr>
            <a:r>
              <a:rPr lang="en-US" sz="1800" dirty="0">
                <a:solidFill>
                  <a:srgbClr val="0000CC"/>
                </a:solidFill>
              </a:rPr>
              <a:t>For important class of problems, the universe of objects for classification contains granular computations of c-granule and in this space are considered concepts to be approximated.</a:t>
            </a:r>
          </a:p>
        </p:txBody>
      </p:sp>
    </p:spTree>
    <p:extLst>
      <p:ext uri="{BB962C8B-B14F-4D97-AF65-F5344CB8AC3E}">
        <p14:creationId xmlns:p14="http://schemas.microsoft.com/office/powerpoint/2010/main" val="331319529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AD5DAF2-FF8E-385E-35D4-694E398F1E23}"/>
            </a:ext>
          </a:extLst>
        </p:cNvPr>
        <p:cNvGrpSpPr/>
        <p:nvPr/>
      </p:nvGrpSpPr>
      <p:grpSpPr>
        <a:xfrm>
          <a:off x="0" y="0"/>
          <a:ext cx="0" cy="0"/>
          <a:chOff x="0" y="0"/>
          <a:chExt cx="0" cy="0"/>
        </a:xfrm>
      </p:grpSpPr>
      <p:sp>
        <p:nvSpPr>
          <p:cNvPr id="18" name="Prostokąt 17"/>
          <p:cNvSpPr/>
          <p:nvPr/>
        </p:nvSpPr>
        <p:spPr>
          <a:xfrm>
            <a:off x="755576" y="332656"/>
            <a:ext cx="7776864" cy="79208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a 1"/>
          <p:cNvGrpSpPr/>
          <p:nvPr/>
        </p:nvGrpSpPr>
        <p:grpSpPr>
          <a:xfrm>
            <a:off x="128347" y="1881291"/>
            <a:ext cx="8887305" cy="5039990"/>
            <a:chOff x="522613" y="1413346"/>
            <a:chExt cx="8216072" cy="5039990"/>
          </a:xfrm>
        </p:grpSpPr>
        <p:sp>
          <p:nvSpPr>
            <p:cNvPr id="3" name="Prostokąt 2">
              <a:extLst>
                <a:ext uri="{FF2B5EF4-FFF2-40B4-BE49-F238E27FC236}">
                  <a16:creationId xmlns="" xmlns:a16="http://schemas.microsoft.com/office/drawing/2014/main" id="{3FE0175B-232F-F6BC-4756-E9581B9BB5B9}"/>
                </a:ext>
              </a:extLst>
            </p:cNvPr>
            <p:cNvSpPr/>
            <p:nvPr/>
          </p:nvSpPr>
          <p:spPr>
            <a:xfrm>
              <a:off x="539552" y="1728590"/>
              <a:ext cx="8136904" cy="47247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Dowolny kształt: kształt 5">
              <a:extLst>
                <a:ext uri="{FF2B5EF4-FFF2-40B4-BE49-F238E27FC236}">
                  <a16:creationId xmlns="" xmlns:a16="http://schemas.microsoft.com/office/drawing/2014/main" id="{9069BD0E-41AE-F2DF-0259-76ECECF3A4E1}"/>
                </a:ext>
              </a:extLst>
            </p:cNvPr>
            <p:cNvSpPr/>
            <p:nvPr/>
          </p:nvSpPr>
          <p:spPr>
            <a:xfrm>
              <a:off x="2374857" y="1529083"/>
              <a:ext cx="4261227" cy="1888565"/>
            </a:xfrm>
            <a:custGeom>
              <a:avLst/>
              <a:gdLst>
                <a:gd name="connsiteX0" fmla="*/ 0 w 4261227"/>
                <a:gd name="connsiteY0" fmla="*/ 256988 h 1888565"/>
                <a:gd name="connsiteX1" fmla="*/ 0 w 4261227"/>
                <a:gd name="connsiteY1" fmla="*/ 256988 h 1888565"/>
                <a:gd name="connsiteX2" fmla="*/ 77694 w 4261227"/>
                <a:gd name="connsiteY2" fmla="*/ 382494 h 1888565"/>
                <a:gd name="connsiteX3" fmla="*/ 262964 w 4261227"/>
                <a:gd name="connsiteY3" fmla="*/ 400423 h 1888565"/>
                <a:gd name="connsiteX4" fmla="*/ 490070 w 4261227"/>
                <a:gd name="connsiteY4" fmla="*/ 430306 h 1888565"/>
                <a:gd name="connsiteX5" fmla="*/ 1045882 w 4261227"/>
                <a:gd name="connsiteY5" fmla="*/ 478118 h 1888565"/>
                <a:gd name="connsiteX6" fmla="*/ 1237129 w 4261227"/>
                <a:gd name="connsiteY6" fmla="*/ 519953 h 1888565"/>
                <a:gd name="connsiteX7" fmla="*/ 1524000 w 4261227"/>
                <a:gd name="connsiteY7" fmla="*/ 735106 h 1888565"/>
                <a:gd name="connsiteX8" fmla="*/ 1565835 w 4261227"/>
                <a:gd name="connsiteY8" fmla="*/ 812800 h 1888565"/>
                <a:gd name="connsiteX9" fmla="*/ 1547906 w 4261227"/>
                <a:gd name="connsiteY9" fmla="*/ 932329 h 1888565"/>
                <a:gd name="connsiteX10" fmla="*/ 1470211 w 4261227"/>
                <a:gd name="connsiteY10" fmla="*/ 1117600 h 1888565"/>
                <a:gd name="connsiteX11" fmla="*/ 1416423 w 4261227"/>
                <a:gd name="connsiteY11" fmla="*/ 1207247 h 1888565"/>
                <a:gd name="connsiteX12" fmla="*/ 1374588 w 4261227"/>
                <a:gd name="connsiteY12" fmla="*/ 1284941 h 1888565"/>
                <a:gd name="connsiteX13" fmla="*/ 1362635 w 4261227"/>
                <a:gd name="connsiteY13" fmla="*/ 1559859 h 1888565"/>
                <a:gd name="connsiteX14" fmla="*/ 1428376 w 4261227"/>
                <a:gd name="connsiteY14" fmla="*/ 1739153 h 1888565"/>
                <a:gd name="connsiteX15" fmla="*/ 1679388 w 4261227"/>
                <a:gd name="connsiteY15" fmla="*/ 1816847 h 1888565"/>
                <a:gd name="connsiteX16" fmla="*/ 2020047 w 4261227"/>
                <a:gd name="connsiteY16" fmla="*/ 1888565 h 1888565"/>
                <a:gd name="connsiteX17" fmla="*/ 2450353 w 4261227"/>
                <a:gd name="connsiteY17" fmla="*/ 1876612 h 1888565"/>
                <a:gd name="connsiteX18" fmla="*/ 2802964 w 4261227"/>
                <a:gd name="connsiteY18" fmla="*/ 1798918 h 1888565"/>
                <a:gd name="connsiteX19" fmla="*/ 3412564 w 4261227"/>
                <a:gd name="connsiteY19" fmla="*/ 1685365 h 1888565"/>
                <a:gd name="connsiteX20" fmla="*/ 3669553 w 4261227"/>
                <a:gd name="connsiteY20" fmla="*/ 1631576 h 1888565"/>
                <a:gd name="connsiteX21" fmla="*/ 3908611 w 4261227"/>
                <a:gd name="connsiteY21" fmla="*/ 1524000 h 1888565"/>
                <a:gd name="connsiteX22" fmla="*/ 4165600 w 4261227"/>
                <a:gd name="connsiteY22" fmla="*/ 1278965 h 1888565"/>
                <a:gd name="connsiteX23" fmla="*/ 4243294 w 4261227"/>
                <a:gd name="connsiteY23" fmla="*/ 1135529 h 1888565"/>
                <a:gd name="connsiteX24" fmla="*/ 4255247 w 4261227"/>
                <a:gd name="connsiteY24" fmla="*/ 992094 h 1888565"/>
                <a:gd name="connsiteX25" fmla="*/ 4243294 w 4261227"/>
                <a:gd name="connsiteY25" fmla="*/ 962212 h 1888565"/>
                <a:gd name="connsiteX26" fmla="*/ 4237317 w 4261227"/>
                <a:gd name="connsiteY26" fmla="*/ 902447 h 1888565"/>
                <a:gd name="connsiteX27" fmla="*/ 4231341 w 4261227"/>
                <a:gd name="connsiteY27" fmla="*/ 836706 h 1888565"/>
                <a:gd name="connsiteX28" fmla="*/ 4219388 w 4261227"/>
                <a:gd name="connsiteY28" fmla="*/ 788894 h 1888565"/>
                <a:gd name="connsiteX29" fmla="*/ 4034117 w 4261227"/>
                <a:gd name="connsiteY29" fmla="*/ 531906 h 1888565"/>
                <a:gd name="connsiteX30" fmla="*/ 3824941 w 4261227"/>
                <a:gd name="connsiteY30" fmla="*/ 424329 h 1888565"/>
                <a:gd name="connsiteX31" fmla="*/ 3633694 w 4261227"/>
                <a:gd name="connsiteY31" fmla="*/ 364565 h 1888565"/>
                <a:gd name="connsiteX32" fmla="*/ 3251200 w 4261227"/>
                <a:gd name="connsiteY32" fmla="*/ 209176 h 1888565"/>
                <a:gd name="connsiteX33" fmla="*/ 3125694 w 4261227"/>
                <a:gd name="connsiteY33" fmla="*/ 155388 h 1888565"/>
                <a:gd name="connsiteX34" fmla="*/ 3024094 w 4261227"/>
                <a:gd name="connsiteY34" fmla="*/ 131482 h 1888565"/>
                <a:gd name="connsiteX35" fmla="*/ 2922494 w 4261227"/>
                <a:gd name="connsiteY35" fmla="*/ 101600 h 1888565"/>
                <a:gd name="connsiteX36" fmla="*/ 2557929 w 4261227"/>
                <a:gd name="connsiteY36" fmla="*/ 59765 h 1888565"/>
                <a:gd name="connsiteX37" fmla="*/ 2133600 w 4261227"/>
                <a:gd name="connsiteY37" fmla="*/ 5976 h 1888565"/>
                <a:gd name="connsiteX38" fmla="*/ 1972235 w 4261227"/>
                <a:gd name="connsiteY38" fmla="*/ 0 h 1888565"/>
                <a:gd name="connsiteX39" fmla="*/ 1607670 w 4261227"/>
                <a:gd name="connsiteY39" fmla="*/ 5976 h 1888565"/>
                <a:gd name="connsiteX40" fmla="*/ 1541929 w 4261227"/>
                <a:gd name="connsiteY40" fmla="*/ 35859 h 1888565"/>
                <a:gd name="connsiteX41" fmla="*/ 1398494 w 4261227"/>
                <a:gd name="connsiteY41" fmla="*/ 65741 h 1888565"/>
                <a:gd name="connsiteX42" fmla="*/ 1201270 w 4261227"/>
                <a:gd name="connsiteY42" fmla="*/ 53788 h 1888565"/>
                <a:gd name="connsiteX43" fmla="*/ 902447 w 4261227"/>
                <a:gd name="connsiteY43" fmla="*/ 23906 h 1888565"/>
                <a:gd name="connsiteX44" fmla="*/ 741082 w 4261227"/>
                <a:gd name="connsiteY44" fmla="*/ 11953 h 1888565"/>
                <a:gd name="connsiteX45" fmla="*/ 675341 w 4261227"/>
                <a:gd name="connsiteY45" fmla="*/ 23906 h 1888565"/>
                <a:gd name="connsiteX46" fmla="*/ 615576 w 4261227"/>
                <a:gd name="connsiteY46" fmla="*/ 53788 h 1888565"/>
                <a:gd name="connsiteX47" fmla="*/ 543858 w 4261227"/>
                <a:gd name="connsiteY47" fmla="*/ 83670 h 1888565"/>
                <a:gd name="connsiteX48" fmla="*/ 370541 w 4261227"/>
                <a:gd name="connsiteY48" fmla="*/ 131482 h 1888565"/>
                <a:gd name="connsiteX49" fmla="*/ 334682 w 4261227"/>
                <a:gd name="connsiteY49" fmla="*/ 137459 h 1888565"/>
                <a:gd name="connsiteX50" fmla="*/ 268941 w 4261227"/>
                <a:gd name="connsiteY50" fmla="*/ 149412 h 1888565"/>
                <a:gd name="connsiteX51" fmla="*/ 149411 w 4261227"/>
                <a:gd name="connsiteY51" fmla="*/ 155388 h 1888565"/>
                <a:gd name="connsiteX52" fmla="*/ 59764 w 4261227"/>
                <a:gd name="connsiteY52" fmla="*/ 179294 h 1888565"/>
                <a:gd name="connsiteX53" fmla="*/ 59764 w 4261227"/>
                <a:gd name="connsiteY53" fmla="*/ 191247 h 1888565"/>
                <a:gd name="connsiteX54" fmla="*/ 0 w 4261227"/>
                <a:gd name="connsiteY54" fmla="*/ 256988 h 188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261227" h="1888565">
                  <a:moveTo>
                    <a:pt x="0" y="256988"/>
                  </a:moveTo>
                  <a:lnTo>
                    <a:pt x="0" y="256988"/>
                  </a:lnTo>
                  <a:cubicBezTo>
                    <a:pt x="25898" y="298823"/>
                    <a:pt x="34499" y="358933"/>
                    <a:pt x="77694" y="382494"/>
                  </a:cubicBezTo>
                  <a:cubicBezTo>
                    <a:pt x="132163" y="412204"/>
                    <a:pt x="201332" y="393277"/>
                    <a:pt x="262964" y="400423"/>
                  </a:cubicBezTo>
                  <a:cubicBezTo>
                    <a:pt x="338810" y="409217"/>
                    <a:pt x="414042" y="423252"/>
                    <a:pt x="490070" y="430306"/>
                  </a:cubicBezTo>
                  <a:cubicBezTo>
                    <a:pt x="686028" y="448488"/>
                    <a:pt x="855763" y="446432"/>
                    <a:pt x="1045882" y="478118"/>
                  </a:cubicBezTo>
                  <a:cubicBezTo>
                    <a:pt x="1110251" y="488846"/>
                    <a:pt x="1173380" y="506008"/>
                    <a:pt x="1237129" y="519953"/>
                  </a:cubicBezTo>
                  <a:cubicBezTo>
                    <a:pt x="1363604" y="597783"/>
                    <a:pt x="1424804" y="622227"/>
                    <a:pt x="1524000" y="735106"/>
                  </a:cubicBezTo>
                  <a:cubicBezTo>
                    <a:pt x="1543416" y="757201"/>
                    <a:pt x="1551890" y="786902"/>
                    <a:pt x="1565835" y="812800"/>
                  </a:cubicBezTo>
                  <a:cubicBezTo>
                    <a:pt x="1559859" y="852643"/>
                    <a:pt x="1559966" y="893888"/>
                    <a:pt x="1547906" y="932329"/>
                  </a:cubicBezTo>
                  <a:cubicBezTo>
                    <a:pt x="1527860" y="996226"/>
                    <a:pt x="1499105" y="1057186"/>
                    <a:pt x="1470211" y="1117600"/>
                  </a:cubicBezTo>
                  <a:cubicBezTo>
                    <a:pt x="1455175" y="1149038"/>
                    <a:pt x="1433713" y="1176990"/>
                    <a:pt x="1416423" y="1207247"/>
                  </a:cubicBezTo>
                  <a:cubicBezTo>
                    <a:pt x="1401830" y="1232785"/>
                    <a:pt x="1388533" y="1259043"/>
                    <a:pt x="1374588" y="1284941"/>
                  </a:cubicBezTo>
                  <a:cubicBezTo>
                    <a:pt x="1366150" y="1369317"/>
                    <a:pt x="1352402" y="1492324"/>
                    <a:pt x="1362635" y="1559859"/>
                  </a:cubicBezTo>
                  <a:cubicBezTo>
                    <a:pt x="1372171" y="1622796"/>
                    <a:pt x="1378944" y="1699047"/>
                    <a:pt x="1428376" y="1739153"/>
                  </a:cubicBezTo>
                  <a:cubicBezTo>
                    <a:pt x="1496393" y="1794336"/>
                    <a:pt x="1594965" y="1793519"/>
                    <a:pt x="1679388" y="1816847"/>
                  </a:cubicBezTo>
                  <a:cubicBezTo>
                    <a:pt x="1828326" y="1858001"/>
                    <a:pt x="1880559" y="1864306"/>
                    <a:pt x="2020047" y="1888565"/>
                  </a:cubicBezTo>
                  <a:cubicBezTo>
                    <a:pt x="2163482" y="1884581"/>
                    <a:pt x="2307300" y="1887808"/>
                    <a:pt x="2450353" y="1876612"/>
                  </a:cubicBezTo>
                  <a:cubicBezTo>
                    <a:pt x="3107736" y="1825164"/>
                    <a:pt x="2482208" y="1866874"/>
                    <a:pt x="2802964" y="1798918"/>
                  </a:cubicBezTo>
                  <a:cubicBezTo>
                    <a:pt x="3005171" y="1756078"/>
                    <a:pt x="3210253" y="1727710"/>
                    <a:pt x="3412564" y="1685365"/>
                  </a:cubicBezTo>
                  <a:lnTo>
                    <a:pt x="3669553" y="1631576"/>
                  </a:lnTo>
                  <a:cubicBezTo>
                    <a:pt x="3749239" y="1595717"/>
                    <a:pt x="3833381" y="1568454"/>
                    <a:pt x="3908611" y="1524000"/>
                  </a:cubicBezTo>
                  <a:cubicBezTo>
                    <a:pt x="3995085" y="1472902"/>
                    <a:pt x="4106953" y="1364981"/>
                    <a:pt x="4165600" y="1278965"/>
                  </a:cubicBezTo>
                  <a:cubicBezTo>
                    <a:pt x="4196232" y="1234038"/>
                    <a:pt x="4217396" y="1183341"/>
                    <a:pt x="4243294" y="1135529"/>
                  </a:cubicBezTo>
                  <a:cubicBezTo>
                    <a:pt x="4255458" y="1066600"/>
                    <a:pt x="4269450" y="1048909"/>
                    <a:pt x="4255247" y="992094"/>
                  </a:cubicBezTo>
                  <a:cubicBezTo>
                    <a:pt x="4252645" y="981686"/>
                    <a:pt x="4247278" y="972173"/>
                    <a:pt x="4243294" y="962212"/>
                  </a:cubicBezTo>
                  <a:cubicBezTo>
                    <a:pt x="4241302" y="942290"/>
                    <a:pt x="4239215" y="922378"/>
                    <a:pt x="4237317" y="902447"/>
                  </a:cubicBezTo>
                  <a:cubicBezTo>
                    <a:pt x="4235231" y="880542"/>
                    <a:pt x="4234773" y="858441"/>
                    <a:pt x="4231341" y="836706"/>
                  </a:cubicBezTo>
                  <a:cubicBezTo>
                    <a:pt x="4228779" y="820479"/>
                    <a:pt x="4225741" y="804044"/>
                    <a:pt x="4219388" y="788894"/>
                  </a:cubicBezTo>
                  <a:cubicBezTo>
                    <a:pt x="4170521" y="672365"/>
                    <a:pt x="4143870" y="607736"/>
                    <a:pt x="4034117" y="531906"/>
                  </a:cubicBezTo>
                  <a:cubicBezTo>
                    <a:pt x="3969610" y="487338"/>
                    <a:pt x="3897284" y="454562"/>
                    <a:pt x="3824941" y="424329"/>
                  </a:cubicBezTo>
                  <a:cubicBezTo>
                    <a:pt x="3763317" y="398576"/>
                    <a:pt x="3696231" y="388016"/>
                    <a:pt x="3633694" y="364565"/>
                  </a:cubicBezTo>
                  <a:cubicBezTo>
                    <a:pt x="3504839" y="316244"/>
                    <a:pt x="3378452" y="261574"/>
                    <a:pt x="3251200" y="209176"/>
                  </a:cubicBezTo>
                  <a:cubicBezTo>
                    <a:pt x="3209113" y="191846"/>
                    <a:pt x="3170000" y="165813"/>
                    <a:pt x="3125694" y="155388"/>
                  </a:cubicBezTo>
                  <a:cubicBezTo>
                    <a:pt x="3091827" y="147419"/>
                    <a:pt x="3057727" y="140385"/>
                    <a:pt x="3024094" y="131482"/>
                  </a:cubicBezTo>
                  <a:cubicBezTo>
                    <a:pt x="2989968" y="122449"/>
                    <a:pt x="2957075" y="108694"/>
                    <a:pt x="2922494" y="101600"/>
                  </a:cubicBezTo>
                  <a:cubicBezTo>
                    <a:pt x="2849792" y="86687"/>
                    <a:pt x="2594589" y="64224"/>
                    <a:pt x="2557929" y="59765"/>
                  </a:cubicBezTo>
                  <a:cubicBezTo>
                    <a:pt x="2345391" y="33916"/>
                    <a:pt x="2349015" y="23072"/>
                    <a:pt x="2133600" y="5976"/>
                  </a:cubicBezTo>
                  <a:cubicBezTo>
                    <a:pt x="2079944" y="1718"/>
                    <a:pt x="2026023" y="1992"/>
                    <a:pt x="1972235" y="0"/>
                  </a:cubicBezTo>
                  <a:lnTo>
                    <a:pt x="1607670" y="5976"/>
                  </a:lnTo>
                  <a:cubicBezTo>
                    <a:pt x="1583682" y="7975"/>
                    <a:pt x="1564187" y="26694"/>
                    <a:pt x="1541929" y="35859"/>
                  </a:cubicBezTo>
                  <a:cubicBezTo>
                    <a:pt x="1494094" y="55556"/>
                    <a:pt x="1453545" y="56566"/>
                    <a:pt x="1398494" y="65741"/>
                  </a:cubicBezTo>
                  <a:cubicBezTo>
                    <a:pt x="1332753" y="61757"/>
                    <a:pt x="1266899" y="59323"/>
                    <a:pt x="1201270" y="53788"/>
                  </a:cubicBezTo>
                  <a:cubicBezTo>
                    <a:pt x="1101520" y="45375"/>
                    <a:pt x="1002278" y="31301"/>
                    <a:pt x="902447" y="23906"/>
                  </a:cubicBezTo>
                  <a:lnTo>
                    <a:pt x="741082" y="11953"/>
                  </a:lnTo>
                  <a:cubicBezTo>
                    <a:pt x="719168" y="15937"/>
                    <a:pt x="696471" y="16863"/>
                    <a:pt x="675341" y="23906"/>
                  </a:cubicBezTo>
                  <a:cubicBezTo>
                    <a:pt x="654211" y="30949"/>
                    <a:pt x="635853" y="44571"/>
                    <a:pt x="615576" y="53788"/>
                  </a:cubicBezTo>
                  <a:cubicBezTo>
                    <a:pt x="591999" y="64505"/>
                    <a:pt x="568247" y="74959"/>
                    <a:pt x="543858" y="83670"/>
                  </a:cubicBezTo>
                  <a:cubicBezTo>
                    <a:pt x="478818" y="106899"/>
                    <a:pt x="436243" y="117650"/>
                    <a:pt x="370541" y="131482"/>
                  </a:cubicBezTo>
                  <a:cubicBezTo>
                    <a:pt x="358683" y="133978"/>
                    <a:pt x="346565" y="135082"/>
                    <a:pt x="334682" y="137459"/>
                  </a:cubicBezTo>
                  <a:cubicBezTo>
                    <a:pt x="298115" y="144772"/>
                    <a:pt x="317183" y="145838"/>
                    <a:pt x="268941" y="149412"/>
                  </a:cubicBezTo>
                  <a:cubicBezTo>
                    <a:pt x="229157" y="152359"/>
                    <a:pt x="189254" y="153396"/>
                    <a:pt x="149411" y="155388"/>
                  </a:cubicBezTo>
                  <a:cubicBezTo>
                    <a:pt x="140667" y="157137"/>
                    <a:pt x="76012" y="166296"/>
                    <a:pt x="59764" y="179294"/>
                  </a:cubicBezTo>
                  <a:cubicBezTo>
                    <a:pt x="56653" y="181783"/>
                    <a:pt x="59764" y="187263"/>
                    <a:pt x="59764" y="191247"/>
                  </a:cubicBezTo>
                  <a:lnTo>
                    <a:pt x="0" y="256988"/>
                  </a:lnTo>
                  <a:close/>
                </a:path>
              </a:pathLst>
            </a:cu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Dowolny kształt: kształt 6">
              <a:extLst>
                <a:ext uri="{FF2B5EF4-FFF2-40B4-BE49-F238E27FC236}">
                  <a16:creationId xmlns="" xmlns:a16="http://schemas.microsoft.com/office/drawing/2014/main" id="{BDC70F79-CBF2-8904-2D58-3F92D1BDCA3E}"/>
                </a:ext>
              </a:extLst>
            </p:cNvPr>
            <p:cNvSpPr/>
            <p:nvPr/>
          </p:nvSpPr>
          <p:spPr>
            <a:xfrm>
              <a:off x="971600" y="3520138"/>
              <a:ext cx="3600401" cy="2645166"/>
            </a:xfrm>
            <a:custGeom>
              <a:avLst/>
              <a:gdLst>
                <a:gd name="connsiteX0" fmla="*/ 430306 w 4083803"/>
                <a:gd name="connsiteY0" fmla="*/ 11956 h 2283015"/>
                <a:gd name="connsiteX1" fmla="*/ 430306 w 4083803"/>
                <a:gd name="connsiteY1" fmla="*/ 11956 h 2283015"/>
                <a:gd name="connsiteX2" fmla="*/ 759012 w 4083803"/>
                <a:gd name="connsiteY2" fmla="*/ 29886 h 2283015"/>
                <a:gd name="connsiteX3" fmla="*/ 1679389 w 4083803"/>
                <a:gd name="connsiteY3" fmla="*/ 549838 h 2283015"/>
                <a:gd name="connsiteX4" fmla="*/ 1852706 w 4083803"/>
                <a:gd name="connsiteY4" fmla="*/ 633509 h 2283015"/>
                <a:gd name="connsiteX5" fmla="*/ 2551953 w 4083803"/>
                <a:gd name="connsiteY5" fmla="*/ 788897 h 2283015"/>
                <a:gd name="connsiteX6" fmla="*/ 2791012 w 4083803"/>
                <a:gd name="connsiteY6" fmla="*/ 741086 h 2283015"/>
                <a:gd name="connsiteX7" fmla="*/ 3012142 w 4083803"/>
                <a:gd name="connsiteY7" fmla="*/ 717180 h 2283015"/>
                <a:gd name="connsiteX8" fmla="*/ 3257177 w 4083803"/>
                <a:gd name="connsiteY8" fmla="*/ 735109 h 2283015"/>
                <a:gd name="connsiteX9" fmla="*/ 3287059 w 4083803"/>
                <a:gd name="connsiteY9" fmla="*/ 782921 h 2283015"/>
                <a:gd name="connsiteX10" fmla="*/ 3275106 w 4083803"/>
                <a:gd name="connsiteY10" fmla="*/ 914403 h 2283015"/>
                <a:gd name="connsiteX11" fmla="*/ 3269130 w 4083803"/>
                <a:gd name="connsiteY11" fmla="*/ 938309 h 2283015"/>
                <a:gd name="connsiteX12" fmla="*/ 3215342 w 4083803"/>
                <a:gd name="connsiteY12" fmla="*/ 986121 h 2283015"/>
                <a:gd name="connsiteX13" fmla="*/ 3125695 w 4083803"/>
                <a:gd name="connsiteY13" fmla="*/ 1075768 h 2283015"/>
                <a:gd name="connsiteX14" fmla="*/ 3059953 w 4083803"/>
                <a:gd name="connsiteY14" fmla="*/ 1159438 h 2283015"/>
                <a:gd name="connsiteX15" fmla="*/ 3131671 w 4083803"/>
                <a:gd name="connsiteY15" fmla="*/ 1380568 h 2283015"/>
                <a:gd name="connsiteX16" fmla="*/ 3376706 w 4083803"/>
                <a:gd name="connsiteY16" fmla="*/ 1518027 h 2283015"/>
                <a:gd name="connsiteX17" fmla="*/ 4040095 w 4083803"/>
                <a:gd name="connsiteY17" fmla="*/ 1703297 h 2283015"/>
                <a:gd name="connsiteX18" fmla="*/ 3950448 w 4083803"/>
                <a:gd name="connsiteY18" fmla="*/ 1798921 h 2283015"/>
                <a:gd name="connsiteX19" fmla="*/ 3741271 w 4083803"/>
                <a:gd name="connsiteY19" fmla="*/ 1912474 h 2283015"/>
                <a:gd name="connsiteX20" fmla="*/ 3281083 w 4083803"/>
                <a:gd name="connsiteY20" fmla="*/ 2061886 h 2283015"/>
                <a:gd name="connsiteX21" fmla="*/ 2898589 w 4083803"/>
                <a:gd name="connsiteY21" fmla="*/ 2151533 h 2283015"/>
                <a:gd name="connsiteX22" fmla="*/ 2791012 w 4083803"/>
                <a:gd name="connsiteY22" fmla="*/ 2163486 h 2283015"/>
                <a:gd name="connsiteX23" fmla="*/ 2312895 w 4083803"/>
                <a:gd name="connsiteY23" fmla="*/ 2259109 h 2283015"/>
                <a:gd name="connsiteX24" fmla="*/ 1852706 w 4083803"/>
                <a:gd name="connsiteY24" fmla="*/ 2283015 h 2283015"/>
                <a:gd name="connsiteX25" fmla="*/ 1667436 w 4083803"/>
                <a:gd name="connsiteY25" fmla="*/ 2265086 h 2283015"/>
                <a:gd name="connsiteX26" fmla="*/ 1338730 w 4083803"/>
                <a:gd name="connsiteY26" fmla="*/ 2217274 h 2283015"/>
                <a:gd name="connsiteX27" fmla="*/ 1117600 w 4083803"/>
                <a:gd name="connsiteY27" fmla="*/ 2145556 h 2283015"/>
                <a:gd name="connsiteX28" fmla="*/ 944283 w 4083803"/>
                <a:gd name="connsiteY28" fmla="*/ 1894544 h 2283015"/>
                <a:gd name="connsiteX29" fmla="*/ 938306 w 4083803"/>
                <a:gd name="connsiteY29" fmla="*/ 1876615 h 2283015"/>
                <a:gd name="connsiteX30" fmla="*/ 735106 w 4083803"/>
                <a:gd name="connsiteY30" fmla="*/ 1715250 h 2283015"/>
                <a:gd name="connsiteX31" fmla="*/ 1039906 w 4083803"/>
                <a:gd name="connsiteY31" fmla="*/ 1613650 h 2283015"/>
                <a:gd name="connsiteX32" fmla="*/ 1075765 w 4083803"/>
                <a:gd name="connsiteY32" fmla="*/ 1589744 h 2283015"/>
                <a:gd name="connsiteX33" fmla="*/ 1087718 w 4083803"/>
                <a:gd name="connsiteY33" fmla="*/ 1446309 h 2283015"/>
                <a:gd name="connsiteX34" fmla="*/ 1021977 w 4083803"/>
                <a:gd name="connsiteY34" fmla="*/ 1356662 h 2283015"/>
                <a:gd name="connsiteX35" fmla="*/ 770965 w 4083803"/>
                <a:gd name="connsiteY35" fmla="*/ 1117603 h 2283015"/>
                <a:gd name="connsiteX36" fmla="*/ 699248 w 4083803"/>
                <a:gd name="connsiteY36" fmla="*/ 1057838 h 2283015"/>
                <a:gd name="connsiteX37" fmla="*/ 645459 w 4083803"/>
                <a:gd name="connsiteY37" fmla="*/ 1045886 h 2283015"/>
                <a:gd name="connsiteX38" fmla="*/ 621553 w 4083803"/>
                <a:gd name="connsiteY38" fmla="*/ 1033933 h 2283015"/>
                <a:gd name="connsiteX39" fmla="*/ 513977 w 4083803"/>
                <a:gd name="connsiteY39" fmla="*/ 926356 h 2283015"/>
                <a:gd name="connsiteX40" fmla="*/ 227106 w 4083803"/>
                <a:gd name="connsiteY40" fmla="*/ 723156 h 2283015"/>
                <a:gd name="connsiteX41" fmla="*/ 209177 w 4083803"/>
                <a:gd name="connsiteY41" fmla="*/ 681321 h 2283015"/>
                <a:gd name="connsiteX42" fmla="*/ 107577 w 4083803"/>
                <a:gd name="connsiteY42" fmla="*/ 537886 h 2283015"/>
                <a:gd name="connsiteX43" fmla="*/ 0 w 4083803"/>
                <a:gd name="connsiteY43" fmla="*/ 406403 h 2283015"/>
                <a:gd name="connsiteX44" fmla="*/ 23906 w 4083803"/>
                <a:gd name="connsiteY44" fmla="*/ 322733 h 2283015"/>
                <a:gd name="connsiteX45" fmla="*/ 71718 w 4083803"/>
                <a:gd name="connsiteY45" fmla="*/ 274921 h 2283015"/>
                <a:gd name="connsiteX46" fmla="*/ 161365 w 4083803"/>
                <a:gd name="connsiteY46" fmla="*/ 215156 h 2283015"/>
                <a:gd name="connsiteX47" fmla="*/ 239059 w 4083803"/>
                <a:gd name="connsiteY47" fmla="*/ 179297 h 2283015"/>
                <a:gd name="connsiteX48" fmla="*/ 251012 w 4083803"/>
                <a:gd name="connsiteY48" fmla="*/ 161368 h 2283015"/>
                <a:gd name="connsiteX49" fmla="*/ 268942 w 4083803"/>
                <a:gd name="connsiteY49" fmla="*/ 155391 h 2283015"/>
                <a:gd name="connsiteX50" fmla="*/ 334683 w 4083803"/>
                <a:gd name="connsiteY50" fmla="*/ 125509 h 2283015"/>
                <a:gd name="connsiteX51" fmla="*/ 370542 w 4083803"/>
                <a:gd name="connsiteY51" fmla="*/ 83674 h 2283015"/>
                <a:gd name="connsiteX52" fmla="*/ 406400 w 4083803"/>
                <a:gd name="connsiteY52" fmla="*/ 53791 h 2283015"/>
                <a:gd name="connsiteX53" fmla="*/ 430306 w 4083803"/>
                <a:gd name="connsiteY53" fmla="*/ 11956 h 228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083803" h="2283015">
                  <a:moveTo>
                    <a:pt x="430306" y="11956"/>
                  </a:moveTo>
                  <a:lnTo>
                    <a:pt x="430306" y="11956"/>
                  </a:lnTo>
                  <a:cubicBezTo>
                    <a:pt x="550293" y="3385"/>
                    <a:pt x="642355" y="-17301"/>
                    <a:pt x="759012" y="29886"/>
                  </a:cubicBezTo>
                  <a:cubicBezTo>
                    <a:pt x="1326682" y="259506"/>
                    <a:pt x="1003486" y="223537"/>
                    <a:pt x="1679389" y="549838"/>
                  </a:cubicBezTo>
                  <a:cubicBezTo>
                    <a:pt x="1737161" y="577728"/>
                    <a:pt x="1791917" y="613010"/>
                    <a:pt x="1852706" y="633509"/>
                  </a:cubicBezTo>
                  <a:cubicBezTo>
                    <a:pt x="2090389" y="713658"/>
                    <a:pt x="2306071" y="743819"/>
                    <a:pt x="2551953" y="788897"/>
                  </a:cubicBezTo>
                  <a:cubicBezTo>
                    <a:pt x="2802769" y="773222"/>
                    <a:pt x="2452419" y="802144"/>
                    <a:pt x="2791012" y="741086"/>
                  </a:cubicBezTo>
                  <a:cubicBezTo>
                    <a:pt x="2863975" y="727929"/>
                    <a:pt x="2938432" y="725149"/>
                    <a:pt x="3012142" y="717180"/>
                  </a:cubicBezTo>
                  <a:cubicBezTo>
                    <a:pt x="3093820" y="723156"/>
                    <a:pt x="3177526" y="716062"/>
                    <a:pt x="3257177" y="735109"/>
                  </a:cubicBezTo>
                  <a:cubicBezTo>
                    <a:pt x="3275456" y="739480"/>
                    <a:pt x="3285189" y="764220"/>
                    <a:pt x="3287059" y="782921"/>
                  </a:cubicBezTo>
                  <a:cubicBezTo>
                    <a:pt x="3291438" y="826711"/>
                    <a:pt x="3280150" y="870685"/>
                    <a:pt x="3275106" y="914403"/>
                  </a:cubicBezTo>
                  <a:cubicBezTo>
                    <a:pt x="3274165" y="922563"/>
                    <a:pt x="3274388" y="931999"/>
                    <a:pt x="3269130" y="938309"/>
                  </a:cubicBezTo>
                  <a:cubicBezTo>
                    <a:pt x="3253773" y="956738"/>
                    <a:pt x="3232662" y="969523"/>
                    <a:pt x="3215342" y="986121"/>
                  </a:cubicBezTo>
                  <a:cubicBezTo>
                    <a:pt x="3184831" y="1015361"/>
                    <a:pt x="3153906" y="1044303"/>
                    <a:pt x="3125695" y="1075768"/>
                  </a:cubicBezTo>
                  <a:cubicBezTo>
                    <a:pt x="3102017" y="1102177"/>
                    <a:pt x="3081867" y="1131548"/>
                    <a:pt x="3059953" y="1159438"/>
                  </a:cubicBezTo>
                  <a:cubicBezTo>
                    <a:pt x="3083859" y="1233148"/>
                    <a:pt x="3098820" y="1310386"/>
                    <a:pt x="3131671" y="1380568"/>
                  </a:cubicBezTo>
                  <a:cubicBezTo>
                    <a:pt x="3167210" y="1456493"/>
                    <a:pt x="3335594" y="1503582"/>
                    <a:pt x="3376706" y="1518027"/>
                  </a:cubicBezTo>
                  <a:cubicBezTo>
                    <a:pt x="3839778" y="1680728"/>
                    <a:pt x="3717208" y="1651219"/>
                    <a:pt x="4040095" y="1703297"/>
                  </a:cubicBezTo>
                  <a:cubicBezTo>
                    <a:pt x="4118308" y="1742406"/>
                    <a:pt x="4093399" y="1717235"/>
                    <a:pt x="3950448" y="1798921"/>
                  </a:cubicBezTo>
                  <a:cubicBezTo>
                    <a:pt x="3881564" y="1838283"/>
                    <a:pt x="3815114" y="1883464"/>
                    <a:pt x="3741271" y="1912474"/>
                  </a:cubicBezTo>
                  <a:cubicBezTo>
                    <a:pt x="3591161" y="1971446"/>
                    <a:pt x="3438106" y="2025084"/>
                    <a:pt x="3281083" y="2061886"/>
                  </a:cubicBezTo>
                  <a:cubicBezTo>
                    <a:pt x="3153585" y="2091768"/>
                    <a:pt x="3028741" y="2137072"/>
                    <a:pt x="2898589" y="2151533"/>
                  </a:cubicBezTo>
                  <a:cubicBezTo>
                    <a:pt x="2862730" y="2155517"/>
                    <a:pt x="2826498" y="2156968"/>
                    <a:pt x="2791012" y="2163486"/>
                  </a:cubicBezTo>
                  <a:cubicBezTo>
                    <a:pt x="2631158" y="2192847"/>
                    <a:pt x="2475038" y="2247927"/>
                    <a:pt x="2312895" y="2259109"/>
                  </a:cubicBezTo>
                  <a:cubicBezTo>
                    <a:pt x="2044097" y="2277647"/>
                    <a:pt x="2197437" y="2268651"/>
                    <a:pt x="1852706" y="2283015"/>
                  </a:cubicBezTo>
                  <a:cubicBezTo>
                    <a:pt x="1790949" y="2277039"/>
                    <a:pt x="1728980" y="2272958"/>
                    <a:pt x="1667436" y="2265086"/>
                  </a:cubicBezTo>
                  <a:cubicBezTo>
                    <a:pt x="1557609" y="2251038"/>
                    <a:pt x="1338730" y="2217274"/>
                    <a:pt x="1338730" y="2217274"/>
                  </a:cubicBezTo>
                  <a:cubicBezTo>
                    <a:pt x="1265020" y="2193368"/>
                    <a:pt x="1184578" y="2184525"/>
                    <a:pt x="1117600" y="2145556"/>
                  </a:cubicBezTo>
                  <a:cubicBezTo>
                    <a:pt x="1032166" y="2095849"/>
                    <a:pt x="983790" y="1976850"/>
                    <a:pt x="944283" y="1894544"/>
                  </a:cubicBezTo>
                  <a:cubicBezTo>
                    <a:pt x="941557" y="1888865"/>
                    <a:pt x="942656" y="1881172"/>
                    <a:pt x="938306" y="1876615"/>
                  </a:cubicBezTo>
                  <a:cubicBezTo>
                    <a:pt x="824764" y="1757666"/>
                    <a:pt x="849380" y="1780549"/>
                    <a:pt x="735106" y="1715250"/>
                  </a:cubicBezTo>
                  <a:cubicBezTo>
                    <a:pt x="856994" y="1684778"/>
                    <a:pt x="844392" y="1689462"/>
                    <a:pt x="1039906" y="1613650"/>
                  </a:cubicBezTo>
                  <a:cubicBezTo>
                    <a:pt x="1053300" y="1608456"/>
                    <a:pt x="1063812" y="1597713"/>
                    <a:pt x="1075765" y="1589744"/>
                  </a:cubicBezTo>
                  <a:cubicBezTo>
                    <a:pt x="1078565" y="1564546"/>
                    <a:pt x="1091307" y="1457077"/>
                    <a:pt x="1087718" y="1446309"/>
                  </a:cubicBezTo>
                  <a:cubicBezTo>
                    <a:pt x="1076000" y="1411154"/>
                    <a:pt x="1047690" y="1383345"/>
                    <a:pt x="1021977" y="1356662"/>
                  </a:cubicBezTo>
                  <a:cubicBezTo>
                    <a:pt x="941801" y="1273460"/>
                    <a:pt x="844935" y="1206368"/>
                    <a:pt x="770965" y="1117603"/>
                  </a:cubicBezTo>
                  <a:cubicBezTo>
                    <a:pt x="743567" y="1084725"/>
                    <a:pt x="741414" y="1073650"/>
                    <a:pt x="699248" y="1057838"/>
                  </a:cubicBezTo>
                  <a:cubicBezTo>
                    <a:pt x="682050" y="1051389"/>
                    <a:pt x="663389" y="1049870"/>
                    <a:pt x="645459" y="1045886"/>
                  </a:cubicBezTo>
                  <a:cubicBezTo>
                    <a:pt x="637490" y="1041902"/>
                    <a:pt x="628082" y="1039995"/>
                    <a:pt x="621553" y="1033933"/>
                  </a:cubicBezTo>
                  <a:cubicBezTo>
                    <a:pt x="563075" y="979631"/>
                    <a:pt x="572971" y="968308"/>
                    <a:pt x="513977" y="926356"/>
                  </a:cubicBezTo>
                  <a:cubicBezTo>
                    <a:pt x="188434" y="694858"/>
                    <a:pt x="387465" y="854356"/>
                    <a:pt x="227106" y="723156"/>
                  </a:cubicBezTo>
                  <a:cubicBezTo>
                    <a:pt x="221130" y="709211"/>
                    <a:pt x="216545" y="694583"/>
                    <a:pt x="209177" y="681321"/>
                  </a:cubicBezTo>
                  <a:cubicBezTo>
                    <a:pt x="183881" y="635788"/>
                    <a:pt x="140308" y="576072"/>
                    <a:pt x="107577" y="537886"/>
                  </a:cubicBezTo>
                  <a:cubicBezTo>
                    <a:pt x="-2502" y="409460"/>
                    <a:pt x="50257" y="494351"/>
                    <a:pt x="0" y="406403"/>
                  </a:cubicBezTo>
                  <a:cubicBezTo>
                    <a:pt x="7969" y="378513"/>
                    <a:pt x="10016" y="348197"/>
                    <a:pt x="23906" y="322733"/>
                  </a:cubicBezTo>
                  <a:cubicBezTo>
                    <a:pt x="34699" y="302946"/>
                    <a:pt x="55202" y="290258"/>
                    <a:pt x="71718" y="274921"/>
                  </a:cubicBezTo>
                  <a:cubicBezTo>
                    <a:pt x="103327" y="245569"/>
                    <a:pt x="120348" y="234585"/>
                    <a:pt x="161365" y="215156"/>
                  </a:cubicBezTo>
                  <a:cubicBezTo>
                    <a:pt x="253161" y="171674"/>
                    <a:pt x="194787" y="208812"/>
                    <a:pt x="239059" y="179297"/>
                  </a:cubicBezTo>
                  <a:cubicBezTo>
                    <a:pt x="243043" y="173321"/>
                    <a:pt x="245403" y="165855"/>
                    <a:pt x="251012" y="161368"/>
                  </a:cubicBezTo>
                  <a:cubicBezTo>
                    <a:pt x="255932" y="157432"/>
                    <a:pt x="263093" y="157731"/>
                    <a:pt x="268942" y="155391"/>
                  </a:cubicBezTo>
                  <a:cubicBezTo>
                    <a:pt x="270907" y="154605"/>
                    <a:pt x="325429" y="132119"/>
                    <a:pt x="334683" y="125509"/>
                  </a:cubicBezTo>
                  <a:cubicBezTo>
                    <a:pt x="351072" y="113803"/>
                    <a:pt x="357657" y="98706"/>
                    <a:pt x="370542" y="83674"/>
                  </a:cubicBezTo>
                  <a:cubicBezTo>
                    <a:pt x="385882" y="65777"/>
                    <a:pt x="387954" y="66088"/>
                    <a:pt x="406400" y="53791"/>
                  </a:cubicBezTo>
                  <a:cubicBezTo>
                    <a:pt x="421668" y="30889"/>
                    <a:pt x="426322" y="18929"/>
                    <a:pt x="430306" y="11956"/>
                  </a:cubicBezTo>
                  <a:close/>
                </a:path>
              </a:pathLst>
            </a:cu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zaokrąglone rogi 7">
              <a:extLst>
                <a:ext uri="{FF2B5EF4-FFF2-40B4-BE49-F238E27FC236}">
                  <a16:creationId xmlns="" xmlns:a16="http://schemas.microsoft.com/office/drawing/2014/main" id="{7E81B705-3BB2-BCDA-EF1F-FAC97945A170}"/>
                </a:ext>
              </a:extLst>
            </p:cNvPr>
            <p:cNvSpPr/>
            <p:nvPr/>
          </p:nvSpPr>
          <p:spPr>
            <a:xfrm>
              <a:off x="522613" y="1413346"/>
              <a:ext cx="8216072" cy="4959479"/>
            </a:xfrm>
            <a:prstGeom prst="roundRect">
              <a:avLst/>
            </a:prstGeom>
            <a:solidFill>
              <a:srgbClr val="00FFFF">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722980" y="1563102"/>
              <a:ext cx="2016224" cy="2031325"/>
            </a:xfrm>
            <a:prstGeom prst="rect">
              <a:avLst/>
            </a:prstGeom>
            <a:noFill/>
          </p:spPr>
          <p:txBody>
            <a:bodyPr wrap="square" rtlCol="0">
              <a:spAutoFit/>
            </a:bodyPr>
            <a:lstStyle/>
            <a:p>
              <a:pPr algn="ctr"/>
              <a:r>
                <a:rPr lang="en-US" sz="1800"/>
                <a:t>Granular computations in the complement of upper approximation of the considered concept</a:t>
              </a:r>
            </a:p>
          </p:txBody>
        </p:sp>
        <p:sp>
          <p:nvSpPr>
            <p:cNvPr id="10" name="pole tekstowe 9"/>
            <p:cNvSpPr txBox="1"/>
            <p:nvPr/>
          </p:nvSpPr>
          <p:spPr>
            <a:xfrm>
              <a:off x="3679532" y="3465111"/>
              <a:ext cx="2221083" cy="1477328"/>
            </a:xfrm>
            <a:prstGeom prst="rect">
              <a:avLst/>
            </a:prstGeom>
            <a:noFill/>
          </p:spPr>
          <p:txBody>
            <a:bodyPr wrap="square" rtlCol="0">
              <a:spAutoFit/>
            </a:bodyPr>
            <a:lstStyle/>
            <a:p>
              <a:pPr algn="ctr"/>
              <a:r>
                <a:rPr lang="en-US" sz="1800" dirty="0"/>
                <a:t>Granular computations in the upper approximation of the considered concept</a:t>
              </a:r>
            </a:p>
          </p:txBody>
        </p:sp>
        <p:sp>
          <p:nvSpPr>
            <p:cNvPr id="11" name="pole tekstowe 10"/>
            <p:cNvSpPr txBox="1"/>
            <p:nvPr/>
          </p:nvSpPr>
          <p:spPr>
            <a:xfrm>
              <a:off x="3884391" y="1605275"/>
              <a:ext cx="2016224" cy="1754326"/>
            </a:xfrm>
            <a:prstGeom prst="rect">
              <a:avLst/>
            </a:prstGeom>
            <a:noFill/>
          </p:spPr>
          <p:txBody>
            <a:bodyPr wrap="square" rtlCol="0">
              <a:spAutoFit/>
            </a:bodyPr>
            <a:lstStyle/>
            <a:p>
              <a:pPr algn="ctr"/>
              <a:r>
                <a:rPr lang="en-US" sz="1800"/>
                <a:t>Granular computations in the lower approximation of the considered concept</a:t>
              </a:r>
              <a:endParaRPr lang="pl-PL" sz="1800"/>
            </a:p>
          </p:txBody>
        </p:sp>
        <p:sp>
          <p:nvSpPr>
            <p:cNvPr id="12" name="pole tekstowe 11"/>
            <p:cNvSpPr txBox="1"/>
            <p:nvPr/>
          </p:nvSpPr>
          <p:spPr>
            <a:xfrm>
              <a:off x="1763688" y="4306470"/>
              <a:ext cx="2016224" cy="1754326"/>
            </a:xfrm>
            <a:prstGeom prst="rect">
              <a:avLst/>
            </a:prstGeom>
            <a:noFill/>
          </p:spPr>
          <p:txBody>
            <a:bodyPr wrap="square" rtlCol="0">
              <a:spAutoFit/>
            </a:bodyPr>
            <a:lstStyle/>
            <a:p>
              <a:pPr algn="ctr"/>
              <a:r>
                <a:rPr lang="en-US" sz="1800"/>
                <a:t>Granular computations in the boundary region of the considered concept</a:t>
              </a:r>
            </a:p>
          </p:txBody>
        </p:sp>
        <p:cxnSp>
          <p:nvCxnSpPr>
            <p:cNvPr id="9" name="Łącznik prosty ze strzałką 8"/>
            <p:cNvCxnSpPr/>
            <p:nvPr/>
          </p:nvCxnSpPr>
          <p:spPr>
            <a:xfrm flipV="1">
              <a:off x="3779912" y="3333797"/>
              <a:ext cx="371270" cy="61230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H="1">
              <a:off x="3154170" y="3946106"/>
              <a:ext cx="625741" cy="4574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Prostokąt 16"/>
          <p:cNvSpPr/>
          <p:nvPr/>
        </p:nvSpPr>
        <p:spPr>
          <a:xfrm>
            <a:off x="3991590" y="5678234"/>
            <a:ext cx="2749684" cy="847110"/>
          </a:xfrm>
          <a:prstGeom prst="rect">
            <a:avLst/>
          </a:prstGeom>
          <a:solidFill>
            <a:srgbClr val="FFFF00">
              <a:alpha val="58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noProof="0">
                <a:solidFill>
                  <a:schemeClr val="tx1"/>
                </a:solidFill>
              </a:rPr>
              <a:t>Training sample without cases in the lower approximation</a:t>
            </a:r>
          </a:p>
        </p:txBody>
      </p:sp>
      <p:cxnSp>
        <p:nvCxnSpPr>
          <p:cNvPr id="19" name="Łącznik prosty 18"/>
          <p:cNvCxnSpPr>
            <a:cxnSpLocks/>
          </p:cNvCxnSpPr>
          <p:nvPr/>
        </p:nvCxnSpPr>
        <p:spPr>
          <a:xfrm flipH="1" flipV="1">
            <a:off x="6034928" y="3253568"/>
            <a:ext cx="4851" cy="2393250"/>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pole tekstowe 31"/>
          <p:cNvSpPr txBox="1"/>
          <p:nvPr/>
        </p:nvSpPr>
        <p:spPr>
          <a:xfrm>
            <a:off x="6755821" y="1898028"/>
            <a:ext cx="2219561" cy="4524315"/>
          </a:xfrm>
          <a:prstGeom prst="rect">
            <a:avLst/>
          </a:prstGeom>
          <a:noFill/>
        </p:spPr>
        <p:txBody>
          <a:bodyPr wrap="square" rtlCol="0">
            <a:spAutoFit/>
          </a:bodyPr>
          <a:lstStyle/>
          <a:p>
            <a:pPr algn="ctr"/>
            <a:r>
              <a:rPr lang="en-US" sz="1800"/>
              <a:t>TASK:</a:t>
            </a:r>
          </a:p>
          <a:p>
            <a:pPr algn="ctr"/>
            <a:r>
              <a:rPr lang="en-US" sz="1800"/>
              <a:t>Discover computations in the lower approximation of the considered concept.</a:t>
            </a:r>
          </a:p>
          <a:p>
            <a:pPr algn="ctr"/>
            <a:r>
              <a:rPr lang="en-US" sz="1800"/>
              <a:t>Discovery </a:t>
            </a:r>
            <a:r>
              <a:rPr lang="pl-PL" sz="1800"/>
              <a:t>of </a:t>
            </a:r>
            <a:r>
              <a:rPr lang="en-US" sz="1800" noProof="0"/>
              <a:t>solutions supported by reasoning (e.g. analogy</a:t>
            </a:r>
            <a:r>
              <a:rPr lang="pl-PL" sz="1800" noProof="0"/>
              <a:t>-</a:t>
            </a:r>
            <a:r>
              <a:rPr lang="en-US" sz="1800" noProof="0"/>
              <a:t>based reasoning), dialogues with chatbots and/or experts, knowledge bases etc. </a:t>
            </a:r>
            <a:endParaRPr lang="en-US" sz="1800"/>
          </a:p>
        </p:txBody>
      </p:sp>
      <p:sp>
        <p:nvSpPr>
          <p:cNvPr id="23" name="Prostokąt 22"/>
          <p:cNvSpPr/>
          <p:nvPr/>
        </p:nvSpPr>
        <p:spPr>
          <a:xfrm>
            <a:off x="5908996" y="3140968"/>
            <a:ext cx="145813"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rzałka: w lewo 12">
            <a:extLst>
              <a:ext uri="{FF2B5EF4-FFF2-40B4-BE49-F238E27FC236}">
                <a16:creationId xmlns="" xmlns:a16="http://schemas.microsoft.com/office/drawing/2014/main" id="{1BCB391B-5E7E-CCCE-8059-3CF699B4C19A}"/>
              </a:ext>
            </a:extLst>
          </p:cNvPr>
          <p:cNvSpPr/>
          <p:nvPr/>
        </p:nvSpPr>
        <p:spPr>
          <a:xfrm>
            <a:off x="6156176" y="4158591"/>
            <a:ext cx="478951" cy="32982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awias klamrowy otwierający 13">
            <a:extLst>
              <a:ext uri="{FF2B5EF4-FFF2-40B4-BE49-F238E27FC236}">
                <a16:creationId xmlns="" xmlns:a16="http://schemas.microsoft.com/office/drawing/2014/main" id="{61BE0D91-62B1-BF2C-F6F0-ECCB7A35F26D}"/>
              </a:ext>
            </a:extLst>
          </p:cNvPr>
          <p:cNvSpPr/>
          <p:nvPr/>
        </p:nvSpPr>
        <p:spPr>
          <a:xfrm>
            <a:off x="6666612" y="2060847"/>
            <a:ext cx="353660" cy="4464495"/>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Symbol zastępczy numeru slajdu 14"/>
          <p:cNvSpPr>
            <a:spLocks noGrp="1"/>
          </p:cNvSpPr>
          <p:nvPr>
            <p:ph type="sldNum" sz="quarter" idx="12"/>
          </p:nvPr>
        </p:nvSpPr>
        <p:spPr>
          <a:xfrm>
            <a:off x="8629599" y="6494820"/>
            <a:ext cx="514400" cy="359870"/>
          </a:xfrm>
        </p:spPr>
        <p:txBody>
          <a:bodyPr/>
          <a:lstStyle/>
          <a:p>
            <a:pPr>
              <a:defRPr/>
            </a:pPr>
            <a:fld id="{D02E777F-298D-4C96-825C-3DC57E52C55E}" type="slidenum">
              <a:rPr lang="pl-PL" smtClean="0"/>
              <a:pPr>
                <a:defRPr/>
              </a:pPr>
              <a:t>192</a:t>
            </a:fld>
            <a:endParaRPr lang="pl-PL" dirty="0"/>
          </a:p>
        </p:txBody>
      </p:sp>
      <p:sp>
        <p:nvSpPr>
          <p:cNvPr id="5" name="pole tekstowe 4">
            <a:extLst>
              <a:ext uri="{FF2B5EF4-FFF2-40B4-BE49-F238E27FC236}">
                <a16:creationId xmlns="" xmlns:a16="http://schemas.microsoft.com/office/drawing/2014/main" id="{A1E1AD5F-5D5F-2E06-8AA8-7CE5D4D0CB02}"/>
              </a:ext>
            </a:extLst>
          </p:cNvPr>
          <p:cNvSpPr txBox="1"/>
          <p:nvPr/>
        </p:nvSpPr>
        <p:spPr>
          <a:xfrm>
            <a:off x="-36512" y="-31742"/>
            <a:ext cx="9144000" cy="1938992"/>
          </a:xfrm>
          <a:prstGeom prst="rect">
            <a:avLst/>
          </a:prstGeom>
          <a:noFill/>
        </p:spPr>
        <p:txBody>
          <a:bodyPr wrap="square" rtlCol="0">
            <a:spAutoFit/>
          </a:bodyPr>
          <a:lstStyle/>
          <a:p>
            <a:pPr algn="ctr"/>
            <a:r>
              <a:rPr lang="en-US" sz="2400" b="1" dirty="0">
                <a:solidFill>
                  <a:srgbClr val="0070C0"/>
                </a:solidFill>
              </a:rPr>
              <a:t>APPROXIMATION AREAS</a:t>
            </a:r>
            <a:r>
              <a:rPr lang="pl-PL" sz="2400" b="1" dirty="0">
                <a:solidFill>
                  <a:srgbClr val="0070C0"/>
                </a:solidFill>
              </a:rPr>
              <a:t> OF THE </a:t>
            </a:r>
            <a:r>
              <a:rPr lang="en-US" sz="2400" b="1" dirty="0">
                <a:solidFill>
                  <a:srgbClr val="0070C0"/>
                </a:solidFill>
              </a:rPr>
              <a:t>CONCEPT:</a:t>
            </a:r>
            <a:r>
              <a:rPr lang="en-US" sz="2400" dirty="0">
                <a:solidFill>
                  <a:srgbClr val="0070C0"/>
                </a:solidFill>
              </a:rPr>
              <a:t/>
            </a:r>
            <a:br>
              <a:rPr lang="en-US" sz="2400" dirty="0">
                <a:solidFill>
                  <a:srgbClr val="0070C0"/>
                </a:solidFill>
              </a:rPr>
            </a:br>
            <a:r>
              <a:rPr lang="en-US" sz="2400" b="1" i="1" dirty="0">
                <a:solidFill>
                  <a:srgbClr val="0070C0"/>
                </a:solidFill>
              </a:rPr>
              <a:t>GRANULAR COMPUTATIONS</a:t>
            </a:r>
            <a:r>
              <a:rPr lang="pl-PL" sz="2400" b="1" i="1" dirty="0">
                <a:solidFill>
                  <a:srgbClr val="0070C0"/>
                </a:solidFill>
              </a:rPr>
              <a:t> WITH H</a:t>
            </a:r>
            <a:r>
              <a:rPr lang="en-US" sz="2400" b="1" i="1" dirty="0" err="1">
                <a:solidFill>
                  <a:srgbClr val="0070C0"/>
                </a:solidFill>
              </a:rPr>
              <a:t>IGH</a:t>
            </a:r>
            <a:r>
              <a:rPr lang="en-US" sz="2400" b="1" i="1" dirty="0">
                <a:solidFill>
                  <a:srgbClr val="0070C0"/>
                </a:solidFill>
              </a:rPr>
              <a:t>-QUALITY SOLUTIONS </a:t>
            </a:r>
            <a:r>
              <a:rPr lang="pl-PL" sz="2400" b="1" i="1" dirty="0">
                <a:solidFill>
                  <a:srgbClr val="0070C0"/>
                </a:solidFill>
              </a:rPr>
              <a:t>OF THE </a:t>
            </a:r>
            <a:r>
              <a:rPr lang="pl-PL" sz="2400" b="1" i="1" dirty="0" err="1">
                <a:solidFill>
                  <a:srgbClr val="0070C0"/>
                </a:solidFill>
              </a:rPr>
              <a:t>SPECIFIED</a:t>
            </a:r>
            <a:r>
              <a:rPr lang="pl-PL" sz="2400" b="1" i="1" dirty="0">
                <a:solidFill>
                  <a:srgbClr val="0070C0"/>
                </a:solidFill>
              </a:rPr>
              <a:t> PROBLEM</a:t>
            </a:r>
          </a:p>
          <a:p>
            <a:pPr algn="ctr"/>
            <a:r>
              <a:rPr lang="en-US" sz="2400" b="1" dirty="0">
                <a:solidFill>
                  <a:srgbClr val="0070C0"/>
                </a:solidFill>
              </a:rPr>
              <a:t>IN THE DOMAIN CONSISTING OF COMPUTATIONS</a:t>
            </a:r>
            <a:r>
              <a:rPr lang="pl-PL" sz="2400" b="1" dirty="0">
                <a:solidFill>
                  <a:srgbClr val="0070C0"/>
                </a:solidFill>
              </a:rPr>
              <a:t> OF </a:t>
            </a:r>
          </a:p>
          <a:p>
            <a:pPr algn="ctr"/>
            <a:r>
              <a:rPr lang="en-US" sz="2400" b="1" dirty="0">
                <a:solidFill>
                  <a:srgbClr val="0070C0"/>
                </a:solidFill>
              </a:rPr>
              <a:t>C-GRANULE CONTROL</a:t>
            </a:r>
            <a:endParaRPr lang="pl-PL" sz="2400" dirty="0">
              <a:solidFill>
                <a:srgbClr val="0070C0"/>
              </a:solidFill>
            </a:endParaRPr>
          </a:p>
        </p:txBody>
      </p:sp>
    </p:spTree>
    <p:extLst>
      <p:ext uri="{BB962C8B-B14F-4D97-AF65-F5344CB8AC3E}">
        <p14:creationId xmlns:p14="http://schemas.microsoft.com/office/powerpoint/2010/main" val="327334639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193</a:t>
            </a:fld>
            <a:endParaRPr lang="pl-PL"/>
          </a:p>
        </p:txBody>
      </p:sp>
      <p:grpSp>
        <p:nvGrpSpPr>
          <p:cNvPr id="19" name="Grupa 18"/>
          <p:cNvGrpSpPr/>
          <p:nvPr/>
        </p:nvGrpSpPr>
        <p:grpSpPr>
          <a:xfrm>
            <a:off x="971600" y="188640"/>
            <a:ext cx="7344816" cy="6532836"/>
            <a:chOff x="1420781" y="839621"/>
            <a:chExt cx="5150100" cy="5983449"/>
          </a:xfrm>
        </p:grpSpPr>
        <p:grpSp>
          <p:nvGrpSpPr>
            <p:cNvPr id="11" name="Grupa 10"/>
            <p:cNvGrpSpPr/>
            <p:nvPr/>
          </p:nvGrpSpPr>
          <p:grpSpPr>
            <a:xfrm>
              <a:off x="1623297" y="839621"/>
              <a:ext cx="4881667" cy="1662965"/>
              <a:chOff x="-62553" y="487753"/>
              <a:chExt cx="4881667" cy="1662965"/>
            </a:xfrm>
          </p:grpSpPr>
          <p:sp>
            <p:nvSpPr>
              <p:cNvPr id="3" name="Prostokąt zaokrąglony 2"/>
              <p:cNvSpPr/>
              <p:nvPr/>
            </p:nvSpPr>
            <p:spPr>
              <a:xfrm>
                <a:off x="-62553" y="487753"/>
                <a:ext cx="4881667" cy="1662965"/>
              </a:xfrm>
              <a:prstGeom prst="round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endParaRPr>
              </a:p>
            </p:txBody>
          </p:sp>
          <p:sp>
            <p:nvSpPr>
              <p:cNvPr id="5" name="Prostokąt 4"/>
              <p:cNvSpPr/>
              <p:nvPr/>
            </p:nvSpPr>
            <p:spPr>
              <a:xfrm>
                <a:off x="305410" y="989333"/>
                <a:ext cx="1837113" cy="9187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Basic concept</a:t>
                </a:r>
                <a:r>
                  <a:rPr lang="en-US" sz="1200">
                    <a:solidFill>
                      <a:schemeClr val="tx1"/>
                    </a:solidFill>
                  </a:rPr>
                  <a:t>: </a:t>
                </a:r>
              </a:p>
              <a:p>
                <a:pPr algn="ctr"/>
                <a:r>
                  <a:rPr lang="en-US" sz="1400">
                    <a:solidFill>
                      <a:schemeClr val="tx1"/>
                    </a:solidFill>
                  </a:rPr>
                  <a:t>Approximation space</a:t>
                </a:r>
              </a:p>
            </p:txBody>
          </p:sp>
          <p:sp>
            <p:nvSpPr>
              <p:cNvPr id="7" name="Prostokąt 6"/>
              <p:cNvSpPr/>
              <p:nvPr/>
            </p:nvSpPr>
            <p:spPr>
              <a:xfrm>
                <a:off x="2739530" y="920491"/>
                <a:ext cx="1754703" cy="9187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Basic task: </a:t>
                </a:r>
                <a:endParaRPr lang="pl-PL" sz="1200" b="1">
                  <a:solidFill>
                    <a:schemeClr val="tx1"/>
                  </a:solidFill>
                </a:endParaRPr>
              </a:p>
              <a:p>
                <a:pPr algn="ctr"/>
                <a:r>
                  <a:rPr lang="en-US" sz="1200">
                    <a:solidFill>
                      <a:schemeClr val="tx1"/>
                    </a:solidFill>
                  </a:rPr>
                  <a:t>Approximation of concepts</a:t>
                </a:r>
                <a:endParaRPr lang="en-US" sz="1400">
                  <a:solidFill>
                    <a:schemeClr val="tx1"/>
                  </a:solidFill>
                </a:endParaRPr>
              </a:p>
            </p:txBody>
          </p:sp>
          <p:sp>
            <p:nvSpPr>
              <p:cNvPr id="6" name="Strzałka w prawo 5"/>
              <p:cNvSpPr/>
              <p:nvPr/>
            </p:nvSpPr>
            <p:spPr>
              <a:xfrm>
                <a:off x="2150732" y="1319236"/>
                <a:ext cx="576064" cy="188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1196875" y="519600"/>
                <a:ext cx="2451809" cy="338273"/>
              </a:xfrm>
              <a:prstGeom prst="rect">
                <a:avLst/>
              </a:prstGeom>
              <a:noFill/>
            </p:spPr>
            <p:txBody>
              <a:bodyPr wrap="square" rtlCol="0">
                <a:spAutoFit/>
              </a:bodyPr>
              <a:lstStyle/>
              <a:p>
                <a:r>
                  <a:rPr lang="pl-PL" sz="1800"/>
                  <a:t>RS – CURRENT APPROACH</a:t>
                </a:r>
              </a:p>
            </p:txBody>
          </p:sp>
        </p:grpSp>
        <p:grpSp>
          <p:nvGrpSpPr>
            <p:cNvPr id="12" name="Grupa 11"/>
            <p:cNvGrpSpPr/>
            <p:nvPr/>
          </p:nvGrpSpPr>
          <p:grpSpPr>
            <a:xfrm>
              <a:off x="1420781" y="3299448"/>
              <a:ext cx="5150100" cy="3523622"/>
              <a:chOff x="-104731" y="7592"/>
              <a:chExt cx="5150100" cy="3523622"/>
            </a:xfrm>
          </p:grpSpPr>
          <p:sp>
            <p:nvSpPr>
              <p:cNvPr id="13" name="Prostokąt zaokrąglony 12"/>
              <p:cNvSpPr/>
              <p:nvPr/>
            </p:nvSpPr>
            <p:spPr>
              <a:xfrm>
                <a:off x="-104731" y="7592"/>
                <a:ext cx="5150100" cy="3523622"/>
              </a:xfrm>
              <a:prstGeom prst="round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endParaRPr>
              </a:p>
            </p:txBody>
          </p:sp>
          <p:sp>
            <p:nvSpPr>
              <p:cNvPr id="14" name="Prostokąt 13"/>
              <p:cNvSpPr/>
              <p:nvPr/>
            </p:nvSpPr>
            <p:spPr>
              <a:xfrm>
                <a:off x="-5205" y="642899"/>
                <a:ext cx="2643831" cy="26427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Basic concept</a:t>
                </a:r>
                <a:r>
                  <a:rPr lang="en-US" sz="1400">
                    <a:solidFill>
                      <a:schemeClr val="tx1"/>
                    </a:solidFill>
                  </a:rPr>
                  <a:t>: </a:t>
                </a:r>
              </a:p>
              <a:p>
                <a:pPr algn="ctr"/>
                <a:r>
                  <a:rPr lang="en-US" sz="1400" noProof="0">
                    <a:solidFill>
                      <a:schemeClr val="tx1"/>
                    </a:solidFill>
                  </a:rPr>
                  <a:t>Approximate reasoning processes supporting </a:t>
                </a:r>
              </a:p>
              <a:p>
                <a:pPr marL="400050" indent="-400050" algn="ctr">
                  <a:buAutoNum type="romanLcParenBoth"/>
                </a:pPr>
                <a:r>
                  <a:rPr lang="en-US" sz="1400" noProof="0">
                    <a:solidFill>
                      <a:schemeClr val="tx1"/>
                    </a:solidFill>
                  </a:rPr>
                  <a:t>generation of rough set based granular computations in interaction with the abstract and physical worlds over dynamically discovered rough set based granular networks </a:t>
                </a:r>
                <a:r>
                  <a:rPr lang="pl-PL" sz="1400">
                    <a:solidFill>
                      <a:schemeClr val="tx1"/>
                    </a:solidFill>
                  </a:rPr>
                  <a:t>a</a:t>
                </a:r>
                <a:r>
                  <a:rPr lang="en-US" sz="1400" noProof="0" err="1">
                    <a:solidFill>
                      <a:schemeClr val="tx1"/>
                    </a:solidFill>
                  </a:rPr>
                  <a:t>nd</a:t>
                </a:r>
                <a:endParaRPr lang="pl-PL" sz="1400">
                  <a:solidFill>
                    <a:schemeClr val="tx1"/>
                  </a:solidFill>
                </a:endParaRPr>
              </a:p>
              <a:p>
                <a:pPr marL="400050" indent="-400050" algn="ctr">
                  <a:buAutoNum type="romanLcParenBoth"/>
                </a:pPr>
                <a:r>
                  <a:rPr lang="en-US" sz="1400" noProof="0">
                    <a:solidFill>
                      <a:schemeClr val="tx1"/>
                    </a:solidFill>
                  </a:rPr>
                  <a:t>for a given problem specification </a:t>
                </a:r>
                <a:r>
                  <a:rPr lang="pl-PL" sz="1400" noProof="0">
                    <a:solidFill>
                      <a:schemeClr val="tx1"/>
                    </a:solidFill>
                  </a:rPr>
                  <a:t>to</a:t>
                </a:r>
                <a:r>
                  <a:rPr lang="en-US" sz="1400" noProof="0">
                    <a:solidFill>
                      <a:schemeClr val="tx1"/>
                    </a:solidFill>
                  </a:rPr>
                  <a:t> c-granule(s), construction of "abstract and/or physical" approximate solutions of appropriate quality along these granular computations in the form of granules.</a:t>
                </a:r>
              </a:p>
            </p:txBody>
          </p:sp>
          <p:sp>
            <p:nvSpPr>
              <p:cNvPr id="15" name="Prostokąt 14"/>
              <p:cNvSpPr/>
              <p:nvPr/>
            </p:nvSpPr>
            <p:spPr>
              <a:xfrm>
                <a:off x="3025722" y="1175147"/>
                <a:ext cx="1944216" cy="16324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Basic task: </a:t>
                </a:r>
                <a:endParaRPr lang="pl-PL" sz="1400" b="1" dirty="0">
                  <a:solidFill>
                    <a:schemeClr val="tx1"/>
                  </a:solidFill>
                </a:endParaRPr>
              </a:p>
              <a:p>
                <a:pPr algn="ctr"/>
                <a:r>
                  <a:rPr lang="en-US" sz="1400" noProof="0" dirty="0">
                    <a:solidFill>
                      <a:schemeClr val="tx1"/>
                    </a:solidFill>
                  </a:rPr>
                  <a:t>Discover</a:t>
                </a:r>
                <a:r>
                  <a:rPr lang="pl-PL" sz="1400" noProof="0" dirty="0">
                    <a:solidFill>
                      <a:schemeClr val="tx1"/>
                    </a:solidFill>
                  </a:rPr>
                  <a:t>y</a:t>
                </a:r>
                <a:r>
                  <a:rPr lang="en-US" sz="1400" noProof="0" dirty="0">
                    <a:solidFill>
                      <a:schemeClr val="tx1"/>
                    </a:solidFill>
                  </a:rPr>
                  <a:t> of approximate solutions to problems of appropriate quality based on discovery of rough set based complex game teams over rough set based granular networks</a:t>
                </a:r>
              </a:p>
            </p:txBody>
          </p:sp>
          <p:sp>
            <p:nvSpPr>
              <p:cNvPr id="16" name="Strzałka w prawo 15"/>
              <p:cNvSpPr/>
              <p:nvPr/>
            </p:nvSpPr>
            <p:spPr>
              <a:xfrm>
                <a:off x="2658934" y="1900623"/>
                <a:ext cx="366789" cy="158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p:cNvSpPr txBox="1"/>
              <p:nvPr/>
            </p:nvSpPr>
            <p:spPr>
              <a:xfrm>
                <a:off x="1384304" y="122702"/>
                <a:ext cx="2629393" cy="338273"/>
              </a:xfrm>
              <a:prstGeom prst="rect">
                <a:avLst/>
              </a:prstGeom>
              <a:noFill/>
            </p:spPr>
            <p:txBody>
              <a:bodyPr wrap="square" rtlCol="0">
                <a:spAutoFit/>
              </a:bodyPr>
              <a:lstStyle/>
              <a:p>
                <a:pPr algn="ctr"/>
                <a:r>
                  <a:rPr lang="pl-PL" sz="1800" dirty="0"/>
                  <a:t>CHALLENGE FOR RS IN </a:t>
                </a:r>
                <a:r>
                  <a:rPr lang="pl-PL" sz="1800" dirty="0" err="1"/>
                  <a:t>IGrC</a:t>
                </a:r>
                <a:endParaRPr lang="pl-PL" sz="1800" dirty="0"/>
              </a:p>
            </p:txBody>
          </p:sp>
        </p:grpSp>
        <p:sp>
          <p:nvSpPr>
            <p:cNvPr id="18" name="Strzałka w dół 17"/>
            <p:cNvSpPr/>
            <p:nvPr/>
          </p:nvSpPr>
          <p:spPr>
            <a:xfrm>
              <a:off x="3828372" y="2619246"/>
              <a:ext cx="638297" cy="6802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208957287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CCD8076-61E3-662C-F438-64BC87D50FF2}"/>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23E79995-A1DC-3996-1099-27BE5238608B}"/>
              </a:ext>
            </a:extLst>
          </p:cNvPr>
          <p:cNvSpPr txBox="1">
            <a:spLocks/>
          </p:cNvSpPr>
          <p:nvPr/>
        </p:nvSpPr>
        <p:spPr>
          <a:xfrm>
            <a:off x="151231" y="372974"/>
            <a:ext cx="8856984" cy="507225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600" b="1" dirty="0"/>
              <a:t>CHALLENGES</a:t>
            </a:r>
            <a:r>
              <a:rPr lang="pl-PL" sz="3600" b="1" dirty="0"/>
              <a:t>: </a:t>
            </a:r>
          </a:p>
          <a:p>
            <a:r>
              <a:rPr lang="pl-PL" sz="3600" b="1" dirty="0"/>
              <a:t> </a:t>
            </a:r>
            <a:r>
              <a:rPr lang="en-US" sz="3600" b="1" dirty="0"/>
              <a:t>FOR DIFFERENT CLASSES OF PROBLEMS FOR WHICH </a:t>
            </a:r>
          </a:p>
          <a:p>
            <a:r>
              <a:rPr lang="pl-PL" sz="3600" b="1" dirty="0"/>
              <a:t>THE HIGH QUALITY APPROXIMATE SOLUTIONS </a:t>
            </a:r>
          </a:p>
          <a:p>
            <a:r>
              <a:rPr lang="en-US" sz="3600" b="1" dirty="0"/>
              <a:t>SHOULD </a:t>
            </a:r>
            <a:r>
              <a:rPr lang="pl-PL" sz="3600" b="1" dirty="0"/>
              <a:t>BE DISCOVERED BY </a:t>
            </a:r>
            <a:r>
              <a:rPr lang="en-US" sz="3600" b="1" dirty="0"/>
              <a:t>PROPERLY STEERED GRANULAR COMPUTATIONS </a:t>
            </a:r>
          </a:p>
          <a:p>
            <a:r>
              <a:rPr lang="pl-PL" sz="3600" b="1" dirty="0"/>
              <a:t>USING</a:t>
            </a:r>
            <a:r>
              <a:rPr lang="en-US" sz="3600" b="1" dirty="0"/>
              <a:t> ADAPTIVE COMPLEX GAMES</a:t>
            </a:r>
          </a:p>
        </p:txBody>
      </p:sp>
      <p:sp>
        <p:nvSpPr>
          <p:cNvPr id="2" name="Symbol zastępczy numeru slajdu 1">
            <a:extLst>
              <a:ext uri="{FF2B5EF4-FFF2-40B4-BE49-F238E27FC236}">
                <a16:creationId xmlns="" xmlns:a16="http://schemas.microsoft.com/office/drawing/2014/main" id="{971D8F21-ED3B-7812-B073-4EDBCF7604DA}"/>
              </a:ext>
            </a:extLst>
          </p:cNvPr>
          <p:cNvSpPr>
            <a:spLocks noGrp="1"/>
          </p:cNvSpPr>
          <p:nvPr>
            <p:ph type="sldNum" sz="quarter" idx="12"/>
          </p:nvPr>
        </p:nvSpPr>
        <p:spPr/>
        <p:txBody>
          <a:bodyPr/>
          <a:lstStyle/>
          <a:p>
            <a:pPr>
              <a:defRPr/>
            </a:pPr>
            <a:fld id="{D02E777F-298D-4C96-825C-3DC57E52C55E}" type="slidenum">
              <a:rPr lang="pl-PL" smtClean="0"/>
              <a:pPr>
                <a:defRPr/>
              </a:pPr>
              <a:t>194</a:t>
            </a:fld>
            <a:endParaRPr lang="pl-PL"/>
          </a:p>
        </p:txBody>
      </p:sp>
      <p:sp>
        <p:nvSpPr>
          <p:cNvPr id="3" name="pole tekstowe 2">
            <a:extLst>
              <a:ext uri="{FF2B5EF4-FFF2-40B4-BE49-F238E27FC236}">
                <a16:creationId xmlns="" xmlns:a16="http://schemas.microsoft.com/office/drawing/2014/main" id="{6EB8F4A6-F5D7-E738-BB45-033DBB5ECB55}"/>
              </a:ext>
            </a:extLst>
          </p:cNvPr>
          <p:cNvSpPr txBox="1"/>
          <p:nvPr/>
        </p:nvSpPr>
        <p:spPr>
          <a:xfrm>
            <a:off x="2350096" y="6036023"/>
            <a:ext cx="6336704" cy="707886"/>
          </a:xfrm>
          <a:prstGeom prst="rect">
            <a:avLst/>
          </a:prstGeom>
          <a:noFill/>
        </p:spPr>
        <p:txBody>
          <a:bodyPr wrap="square" rtlCol="0">
            <a:spAutoFit/>
          </a:bodyPr>
          <a:lstStyle/>
          <a:p>
            <a:r>
              <a:rPr lang="pl-PL" sz="2000" i="1" dirty="0">
                <a:solidFill>
                  <a:srgbClr val="0000CC"/>
                </a:solidFill>
              </a:rPr>
              <a:t>W. Zaremba, </a:t>
            </a:r>
            <a:r>
              <a:rPr lang="en-US" sz="2000" i="1" dirty="0" err="1">
                <a:solidFill>
                  <a:srgbClr val="0000CC"/>
                </a:solidFill>
              </a:rPr>
              <a:t>OpenAI</a:t>
            </a:r>
            <a:r>
              <a:rPr lang="en-US" sz="2000" i="1" dirty="0">
                <a:solidFill>
                  <a:srgbClr val="0000CC"/>
                </a:solidFill>
              </a:rPr>
              <a:t> (5 steps of </a:t>
            </a:r>
            <a:r>
              <a:rPr lang="pl-PL" sz="2000" i="1" dirty="0">
                <a:solidFill>
                  <a:srgbClr val="0000CC"/>
                </a:solidFill>
              </a:rPr>
              <a:t>development), https://www.youtube.com/watch?v=pX0BZwFEPiE</a:t>
            </a:r>
            <a:endParaRPr lang="en-US" sz="2000" i="1" dirty="0">
              <a:solidFill>
                <a:srgbClr val="0000CC"/>
              </a:solidFill>
            </a:endParaRPr>
          </a:p>
        </p:txBody>
      </p:sp>
    </p:spTree>
    <p:extLst>
      <p:ext uri="{BB962C8B-B14F-4D97-AF65-F5344CB8AC3E}">
        <p14:creationId xmlns:p14="http://schemas.microsoft.com/office/powerpoint/2010/main" val="115799595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D8E0139-E703-CEC3-C3B2-72CE335D4EAD}"/>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7B83A108-2DCE-39A2-98D8-4C634CB44835}"/>
              </a:ext>
            </a:extLst>
          </p:cNvPr>
          <p:cNvSpPr txBox="1">
            <a:spLocks/>
          </p:cNvSpPr>
          <p:nvPr/>
        </p:nvSpPr>
        <p:spPr>
          <a:xfrm>
            <a:off x="107504" y="116632"/>
            <a:ext cx="8856984" cy="144016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dirty="0"/>
              <a:t>EXAMPLES OF </a:t>
            </a:r>
            <a:r>
              <a:rPr lang="en-US" sz="3600" b="1" dirty="0"/>
              <a:t>CHALLENGES</a:t>
            </a:r>
            <a:endParaRPr lang="pl-PL" sz="3600" b="1" dirty="0"/>
          </a:p>
          <a:p>
            <a:r>
              <a:rPr lang="en-US" sz="2400" b="1" dirty="0"/>
              <a:t>related to the design methods yielding risk ratings based on a thorough examination of an AI system and its behavior</a:t>
            </a:r>
          </a:p>
          <a:p>
            <a:r>
              <a:rPr lang="en-US" sz="3600" b="1" dirty="0"/>
              <a:t> </a:t>
            </a:r>
          </a:p>
          <a:p>
            <a:r>
              <a:rPr lang="pl-PL" sz="3600" b="1" dirty="0"/>
              <a:t> </a:t>
            </a:r>
            <a:endParaRPr lang="en-US" sz="3600" b="1" dirty="0"/>
          </a:p>
        </p:txBody>
      </p:sp>
      <p:sp>
        <p:nvSpPr>
          <p:cNvPr id="2" name="Symbol zastępczy numeru slajdu 1">
            <a:extLst>
              <a:ext uri="{FF2B5EF4-FFF2-40B4-BE49-F238E27FC236}">
                <a16:creationId xmlns="" xmlns:a16="http://schemas.microsoft.com/office/drawing/2014/main" id="{178601C8-8682-CDA5-3E4C-0D9354C54D5D}"/>
              </a:ext>
            </a:extLst>
          </p:cNvPr>
          <p:cNvSpPr>
            <a:spLocks noGrp="1"/>
          </p:cNvSpPr>
          <p:nvPr>
            <p:ph type="sldNum" sz="quarter" idx="12"/>
          </p:nvPr>
        </p:nvSpPr>
        <p:spPr/>
        <p:txBody>
          <a:bodyPr/>
          <a:lstStyle/>
          <a:p>
            <a:pPr>
              <a:defRPr/>
            </a:pPr>
            <a:fld id="{D02E777F-298D-4C96-825C-3DC57E52C55E}" type="slidenum">
              <a:rPr lang="pl-PL" smtClean="0"/>
              <a:pPr>
                <a:defRPr/>
              </a:pPr>
              <a:t>195</a:t>
            </a:fld>
            <a:endParaRPr lang="pl-PL"/>
          </a:p>
        </p:txBody>
      </p:sp>
      <p:sp>
        <p:nvSpPr>
          <p:cNvPr id="5" name="pole tekstowe 4">
            <a:extLst>
              <a:ext uri="{FF2B5EF4-FFF2-40B4-BE49-F238E27FC236}">
                <a16:creationId xmlns="" xmlns:a16="http://schemas.microsoft.com/office/drawing/2014/main" id="{452ABA20-E957-7808-56D2-09AD6E9F58D1}"/>
              </a:ext>
            </a:extLst>
          </p:cNvPr>
          <p:cNvSpPr txBox="1"/>
          <p:nvPr/>
        </p:nvSpPr>
        <p:spPr>
          <a:xfrm>
            <a:off x="272732" y="1916832"/>
            <a:ext cx="8427455" cy="2308324"/>
          </a:xfrm>
          <a:prstGeom prst="rect">
            <a:avLst/>
          </a:prstGeom>
          <a:noFill/>
        </p:spPr>
        <p:txBody>
          <a:bodyPr wrap="square" rtlCol="0">
            <a:spAutoFit/>
          </a:bodyPr>
          <a:lstStyle/>
          <a:p>
            <a:pPr algn="just"/>
            <a:r>
              <a:rPr lang="en-US" sz="2400" dirty="0">
                <a:solidFill>
                  <a:srgbClr val="0000CC"/>
                </a:solidFill>
              </a:rPr>
              <a:t>These risk degrees should clarify whether a given AI system is trustworthy and, if not, why. They should also indicate whether an </a:t>
            </a:r>
            <a:r>
              <a:rPr lang="en-US" sz="2400" dirty="0" err="1">
                <a:solidFill>
                  <a:srgbClr val="0000CC"/>
                </a:solidFill>
              </a:rPr>
              <a:t>LMM</a:t>
            </a:r>
            <a:r>
              <a:rPr lang="en-US" sz="2400" dirty="0">
                <a:solidFill>
                  <a:srgbClr val="0000CC"/>
                </a:solidFill>
              </a:rPr>
              <a:t> module of the system generates hallucinations and, if so, characterize</a:t>
            </a:r>
            <a:r>
              <a:rPr lang="pl-PL" sz="2400" dirty="0">
                <a:solidFill>
                  <a:srgbClr val="0000CC"/>
                </a:solidFill>
              </a:rPr>
              <a:t> </a:t>
            </a:r>
            <a:r>
              <a:rPr lang="en-US" sz="2400" dirty="0">
                <a:solidFill>
                  <a:srgbClr val="0000CC"/>
                </a:solidFill>
              </a:rPr>
              <a:t>the situations in which this occurs. Finally, they should explain whether the behavior of a given AI system is explainable and, if not, why.</a:t>
            </a:r>
          </a:p>
        </p:txBody>
      </p:sp>
      <p:sp>
        <p:nvSpPr>
          <p:cNvPr id="6" name="pole tekstowe 5">
            <a:extLst>
              <a:ext uri="{FF2B5EF4-FFF2-40B4-BE49-F238E27FC236}">
                <a16:creationId xmlns="" xmlns:a16="http://schemas.microsoft.com/office/drawing/2014/main" id="{94E49C31-A40E-60AE-D76C-396E5C45508A}"/>
              </a:ext>
            </a:extLst>
          </p:cNvPr>
          <p:cNvSpPr txBox="1"/>
          <p:nvPr/>
        </p:nvSpPr>
        <p:spPr>
          <a:xfrm>
            <a:off x="467544" y="4429343"/>
            <a:ext cx="7920880" cy="1815882"/>
          </a:xfrm>
          <a:prstGeom prst="rect">
            <a:avLst/>
          </a:prstGeom>
          <a:noFill/>
        </p:spPr>
        <p:txBody>
          <a:bodyPr wrap="square" rtlCol="0">
            <a:spAutoFit/>
          </a:bodyPr>
          <a:lstStyle/>
          <a:p>
            <a:r>
              <a:rPr lang="en-US" sz="1400" i="1" dirty="0">
                <a:solidFill>
                  <a:srgbClr val="0000FF"/>
                </a:solidFill>
              </a:rPr>
              <a:t>S. Gerrish, How Smart Machines Think. Cambridge, MA: MIT Press,</a:t>
            </a:r>
            <a:r>
              <a:rPr lang="pl-PL" sz="1400" i="1" dirty="0">
                <a:solidFill>
                  <a:srgbClr val="0000FF"/>
                </a:solidFill>
              </a:rPr>
              <a:t> </a:t>
            </a:r>
            <a:r>
              <a:rPr lang="en-US" sz="1400" i="1" dirty="0">
                <a:solidFill>
                  <a:srgbClr val="0000FF"/>
                </a:solidFill>
              </a:rPr>
              <a:t>2018. [Online]. doi.org/10.7551/</a:t>
            </a:r>
            <a:r>
              <a:rPr lang="en-US" sz="1400" i="1" dirty="0" err="1">
                <a:solidFill>
                  <a:srgbClr val="0000FF"/>
                </a:solidFill>
              </a:rPr>
              <a:t>mitpress</a:t>
            </a:r>
            <a:r>
              <a:rPr lang="en-US" sz="1400" i="1" dirty="0">
                <a:solidFill>
                  <a:srgbClr val="0000FF"/>
                </a:solidFill>
              </a:rPr>
              <a:t>/11440.001.0001</a:t>
            </a:r>
            <a:endParaRPr lang="pl-PL" sz="1400" i="1" dirty="0">
              <a:solidFill>
                <a:srgbClr val="0000FF"/>
              </a:solidFill>
            </a:endParaRPr>
          </a:p>
          <a:p>
            <a:r>
              <a:rPr lang="en-US" sz="1400" i="1" dirty="0">
                <a:solidFill>
                  <a:srgbClr val="0000FF"/>
                </a:solidFill>
              </a:rPr>
              <a:t>E. Y. Chang: Multi-LLM Agent Collaborative Intelligence: The Path to Artificial General Intelligence.  Association for Computing Machinery,  New York, NY 2025. doi.org/10.1145/3749421</a:t>
            </a:r>
          </a:p>
          <a:p>
            <a:r>
              <a:rPr lang="en-US" sz="1400" i="1" dirty="0">
                <a:solidFill>
                  <a:srgbClr val="0000FF"/>
                </a:solidFill>
              </a:rPr>
              <a:t>R. Mariani, F. Rossi  et al: Trustworthy AI—Part I. Computer 14-18, February 2023</a:t>
            </a:r>
            <a:endParaRPr lang="pl-PL" sz="1400" i="1" dirty="0">
              <a:solidFill>
                <a:srgbClr val="0000FF"/>
              </a:solidFill>
            </a:endParaRPr>
          </a:p>
          <a:p>
            <a:r>
              <a:rPr lang="en-US" sz="1400" i="1" dirty="0">
                <a:solidFill>
                  <a:srgbClr val="0000FF"/>
                </a:solidFill>
              </a:rPr>
              <a:t>R. Mariani, F. Rossi  et al: Trustworthy AI—Part II. Computer 13-16, May 2023</a:t>
            </a:r>
            <a:endParaRPr lang="pl-PL" sz="1400" i="1" dirty="0">
              <a:solidFill>
                <a:srgbClr val="0000FF"/>
              </a:solidFill>
            </a:endParaRPr>
          </a:p>
          <a:p>
            <a:r>
              <a:rPr lang="en-US" sz="1400" i="1" dirty="0" err="1">
                <a:solidFill>
                  <a:srgbClr val="0000FF"/>
                </a:solidFill>
              </a:rPr>
              <a:t>Lotfi</a:t>
            </a:r>
            <a:r>
              <a:rPr lang="en-US" sz="1400" i="1" dirty="0">
                <a:solidFill>
                  <a:srgbClr val="0000FF"/>
                </a:solidFill>
              </a:rPr>
              <a:t> A. </a:t>
            </a:r>
            <a:r>
              <a:rPr lang="en-US" sz="1400" i="1" dirty="0" err="1">
                <a:solidFill>
                  <a:srgbClr val="0000FF"/>
                </a:solidFill>
              </a:rPr>
              <a:t>Zadeh</a:t>
            </a:r>
            <a:r>
              <a:rPr lang="en-US" sz="1400" i="1" dirty="0">
                <a:solidFill>
                  <a:srgbClr val="0000FF"/>
                </a:solidFill>
              </a:rPr>
              <a:t>: Foreword. In: </a:t>
            </a:r>
            <a:r>
              <a:rPr lang="en-US" sz="1400" i="1" dirty="0" err="1">
                <a:solidFill>
                  <a:srgbClr val="0000FF"/>
                </a:solidFill>
              </a:rPr>
              <a:t>S.K</a:t>
            </a:r>
            <a:r>
              <a:rPr lang="en-US" sz="1400" i="1" dirty="0">
                <a:solidFill>
                  <a:srgbClr val="0000FF"/>
                </a:solidFill>
              </a:rPr>
              <a:t>. Pal, </a:t>
            </a:r>
            <a:r>
              <a:rPr lang="en-US" sz="1400" i="1" dirty="0" err="1">
                <a:solidFill>
                  <a:srgbClr val="0000FF"/>
                </a:solidFill>
              </a:rPr>
              <a:t>L.Polkowski</a:t>
            </a:r>
            <a:r>
              <a:rPr lang="en-US" sz="1400" i="1" dirty="0">
                <a:solidFill>
                  <a:srgbClr val="0000FF"/>
                </a:solidFill>
              </a:rPr>
              <a:t>, A. Skowron (eds.) Rough-Neural Computing. Techniques for Computing with Words. Springer 2004</a:t>
            </a:r>
          </a:p>
        </p:txBody>
      </p:sp>
    </p:spTree>
    <p:extLst>
      <p:ext uri="{BB962C8B-B14F-4D97-AF65-F5344CB8AC3E}">
        <p14:creationId xmlns:p14="http://schemas.microsoft.com/office/powerpoint/2010/main" val="89873125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D8E0139-E703-CEC3-C3B2-72CE335D4EAD}"/>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7B83A108-2DCE-39A2-98D8-4C634CB44835}"/>
              </a:ext>
            </a:extLst>
          </p:cNvPr>
          <p:cNvSpPr txBox="1">
            <a:spLocks/>
          </p:cNvSpPr>
          <p:nvPr/>
        </p:nvSpPr>
        <p:spPr>
          <a:xfrm>
            <a:off x="107504" y="116632"/>
            <a:ext cx="8856984" cy="158417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dirty="0"/>
              <a:t>EXAMPLES OF </a:t>
            </a:r>
            <a:r>
              <a:rPr lang="en-US" sz="3600" b="1" dirty="0"/>
              <a:t>CHALLENGES</a:t>
            </a:r>
            <a:r>
              <a:rPr lang="pl-PL" sz="3600" b="1" dirty="0"/>
              <a:t>:</a:t>
            </a:r>
          </a:p>
          <a:p>
            <a:r>
              <a:rPr lang="en-US" sz="2800" b="1" dirty="0"/>
              <a:t>INTELLIGENT &amp; COLLABORATIVE DIALOGUE </a:t>
            </a:r>
            <a:r>
              <a:rPr lang="pl-PL" sz="2800" b="1" dirty="0"/>
              <a:t>OF </a:t>
            </a:r>
            <a:r>
              <a:rPr lang="en-US" sz="2800" b="1" dirty="0"/>
              <a:t>SOCIETIES OF C-GRANULES</a:t>
            </a:r>
          </a:p>
          <a:p>
            <a:endParaRPr lang="en-US" sz="3600" b="1" dirty="0"/>
          </a:p>
          <a:p>
            <a:r>
              <a:rPr lang="pl-PL" sz="3600" b="1" dirty="0"/>
              <a:t> </a:t>
            </a:r>
            <a:endParaRPr lang="en-US" sz="3600" b="1" dirty="0"/>
          </a:p>
        </p:txBody>
      </p:sp>
      <p:sp>
        <p:nvSpPr>
          <p:cNvPr id="2" name="Symbol zastępczy numeru slajdu 1">
            <a:extLst>
              <a:ext uri="{FF2B5EF4-FFF2-40B4-BE49-F238E27FC236}">
                <a16:creationId xmlns="" xmlns:a16="http://schemas.microsoft.com/office/drawing/2014/main" id="{178601C8-8682-CDA5-3E4C-0D9354C54D5D}"/>
              </a:ext>
            </a:extLst>
          </p:cNvPr>
          <p:cNvSpPr>
            <a:spLocks noGrp="1"/>
          </p:cNvSpPr>
          <p:nvPr>
            <p:ph type="sldNum" sz="quarter" idx="12"/>
          </p:nvPr>
        </p:nvSpPr>
        <p:spPr/>
        <p:txBody>
          <a:bodyPr/>
          <a:lstStyle/>
          <a:p>
            <a:pPr>
              <a:defRPr/>
            </a:pPr>
            <a:fld id="{D02E777F-298D-4C96-825C-3DC57E52C55E}" type="slidenum">
              <a:rPr lang="pl-PL" smtClean="0"/>
              <a:pPr>
                <a:defRPr/>
              </a:pPr>
              <a:t>196</a:t>
            </a:fld>
            <a:endParaRPr lang="pl-PL"/>
          </a:p>
        </p:txBody>
      </p:sp>
      <p:sp>
        <p:nvSpPr>
          <p:cNvPr id="5" name="pole tekstowe 4">
            <a:extLst>
              <a:ext uri="{FF2B5EF4-FFF2-40B4-BE49-F238E27FC236}">
                <a16:creationId xmlns="" xmlns:a16="http://schemas.microsoft.com/office/drawing/2014/main" id="{452ABA20-E957-7808-56D2-09AD6E9F58D1}"/>
              </a:ext>
            </a:extLst>
          </p:cNvPr>
          <p:cNvSpPr txBox="1"/>
          <p:nvPr/>
        </p:nvSpPr>
        <p:spPr>
          <a:xfrm>
            <a:off x="259345" y="1916832"/>
            <a:ext cx="8427455" cy="2677656"/>
          </a:xfrm>
          <a:prstGeom prst="rect">
            <a:avLst/>
          </a:prstGeom>
          <a:noFill/>
        </p:spPr>
        <p:txBody>
          <a:bodyPr wrap="square" rtlCol="0">
            <a:spAutoFit/>
          </a:bodyPr>
          <a:lstStyle/>
          <a:p>
            <a:pPr algn="just"/>
            <a:r>
              <a:rPr lang="pl-PL" sz="2400" dirty="0">
                <a:solidFill>
                  <a:srgbClr val="0000CC"/>
                </a:solidFill>
              </a:rPr>
              <a:t>[…] </a:t>
            </a:r>
            <a:r>
              <a:rPr lang="en-US" sz="2400" dirty="0">
                <a:solidFill>
                  <a:srgbClr val="0000CC"/>
                </a:solidFill>
              </a:rPr>
              <a:t>the key to achieving </a:t>
            </a:r>
            <a:r>
              <a:rPr lang="en-US" sz="2400" dirty="0" err="1">
                <a:solidFill>
                  <a:srgbClr val="0000CC"/>
                </a:solidFill>
              </a:rPr>
              <a:t>AGI</a:t>
            </a:r>
            <a:r>
              <a:rPr lang="en-US" sz="2400" dirty="0">
                <a:solidFill>
                  <a:srgbClr val="0000CC"/>
                </a:solidFill>
              </a:rPr>
              <a:t>, characterized</a:t>
            </a:r>
            <a:r>
              <a:rPr lang="pl-PL" sz="2400" dirty="0">
                <a:solidFill>
                  <a:srgbClr val="0000CC"/>
                </a:solidFill>
              </a:rPr>
              <a:t> </a:t>
            </a:r>
            <a:r>
              <a:rPr lang="en-US" sz="2400" dirty="0">
                <a:solidFill>
                  <a:srgbClr val="0000CC"/>
                </a:solidFill>
              </a:rPr>
              <a:t>by versatility, adaptability, reasoning, critical thinking, planning,</a:t>
            </a:r>
            <a:r>
              <a:rPr lang="pl-PL" sz="2400" dirty="0">
                <a:solidFill>
                  <a:srgbClr val="0000CC"/>
                </a:solidFill>
              </a:rPr>
              <a:t> </a:t>
            </a:r>
            <a:r>
              <a:rPr lang="en-US" sz="2400" dirty="0">
                <a:solidFill>
                  <a:srgbClr val="0000CC"/>
                </a:solidFill>
              </a:rPr>
              <a:t>and ethical alignment, lies not in creating more powerful individual</a:t>
            </a:r>
            <a:r>
              <a:rPr lang="pl-PL" sz="2400" dirty="0">
                <a:solidFill>
                  <a:srgbClr val="0000CC"/>
                </a:solidFill>
              </a:rPr>
              <a:t> </a:t>
            </a:r>
            <a:r>
              <a:rPr lang="en-US" sz="2400" dirty="0">
                <a:solidFill>
                  <a:srgbClr val="0000CC"/>
                </a:solidFill>
              </a:rPr>
              <a:t>models, but in enabling large language models (</a:t>
            </a:r>
            <a:r>
              <a:rPr lang="en-US" sz="2400" dirty="0" err="1">
                <a:solidFill>
                  <a:srgbClr val="0000CC"/>
                </a:solidFill>
              </a:rPr>
              <a:t>LLMs</a:t>
            </a:r>
            <a:r>
              <a:rPr lang="en-US" sz="2400" dirty="0">
                <a:solidFill>
                  <a:srgbClr val="0000CC"/>
                </a:solidFill>
              </a:rPr>
              <a:t>) to engage</a:t>
            </a:r>
            <a:r>
              <a:rPr lang="pl-PL" sz="2400" dirty="0">
                <a:solidFill>
                  <a:srgbClr val="0000CC"/>
                </a:solidFill>
              </a:rPr>
              <a:t> </a:t>
            </a:r>
            <a:r>
              <a:rPr lang="en-US" sz="2400" dirty="0">
                <a:solidFill>
                  <a:srgbClr val="0000CC"/>
                </a:solidFill>
              </a:rPr>
              <a:t>in intelligent and collaborative dialogue. This concept, termed</a:t>
            </a:r>
            <a:r>
              <a:rPr lang="pl-PL" sz="2400" dirty="0">
                <a:solidFill>
                  <a:srgbClr val="0000CC"/>
                </a:solidFill>
              </a:rPr>
              <a:t> </a:t>
            </a:r>
            <a:r>
              <a:rPr lang="en-US" sz="2400" b="1" dirty="0">
                <a:solidFill>
                  <a:srgbClr val="0000CC"/>
                </a:solidFill>
              </a:rPr>
              <a:t>Multi-</a:t>
            </a:r>
            <a:r>
              <a:rPr lang="en-US" sz="2400" b="1" dirty="0" err="1">
                <a:solidFill>
                  <a:srgbClr val="0000CC"/>
                </a:solidFill>
              </a:rPr>
              <a:t>LLM</a:t>
            </a:r>
            <a:r>
              <a:rPr lang="en-US" sz="2400" b="1" dirty="0">
                <a:solidFill>
                  <a:srgbClr val="0000CC"/>
                </a:solidFill>
              </a:rPr>
              <a:t> Agent Collaborative Intelligence </a:t>
            </a:r>
            <a:r>
              <a:rPr lang="en-US" sz="2400" dirty="0">
                <a:solidFill>
                  <a:srgbClr val="0000CC"/>
                </a:solidFill>
              </a:rPr>
              <a:t>(MACI) forms</a:t>
            </a:r>
            <a:r>
              <a:rPr lang="pl-PL" sz="2400" dirty="0">
                <a:solidFill>
                  <a:srgbClr val="0000CC"/>
                </a:solidFill>
              </a:rPr>
              <a:t> </a:t>
            </a:r>
            <a:r>
              <a:rPr lang="en-US" sz="2400" dirty="0">
                <a:solidFill>
                  <a:srgbClr val="0000CC"/>
                </a:solidFill>
              </a:rPr>
              <a:t>the foundation of our exploration.</a:t>
            </a:r>
          </a:p>
        </p:txBody>
      </p:sp>
      <p:sp>
        <p:nvSpPr>
          <p:cNvPr id="6" name="pole tekstowe 5">
            <a:extLst>
              <a:ext uri="{FF2B5EF4-FFF2-40B4-BE49-F238E27FC236}">
                <a16:creationId xmlns="" xmlns:a16="http://schemas.microsoft.com/office/drawing/2014/main" id="{94E49C31-A40E-60AE-D76C-396E5C45508A}"/>
              </a:ext>
            </a:extLst>
          </p:cNvPr>
          <p:cNvSpPr txBox="1"/>
          <p:nvPr/>
        </p:nvSpPr>
        <p:spPr>
          <a:xfrm>
            <a:off x="575556" y="5301208"/>
            <a:ext cx="7920880" cy="523220"/>
          </a:xfrm>
          <a:prstGeom prst="rect">
            <a:avLst/>
          </a:prstGeom>
          <a:noFill/>
        </p:spPr>
        <p:txBody>
          <a:bodyPr wrap="square" rtlCol="0">
            <a:spAutoFit/>
          </a:bodyPr>
          <a:lstStyle/>
          <a:p>
            <a:pPr algn="r"/>
            <a:r>
              <a:rPr lang="en-US" sz="1400" i="1" dirty="0">
                <a:solidFill>
                  <a:srgbClr val="0000FF"/>
                </a:solidFill>
              </a:rPr>
              <a:t>E. Y. Chang: Multi-</a:t>
            </a:r>
            <a:r>
              <a:rPr lang="en-US" sz="1400" i="1" dirty="0" err="1">
                <a:solidFill>
                  <a:srgbClr val="0000FF"/>
                </a:solidFill>
              </a:rPr>
              <a:t>LLM</a:t>
            </a:r>
            <a:r>
              <a:rPr lang="en-US" sz="1400" i="1" dirty="0">
                <a:solidFill>
                  <a:srgbClr val="0000FF"/>
                </a:solidFill>
              </a:rPr>
              <a:t> Agent Collaborative Intelligence: The Path to Artificial General Intelligence.  Association for Computing Machinery,  New York, NY 2025. doi.org/10.1145/3749421</a:t>
            </a:r>
          </a:p>
        </p:txBody>
      </p:sp>
    </p:spTree>
    <p:extLst>
      <p:ext uri="{BB962C8B-B14F-4D97-AF65-F5344CB8AC3E}">
        <p14:creationId xmlns:p14="http://schemas.microsoft.com/office/powerpoint/2010/main" val="44765756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06535496-4A65-66B3-67ED-411C5CE396F3}"/>
              </a:ext>
            </a:extLst>
          </p:cNvPr>
          <p:cNvSpPr txBox="1">
            <a:spLocks/>
          </p:cNvSpPr>
          <p:nvPr/>
        </p:nvSpPr>
        <p:spPr>
          <a:xfrm>
            <a:off x="457200" y="1916832"/>
            <a:ext cx="8229600" cy="230425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b="1" dirty="0" err="1"/>
              <a:t>SUMMARY</a:t>
            </a:r>
            <a:r>
              <a:rPr lang="pl-PL" b="1" dirty="0"/>
              <a:t> </a:t>
            </a:r>
          </a:p>
          <a:p>
            <a:r>
              <a:rPr lang="pl-PL" b="1" dirty="0"/>
              <a:t>&amp; </a:t>
            </a:r>
          </a:p>
          <a:p>
            <a:r>
              <a:rPr lang="pl-PL" b="1" dirty="0" err="1"/>
              <a:t>FUTURE</a:t>
            </a:r>
            <a:r>
              <a:rPr lang="pl-PL" b="1" dirty="0"/>
              <a:t> </a:t>
            </a:r>
            <a:r>
              <a:rPr lang="pl-PL" b="1" dirty="0" err="1"/>
              <a:t>RESEARCH</a:t>
            </a:r>
            <a:endParaRPr lang="en-US"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197</a:t>
            </a:fld>
            <a:endParaRPr lang="pl-PL"/>
          </a:p>
        </p:txBody>
      </p:sp>
    </p:spTree>
    <p:extLst>
      <p:ext uri="{BB962C8B-B14F-4D97-AF65-F5344CB8AC3E}">
        <p14:creationId xmlns:p14="http://schemas.microsoft.com/office/powerpoint/2010/main" val="136317748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06535496-4A65-66B3-67ED-411C5CE396F3}"/>
              </a:ext>
            </a:extLst>
          </p:cNvPr>
          <p:cNvSpPr txBox="1">
            <a:spLocks/>
          </p:cNvSpPr>
          <p:nvPr/>
        </p:nvSpPr>
        <p:spPr>
          <a:xfrm>
            <a:off x="72668" y="13293"/>
            <a:ext cx="9001000" cy="463379"/>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200" b="1" dirty="0" err="1"/>
              <a:t>COMPARISON</a:t>
            </a:r>
            <a:r>
              <a:rPr lang="pl-PL" sz="3200" b="1" dirty="0"/>
              <a:t> OF </a:t>
            </a:r>
            <a:r>
              <a:rPr lang="pl-PL" sz="3200" b="1" dirty="0" err="1"/>
              <a:t>GrC</a:t>
            </a:r>
            <a:r>
              <a:rPr lang="pl-PL" sz="3200" b="1" dirty="0"/>
              <a:t> &amp; </a:t>
            </a:r>
            <a:r>
              <a:rPr lang="pl-PL" sz="3200" b="1" dirty="0" err="1"/>
              <a:t>IGrC</a:t>
            </a:r>
            <a:endParaRPr lang="en-US" sz="32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198</a:t>
            </a:fld>
            <a:endParaRPr lang="pl-PL"/>
          </a:p>
        </p:txBody>
      </p:sp>
      <p:sp>
        <p:nvSpPr>
          <p:cNvPr id="6" name="Prostokąt 5"/>
          <p:cNvSpPr/>
          <p:nvPr/>
        </p:nvSpPr>
        <p:spPr>
          <a:xfrm>
            <a:off x="3275856" y="41001"/>
            <a:ext cx="2808312"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az 6"/>
          <p:cNvPicPr>
            <a:picLocks noChangeAspect="1"/>
          </p:cNvPicPr>
          <p:nvPr/>
        </p:nvPicPr>
        <p:blipFill>
          <a:blip r:embed="rId3"/>
          <a:stretch>
            <a:fillRect/>
          </a:stretch>
        </p:blipFill>
        <p:spPr>
          <a:xfrm>
            <a:off x="1547664" y="504380"/>
            <a:ext cx="6118568" cy="6217095"/>
          </a:xfrm>
          <a:prstGeom prst="rect">
            <a:avLst/>
          </a:prstGeom>
        </p:spPr>
      </p:pic>
    </p:spTree>
    <p:extLst>
      <p:ext uri="{BB962C8B-B14F-4D97-AF65-F5344CB8AC3E}">
        <p14:creationId xmlns:p14="http://schemas.microsoft.com/office/powerpoint/2010/main" val="67424997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82B521C-A270-0590-401A-08E876B9E9B7}"/>
            </a:ext>
          </a:extLst>
        </p:cNvPr>
        <p:cNvGrpSpPr/>
        <p:nvPr/>
      </p:nvGrpSpPr>
      <p:grpSpPr>
        <a:xfrm>
          <a:off x="0" y="0"/>
          <a:ext cx="0" cy="0"/>
          <a:chOff x="0" y="0"/>
          <a:chExt cx="0" cy="0"/>
        </a:xfrm>
      </p:grpSpPr>
      <p:sp>
        <p:nvSpPr>
          <p:cNvPr id="4" name="Symbol zastępczy numeru slajdu 3">
            <a:extLst>
              <a:ext uri="{FF2B5EF4-FFF2-40B4-BE49-F238E27FC236}">
                <a16:creationId xmlns="" xmlns:a16="http://schemas.microsoft.com/office/drawing/2014/main" id="{4E82AF73-B0FB-4790-B470-11E959BB4D7D}"/>
              </a:ext>
            </a:extLst>
          </p:cNvPr>
          <p:cNvSpPr>
            <a:spLocks noGrp="1"/>
          </p:cNvSpPr>
          <p:nvPr>
            <p:ph type="sldNum" sz="quarter" idx="12"/>
          </p:nvPr>
        </p:nvSpPr>
        <p:spPr/>
        <p:txBody>
          <a:bodyPr/>
          <a:lstStyle/>
          <a:p>
            <a:pPr>
              <a:defRPr/>
            </a:pPr>
            <a:fld id="{D02E777F-298D-4C96-825C-3DC57E52C55E}" type="slidenum">
              <a:rPr lang="pl-PL" smtClean="0"/>
              <a:pPr>
                <a:defRPr/>
              </a:pPr>
              <a:t>199</a:t>
            </a:fld>
            <a:endParaRPr lang="pl-PL"/>
          </a:p>
        </p:txBody>
      </p:sp>
      <p:graphicFrame>
        <p:nvGraphicFramePr>
          <p:cNvPr id="7" name="Tabela 6">
            <a:extLst>
              <a:ext uri="{FF2B5EF4-FFF2-40B4-BE49-F238E27FC236}">
                <a16:creationId xmlns="" xmlns:a16="http://schemas.microsoft.com/office/drawing/2014/main" id="{84026CF6-63C8-535A-3B9D-EEA4EBF34AF4}"/>
              </a:ext>
            </a:extLst>
          </p:cNvPr>
          <p:cNvGraphicFramePr>
            <a:graphicFrameLocks noGrp="1"/>
          </p:cNvGraphicFramePr>
          <p:nvPr>
            <p:extLst>
              <p:ext uri="{D42A27DB-BD31-4B8C-83A1-F6EECF244321}">
                <p14:modId xmlns:p14="http://schemas.microsoft.com/office/powerpoint/2010/main" val="4004324716"/>
              </p:ext>
            </p:extLst>
          </p:nvPr>
        </p:nvGraphicFramePr>
        <p:xfrm>
          <a:off x="395536" y="1772816"/>
          <a:ext cx="8219256" cy="3552592"/>
        </p:xfrm>
        <a:graphic>
          <a:graphicData uri="http://schemas.openxmlformats.org/drawingml/2006/table">
            <a:tbl>
              <a:tblPr firstRow="1" bandRow="1">
                <a:tableStyleId>{5C22544A-7EE6-4342-B048-85BDC9FD1C3A}</a:tableStyleId>
              </a:tblPr>
              <a:tblGrid>
                <a:gridCol w="6491064">
                  <a:extLst>
                    <a:ext uri="{9D8B030D-6E8A-4147-A177-3AD203B41FA5}">
                      <a16:colId xmlns="" xmlns:a16="http://schemas.microsoft.com/office/drawing/2014/main" val="42572187"/>
                    </a:ext>
                  </a:extLst>
                </a:gridCol>
                <a:gridCol w="864096">
                  <a:extLst>
                    <a:ext uri="{9D8B030D-6E8A-4147-A177-3AD203B41FA5}">
                      <a16:colId xmlns="" xmlns:a16="http://schemas.microsoft.com/office/drawing/2014/main" val="1506470162"/>
                    </a:ext>
                  </a:extLst>
                </a:gridCol>
                <a:gridCol w="864096">
                  <a:extLst>
                    <a:ext uri="{9D8B030D-6E8A-4147-A177-3AD203B41FA5}">
                      <a16:colId xmlns="" xmlns:a16="http://schemas.microsoft.com/office/drawing/2014/main" val="318589622"/>
                    </a:ext>
                  </a:extLst>
                </a:gridCol>
              </a:tblGrid>
              <a:tr h="519832">
                <a:tc>
                  <a:txBody>
                    <a:bodyPr/>
                    <a:lstStyle/>
                    <a:p>
                      <a:endParaRPr lang="en-US" dirty="0"/>
                    </a:p>
                  </a:txBody>
                  <a:tcPr/>
                </a:tc>
                <a:tc>
                  <a:txBody>
                    <a:bodyPr/>
                    <a:lstStyle/>
                    <a:p>
                      <a:r>
                        <a:rPr lang="pl-PL" dirty="0" err="1"/>
                        <a:t>GrC</a:t>
                      </a:r>
                      <a:endParaRPr lang="en-US" dirty="0"/>
                    </a:p>
                  </a:txBody>
                  <a:tcPr/>
                </a:tc>
                <a:tc>
                  <a:txBody>
                    <a:bodyPr/>
                    <a:lstStyle/>
                    <a:p>
                      <a:r>
                        <a:rPr lang="pl-PL" dirty="0" err="1"/>
                        <a:t>IGrC</a:t>
                      </a:r>
                      <a:endParaRPr lang="en-US" dirty="0"/>
                    </a:p>
                  </a:txBody>
                  <a:tcPr/>
                </a:tc>
                <a:extLst>
                  <a:ext uri="{0D108BD9-81ED-4DB2-BD59-A6C34878D82A}">
                    <a16:rowId xmlns="" xmlns:a16="http://schemas.microsoft.com/office/drawing/2014/main" val="3408212903"/>
                  </a:ext>
                </a:extLst>
              </a:tr>
              <a:tr h="370840">
                <a:tc>
                  <a:txBody>
                    <a:bodyPr/>
                    <a:lstStyle/>
                    <a:p>
                      <a:r>
                        <a:rPr lang="en-US" noProof="0" dirty="0"/>
                        <a:t>a response to essential complexity</a:t>
                      </a:r>
                    </a:p>
                  </a:txBody>
                  <a:tcPr/>
                </a:tc>
                <a:tc>
                  <a:txBody>
                    <a:bodyPr/>
                    <a:lstStyle/>
                    <a:p>
                      <a:r>
                        <a:rPr lang="pl-PL" dirty="0"/>
                        <a:t>NO</a:t>
                      </a:r>
                      <a:endParaRPr lang="en-US" dirty="0"/>
                    </a:p>
                  </a:txBody>
                  <a:tcPr/>
                </a:tc>
                <a:tc>
                  <a:txBody>
                    <a:bodyPr/>
                    <a:lstStyle/>
                    <a:p>
                      <a:r>
                        <a:rPr lang="pl-PL" dirty="0"/>
                        <a:t>YES</a:t>
                      </a:r>
                      <a:endParaRPr lang="en-US" dirty="0"/>
                    </a:p>
                  </a:txBody>
                  <a:tcPr/>
                </a:tc>
                <a:extLst>
                  <a:ext uri="{0D108BD9-81ED-4DB2-BD59-A6C34878D82A}">
                    <a16:rowId xmlns="" xmlns:a16="http://schemas.microsoft.com/office/drawing/2014/main" val="11215133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mn-lt"/>
                          <a:ea typeface="+mn-ea"/>
                          <a:cs typeface="+mn-cs"/>
                        </a:rPr>
                        <a:t>abstract–physical modeling grounded in real interactions</a:t>
                      </a:r>
                      <a:r>
                        <a:rPr lang="pl-PL" sz="1800" kern="1200" noProof="0" dirty="0">
                          <a:solidFill>
                            <a:schemeClr val="dk1"/>
                          </a:solidFill>
                          <a:latin typeface="+mn-lt"/>
                          <a:ea typeface="+mn-ea"/>
                          <a:cs typeface="+mn-cs"/>
                        </a:rPr>
                        <a:t> of </a:t>
                      </a:r>
                      <a:r>
                        <a:rPr lang="pl-PL" sz="1800" kern="1200" noProof="0" dirty="0" err="1">
                          <a:solidFill>
                            <a:schemeClr val="dk1"/>
                          </a:solidFill>
                          <a:latin typeface="+mn-lt"/>
                          <a:ea typeface="+mn-ea"/>
                          <a:cs typeface="+mn-cs"/>
                        </a:rPr>
                        <a:t>physical</a:t>
                      </a:r>
                      <a:r>
                        <a:rPr lang="pl-PL" sz="1800" kern="1200" noProof="0" dirty="0">
                          <a:solidFill>
                            <a:schemeClr val="dk1"/>
                          </a:solidFill>
                          <a:latin typeface="+mn-lt"/>
                          <a:ea typeface="+mn-ea"/>
                          <a:cs typeface="+mn-cs"/>
                        </a:rPr>
                        <a:t> and </a:t>
                      </a:r>
                      <a:r>
                        <a:rPr lang="pl-PL" sz="1800" kern="1200" noProof="0" dirty="0" err="1">
                          <a:solidFill>
                            <a:schemeClr val="dk1"/>
                          </a:solidFill>
                          <a:latin typeface="+mn-lt"/>
                          <a:ea typeface="+mn-ea"/>
                          <a:cs typeface="+mn-cs"/>
                        </a:rPr>
                        <a:t>abstract</a:t>
                      </a:r>
                      <a:r>
                        <a:rPr lang="pl-PL" sz="1800" kern="1200" noProof="0" dirty="0">
                          <a:solidFill>
                            <a:schemeClr val="dk1"/>
                          </a:solidFill>
                          <a:latin typeface="+mn-lt"/>
                          <a:ea typeface="+mn-ea"/>
                          <a:cs typeface="+mn-cs"/>
                        </a:rPr>
                        <a:t> </a:t>
                      </a:r>
                      <a:r>
                        <a:rPr lang="pl-PL" sz="1800" kern="1200" noProof="0" dirty="0" err="1">
                          <a:solidFill>
                            <a:schemeClr val="dk1"/>
                          </a:solidFill>
                          <a:latin typeface="+mn-lt"/>
                          <a:ea typeface="+mn-ea"/>
                          <a:cs typeface="+mn-cs"/>
                        </a:rPr>
                        <a:t>objects</a:t>
                      </a:r>
                      <a:endParaRPr lang="en-US" sz="1800" kern="1200" noProof="0" dirty="0">
                        <a:solidFill>
                          <a:schemeClr val="dk1"/>
                        </a:solidFill>
                        <a:latin typeface="+mn-lt"/>
                        <a:ea typeface="+mn-ea"/>
                        <a:cs typeface="+mn-cs"/>
                      </a:endParaRPr>
                    </a:p>
                  </a:txBody>
                  <a:tcPr/>
                </a:tc>
                <a:tc>
                  <a:txBody>
                    <a:bodyPr/>
                    <a:lstStyle/>
                    <a:p>
                      <a:r>
                        <a:rPr lang="pl-PL" dirty="0"/>
                        <a:t>NO</a:t>
                      </a:r>
                      <a:endParaRPr lang="en-US" dirty="0"/>
                    </a:p>
                  </a:txBody>
                  <a:tcPr/>
                </a:tc>
                <a:tc>
                  <a:txBody>
                    <a:bodyPr/>
                    <a:lstStyle/>
                    <a:p>
                      <a:r>
                        <a:rPr lang="pl-PL" dirty="0" err="1"/>
                        <a:t>YES</a:t>
                      </a:r>
                      <a:endParaRPr lang="en-US" dirty="0"/>
                    </a:p>
                  </a:txBody>
                  <a:tcPr/>
                </a:tc>
                <a:extLst>
                  <a:ext uri="{0D108BD9-81ED-4DB2-BD59-A6C34878D82A}">
                    <a16:rowId xmlns=""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mn-lt"/>
                          <a:ea typeface="+mn-ea"/>
                          <a:cs typeface="+mn-cs"/>
                        </a:rPr>
                        <a:t>emergent learning from experience</a:t>
                      </a:r>
                    </a:p>
                  </a:txBody>
                  <a:tcPr/>
                </a:tc>
                <a:tc>
                  <a:txBody>
                    <a:bodyPr/>
                    <a:lstStyle/>
                    <a:p>
                      <a:r>
                        <a:rPr lang="pl-PL" dirty="0"/>
                        <a:t>NO</a:t>
                      </a:r>
                      <a:endParaRPr lang="en-US" dirty="0"/>
                    </a:p>
                  </a:txBody>
                  <a:tcPr/>
                </a:tc>
                <a:tc>
                  <a:txBody>
                    <a:bodyPr/>
                    <a:lstStyle/>
                    <a:p>
                      <a:r>
                        <a:rPr lang="pl-PL" dirty="0" err="1"/>
                        <a:t>YES</a:t>
                      </a:r>
                      <a:endParaRPr lang="en-US" dirty="0"/>
                    </a:p>
                  </a:txBody>
                  <a:tcPr/>
                </a:tc>
                <a:extLst>
                  <a:ext uri="{0D108BD9-81ED-4DB2-BD59-A6C34878D82A}">
                    <a16:rowId xmlns="" xmlns:a16="http://schemas.microsoft.com/office/drawing/2014/main" val="10003"/>
                  </a:ext>
                </a:extLst>
              </a:tr>
              <a:tr h="370840">
                <a:tc>
                  <a:txBody>
                    <a:bodyPr/>
                    <a:lstStyle/>
                    <a:p>
                      <a:r>
                        <a:rPr lang="en-US" noProof="0" dirty="0"/>
                        <a:t>approximate solutions to problems constructed along granular computations interacting with the abstract and physical world</a:t>
                      </a:r>
                    </a:p>
                  </a:txBody>
                  <a:tcPr/>
                </a:tc>
                <a:tc>
                  <a:txBody>
                    <a:bodyPr/>
                    <a:lstStyle/>
                    <a:p>
                      <a:r>
                        <a:rPr lang="pl-PL" dirty="0"/>
                        <a:t>NO</a:t>
                      </a:r>
                      <a:endParaRPr lang="en-US" dirty="0"/>
                    </a:p>
                  </a:txBody>
                  <a:tcPr/>
                </a:tc>
                <a:tc>
                  <a:txBody>
                    <a:bodyPr/>
                    <a:lstStyle/>
                    <a:p>
                      <a:r>
                        <a:rPr lang="pl-PL" dirty="0"/>
                        <a:t>YES</a:t>
                      </a:r>
                      <a:endParaRPr lang="en-US" dirty="0"/>
                    </a:p>
                  </a:txBody>
                  <a:tcPr/>
                </a:tc>
                <a:extLst>
                  <a:ext uri="{0D108BD9-81ED-4DB2-BD59-A6C34878D82A}">
                    <a16:rowId xmlns="" xmlns:a16="http://schemas.microsoft.com/office/drawing/2014/main" val="34003453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mn-lt"/>
                          <a:ea typeface="+mn-ea"/>
                          <a:cs typeface="+mn-cs"/>
                        </a:rPr>
                        <a:t>adaptive discovery of sets of interaction rules (complex games) realized in the physical and abstract worlds</a:t>
                      </a:r>
                    </a:p>
                  </a:txBody>
                  <a:tcPr/>
                </a:tc>
                <a:tc>
                  <a:txBody>
                    <a:bodyPr/>
                    <a:lstStyle/>
                    <a:p>
                      <a:r>
                        <a:rPr lang="pl-PL" dirty="0"/>
                        <a:t>NO</a:t>
                      </a:r>
                      <a:endParaRPr lang="en-US" dirty="0"/>
                    </a:p>
                  </a:txBody>
                  <a:tcPr/>
                </a:tc>
                <a:tc>
                  <a:txBody>
                    <a:bodyPr/>
                    <a:lstStyle/>
                    <a:p>
                      <a:r>
                        <a:rPr lang="pl-PL" dirty="0"/>
                        <a:t>YES</a:t>
                      </a:r>
                      <a:endParaRPr lang="en-US" dirty="0"/>
                    </a:p>
                  </a:txBody>
                  <a:tcPr/>
                </a:tc>
                <a:extLst>
                  <a:ext uri="{0D108BD9-81ED-4DB2-BD59-A6C34878D82A}">
                    <a16:rowId xmlns="" xmlns:a16="http://schemas.microsoft.com/office/drawing/2014/main" val="541897157"/>
                  </a:ext>
                </a:extLst>
              </a:tr>
              <a:tr h="370840">
                <a:tc>
                  <a:txBody>
                    <a:bodyPr/>
                    <a:lstStyle/>
                    <a:p>
                      <a:r>
                        <a:rPr lang="en-US" sz="1800" kern="1200" noProof="0" dirty="0">
                          <a:solidFill>
                            <a:schemeClr val="dk1"/>
                          </a:solidFill>
                          <a:latin typeface="+mn-lt"/>
                          <a:ea typeface="+mn-ea"/>
                          <a:cs typeface="+mn-cs"/>
                        </a:rPr>
                        <a:t>purely abstract modeling only</a:t>
                      </a:r>
                    </a:p>
                  </a:txBody>
                  <a:tcPr/>
                </a:tc>
                <a:tc>
                  <a:txBody>
                    <a:bodyPr/>
                    <a:lstStyle/>
                    <a:p>
                      <a:r>
                        <a:rPr lang="pl-PL" dirty="0"/>
                        <a:t>YES</a:t>
                      </a:r>
                      <a:endParaRPr lang="en-US" dirty="0"/>
                    </a:p>
                  </a:txBody>
                  <a:tcPr/>
                </a:tc>
                <a:tc>
                  <a:txBody>
                    <a:bodyPr/>
                    <a:lstStyle/>
                    <a:p>
                      <a:r>
                        <a:rPr lang="pl-PL" dirty="0"/>
                        <a:t>NO</a:t>
                      </a:r>
                      <a:endParaRPr lang="en-US" dirty="0"/>
                    </a:p>
                  </a:txBody>
                  <a:tcPr/>
                </a:tc>
                <a:extLst>
                  <a:ext uri="{0D108BD9-81ED-4DB2-BD59-A6C34878D82A}">
                    <a16:rowId xmlns="" xmlns:a16="http://schemas.microsoft.com/office/drawing/2014/main" val="2246138751"/>
                  </a:ext>
                </a:extLst>
              </a:tr>
            </a:tbl>
          </a:graphicData>
        </a:graphic>
      </p:graphicFrame>
      <p:sp>
        <p:nvSpPr>
          <p:cNvPr id="5" name="Tytuł 1">
            <a:extLst>
              <a:ext uri="{FF2B5EF4-FFF2-40B4-BE49-F238E27FC236}">
                <a16:creationId xmlns="" xmlns:a16="http://schemas.microsoft.com/office/drawing/2014/main" id="{06535496-4A65-66B3-67ED-411C5CE396F3}"/>
              </a:ext>
            </a:extLst>
          </p:cNvPr>
          <p:cNvSpPr txBox="1">
            <a:spLocks/>
          </p:cNvSpPr>
          <p:nvPr/>
        </p:nvSpPr>
        <p:spPr>
          <a:xfrm>
            <a:off x="35496" y="116632"/>
            <a:ext cx="9001000" cy="1152128"/>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COMPARISON OF </a:t>
            </a:r>
            <a:r>
              <a:rPr lang="en-US" sz="3200" b="1" dirty="0" err="1"/>
              <a:t>GrC</a:t>
            </a:r>
            <a:r>
              <a:rPr lang="en-US" sz="3200" b="1" dirty="0"/>
              <a:t> &amp; </a:t>
            </a:r>
            <a:r>
              <a:rPr lang="en-US" sz="3200" b="1" dirty="0" err="1"/>
              <a:t>IGrC</a:t>
            </a:r>
            <a:endParaRPr lang="pl-PL" sz="3200" b="1" dirty="0"/>
          </a:p>
          <a:p>
            <a:r>
              <a:rPr lang="en-US" sz="2400" b="1" dirty="0"/>
              <a:t>SUMMARY</a:t>
            </a:r>
          </a:p>
        </p:txBody>
      </p:sp>
    </p:spTree>
    <p:extLst>
      <p:ext uri="{BB962C8B-B14F-4D97-AF65-F5344CB8AC3E}">
        <p14:creationId xmlns:p14="http://schemas.microsoft.com/office/powerpoint/2010/main" val="1894965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23792" y="1772816"/>
            <a:ext cx="4258816" cy="2664296"/>
          </a:xfrm>
        </p:spPr>
        <p:txBody>
          <a:bodyPr/>
          <a:lstStyle/>
          <a:p>
            <a:r>
              <a:rPr lang="pl-PL" sz="2400"/>
              <a:t>To</a:t>
            </a:r>
            <a:br>
              <a:rPr lang="pl-PL" sz="2400"/>
            </a:br>
            <a:r>
              <a:rPr lang="en-US" sz="2400"/>
              <a:t>Professors </a:t>
            </a:r>
            <a:br>
              <a:rPr lang="en-US" sz="2400"/>
            </a:br>
            <a:r>
              <a:rPr lang="en-US" sz="2400"/>
              <a:t>Helena </a:t>
            </a:r>
            <a:r>
              <a:rPr lang="en-US" sz="2400" err="1"/>
              <a:t>Rasiowa</a:t>
            </a:r>
            <a:r>
              <a:rPr lang="en-US" sz="2400"/>
              <a:t> </a:t>
            </a:r>
            <a:br>
              <a:rPr lang="en-US" sz="2400"/>
            </a:br>
            <a:r>
              <a:rPr lang="en-US" sz="2400"/>
              <a:t>and </a:t>
            </a:r>
            <a:br>
              <a:rPr lang="en-US" sz="2400"/>
            </a:br>
            <a:r>
              <a:rPr lang="en-US" sz="2400" err="1"/>
              <a:t>Zdzisław</a:t>
            </a:r>
            <a:r>
              <a:rPr lang="en-US" sz="2400"/>
              <a:t> </a:t>
            </a:r>
            <a:r>
              <a:rPr lang="en-US" sz="2400" err="1"/>
              <a:t>Pawlak</a:t>
            </a:r>
            <a:r>
              <a:rPr lang="pl-PL" sz="2400"/>
              <a:t/>
            </a:r>
            <a:br>
              <a:rPr lang="pl-PL" sz="2400"/>
            </a:br>
            <a:r>
              <a:rPr lang="pl-PL" sz="2400"/>
              <a:t>in memoriam</a:t>
            </a:r>
            <a:endParaRPr lang="en-US" sz="240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779"/>
            <a:ext cx="33194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ymbol zastępczy numeru slajdu 4"/>
          <p:cNvSpPr>
            <a:spLocks noGrp="1"/>
          </p:cNvSpPr>
          <p:nvPr>
            <p:ph type="sldNum" sz="quarter" idx="12"/>
          </p:nvPr>
        </p:nvSpPr>
        <p:spPr/>
        <p:txBody>
          <a:bodyPr/>
          <a:lstStyle/>
          <a:p>
            <a:pPr>
              <a:defRPr/>
            </a:pPr>
            <a:fld id="{D02E777F-298D-4C96-825C-3DC57E52C55E}" type="slidenum">
              <a:rPr lang="pl-PL" smtClean="0"/>
              <a:pPr>
                <a:defRPr/>
              </a:pPr>
              <a:t>2</a:t>
            </a:fld>
            <a:endParaRPr lang="pl-PL"/>
          </a:p>
        </p:txBody>
      </p:sp>
    </p:spTree>
    <p:extLst>
      <p:ext uri="{BB962C8B-B14F-4D97-AF65-F5344CB8AC3E}">
        <p14:creationId xmlns:p14="http://schemas.microsoft.com/office/powerpoint/2010/main" val="282884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229600" cy="785813"/>
          </a:xfrm>
        </p:spPr>
        <p:txBody>
          <a:bodyPr/>
          <a:lstStyle/>
          <a:p>
            <a:r>
              <a:rPr lang="pl-PL" b="1"/>
              <a:t>WHAT IS A COMPUTATION ?</a:t>
            </a:r>
            <a:endParaRPr lang="en-US" b="1"/>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20</a:t>
            </a:fld>
            <a:endParaRPr lang="pl-PL"/>
          </a:p>
        </p:txBody>
      </p:sp>
      <p:sp>
        <p:nvSpPr>
          <p:cNvPr id="4" name="pole tekstowe 3"/>
          <p:cNvSpPr txBox="1"/>
          <p:nvPr/>
        </p:nvSpPr>
        <p:spPr>
          <a:xfrm>
            <a:off x="323528" y="1412776"/>
            <a:ext cx="8280920" cy="4847481"/>
          </a:xfrm>
          <a:prstGeom prst="rect">
            <a:avLst/>
          </a:prstGeom>
          <a:noFill/>
        </p:spPr>
        <p:txBody>
          <a:bodyPr wrap="square" rtlCol="0">
            <a:spAutoFit/>
          </a:bodyPr>
          <a:lstStyle/>
          <a:p>
            <a:pPr algn="just"/>
            <a:r>
              <a:rPr lang="en-US" dirty="0">
                <a:solidFill>
                  <a:srgbClr val="0000FF"/>
                </a:solidFill>
              </a:rPr>
              <a:t>It seems that we have no choice but to recognize the </a:t>
            </a:r>
            <a:r>
              <a:rPr lang="en-US" b="1" dirty="0">
                <a:solidFill>
                  <a:srgbClr val="0000FF"/>
                </a:solidFill>
              </a:rPr>
              <a:t>dependence of our mathematical knowledge (...) on physics</a:t>
            </a:r>
            <a:r>
              <a:rPr lang="en-US" dirty="0">
                <a:solidFill>
                  <a:srgbClr val="0000FF"/>
                </a:solidFill>
              </a:rPr>
              <a:t>, and that being so, it is time to abandon the classical view of computation as a purely logical notion independent of that of computation as a physical process</a:t>
            </a:r>
            <a:endParaRPr lang="pl-PL" dirty="0">
              <a:solidFill>
                <a:srgbClr val="0000FF"/>
              </a:solidFill>
            </a:endParaRPr>
          </a:p>
          <a:p>
            <a:endParaRPr lang="pl-PL" sz="2400" i="1" dirty="0">
              <a:solidFill>
                <a:srgbClr val="0000FF"/>
              </a:solidFill>
            </a:endParaRPr>
          </a:p>
          <a:p>
            <a:pPr algn="r"/>
            <a:endParaRPr lang="pl-PL" sz="2400" i="1" dirty="0">
              <a:solidFill>
                <a:srgbClr val="0000FF"/>
              </a:solidFill>
            </a:endParaRPr>
          </a:p>
          <a:p>
            <a:pPr algn="r"/>
            <a:r>
              <a:rPr lang="en-US" sz="2400" i="1" dirty="0">
                <a:solidFill>
                  <a:srgbClr val="0000FF"/>
                </a:solidFill>
              </a:rPr>
              <a:t>David Deutsch, Artur </a:t>
            </a:r>
            <a:r>
              <a:rPr lang="en-US" sz="2400" i="1" dirty="0" err="1">
                <a:solidFill>
                  <a:srgbClr val="0000FF"/>
                </a:solidFill>
              </a:rPr>
              <a:t>Ekert,and</a:t>
            </a:r>
            <a:r>
              <a:rPr lang="en-US" sz="2400" i="1" dirty="0">
                <a:solidFill>
                  <a:srgbClr val="0000FF"/>
                </a:solidFill>
              </a:rPr>
              <a:t> Rossella </a:t>
            </a:r>
            <a:r>
              <a:rPr lang="en-US" sz="2400" i="1" dirty="0" err="1">
                <a:solidFill>
                  <a:srgbClr val="0000FF"/>
                </a:solidFill>
              </a:rPr>
              <a:t>Lupacchini</a:t>
            </a:r>
            <a:r>
              <a:rPr lang="en-US" sz="2400" i="1" dirty="0">
                <a:solidFill>
                  <a:srgbClr val="0000FF"/>
                </a:solidFill>
              </a:rPr>
              <a:t>, Machines,</a:t>
            </a:r>
            <a:r>
              <a:rPr lang="pl-PL" sz="2400" i="1" dirty="0">
                <a:solidFill>
                  <a:srgbClr val="0000FF"/>
                </a:solidFill>
              </a:rPr>
              <a:t> </a:t>
            </a:r>
            <a:r>
              <a:rPr lang="en-US" sz="2400" i="1" dirty="0">
                <a:solidFill>
                  <a:srgbClr val="0000FF"/>
                </a:solidFill>
              </a:rPr>
              <a:t>logic and quantum physics. </a:t>
            </a:r>
            <a:endParaRPr lang="pl-PL" sz="2400" i="1" dirty="0">
              <a:solidFill>
                <a:srgbClr val="0000FF"/>
              </a:solidFill>
            </a:endParaRPr>
          </a:p>
          <a:p>
            <a:pPr algn="r"/>
            <a:r>
              <a:rPr lang="pl-PL" sz="2400" i="1" dirty="0">
                <a:solidFill>
                  <a:srgbClr val="0000FF"/>
                </a:solidFill>
              </a:rPr>
              <a:t>Bull. </a:t>
            </a:r>
            <a:r>
              <a:rPr lang="pl-PL" sz="2400" i="1" dirty="0" err="1">
                <a:solidFill>
                  <a:srgbClr val="0000FF"/>
                </a:solidFill>
              </a:rPr>
              <a:t>Symbolic</a:t>
            </a:r>
            <a:r>
              <a:rPr lang="pl-PL" sz="2400" i="1" dirty="0">
                <a:solidFill>
                  <a:srgbClr val="0000FF"/>
                </a:solidFill>
              </a:rPr>
              <a:t> </a:t>
            </a:r>
            <a:r>
              <a:rPr lang="pl-PL" sz="2400" i="1" dirty="0" err="1">
                <a:solidFill>
                  <a:srgbClr val="0000FF"/>
                </a:solidFill>
              </a:rPr>
              <a:t>Logic</a:t>
            </a:r>
            <a:r>
              <a:rPr lang="en-US" sz="2400" i="1" dirty="0">
                <a:solidFill>
                  <a:srgbClr val="0000FF"/>
                </a:solidFill>
              </a:rPr>
              <a:t> 6 (2000) 265–283, p. 268</a:t>
            </a:r>
            <a:endParaRPr lang="pl-PL" sz="2400" i="1" dirty="0">
              <a:solidFill>
                <a:srgbClr val="0000FF"/>
              </a:solidFill>
            </a:endParaRPr>
          </a:p>
          <a:p>
            <a:endParaRPr lang="en-US" dirty="0"/>
          </a:p>
        </p:txBody>
      </p:sp>
    </p:spTree>
    <p:extLst>
      <p:ext uri="{BB962C8B-B14F-4D97-AF65-F5344CB8AC3E}">
        <p14:creationId xmlns:p14="http://schemas.microsoft.com/office/powerpoint/2010/main" val="353408264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ytuł 1"/>
          <p:cNvSpPr>
            <a:spLocks noGrp="1"/>
          </p:cNvSpPr>
          <p:nvPr>
            <p:ph type="title"/>
          </p:nvPr>
        </p:nvSpPr>
        <p:spPr>
          <a:xfrm>
            <a:off x="0" y="0"/>
            <a:ext cx="9144000" cy="1988840"/>
          </a:xfrm>
        </p:spPr>
        <p:txBody>
          <a:bodyPr/>
          <a:lstStyle/>
          <a:p>
            <a:r>
              <a:rPr lang="pl-PL" sz="4000" b="1">
                <a:ea typeface="+mn-ea"/>
                <a:cs typeface="+mn-cs"/>
              </a:rPr>
              <a:t>FOUNDATIONS BASED </a:t>
            </a:r>
            <a:br>
              <a:rPr lang="pl-PL" sz="4000" b="1">
                <a:ea typeface="+mn-ea"/>
                <a:cs typeface="+mn-cs"/>
              </a:rPr>
            </a:br>
            <a:r>
              <a:rPr lang="pl-PL" sz="4000" b="1">
                <a:ea typeface="+mn-ea"/>
                <a:cs typeface="+mn-cs"/>
              </a:rPr>
              <a:t>ON </a:t>
            </a:r>
            <a:r>
              <a:rPr lang="pl-PL" sz="4000" b="1" err="1">
                <a:ea typeface="+mn-ea"/>
                <a:cs typeface="+mn-cs"/>
              </a:rPr>
              <a:t>IGrC</a:t>
            </a:r>
            <a:r>
              <a:rPr lang="pl-PL" sz="4000" b="1">
                <a:ea typeface="+mn-ea"/>
                <a:cs typeface="+mn-cs"/>
              </a:rPr>
              <a:t> &amp; RS FOR </a:t>
            </a:r>
            <a:r>
              <a:rPr lang="pl-PL" sz="4000" b="1" err="1">
                <a:ea typeface="+mn-ea"/>
                <a:cs typeface="+mn-cs"/>
              </a:rPr>
              <a:t>IS’s</a:t>
            </a:r>
            <a:r>
              <a:rPr lang="pl-PL" sz="4000" b="1">
                <a:ea typeface="+mn-ea"/>
                <a:cs typeface="+mn-cs"/>
              </a:rPr>
              <a:t> DEALING WITH COMPLEX PHENOMENA</a:t>
            </a:r>
            <a:endParaRPr lang="en-US" sz="4000" b="1">
              <a:ea typeface="+mn-ea"/>
              <a:cs typeface="+mn-cs"/>
            </a:endParaRPr>
          </a:p>
        </p:txBody>
      </p:sp>
      <p:sp>
        <p:nvSpPr>
          <p:cNvPr id="44036" name="Prostokąt 3"/>
          <p:cNvSpPr>
            <a:spLocks noChangeArrowheads="1"/>
          </p:cNvSpPr>
          <p:nvPr/>
        </p:nvSpPr>
        <p:spPr bwMode="auto">
          <a:xfrm>
            <a:off x="222149" y="2204864"/>
            <a:ext cx="8820845" cy="3477875"/>
          </a:xfrm>
          <a:prstGeom prst="rect">
            <a:avLst/>
          </a:prstGeom>
          <a:noFill/>
          <a:ln w="9525">
            <a:noFill/>
            <a:miter lim="800000"/>
            <a:headEnd/>
            <a:tailEnd/>
          </a:ln>
        </p:spPr>
        <p:txBody>
          <a:bodyPr wrap="square">
            <a:spAutoFit/>
          </a:bodyPr>
          <a:lstStyle/>
          <a:p>
            <a:pPr algn="ctr"/>
            <a:r>
              <a:rPr lang="en-GB" sz="2000">
                <a:solidFill>
                  <a:srgbClr val="0000FF"/>
                </a:solidFill>
              </a:rPr>
              <a:t>Tomorrow, I believe, we will use </a:t>
            </a:r>
          </a:p>
          <a:p>
            <a:pPr algn="ctr"/>
            <a:r>
              <a:rPr lang="pl-PL" sz="2000" b="1">
                <a:solidFill>
                  <a:srgbClr val="0000FF"/>
                </a:solidFill>
              </a:rPr>
              <a:t>[</a:t>
            </a:r>
            <a:r>
              <a:rPr lang="en-GB" sz="2000" b="1">
                <a:solidFill>
                  <a:srgbClr val="0000FF"/>
                </a:solidFill>
              </a:rPr>
              <a:t>I</a:t>
            </a:r>
            <a:r>
              <a:rPr lang="pl-PL" sz="2000" b="1" err="1">
                <a:solidFill>
                  <a:srgbClr val="0000FF"/>
                </a:solidFill>
              </a:rPr>
              <a:t>S’s</a:t>
            </a:r>
            <a:r>
              <a:rPr lang="pl-PL" sz="2000" b="1">
                <a:solidFill>
                  <a:srgbClr val="0000FF"/>
                </a:solidFill>
              </a:rPr>
              <a:t>]</a:t>
            </a:r>
            <a:r>
              <a:rPr lang="en-GB" sz="2000" b="1">
                <a:solidFill>
                  <a:srgbClr val="0000FF"/>
                </a:solidFill>
              </a:rPr>
              <a:t> </a:t>
            </a:r>
          </a:p>
          <a:p>
            <a:pPr algn="ctr"/>
            <a:r>
              <a:rPr lang="en-GB" sz="2000">
                <a:solidFill>
                  <a:srgbClr val="0000FF"/>
                </a:solidFill>
              </a:rPr>
              <a:t>to support our decisions </a:t>
            </a:r>
          </a:p>
          <a:p>
            <a:pPr algn="ctr"/>
            <a:r>
              <a:rPr lang="en-GB" sz="2000">
                <a:solidFill>
                  <a:srgbClr val="0000FF"/>
                </a:solidFill>
              </a:rPr>
              <a:t>in defining our research strategy and specific aims, </a:t>
            </a:r>
          </a:p>
          <a:p>
            <a:pPr algn="ctr"/>
            <a:r>
              <a:rPr lang="en-GB" sz="2000">
                <a:solidFill>
                  <a:srgbClr val="0000FF"/>
                </a:solidFill>
              </a:rPr>
              <a:t>in managing our experiments, </a:t>
            </a:r>
          </a:p>
          <a:p>
            <a:pPr algn="ctr"/>
            <a:r>
              <a:rPr lang="en-GB" sz="2000">
                <a:solidFill>
                  <a:srgbClr val="0000FF"/>
                </a:solidFill>
              </a:rPr>
              <a:t>in collecting our results, interpreting our data, </a:t>
            </a:r>
          </a:p>
          <a:p>
            <a:pPr algn="ctr"/>
            <a:r>
              <a:rPr lang="en-GB" sz="2000">
                <a:solidFill>
                  <a:srgbClr val="0000FF"/>
                </a:solidFill>
              </a:rPr>
              <a:t>in incorporating the findings of others, </a:t>
            </a:r>
          </a:p>
          <a:p>
            <a:pPr algn="ctr"/>
            <a:r>
              <a:rPr lang="en-GB" sz="2000">
                <a:solidFill>
                  <a:srgbClr val="0000FF"/>
                </a:solidFill>
              </a:rPr>
              <a:t>in disseminating our observations, </a:t>
            </a:r>
          </a:p>
          <a:p>
            <a:pPr algn="ctr"/>
            <a:r>
              <a:rPr lang="en-GB" sz="2000">
                <a:solidFill>
                  <a:srgbClr val="0000FF"/>
                </a:solidFill>
              </a:rPr>
              <a:t>in extending (generalizing) our experimental observations </a:t>
            </a:r>
          </a:p>
          <a:p>
            <a:pPr algn="ctr">
              <a:buFontTx/>
              <a:buChar char="-"/>
            </a:pPr>
            <a:r>
              <a:rPr lang="en-GB" sz="2000">
                <a:solidFill>
                  <a:srgbClr val="0000FF"/>
                </a:solidFill>
              </a:rPr>
              <a:t> through exploratory discovery and </a:t>
            </a:r>
            <a:r>
              <a:rPr lang="en-GB" sz="2000" err="1">
                <a:solidFill>
                  <a:srgbClr val="0000FF"/>
                </a:solidFill>
              </a:rPr>
              <a:t>modeling</a:t>
            </a:r>
            <a:r>
              <a:rPr lang="en-GB" sz="2000">
                <a:solidFill>
                  <a:srgbClr val="0000FF"/>
                </a:solidFill>
              </a:rPr>
              <a:t> -</a:t>
            </a:r>
          </a:p>
          <a:p>
            <a:pPr algn="ctr"/>
            <a:r>
              <a:rPr lang="en-GB" sz="2000">
                <a:solidFill>
                  <a:srgbClr val="0000FF"/>
                </a:solidFill>
              </a:rPr>
              <a:t>in directions completely unanticipated</a:t>
            </a:r>
          </a:p>
        </p:txBody>
      </p:sp>
      <p:sp>
        <p:nvSpPr>
          <p:cNvPr id="5" name="pole tekstowe 4"/>
          <p:cNvSpPr txBox="1">
            <a:spLocks noChangeArrowheads="1"/>
          </p:cNvSpPr>
          <p:nvPr/>
        </p:nvSpPr>
        <p:spPr bwMode="auto">
          <a:xfrm>
            <a:off x="251520" y="6167045"/>
            <a:ext cx="8064500" cy="646331"/>
          </a:xfrm>
          <a:prstGeom prst="rect">
            <a:avLst/>
          </a:prstGeom>
          <a:noFill/>
          <a:ln w="9525">
            <a:noFill/>
            <a:miter lim="800000"/>
            <a:headEnd/>
            <a:tailEnd/>
          </a:ln>
        </p:spPr>
        <p:txBody>
          <a:bodyPr>
            <a:spAutoFit/>
          </a:bodyPr>
          <a:lstStyle/>
          <a:p>
            <a:pPr algn="r"/>
            <a:r>
              <a:rPr lang="en-US" sz="1800" i="1" dirty="0">
                <a:solidFill>
                  <a:srgbClr val="0000FF"/>
                </a:solidFill>
              </a:rPr>
              <a:t>Bower, J.M., </a:t>
            </a:r>
            <a:r>
              <a:rPr lang="en-US" sz="1800" i="1" dirty="0" err="1">
                <a:solidFill>
                  <a:srgbClr val="0000FF"/>
                </a:solidFill>
              </a:rPr>
              <a:t>Bolouri</a:t>
            </a:r>
            <a:r>
              <a:rPr lang="en-US" sz="1800" i="1" dirty="0">
                <a:solidFill>
                  <a:srgbClr val="0000FF"/>
                </a:solidFill>
              </a:rPr>
              <a:t>, H. (Eds.): Computational Modeling of Genetic and Biochemical Networks. MIT Press, Cambridge, MA (2001)</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200</a:t>
            </a:fld>
            <a:endParaRPr lang="pl-PL" dirty="0"/>
          </a:p>
        </p:txBody>
      </p:sp>
    </p:spTree>
    <p:extLst>
      <p:ext uri="{BB962C8B-B14F-4D97-AF65-F5344CB8AC3E}">
        <p14:creationId xmlns:p14="http://schemas.microsoft.com/office/powerpoint/2010/main" val="159610305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 xmlns:a16="http://schemas.microsoft.com/office/drawing/2014/main" id="{1C71AAF7-9D55-4C94-9989-A87F88BF23CD}"/>
              </a:ext>
            </a:extLst>
          </p:cNvPr>
          <p:cNvSpPr txBox="1">
            <a:spLocks/>
          </p:cNvSpPr>
          <p:nvPr/>
        </p:nvSpPr>
        <p:spPr>
          <a:xfrm>
            <a:off x="-30290" y="42527"/>
            <a:ext cx="9144000" cy="57816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4000" b="1" err="1"/>
              <a:t>IGrC</a:t>
            </a:r>
            <a:r>
              <a:rPr lang="pl-PL" sz="4000" b="1"/>
              <a:t>: SUMMARY </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201</a:t>
            </a:fld>
            <a:endParaRPr lang="pl-PL"/>
          </a:p>
        </p:txBody>
      </p:sp>
      <p:sp>
        <p:nvSpPr>
          <p:cNvPr id="3" name="pole tekstowe 2"/>
          <p:cNvSpPr txBox="1"/>
          <p:nvPr/>
        </p:nvSpPr>
        <p:spPr>
          <a:xfrm>
            <a:off x="149222" y="1052736"/>
            <a:ext cx="8784976" cy="5139869"/>
          </a:xfrm>
          <a:prstGeom prst="rect">
            <a:avLst/>
          </a:prstGeom>
          <a:noFill/>
        </p:spPr>
        <p:txBody>
          <a:bodyPr wrap="square" rtlCol="0">
            <a:spAutoFit/>
          </a:bodyPr>
          <a:lstStyle/>
          <a:p>
            <a:pPr algn="just"/>
            <a:r>
              <a:rPr lang="en-US" sz="2400" dirty="0">
                <a:solidFill>
                  <a:srgbClr val="0000FF"/>
                </a:solidFill>
              </a:rPr>
              <a:t>The IGrC model was created as the basis for the design and analysis of c-granules, in particular IS’s</a:t>
            </a:r>
            <a:r>
              <a:rPr lang="pl-PL" sz="2400" dirty="0">
                <a:solidFill>
                  <a:srgbClr val="0000FF"/>
                </a:solidFill>
              </a:rPr>
              <a:t>. </a:t>
            </a:r>
            <a:r>
              <a:rPr lang="en-US" sz="2400" dirty="0">
                <a:solidFill>
                  <a:srgbClr val="0000FF"/>
                </a:solidFill>
              </a:rPr>
              <a:t>The proposed IGrC model differs from the classical Turing model by synchronizing four components: language, reasoning, perception, and action. In the IGrC model, granular computations form the basis for reasoning that supports problem solving by c-granules. </a:t>
            </a:r>
            <a:endParaRPr lang="pl-PL" sz="2400" dirty="0">
              <a:solidFill>
                <a:srgbClr val="0000FF"/>
              </a:solidFill>
            </a:endParaRPr>
          </a:p>
          <a:p>
            <a:pPr algn="just"/>
            <a:endParaRPr lang="en-US" sz="2400" dirty="0">
              <a:solidFill>
                <a:srgbClr val="0000FF"/>
              </a:solidFill>
            </a:endParaRPr>
          </a:p>
          <a:p>
            <a:pPr algn="just"/>
            <a:r>
              <a:rPr lang="en-US" sz="2000" dirty="0">
                <a:solidFill>
                  <a:srgbClr val="0000FF"/>
                </a:solidFill>
              </a:rPr>
              <a:t>Problem solving (or decision support</a:t>
            </a:r>
            <a:r>
              <a:rPr lang="pl-PL" sz="2000" dirty="0">
                <a:solidFill>
                  <a:srgbClr val="0000FF"/>
                </a:solidFill>
              </a:rPr>
              <a:t>)</a:t>
            </a:r>
            <a:r>
              <a:rPr lang="en-US" sz="2000" dirty="0">
                <a:solidFill>
                  <a:srgbClr val="0000FF"/>
                </a:solidFill>
              </a:rPr>
              <a:t> using c-granules</a:t>
            </a:r>
            <a:r>
              <a:rPr lang="pl-PL" sz="2000" dirty="0">
                <a:solidFill>
                  <a:srgbClr val="0000FF"/>
                </a:solidFill>
              </a:rPr>
              <a:t> (</a:t>
            </a:r>
            <a:r>
              <a:rPr lang="pl-PL" sz="2000" dirty="0" err="1">
                <a:solidFill>
                  <a:srgbClr val="0000FF"/>
                </a:solidFill>
              </a:rPr>
              <a:t>IS’s</a:t>
            </a:r>
            <a:r>
              <a:rPr lang="pl-PL" sz="2000" dirty="0">
                <a:solidFill>
                  <a:srgbClr val="0000FF"/>
                </a:solidFill>
              </a:rPr>
              <a:t>)</a:t>
            </a:r>
            <a:r>
              <a:rPr lang="en-US" sz="2000" dirty="0">
                <a:solidFill>
                  <a:srgbClr val="0000FF"/>
                </a:solidFill>
              </a:rPr>
              <a:t> requires a proper understanding of real-world situations consisting</a:t>
            </a:r>
            <a:r>
              <a:rPr lang="pl-PL" sz="2000" dirty="0">
                <a:solidFill>
                  <a:srgbClr val="0000FF"/>
                </a:solidFill>
              </a:rPr>
              <a:t> of </a:t>
            </a:r>
            <a:r>
              <a:rPr lang="en-US" sz="2000" dirty="0">
                <a:solidFill>
                  <a:srgbClr val="0000FF"/>
                </a:solidFill>
              </a:rPr>
              <a:t> configurations of interacting objects. Therefore, the control of c-granules must include skills for perceiving situations in the physical world enabling the formation of associations between physical and abstract objects. These skills are supported by reasoning over granular computations performed by the control of c-</a:t>
            </a:r>
            <a:r>
              <a:rPr lang="pl-PL" sz="2000" dirty="0">
                <a:solidFill>
                  <a:srgbClr val="0000FF"/>
                </a:solidFill>
              </a:rPr>
              <a:t>g</a:t>
            </a:r>
            <a:r>
              <a:rPr lang="en-US" sz="2000" dirty="0" err="1">
                <a:solidFill>
                  <a:srgbClr val="0000FF"/>
                </a:solidFill>
              </a:rPr>
              <a:t>ranules</a:t>
            </a:r>
            <a:r>
              <a:rPr lang="en-US" sz="2000" dirty="0">
                <a:solidFill>
                  <a:srgbClr val="0000FF"/>
                </a:solidFill>
              </a:rPr>
              <a:t>. Consequently, these computations cannot be confined to the abstract space alone. Moreover, they depend on physical laws.</a:t>
            </a:r>
          </a:p>
        </p:txBody>
      </p:sp>
    </p:spTree>
    <p:extLst>
      <p:ext uri="{BB962C8B-B14F-4D97-AF65-F5344CB8AC3E}">
        <p14:creationId xmlns:p14="http://schemas.microsoft.com/office/powerpoint/2010/main" val="386904607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 xmlns:a16="http://schemas.microsoft.com/office/drawing/2014/main" id="{1C71AAF7-9D55-4C94-9989-A87F88BF23CD}"/>
              </a:ext>
            </a:extLst>
          </p:cNvPr>
          <p:cNvSpPr txBox="1">
            <a:spLocks/>
          </p:cNvSpPr>
          <p:nvPr/>
        </p:nvSpPr>
        <p:spPr>
          <a:xfrm>
            <a:off x="-30290" y="42527"/>
            <a:ext cx="9144000" cy="57816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4000" b="1" err="1"/>
              <a:t>IGrC</a:t>
            </a:r>
            <a:r>
              <a:rPr lang="pl-PL" sz="4000" b="1"/>
              <a:t>: SUMMARY </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202</a:t>
            </a:fld>
            <a:endParaRPr lang="pl-PL"/>
          </a:p>
        </p:txBody>
      </p:sp>
      <p:sp>
        <p:nvSpPr>
          <p:cNvPr id="3" name="pole tekstowe 2"/>
          <p:cNvSpPr txBox="1"/>
          <p:nvPr/>
        </p:nvSpPr>
        <p:spPr>
          <a:xfrm>
            <a:off x="107504" y="948141"/>
            <a:ext cx="8784976" cy="5324535"/>
          </a:xfrm>
          <a:prstGeom prst="rect">
            <a:avLst/>
          </a:prstGeom>
          <a:noFill/>
        </p:spPr>
        <p:txBody>
          <a:bodyPr wrap="square" rtlCol="0">
            <a:spAutoFit/>
          </a:bodyPr>
          <a:lstStyle/>
          <a:p>
            <a:pPr algn="just"/>
            <a:r>
              <a:rPr lang="en-US" sz="2000" dirty="0">
                <a:solidFill>
                  <a:srgbClr val="0000FF"/>
                </a:solidFill>
              </a:rPr>
              <a:t>The generalization of </a:t>
            </a:r>
            <a:r>
              <a:rPr lang="en-US" sz="2000" dirty="0" err="1">
                <a:solidFill>
                  <a:srgbClr val="0000FF"/>
                </a:solidFill>
              </a:rPr>
              <a:t>GrC</a:t>
            </a:r>
            <a:r>
              <a:rPr lang="en-US" sz="2000" dirty="0">
                <a:solidFill>
                  <a:srgbClr val="0000FF"/>
                </a:solidFill>
              </a:rPr>
              <a:t> to IGrC was proposed to support the design of IS's that deal with complex phenomena, which can be treated in IGrC as examples of complex granules (c-granules) with control. To make such systems successful, it is necessary to enable their continuous interaction with the physical world. The control of c-granules can properly implement the physical semantics of specified transformations of c-granules in the physical world. This implementation is based on the discovery of relevant configurations of physical objects, which provides the basis for perceiving relevant data about these objects and their interactions through the control of c-granules. Furthermore, to ensure the success of the designed IS's, these configurations must adaptively change to enable the perception of relevant data that will make it possible to construct high-quality models on which the behavior of the IS's is based. Unlike information granules from </a:t>
            </a:r>
            <a:r>
              <a:rPr lang="en-US" sz="2000" dirty="0" err="1">
                <a:solidFill>
                  <a:srgbClr val="0000FF"/>
                </a:solidFill>
              </a:rPr>
              <a:t>GrC</a:t>
            </a:r>
            <a:r>
              <a:rPr lang="en-US" sz="2000" dirty="0">
                <a:solidFill>
                  <a:srgbClr val="0000FF"/>
                </a:solidFill>
              </a:rPr>
              <a:t>, the correct implementation of c-granule transformations cannot be restricted to the abstract space. An important property of the IS's discussed here is that they cannot be separated from interactions with the physical world. They cannot be confined to an abstract space.</a:t>
            </a:r>
          </a:p>
        </p:txBody>
      </p:sp>
    </p:spTree>
    <p:extLst>
      <p:ext uri="{BB962C8B-B14F-4D97-AF65-F5344CB8AC3E}">
        <p14:creationId xmlns:p14="http://schemas.microsoft.com/office/powerpoint/2010/main" val="213499015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323528" y="1340768"/>
            <a:ext cx="8229600" cy="3456384"/>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TOWARD </a:t>
            </a:r>
          </a:p>
          <a:p>
            <a:r>
              <a:rPr lang="pl-PL" sz="3600" b="1"/>
              <a:t>BRINGING </a:t>
            </a:r>
            <a:r>
              <a:rPr lang="en-GB" sz="3600" b="1"/>
              <a:t>INTO SYNC</a:t>
            </a:r>
            <a:endParaRPr lang="pl-PL" sz="3600" b="1"/>
          </a:p>
          <a:p>
            <a:r>
              <a:rPr lang="pl-PL" sz="3600" b="1"/>
              <a:t>FOUR </a:t>
            </a:r>
            <a:r>
              <a:rPr lang="en-GB" sz="3600" b="1"/>
              <a:t> IMPORTANT AREAS OF </a:t>
            </a:r>
            <a:endParaRPr lang="pl-PL" sz="3600" b="1"/>
          </a:p>
          <a:p>
            <a:r>
              <a:rPr lang="en-GB" sz="3600" b="1"/>
              <a:t>RESEARCH</a:t>
            </a:r>
            <a:r>
              <a:rPr lang="pl-PL" sz="3600" b="1"/>
              <a:t> ON RS:</a:t>
            </a:r>
            <a:r>
              <a:rPr lang="en-GB" sz="3600" b="1"/>
              <a:t> </a:t>
            </a:r>
            <a:r>
              <a:rPr lang="pl-PL" sz="3600" b="1"/>
              <a:t/>
            </a:r>
            <a:br>
              <a:rPr lang="pl-PL" sz="3600" b="1"/>
            </a:br>
            <a:r>
              <a:rPr lang="en-GB" sz="3600" b="1"/>
              <a:t>LANGUAGE, REASONING</a:t>
            </a:r>
            <a:r>
              <a:rPr lang="en-GB" sz="3600">
                <a:solidFill>
                  <a:srgbClr val="0000FF"/>
                </a:solidFill>
              </a:rPr>
              <a:t>, </a:t>
            </a:r>
            <a:r>
              <a:rPr lang="en-GB" sz="3600" b="1"/>
              <a:t>PERCEPTION, AND ACTION</a:t>
            </a:r>
            <a:endParaRPr lang="pl-PL" sz="3600" b="1"/>
          </a:p>
        </p:txBody>
      </p:sp>
      <p:sp>
        <p:nvSpPr>
          <p:cNvPr id="6" name="Symbol zastępczy numeru slajdu 5"/>
          <p:cNvSpPr>
            <a:spLocks noGrp="1"/>
          </p:cNvSpPr>
          <p:nvPr>
            <p:ph type="sldNum" sz="quarter" idx="12"/>
          </p:nvPr>
        </p:nvSpPr>
        <p:spPr/>
        <p:txBody>
          <a:bodyPr/>
          <a:lstStyle/>
          <a:p>
            <a:pPr>
              <a:defRPr/>
            </a:pPr>
            <a:fld id="{D02E777F-298D-4C96-825C-3DC57E52C55E}" type="slidenum">
              <a:rPr lang="pl-PL" smtClean="0"/>
              <a:pPr>
                <a:defRPr/>
              </a:pPr>
              <a:t>203</a:t>
            </a:fld>
            <a:endParaRPr lang="pl-PL"/>
          </a:p>
        </p:txBody>
      </p:sp>
    </p:spTree>
    <p:extLst>
      <p:ext uri="{BB962C8B-B14F-4D97-AF65-F5344CB8AC3E}">
        <p14:creationId xmlns:p14="http://schemas.microsoft.com/office/powerpoint/2010/main" val="344999240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4450" y="188640"/>
            <a:ext cx="8229600" cy="785813"/>
          </a:xfrm>
        </p:spPr>
        <p:txBody>
          <a:bodyPr/>
          <a:lstStyle/>
          <a:p>
            <a:r>
              <a:rPr lang="pl-PL" sz="3600" b="1" err="1"/>
              <a:t>IGrC</a:t>
            </a:r>
            <a:r>
              <a:rPr lang="pl-PL" sz="3600" b="1"/>
              <a:t> &amp; ESSENTIAL COMPLEXITY</a:t>
            </a:r>
            <a:endParaRPr lang="en-US" sz="3600" b="1"/>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204</a:t>
            </a:fld>
            <a:endParaRPr lang="pl-PL"/>
          </a:p>
        </p:txBody>
      </p:sp>
      <p:sp>
        <p:nvSpPr>
          <p:cNvPr id="4" name="pole tekstowe 3"/>
          <p:cNvSpPr txBox="1"/>
          <p:nvPr/>
        </p:nvSpPr>
        <p:spPr>
          <a:xfrm>
            <a:off x="444450" y="1844824"/>
            <a:ext cx="8532440" cy="3000821"/>
          </a:xfrm>
          <a:prstGeom prst="rect">
            <a:avLst/>
          </a:prstGeom>
          <a:noFill/>
        </p:spPr>
        <p:txBody>
          <a:bodyPr wrap="square" rtlCol="0">
            <a:spAutoFit/>
          </a:bodyPr>
          <a:lstStyle/>
          <a:p>
            <a:r>
              <a:rPr lang="en-US">
                <a:solidFill>
                  <a:srgbClr val="0000CC"/>
                </a:solidFill>
              </a:rPr>
              <a:t>Essential complexity remains an unresolved challenge.</a:t>
            </a:r>
          </a:p>
          <a:p>
            <a:endParaRPr lang="pl-PL">
              <a:solidFill>
                <a:srgbClr val="0000CC"/>
              </a:solidFill>
            </a:endParaRPr>
          </a:p>
          <a:p>
            <a:r>
              <a:rPr lang="en-US">
                <a:solidFill>
                  <a:srgbClr val="0000CC"/>
                </a:solidFill>
              </a:rPr>
              <a:t>The future of mathematics and </a:t>
            </a:r>
            <a:r>
              <a:rPr lang="pl-PL">
                <a:solidFill>
                  <a:srgbClr val="0000CC"/>
                </a:solidFill>
              </a:rPr>
              <a:t>AI </a:t>
            </a:r>
            <a:r>
              <a:rPr lang="en-US">
                <a:solidFill>
                  <a:srgbClr val="0000CC"/>
                </a:solidFill>
              </a:rPr>
              <a:t>must:</a:t>
            </a:r>
          </a:p>
          <a:p>
            <a:pPr marL="457200" indent="-457200">
              <a:buFont typeface="Arial" panose="020B0604020202020204" pitchFamily="34" charset="0"/>
              <a:buChar char="•"/>
            </a:pPr>
            <a:r>
              <a:rPr lang="en-US">
                <a:solidFill>
                  <a:srgbClr val="0000CC"/>
                </a:solidFill>
              </a:rPr>
              <a:t>learn to accept the irreducible difficulty of problems,</a:t>
            </a:r>
          </a:p>
          <a:p>
            <a:pPr marL="457200" indent="-457200">
              <a:buFont typeface="Arial" panose="020B0604020202020204" pitchFamily="34" charset="0"/>
              <a:buChar char="•"/>
            </a:pPr>
            <a:r>
              <a:rPr lang="en-US">
                <a:solidFill>
                  <a:srgbClr val="0000CC"/>
                </a:solidFill>
              </a:rPr>
              <a:t>develop tools that reduce accidental </a:t>
            </a:r>
            <a:r>
              <a:rPr lang="pl-PL" err="1">
                <a:solidFill>
                  <a:srgbClr val="0000CC"/>
                </a:solidFill>
              </a:rPr>
              <a:t>risks</a:t>
            </a:r>
            <a:r>
              <a:rPr lang="en-US">
                <a:solidFill>
                  <a:srgbClr val="0000CC"/>
                </a:solidFill>
              </a:rPr>
              <a:t>,</a:t>
            </a:r>
          </a:p>
          <a:p>
            <a:pPr marL="457200" indent="-457200">
              <a:buFont typeface="Arial" panose="020B0604020202020204" pitchFamily="34" charset="0"/>
              <a:buChar char="•"/>
            </a:pPr>
            <a:r>
              <a:rPr lang="en-US">
                <a:solidFill>
                  <a:srgbClr val="0000CC"/>
                </a:solidFill>
              </a:rPr>
              <a:t>support humans in managing</a:t>
            </a:r>
            <a:r>
              <a:rPr lang="en-US" i="1">
                <a:solidFill>
                  <a:srgbClr val="0000CC"/>
                </a:solidFill>
              </a:rPr>
              <a:t> </a:t>
            </a:r>
            <a:r>
              <a:rPr lang="en-US">
                <a:solidFill>
                  <a:srgbClr val="0000CC"/>
                </a:solidFill>
              </a:rPr>
              <a:t>complexity rather than eliminating it.</a:t>
            </a:r>
          </a:p>
        </p:txBody>
      </p:sp>
    </p:spTree>
    <p:extLst>
      <p:ext uri="{BB962C8B-B14F-4D97-AF65-F5344CB8AC3E}">
        <p14:creationId xmlns:p14="http://schemas.microsoft.com/office/powerpoint/2010/main" val="102554502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a 4"/>
          <p:cNvGrpSpPr/>
          <p:nvPr/>
        </p:nvGrpSpPr>
        <p:grpSpPr>
          <a:xfrm>
            <a:off x="147478" y="1025890"/>
            <a:ext cx="8496944" cy="2024787"/>
            <a:chOff x="147478" y="1415810"/>
            <a:chExt cx="8496944" cy="2024787"/>
          </a:xfrm>
        </p:grpSpPr>
        <p:sp>
          <p:nvSpPr>
            <p:cNvPr id="13" name="Prostokąt 12"/>
            <p:cNvSpPr/>
            <p:nvPr/>
          </p:nvSpPr>
          <p:spPr>
            <a:xfrm>
              <a:off x="607680" y="2205462"/>
              <a:ext cx="7768862" cy="12351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ole tekstowe 5"/>
            <p:cNvSpPr txBox="1"/>
            <p:nvPr/>
          </p:nvSpPr>
          <p:spPr>
            <a:xfrm>
              <a:off x="147478" y="1415810"/>
              <a:ext cx="8496944" cy="1938992"/>
            </a:xfrm>
            <a:prstGeom prst="rect">
              <a:avLst/>
            </a:prstGeom>
            <a:noFill/>
          </p:spPr>
          <p:txBody>
            <a:bodyPr wrap="square" rtlCol="0">
              <a:spAutoFit/>
            </a:bodyPr>
            <a:lstStyle/>
            <a:p>
              <a:r>
                <a:rPr lang="en-US" sz="2400" dirty="0">
                  <a:solidFill>
                    <a:srgbClr val="0000FF"/>
                  </a:solidFill>
                </a:rPr>
                <a:t>Computational modeling of learning in brain based on </a:t>
              </a:r>
              <a:endParaRPr lang="pl-PL" sz="2400" dirty="0">
                <a:solidFill>
                  <a:srgbClr val="0000FF"/>
                </a:solidFill>
              </a:endParaRPr>
            </a:p>
            <a:p>
              <a:r>
                <a:rPr lang="en-US" sz="2400" dirty="0">
                  <a:solidFill>
                    <a:srgbClr val="0000FF"/>
                  </a:solidFill>
                </a:rPr>
                <a:t>generalization of neural nets</a:t>
              </a:r>
              <a:r>
                <a:rPr lang="pl-PL" sz="2400" dirty="0">
                  <a:solidFill>
                    <a:srgbClr val="0000FF"/>
                  </a:solidFill>
                </a:rPr>
                <a:t> </a:t>
              </a:r>
              <a:r>
                <a:rPr lang="pl-PL" sz="2400" dirty="0" err="1">
                  <a:solidFill>
                    <a:srgbClr val="0000FF"/>
                  </a:solidFill>
                </a:rPr>
                <a:t>based</a:t>
              </a:r>
              <a:r>
                <a:rPr lang="pl-PL" sz="2400" dirty="0">
                  <a:solidFill>
                    <a:srgbClr val="0000FF"/>
                  </a:solidFill>
                </a:rPr>
                <a:t> on </a:t>
              </a:r>
              <a:r>
                <a:rPr lang="pl-PL" sz="2400" dirty="0" err="1">
                  <a:solidFill>
                    <a:srgbClr val="0000FF"/>
                  </a:solidFill>
                </a:rPr>
                <a:t>IGrC</a:t>
              </a:r>
              <a:r>
                <a:rPr lang="en-US" sz="2400" dirty="0">
                  <a:solidFill>
                    <a:srgbClr val="0000FF"/>
                  </a:solidFill>
                </a:rPr>
                <a:t>:</a:t>
              </a:r>
            </a:p>
            <a:p>
              <a:pPr marL="457200" indent="-457200">
                <a:buFont typeface="Arial" panose="020B0604020202020204" pitchFamily="34" charset="0"/>
                <a:buChar char="•"/>
              </a:pPr>
              <a:r>
                <a:rPr lang="en-US" sz="2400" dirty="0">
                  <a:solidFill>
                    <a:srgbClr val="0000FF"/>
                  </a:solidFill>
                </a:rPr>
                <a:t>neurons  </a:t>
              </a:r>
              <a:r>
                <a:rPr lang="en-US" sz="2400" dirty="0">
                  <a:solidFill>
                    <a:srgbClr val="0000FF"/>
                  </a:solidFill>
                  <a:sym typeface="Symbol" panose="05050102010706020507" pitchFamily="18" charset="2"/>
                </a:rPr>
                <a:t> c-granules with control</a:t>
              </a:r>
            </a:p>
            <a:p>
              <a:pPr marL="457200" indent="-457200">
                <a:buFont typeface="Arial" panose="020B0604020202020204" pitchFamily="34" charset="0"/>
                <a:buChar char="•"/>
              </a:pPr>
              <a:r>
                <a:rPr lang="en-US" sz="2400" dirty="0">
                  <a:solidFill>
                    <a:srgbClr val="0000FF"/>
                  </a:solidFill>
                  <a:sym typeface="Symbol" panose="05050102010706020507" pitchFamily="18" charset="2"/>
                </a:rPr>
                <a:t>neural nets   granular networks</a:t>
              </a:r>
              <a:endParaRPr lang="pl-PL" sz="2400" dirty="0">
                <a:solidFill>
                  <a:srgbClr val="0000FF"/>
                </a:solidFill>
                <a:sym typeface="Symbol" panose="05050102010706020507" pitchFamily="18" charset="2"/>
              </a:endParaRPr>
            </a:p>
            <a:p>
              <a:pPr marL="457200" indent="-457200">
                <a:buFont typeface="Arial" panose="020B0604020202020204" pitchFamily="34" charset="0"/>
                <a:buChar char="•"/>
              </a:pPr>
              <a:r>
                <a:rPr lang="en-US" sz="2400" dirty="0">
                  <a:solidFill>
                    <a:srgbClr val="0000FF"/>
                  </a:solidFill>
                  <a:sym typeface="Symbol" panose="05050102010706020507" pitchFamily="18" charset="2"/>
                </a:rPr>
                <a:t>local memory</a:t>
              </a:r>
              <a:r>
                <a:rPr lang="pl-PL" sz="2400" dirty="0">
                  <a:solidFill>
                    <a:srgbClr val="0000FF"/>
                  </a:solidFill>
                  <a:sym typeface="Symbol" panose="05050102010706020507" pitchFamily="18" charset="2"/>
                </a:rPr>
                <a:t> of neuron</a:t>
              </a:r>
              <a:r>
                <a:rPr lang="en-US" sz="2400" dirty="0">
                  <a:solidFill>
                    <a:srgbClr val="0000FF"/>
                  </a:solidFill>
                  <a:sym typeface="Symbol" panose="05050102010706020507" pitchFamily="18" charset="2"/>
                </a:rPr>
                <a:t>  information layer </a:t>
              </a:r>
              <a:r>
                <a:rPr lang="pl-PL" sz="2400" dirty="0">
                  <a:solidFill>
                    <a:srgbClr val="0000FF"/>
                  </a:solidFill>
                  <a:sym typeface="Symbol" panose="05050102010706020507" pitchFamily="18" charset="2"/>
                </a:rPr>
                <a:t>of c-granule</a:t>
              </a:r>
              <a:endParaRPr lang="en-US" sz="2400" dirty="0">
                <a:solidFill>
                  <a:srgbClr val="0000FF"/>
                </a:solidFill>
              </a:endParaRPr>
            </a:p>
          </p:txBody>
        </p:sp>
      </p:grpSp>
      <p:sp>
        <p:nvSpPr>
          <p:cNvPr id="4" name="Tytuł 1">
            <a:extLst>
              <a:ext uri="{FF2B5EF4-FFF2-40B4-BE49-F238E27FC236}">
                <a16:creationId xmlns="" xmlns:a16="http://schemas.microsoft.com/office/drawing/2014/main" id="{06535496-4A65-66B3-67ED-411C5CE396F3}"/>
              </a:ext>
            </a:extLst>
          </p:cNvPr>
          <p:cNvSpPr txBox="1">
            <a:spLocks/>
          </p:cNvSpPr>
          <p:nvPr/>
        </p:nvSpPr>
        <p:spPr>
          <a:xfrm>
            <a:off x="97986" y="1778"/>
            <a:ext cx="8784976" cy="906942"/>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2800" b="1" dirty="0">
                <a:latin typeface="NimbusRomNo9L-Regu"/>
              </a:rPr>
              <a:t>COMPUTATIONAL MODELING IN NEUROSCIENCE BASED ON </a:t>
            </a:r>
            <a:r>
              <a:rPr lang="en-US" sz="2800" b="1" dirty="0" err="1">
                <a:latin typeface="NimbusRomNo9L-Regu"/>
              </a:rPr>
              <a:t>IGRC</a:t>
            </a:r>
            <a:r>
              <a:rPr lang="pl-PL" sz="2800" b="1" dirty="0">
                <a:latin typeface="NimbusRomNo9L-Regu"/>
              </a:rPr>
              <a:t>: </a:t>
            </a:r>
            <a:r>
              <a:rPr lang="en-US" sz="2800" b="1" dirty="0">
                <a:latin typeface="NimbusRomNo9L-Regu"/>
              </a:rPr>
              <a:t>FURTHER RESEARCH</a:t>
            </a:r>
            <a:endParaRPr lang="en-US" sz="28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205</a:t>
            </a:fld>
            <a:endParaRPr lang="pl-PL"/>
          </a:p>
        </p:txBody>
      </p:sp>
      <p:sp>
        <p:nvSpPr>
          <p:cNvPr id="9" name="pole tekstowe 8"/>
          <p:cNvSpPr txBox="1"/>
          <p:nvPr/>
        </p:nvSpPr>
        <p:spPr>
          <a:xfrm>
            <a:off x="3491880" y="6021288"/>
            <a:ext cx="4392488" cy="576064"/>
          </a:xfrm>
          <a:prstGeom prst="rect">
            <a:avLst/>
          </a:prstGeom>
          <a:noFill/>
        </p:spPr>
        <p:txBody>
          <a:bodyPr wrap="square" rtlCol="0">
            <a:spAutoFit/>
          </a:bodyPr>
          <a:lstStyle/>
          <a:p>
            <a:endParaRPr lang="en-US" dirty="0"/>
          </a:p>
        </p:txBody>
      </p:sp>
      <p:sp>
        <p:nvSpPr>
          <p:cNvPr id="12" name="pole tekstowe 11"/>
          <p:cNvSpPr txBox="1"/>
          <p:nvPr/>
        </p:nvSpPr>
        <p:spPr>
          <a:xfrm>
            <a:off x="147478" y="3082052"/>
            <a:ext cx="8739191" cy="3754874"/>
          </a:xfrm>
          <a:prstGeom prst="rect">
            <a:avLst/>
          </a:prstGeom>
          <a:noFill/>
        </p:spPr>
        <p:txBody>
          <a:bodyPr wrap="square" rtlCol="0">
            <a:spAutoFit/>
          </a:bodyPr>
          <a:lstStyle/>
          <a:p>
            <a:r>
              <a:rPr lang="en-US" sz="1400" i="1" dirty="0">
                <a:solidFill>
                  <a:srgbClr val="0000FF"/>
                </a:solidFill>
              </a:rPr>
              <a:t>J. von Neumann: The computer and the brain. Yale University 2012.</a:t>
            </a:r>
          </a:p>
          <a:p>
            <a:r>
              <a:rPr lang="en-US" sz="1400" i="1" dirty="0">
                <a:solidFill>
                  <a:srgbClr val="0000FF"/>
                </a:solidFill>
              </a:rPr>
              <a:t>S. </a:t>
            </a:r>
            <a:r>
              <a:rPr lang="en-US" sz="1400" i="1" dirty="0" err="1">
                <a:solidFill>
                  <a:srgbClr val="0000FF"/>
                </a:solidFill>
              </a:rPr>
              <a:t>Gerrish</a:t>
            </a:r>
            <a:r>
              <a:rPr lang="en-US" sz="1400" i="1" dirty="0">
                <a:solidFill>
                  <a:srgbClr val="0000FF"/>
                </a:solidFill>
              </a:rPr>
              <a:t>, How Smart Machines Think. Cambridge, MA: MIT Press,</a:t>
            </a:r>
            <a:r>
              <a:rPr lang="pl-PL" sz="1400" i="1" dirty="0">
                <a:solidFill>
                  <a:srgbClr val="0000FF"/>
                </a:solidFill>
              </a:rPr>
              <a:t> </a:t>
            </a:r>
            <a:r>
              <a:rPr lang="en-US" sz="1400" i="1" dirty="0">
                <a:solidFill>
                  <a:srgbClr val="0000FF"/>
                </a:solidFill>
              </a:rPr>
              <a:t>2018. [Online]. doi.org/10.7551/</a:t>
            </a:r>
            <a:r>
              <a:rPr lang="en-US" sz="1400" i="1" dirty="0" err="1">
                <a:solidFill>
                  <a:srgbClr val="0000FF"/>
                </a:solidFill>
              </a:rPr>
              <a:t>mitpress</a:t>
            </a:r>
            <a:r>
              <a:rPr lang="en-US" sz="1400" i="1" dirty="0">
                <a:solidFill>
                  <a:srgbClr val="0000FF"/>
                </a:solidFill>
              </a:rPr>
              <a:t>/11440.001.0001</a:t>
            </a:r>
            <a:endParaRPr lang="pl-PL" sz="1400" i="1" dirty="0">
              <a:solidFill>
                <a:srgbClr val="0000FF"/>
              </a:solidFill>
            </a:endParaRPr>
          </a:p>
          <a:p>
            <a:r>
              <a:rPr lang="en-US" sz="1400" i="1" dirty="0">
                <a:solidFill>
                  <a:srgbClr val="0000FF"/>
                </a:solidFill>
              </a:rPr>
              <a:t>K. B. Prakash, </a:t>
            </a:r>
            <a:r>
              <a:rPr lang="en-US" sz="1400" i="1" dirty="0" err="1">
                <a:solidFill>
                  <a:srgbClr val="0000FF"/>
                </a:solidFill>
              </a:rPr>
              <a:t>G.R</a:t>
            </a:r>
            <a:r>
              <a:rPr lang="en-US" sz="1400" i="1" dirty="0">
                <a:solidFill>
                  <a:srgbClr val="0000FF"/>
                </a:solidFill>
              </a:rPr>
              <a:t>. </a:t>
            </a:r>
            <a:r>
              <a:rPr lang="en-US" sz="1400" i="1" dirty="0" err="1">
                <a:solidFill>
                  <a:srgbClr val="0000FF"/>
                </a:solidFill>
              </a:rPr>
              <a:t>Kanagachidambaresan</a:t>
            </a:r>
            <a:r>
              <a:rPr lang="en-US" sz="1400" i="1" dirty="0">
                <a:solidFill>
                  <a:srgbClr val="0000FF"/>
                </a:solidFill>
              </a:rPr>
              <a:t>, V. Srikanth, E. </a:t>
            </a:r>
            <a:r>
              <a:rPr lang="en-US" sz="1400" i="1" dirty="0" err="1">
                <a:solidFill>
                  <a:srgbClr val="0000FF"/>
                </a:solidFill>
              </a:rPr>
              <a:t>Vamsidhar</a:t>
            </a:r>
            <a:r>
              <a:rPr lang="en-US" sz="1400" i="1" dirty="0">
                <a:solidFill>
                  <a:srgbClr val="0000FF"/>
                </a:solidFill>
              </a:rPr>
              <a:t> (eds.): Cognitive Engineering for next generation computing. A practical analytical approach. Wiley 2021.</a:t>
            </a:r>
            <a:endParaRPr lang="pl-PL" sz="1400" i="1" dirty="0">
              <a:solidFill>
                <a:srgbClr val="0000FF"/>
              </a:solidFill>
            </a:endParaRPr>
          </a:p>
          <a:p>
            <a:r>
              <a:rPr lang="pl-PL" sz="1400" i="1" dirty="0">
                <a:solidFill>
                  <a:srgbClr val="0000FF"/>
                </a:solidFill>
              </a:rPr>
              <a:t>Y. </a:t>
            </a:r>
            <a:r>
              <a:rPr lang="en-US" sz="1400" i="1" dirty="0">
                <a:solidFill>
                  <a:srgbClr val="0000FF"/>
                </a:solidFill>
              </a:rPr>
              <a:t>Song</a:t>
            </a:r>
            <a:r>
              <a:rPr lang="pl-PL" sz="1400" i="1" dirty="0">
                <a:solidFill>
                  <a:srgbClr val="0000FF"/>
                </a:solidFill>
              </a:rPr>
              <a:t>, B.</a:t>
            </a:r>
            <a:r>
              <a:rPr lang="en-US" sz="1400" i="1" dirty="0">
                <a:solidFill>
                  <a:srgbClr val="0000FF"/>
                </a:solidFill>
              </a:rPr>
              <a:t> </a:t>
            </a:r>
            <a:r>
              <a:rPr lang="en-US" sz="1400" i="1" dirty="0" err="1">
                <a:solidFill>
                  <a:srgbClr val="0000FF"/>
                </a:solidFill>
              </a:rPr>
              <a:t>Millidge</a:t>
            </a:r>
            <a:r>
              <a:rPr lang="pl-PL" sz="1400" i="1" dirty="0">
                <a:solidFill>
                  <a:srgbClr val="0000FF"/>
                </a:solidFill>
              </a:rPr>
              <a:t>, T. </a:t>
            </a:r>
            <a:r>
              <a:rPr lang="en-US" sz="1400" i="1" dirty="0" err="1">
                <a:solidFill>
                  <a:srgbClr val="0000FF"/>
                </a:solidFill>
              </a:rPr>
              <a:t>Salvatori</a:t>
            </a:r>
            <a:r>
              <a:rPr lang="pl-PL" sz="1400" i="1" dirty="0">
                <a:solidFill>
                  <a:srgbClr val="0000FF"/>
                </a:solidFill>
              </a:rPr>
              <a:t>, T.</a:t>
            </a:r>
            <a:r>
              <a:rPr lang="en-US" sz="1400" i="1" dirty="0">
                <a:solidFill>
                  <a:srgbClr val="0000FF"/>
                </a:solidFill>
              </a:rPr>
              <a:t> Lukasiewicz</a:t>
            </a:r>
            <a:r>
              <a:rPr lang="pl-PL" sz="1400" i="1" dirty="0">
                <a:solidFill>
                  <a:srgbClr val="0000FF"/>
                </a:solidFill>
              </a:rPr>
              <a:t>, Z.</a:t>
            </a:r>
            <a:r>
              <a:rPr lang="en-US" sz="1400" i="1" dirty="0">
                <a:solidFill>
                  <a:srgbClr val="0000FF"/>
                </a:solidFill>
              </a:rPr>
              <a:t> Xu</a:t>
            </a:r>
            <a:r>
              <a:rPr lang="pl-PL" sz="1400" i="1" dirty="0">
                <a:solidFill>
                  <a:srgbClr val="0000FF"/>
                </a:solidFill>
              </a:rPr>
              <a:t>, R.</a:t>
            </a:r>
            <a:r>
              <a:rPr lang="en-US" sz="1400" i="1" dirty="0">
                <a:solidFill>
                  <a:srgbClr val="0000FF"/>
                </a:solidFill>
              </a:rPr>
              <a:t> </a:t>
            </a:r>
            <a:r>
              <a:rPr lang="en-US" sz="1400" i="1" dirty="0" err="1">
                <a:solidFill>
                  <a:srgbClr val="0000FF"/>
                </a:solidFill>
              </a:rPr>
              <a:t>Bogacz</a:t>
            </a:r>
            <a:r>
              <a:rPr lang="pl-PL" sz="1400" i="1" dirty="0">
                <a:solidFill>
                  <a:srgbClr val="0000FF"/>
                </a:solidFill>
              </a:rPr>
              <a:t>: </a:t>
            </a:r>
            <a:r>
              <a:rPr lang="en-US" sz="1400" i="1" dirty="0">
                <a:solidFill>
                  <a:srgbClr val="0000FF"/>
                </a:solidFill>
              </a:rPr>
              <a:t>Inferring neural activity before plasticity as a foundation for learning beyond backpropagation.</a:t>
            </a:r>
            <a:r>
              <a:rPr lang="pl-PL" sz="1400" i="1" dirty="0">
                <a:solidFill>
                  <a:srgbClr val="0000FF"/>
                </a:solidFill>
              </a:rPr>
              <a:t> </a:t>
            </a:r>
            <a:r>
              <a:rPr lang="en-US" sz="1400" i="1" dirty="0">
                <a:solidFill>
                  <a:srgbClr val="0000FF"/>
                </a:solidFill>
              </a:rPr>
              <a:t>Nat</a:t>
            </a:r>
            <a:r>
              <a:rPr lang="pl-PL" sz="1400" i="1" dirty="0" err="1">
                <a:solidFill>
                  <a:srgbClr val="0000FF"/>
                </a:solidFill>
              </a:rPr>
              <a:t>ure</a:t>
            </a:r>
            <a:r>
              <a:rPr lang="en-US" sz="1400" i="1" dirty="0">
                <a:solidFill>
                  <a:srgbClr val="0000FF"/>
                </a:solidFill>
              </a:rPr>
              <a:t> Neuroscience 27(2)</a:t>
            </a:r>
            <a:r>
              <a:rPr lang="pl-PL" sz="1400" i="1" dirty="0">
                <a:solidFill>
                  <a:srgbClr val="0000FF"/>
                </a:solidFill>
              </a:rPr>
              <a:t> (2024) </a:t>
            </a:r>
            <a:r>
              <a:rPr lang="en-US" sz="1400" i="1" dirty="0">
                <a:solidFill>
                  <a:srgbClr val="0000FF"/>
                </a:solidFill>
              </a:rPr>
              <a:t>348-358.</a:t>
            </a:r>
            <a:endParaRPr lang="pl-PL" sz="1400" i="1" dirty="0">
              <a:solidFill>
                <a:srgbClr val="0000FF"/>
              </a:solidFill>
            </a:endParaRPr>
          </a:p>
          <a:p>
            <a:pPr>
              <a:defRPr/>
            </a:pPr>
            <a:r>
              <a:rPr lang="pl-PL" sz="1400" i="1" dirty="0">
                <a:solidFill>
                  <a:srgbClr val="0000FF"/>
                </a:solidFill>
              </a:rPr>
              <a:t>R. </a:t>
            </a:r>
            <a:r>
              <a:rPr lang="en-US" sz="1400" i="1" dirty="0" err="1">
                <a:solidFill>
                  <a:srgbClr val="0000FF"/>
                </a:solidFill>
              </a:rPr>
              <a:t>Midya</a:t>
            </a:r>
            <a:r>
              <a:rPr lang="en-US" sz="1400" i="1" dirty="0">
                <a:solidFill>
                  <a:srgbClr val="0000FF"/>
                </a:solidFill>
              </a:rPr>
              <a:t>, </a:t>
            </a:r>
            <a:r>
              <a:rPr lang="pl-PL" sz="1400" i="1" dirty="0" err="1">
                <a:solidFill>
                  <a:srgbClr val="0000FF"/>
                </a:solidFill>
              </a:rPr>
              <a:t>A.S</a:t>
            </a:r>
            <a:r>
              <a:rPr lang="pl-PL" sz="1400" i="1" dirty="0">
                <a:solidFill>
                  <a:srgbClr val="0000FF"/>
                </a:solidFill>
              </a:rPr>
              <a:t>.</a:t>
            </a:r>
            <a:r>
              <a:rPr lang="en-US" sz="1400" i="1" dirty="0">
                <a:solidFill>
                  <a:srgbClr val="0000FF"/>
                </a:solidFill>
              </a:rPr>
              <a:t> </a:t>
            </a:r>
            <a:r>
              <a:rPr lang="en-US" sz="1400" i="1" dirty="0" err="1">
                <a:solidFill>
                  <a:srgbClr val="0000FF"/>
                </a:solidFill>
              </a:rPr>
              <a:t>Pawar</a:t>
            </a:r>
            <a:r>
              <a:rPr lang="en-US" sz="1400" i="1" dirty="0">
                <a:solidFill>
                  <a:srgbClr val="0000FF"/>
                </a:solidFill>
              </a:rPr>
              <a:t>, </a:t>
            </a:r>
            <a:r>
              <a:rPr lang="pl-PL" sz="1400" i="1" dirty="0" err="1">
                <a:solidFill>
                  <a:srgbClr val="0000FF"/>
                </a:solidFill>
              </a:rPr>
              <a:t>D.P</a:t>
            </a:r>
            <a:r>
              <a:rPr lang="pl-PL" sz="1400" i="1" dirty="0">
                <a:solidFill>
                  <a:srgbClr val="0000FF"/>
                </a:solidFill>
              </a:rPr>
              <a:t>.</a:t>
            </a:r>
            <a:r>
              <a:rPr lang="en-US" sz="1400" i="1" dirty="0">
                <a:solidFill>
                  <a:srgbClr val="0000FF"/>
                </a:solidFill>
              </a:rPr>
              <a:t> </a:t>
            </a:r>
            <a:r>
              <a:rPr lang="en-US" sz="1400" i="1" dirty="0" err="1">
                <a:solidFill>
                  <a:srgbClr val="0000FF"/>
                </a:solidFill>
              </a:rPr>
              <a:t>Pattnaik</a:t>
            </a:r>
            <a:r>
              <a:rPr lang="en-US" sz="1400" i="1" dirty="0">
                <a:solidFill>
                  <a:srgbClr val="0000FF"/>
                </a:solidFill>
              </a:rPr>
              <a:t> et al. Artificial </a:t>
            </a:r>
            <a:r>
              <a:rPr lang="en-US" sz="1400" i="1" dirty="0" err="1">
                <a:solidFill>
                  <a:srgbClr val="0000FF"/>
                </a:solidFill>
              </a:rPr>
              <a:t>transneurons</a:t>
            </a:r>
            <a:r>
              <a:rPr lang="en-US" sz="1400" i="1" dirty="0">
                <a:solidFill>
                  <a:srgbClr val="0000FF"/>
                </a:solidFill>
              </a:rPr>
              <a:t> emulate neuronal activity in different areas of brain cortex. Nat </a:t>
            </a:r>
            <a:r>
              <a:rPr lang="en-US" sz="1400" i="1" dirty="0" err="1">
                <a:solidFill>
                  <a:srgbClr val="0000FF"/>
                </a:solidFill>
              </a:rPr>
              <a:t>Commun</a:t>
            </a:r>
            <a:r>
              <a:rPr lang="en-US" sz="1400" i="1" dirty="0">
                <a:solidFill>
                  <a:srgbClr val="0000FF"/>
                </a:solidFill>
              </a:rPr>
              <a:t> 16, 7289 (2025). </a:t>
            </a:r>
            <a:r>
              <a:rPr lang="en-US" sz="1400" i="1" dirty="0">
                <a:solidFill>
                  <a:srgbClr val="0000FF"/>
                </a:solidFill>
                <a:hlinkClick r:id="rId2"/>
              </a:rPr>
              <a:t>https://doi.org/10.1038/s41467-025-62151-9</a:t>
            </a:r>
            <a:endParaRPr lang="pl-PL" sz="1400" i="1" dirty="0">
              <a:solidFill>
                <a:srgbClr val="0000FF"/>
              </a:solidFill>
            </a:endParaRPr>
          </a:p>
          <a:p>
            <a:pPr>
              <a:defRPr/>
            </a:pPr>
            <a:r>
              <a:rPr lang="pl-PL" sz="1400" i="1" dirty="0" err="1">
                <a:solidFill>
                  <a:srgbClr val="0000FF"/>
                </a:solidFill>
              </a:rPr>
              <a:t>Computer</a:t>
            </a:r>
            <a:r>
              <a:rPr lang="pl-PL" sz="1400" i="1" dirty="0">
                <a:solidFill>
                  <a:srgbClr val="0000FF"/>
                </a:solidFill>
              </a:rPr>
              <a:t> CL1: </a:t>
            </a:r>
            <a:r>
              <a:rPr lang="en-US" sz="1400" i="1" dirty="0">
                <a:solidFill>
                  <a:srgbClr val="0000FF"/>
                </a:solidFill>
                <a:hlinkClick r:id="rId3"/>
              </a:rPr>
              <a:t>https://corticallabs.com/cl1.html</a:t>
            </a:r>
            <a:endParaRPr lang="pl-PL" sz="1400" i="1" dirty="0">
              <a:solidFill>
                <a:srgbClr val="0000FF"/>
              </a:solidFill>
            </a:endParaRPr>
          </a:p>
          <a:p>
            <a:r>
              <a:rPr lang="pl-PL" sz="1400" i="1" dirty="0">
                <a:solidFill>
                  <a:srgbClr val="0000FF"/>
                </a:solidFill>
              </a:rPr>
              <a:t>A.</a:t>
            </a:r>
            <a:r>
              <a:rPr lang="en-US" sz="1400" i="1" dirty="0" err="1">
                <a:solidFill>
                  <a:srgbClr val="0000FF"/>
                </a:solidFill>
              </a:rPr>
              <a:t>Kosowski</a:t>
            </a:r>
            <a:r>
              <a:rPr lang="en-US" sz="1400" i="1" dirty="0">
                <a:solidFill>
                  <a:srgbClr val="0000FF"/>
                </a:solidFill>
              </a:rPr>
              <a:t>, P. </a:t>
            </a:r>
            <a:r>
              <a:rPr lang="en-US" sz="1400" i="1" dirty="0" err="1">
                <a:solidFill>
                  <a:srgbClr val="0000FF"/>
                </a:solidFill>
              </a:rPr>
              <a:t>Uznanski</a:t>
            </a:r>
            <a:r>
              <a:rPr lang="en-US" sz="1400" i="1" dirty="0">
                <a:solidFill>
                  <a:srgbClr val="0000FF"/>
                </a:solidFill>
              </a:rPr>
              <a:t>, J. </a:t>
            </a:r>
            <a:r>
              <a:rPr lang="en-US" sz="1400" i="1" dirty="0" err="1">
                <a:solidFill>
                  <a:srgbClr val="0000FF"/>
                </a:solidFill>
              </a:rPr>
              <a:t>Chorowski</a:t>
            </a:r>
            <a:r>
              <a:rPr lang="en-US" sz="1400" i="1" dirty="0">
                <a:solidFill>
                  <a:srgbClr val="0000FF"/>
                </a:solidFill>
              </a:rPr>
              <a:t>, Z. </a:t>
            </a:r>
            <a:r>
              <a:rPr lang="en-US" sz="1400" i="1" dirty="0" err="1">
                <a:solidFill>
                  <a:srgbClr val="0000FF"/>
                </a:solidFill>
              </a:rPr>
              <a:t>Stamirowska</a:t>
            </a:r>
            <a:r>
              <a:rPr lang="en-US" sz="1400" i="1" dirty="0">
                <a:solidFill>
                  <a:srgbClr val="0000FF"/>
                </a:solidFill>
              </a:rPr>
              <a:t>, M. </a:t>
            </a:r>
            <a:r>
              <a:rPr lang="en-US" sz="1400" i="1" dirty="0" err="1">
                <a:solidFill>
                  <a:srgbClr val="0000FF"/>
                </a:solidFill>
              </a:rPr>
              <a:t>Bartoszkiewicz</a:t>
            </a:r>
            <a:r>
              <a:rPr lang="en-US" sz="1400" i="1" dirty="0">
                <a:solidFill>
                  <a:srgbClr val="0000FF"/>
                </a:solidFill>
              </a:rPr>
              <a:t>:</a:t>
            </a:r>
            <a:r>
              <a:rPr lang="pl-PL" sz="1400" i="1" dirty="0">
                <a:solidFill>
                  <a:srgbClr val="0000FF"/>
                </a:solidFill>
              </a:rPr>
              <a:t> </a:t>
            </a:r>
            <a:r>
              <a:rPr lang="en-US" sz="1400" i="1" dirty="0">
                <a:solidFill>
                  <a:srgbClr val="0000FF"/>
                </a:solidFill>
              </a:rPr>
              <a:t>The Dragon Hatchling: The Missing Link between the Transformer and Models of the Brain. </a:t>
            </a:r>
            <a:r>
              <a:rPr lang="en-US" sz="1400" i="1" dirty="0" err="1">
                <a:solidFill>
                  <a:srgbClr val="0000FF"/>
                </a:solidFill>
              </a:rPr>
              <a:t>CoRR</a:t>
            </a:r>
            <a:r>
              <a:rPr lang="en-US" sz="1400" i="1" dirty="0">
                <a:solidFill>
                  <a:srgbClr val="0000FF"/>
                </a:solidFill>
              </a:rPr>
              <a:t> abs/2509.26507 (2025) </a:t>
            </a:r>
            <a:endParaRPr lang="pl-PL" sz="1400" i="1" dirty="0">
              <a:solidFill>
                <a:srgbClr val="0000FF"/>
              </a:solidFill>
            </a:endParaRPr>
          </a:p>
          <a:p>
            <a:r>
              <a:rPr lang="pl-PL" sz="1400" i="1" dirty="0">
                <a:solidFill>
                  <a:srgbClr val="0000FF"/>
                </a:solidFill>
              </a:rPr>
              <a:t>	</a:t>
            </a:r>
            <a:r>
              <a:rPr lang="pl-PL" sz="1400" dirty="0">
                <a:solidFill>
                  <a:srgbClr val="0000FF"/>
                </a:solidFill>
              </a:rPr>
              <a:t>[…]</a:t>
            </a:r>
            <a:r>
              <a:rPr lang="pl-PL" sz="1400" i="1" dirty="0">
                <a:solidFill>
                  <a:srgbClr val="0000FF"/>
                </a:solidFill>
              </a:rPr>
              <a:t> </a:t>
            </a:r>
            <a:r>
              <a:rPr lang="en-US" sz="1400" i="1" dirty="0">
                <a:solidFill>
                  <a:srgbClr val="0000FF"/>
                </a:solidFill>
              </a:rPr>
              <a:t>Dragon Hatchling’ (</a:t>
            </a:r>
            <a:r>
              <a:rPr lang="en-US" sz="1400" i="1" dirty="0" err="1">
                <a:solidFill>
                  <a:srgbClr val="0000FF"/>
                </a:solidFill>
              </a:rPr>
              <a:t>BDH</a:t>
            </a:r>
            <a:r>
              <a:rPr lang="en-US" sz="1400" i="1" dirty="0">
                <a:solidFill>
                  <a:srgbClr val="0000FF"/>
                </a:solidFill>
              </a:rPr>
              <a:t>), a new Large Language Model architecture based on a scale-free </a:t>
            </a:r>
            <a:r>
              <a:rPr lang="pl-PL" sz="1400" i="1" dirty="0">
                <a:solidFill>
                  <a:srgbClr val="0000FF"/>
                </a:solidFill>
              </a:rPr>
              <a:t>	</a:t>
            </a:r>
            <a:r>
              <a:rPr lang="en-US" sz="1400" i="1" dirty="0">
                <a:solidFill>
                  <a:srgbClr val="0000FF"/>
                </a:solidFill>
              </a:rPr>
              <a:t>biologically inspired network of n locally-interacting neuron particles.</a:t>
            </a:r>
            <a:endParaRPr lang="en-US" sz="1400" i="1" dirty="0">
              <a:solidFill>
                <a:srgbClr val="0000FF"/>
              </a:solidFill>
              <a:hlinkClick r:id="rId4"/>
            </a:endParaRPr>
          </a:p>
          <a:p>
            <a:r>
              <a:rPr lang="pl-PL" sz="1400" i="1" dirty="0">
                <a:solidFill>
                  <a:srgbClr val="0000FF"/>
                </a:solidFill>
              </a:rPr>
              <a:t>	</a:t>
            </a:r>
            <a:r>
              <a:rPr lang="pl-PL" sz="1400" dirty="0">
                <a:solidFill>
                  <a:srgbClr val="0000FF"/>
                </a:solidFill>
              </a:rPr>
              <a:t>[…]</a:t>
            </a:r>
            <a:r>
              <a:rPr lang="pl-PL" sz="1400" i="1" dirty="0">
                <a:solidFill>
                  <a:srgbClr val="0000FF"/>
                </a:solidFill>
              </a:rPr>
              <a:t> </a:t>
            </a:r>
            <a:r>
              <a:rPr lang="en-US" sz="1400" b="1" i="1" dirty="0">
                <a:solidFill>
                  <a:srgbClr val="0000FF"/>
                </a:solidFill>
              </a:rPr>
              <a:t>The post-transformer era: a story of memory and reasoning</a:t>
            </a:r>
            <a:endParaRPr lang="pl-PL" sz="1400" b="1" i="1" dirty="0">
              <a:solidFill>
                <a:srgbClr val="0000FF"/>
              </a:solidFill>
            </a:endParaRPr>
          </a:p>
          <a:p>
            <a:r>
              <a:rPr lang="en-US" sz="1400" dirty="0">
                <a:solidFill>
                  <a:srgbClr val="0000FF"/>
                </a:solidFill>
                <a:hlinkClick r:id="rId5"/>
              </a:rPr>
              <a:t>https://www.cell.com/the-innovation/fulltext/S2666-6758(26)00002-0</a:t>
            </a:r>
            <a:endParaRPr lang="pl-PL" sz="1400" dirty="0">
              <a:solidFill>
                <a:srgbClr val="0000FF"/>
              </a:solidFill>
            </a:endParaRPr>
          </a:p>
          <a:p>
            <a:r>
              <a:rPr lang="en-US" sz="1400" dirty="0">
                <a:solidFill>
                  <a:srgbClr val="0000FF"/>
                </a:solidFill>
              </a:rPr>
              <a:t>https://www.cell.com/the-innovation/fulltext/S2666-6758(26)00005-6</a:t>
            </a:r>
            <a:endParaRPr lang="pl-PL" sz="1400" dirty="0">
              <a:solidFill>
                <a:srgbClr val="0000FF"/>
              </a:solidFill>
            </a:endParaRPr>
          </a:p>
        </p:txBody>
      </p:sp>
    </p:spTree>
    <p:extLst>
      <p:ext uri="{BB962C8B-B14F-4D97-AF65-F5344CB8AC3E}">
        <p14:creationId xmlns:p14="http://schemas.microsoft.com/office/powerpoint/2010/main" val="68347912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33812" y="76105"/>
            <a:ext cx="8868606" cy="6494085"/>
          </a:xfrm>
          <a:prstGeom prst="rect">
            <a:avLst/>
          </a:prstGeom>
          <a:noFill/>
          <a:ln w="9525">
            <a:noFill/>
            <a:miter lim="800000"/>
            <a:headEnd/>
            <a:tailEnd/>
          </a:ln>
        </p:spPr>
        <p:txBody>
          <a:bodyPr wrap="square">
            <a:spAutoFit/>
          </a:bodyPr>
          <a:lstStyle/>
          <a:p>
            <a:r>
              <a:rPr lang="pl-PL" sz="1600" b="1" i="1" u="sng" dirty="0">
                <a:solidFill>
                  <a:srgbClr val="0000FF"/>
                </a:solidFill>
              </a:rPr>
              <a:t>REFERENCES</a:t>
            </a:r>
          </a:p>
          <a:p>
            <a:r>
              <a:rPr lang="pl-PL" sz="1600" i="1" dirty="0" err="1">
                <a:solidFill>
                  <a:srgbClr val="0000FF"/>
                </a:solidFill>
              </a:rPr>
              <a:t>IGrC</a:t>
            </a:r>
            <a:r>
              <a:rPr lang="pl-PL" sz="1600" i="1" dirty="0">
                <a:solidFill>
                  <a:srgbClr val="0000FF"/>
                </a:solidFill>
              </a:rPr>
              <a:t> </a:t>
            </a:r>
            <a:r>
              <a:rPr lang="pl-PL" sz="1600" i="1" dirty="0" err="1">
                <a:solidFill>
                  <a:srgbClr val="0000FF"/>
                </a:solidFill>
              </a:rPr>
              <a:t>papers</a:t>
            </a:r>
            <a:r>
              <a:rPr lang="pl-PL" sz="1600" i="1" dirty="0">
                <a:solidFill>
                  <a:srgbClr val="0000FF"/>
                </a:solidFill>
              </a:rPr>
              <a:t> </a:t>
            </a:r>
            <a:r>
              <a:rPr lang="pl-PL" sz="1600" i="1" dirty="0" err="1">
                <a:solidFill>
                  <a:srgbClr val="0000FF"/>
                </a:solidFill>
              </a:rPr>
              <a:t>at</a:t>
            </a:r>
            <a:r>
              <a:rPr lang="pl-PL" sz="1600" i="1" dirty="0">
                <a:solidFill>
                  <a:srgbClr val="0000FF"/>
                </a:solidFill>
              </a:rPr>
              <a:t>: </a:t>
            </a:r>
            <a:r>
              <a:rPr lang="pl-PL" sz="1600" i="1" dirty="0">
                <a:solidFill>
                  <a:srgbClr val="0000FF"/>
                </a:solidFill>
                <a:hlinkClick r:id="rId3"/>
              </a:rPr>
              <a:t>https://dblp.uni-trier.de/pers/hd/s/Skowron:Andrzej</a:t>
            </a:r>
            <a:endParaRPr lang="pl-PL" sz="1600" i="1" dirty="0">
              <a:solidFill>
                <a:srgbClr val="0000FF"/>
              </a:solidFill>
            </a:endParaRPr>
          </a:p>
          <a:p>
            <a:r>
              <a:rPr lang="en-US" sz="1600" i="1" dirty="0">
                <a:solidFill>
                  <a:srgbClr val="0000CC"/>
                </a:solidFill>
              </a:rPr>
              <a:t>Adaline Labs</a:t>
            </a:r>
            <a:r>
              <a:rPr lang="pl-PL" sz="1600" i="1" dirty="0">
                <a:solidFill>
                  <a:srgbClr val="0000CC"/>
                </a:solidFill>
              </a:rPr>
              <a:t>: </a:t>
            </a:r>
            <a:r>
              <a:rPr lang="en-US" sz="1600" i="1" u="sng" dirty="0">
                <a:hlinkClick r:id="rId4"/>
              </a:rPr>
              <a:t>https://labs.adaline.ai/p/inside-reasoning-models-openai-o3</a:t>
            </a:r>
            <a:endParaRPr lang="en-US" sz="1600" i="1" dirty="0"/>
          </a:p>
          <a:p>
            <a:r>
              <a:rPr lang="pl-PL" sz="1600" i="1" dirty="0">
                <a:solidFill>
                  <a:srgbClr val="0000FF"/>
                </a:solidFill>
              </a:rPr>
              <a:t>B. Allen, B. C. </a:t>
            </a:r>
            <a:r>
              <a:rPr lang="pl-PL" sz="1600" i="1" dirty="0" err="1">
                <a:solidFill>
                  <a:srgbClr val="0000FF"/>
                </a:solidFill>
              </a:rPr>
              <a:t>Stacey</a:t>
            </a:r>
            <a:r>
              <a:rPr lang="pl-PL" sz="1600" i="1" dirty="0">
                <a:solidFill>
                  <a:srgbClr val="0000FF"/>
                </a:solidFill>
              </a:rPr>
              <a:t>, Y. Bar-</a:t>
            </a:r>
            <a:r>
              <a:rPr lang="pl-PL" sz="1600" i="1" dirty="0" err="1">
                <a:solidFill>
                  <a:srgbClr val="0000FF"/>
                </a:solidFill>
              </a:rPr>
              <a:t>Yam</a:t>
            </a:r>
            <a:r>
              <a:rPr lang="pl-PL" sz="1600" i="1" dirty="0">
                <a:solidFill>
                  <a:srgbClr val="0000FF"/>
                </a:solidFill>
              </a:rPr>
              <a:t>: </a:t>
            </a:r>
            <a:r>
              <a:rPr lang="pl-PL" sz="1600" i="1" dirty="0" err="1">
                <a:solidFill>
                  <a:srgbClr val="0000FF"/>
                </a:solidFill>
              </a:rPr>
              <a:t>Multiscale</a:t>
            </a:r>
            <a:r>
              <a:rPr lang="pl-PL" sz="1600" i="1" dirty="0">
                <a:solidFill>
                  <a:srgbClr val="0000FF"/>
                </a:solidFill>
              </a:rPr>
              <a:t> </a:t>
            </a:r>
            <a:r>
              <a:rPr lang="pl-PL" sz="1600" i="1" dirty="0" err="1">
                <a:solidFill>
                  <a:srgbClr val="0000FF"/>
                </a:solidFill>
              </a:rPr>
              <a:t>information</a:t>
            </a:r>
            <a:r>
              <a:rPr lang="pl-PL" sz="1600" i="1" dirty="0">
                <a:solidFill>
                  <a:srgbClr val="0000FF"/>
                </a:solidFill>
              </a:rPr>
              <a:t> </a:t>
            </a:r>
            <a:r>
              <a:rPr lang="pl-PL" sz="1600" i="1" dirty="0" err="1">
                <a:solidFill>
                  <a:srgbClr val="0000FF"/>
                </a:solidFill>
              </a:rPr>
              <a:t>theory</a:t>
            </a:r>
            <a:r>
              <a:rPr lang="pl-PL" sz="1600" i="1" dirty="0">
                <a:solidFill>
                  <a:srgbClr val="0000FF"/>
                </a:solidFill>
              </a:rPr>
              <a:t> and the </a:t>
            </a:r>
            <a:r>
              <a:rPr lang="pl-PL" sz="1600" i="1" dirty="0" err="1">
                <a:solidFill>
                  <a:srgbClr val="0000FF"/>
                </a:solidFill>
              </a:rPr>
              <a:t>marginal</a:t>
            </a:r>
            <a:r>
              <a:rPr lang="pl-PL" sz="1600" i="1" dirty="0">
                <a:solidFill>
                  <a:srgbClr val="0000FF"/>
                </a:solidFill>
              </a:rPr>
              <a:t> </a:t>
            </a:r>
            <a:r>
              <a:rPr lang="pl-PL" sz="1600" i="1" dirty="0" err="1">
                <a:solidFill>
                  <a:srgbClr val="0000FF"/>
                </a:solidFill>
              </a:rPr>
              <a:t>utility</a:t>
            </a:r>
            <a:r>
              <a:rPr lang="pl-PL" sz="1600" i="1" dirty="0">
                <a:solidFill>
                  <a:srgbClr val="0000FF"/>
                </a:solidFill>
              </a:rPr>
              <a:t> of </a:t>
            </a:r>
            <a:r>
              <a:rPr lang="pl-PL" sz="1600" i="1" dirty="0" err="1">
                <a:solidFill>
                  <a:srgbClr val="0000FF"/>
                </a:solidFill>
              </a:rPr>
              <a:t>information</a:t>
            </a:r>
            <a:r>
              <a:rPr lang="pl-PL" sz="1600" i="1" dirty="0">
                <a:solidFill>
                  <a:srgbClr val="0000FF"/>
                </a:solidFill>
              </a:rPr>
              <a:t>, </a:t>
            </a:r>
            <a:r>
              <a:rPr lang="pl-PL" sz="1600" i="1" dirty="0" err="1">
                <a:solidFill>
                  <a:srgbClr val="0000FF"/>
                </a:solidFill>
              </a:rPr>
              <a:t>Entropy</a:t>
            </a:r>
            <a:r>
              <a:rPr lang="pl-PL" sz="1600" i="1" dirty="0">
                <a:solidFill>
                  <a:srgbClr val="0000FF"/>
                </a:solidFill>
              </a:rPr>
              <a:t> 19(6): 273 (2017) , doi:10.3390/e19060273</a:t>
            </a:r>
          </a:p>
          <a:p>
            <a:r>
              <a:rPr lang="en-US" sz="1600" i="1" dirty="0">
                <a:solidFill>
                  <a:srgbClr val="0000FF"/>
                </a:solidFill>
              </a:rPr>
              <a:t>J. </a:t>
            </a:r>
            <a:r>
              <a:rPr lang="en-US" sz="1600" i="1" dirty="0" err="1">
                <a:solidFill>
                  <a:srgbClr val="0000FF"/>
                </a:solidFill>
              </a:rPr>
              <a:t>Barwise</a:t>
            </a:r>
            <a:r>
              <a:rPr lang="en-US" sz="1600" i="1" dirty="0">
                <a:solidFill>
                  <a:srgbClr val="0000FF"/>
                </a:solidFill>
              </a:rPr>
              <a:t>, J. Seligman, Information Flow: The Logic of Distributed</a:t>
            </a:r>
            <a:r>
              <a:rPr lang="pl-PL" sz="1600" i="1" dirty="0">
                <a:solidFill>
                  <a:srgbClr val="0000FF"/>
                </a:solidFill>
              </a:rPr>
              <a:t> </a:t>
            </a:r>
            <a:r>
              <a:rPr lang="en-US" sz="1600" i="1" dirty="0">
                <a:solidFill>
                  <a:srgbClr val="0000FF"/>
                </a:solidFill>
              </a:rPr>
              <a:t>2339 Systems, Cambridge University Press, Cambridge, 1997. doi:10.2340 1017/CBO9780511895968.</a:t>
            </a:r>
          </a:p>
          <a:p>
            <a:r>
              <a:rPr lang="pl-PL" sz="1600" i="1" dirty="0">
                <a:solidFill>
                  <a:srgbClr val="0000FF"/>
                </a:solidFill>
              </a:rPr>
              <a:t>J. </a:t>
            </a:r>
            <a:r>
              <a:rPr lang="en-US" sz="1600" i="1" dirty="0">
                <a:solidFill>
                  <a:srgbClr val="0000FF"/>
                </a:solidFill>
              </a:rPr>
              <a:t>Boche</a:t>
            </a:r>
            <a:r>
              <a:rPr lang="pl-PL" sz="1600" i="1" dirty="0">
                <a:solidFill>
                  <a:srgbClr val="0000FF"/>
                </a:solidFill>
              </a:rPr>
              <a:t>ń</a:t>
            </a:r>
            <a:r>
              <a:rPr lang="en-US" sz="1600" i="1" dirty="0">
                <a:solidFill>
                  <a:srgbClr val="0000FF"/>
                </a:solidFill>
              </a:rPr>
              <a:t>ski,</a:t>
            </a:r>
            <a:r>
              <a:rPr lang="pl-PL" sz="1600" i="1" dirty="0">
                <a:solidFill>
                  <a:srgbClr val="0000FF"/>
                </a:solidFill>
              </a:rPr>
              <a:t>:</a:t>
            </a:r>
            <a:r>
              <a:rPr lang="en-US" sz="1600" i="1" dirty="0">
                <a:solidFill>
                  <a:srgbClr val="0000FF"/>
                </a:solidFill>
              </a:rPr>
              <a:t> A history of formal logic. University of Notre Dame</a:t>
            </a:r>
            <a:r>
              <a:rPr lang="pl-PL" sz="1600" i="1" dirty="0">
                <a:solidFill>
                  <a:srgbClr val="0000FF"/>
                </a:solidFill>
              </a:rPr>
              <a:t> </a:t>
            </a:r>
            <a:r>
              <a:rPr lang="en-US" sz="1600" i="1" dirty="0">
                <a:solidFill>
                  <a:srgbClr val="0000FF"/>
                </a:solidFill>
              </a:rPr>
              <a:t>Press</a:t>
            </a:r>
            <a:r>
              <a:rPr lang="pl-PL" sz="1600" i="1" dirty="0">
                <a:solidFill>
                  <a:srgbClr val="0000FF"/>
                </a:solidFill>
              </a:rPr>
              <a:t> 1961</a:t>
            </a:r>
          </a:p>
          <a:p>
            <a:r>
              <a:rPr lang="en-US" sz="1600" i="1" dirty="0">
                <a:solidFill>
                  <a:srgbClr val="0000CC"/>
                </a:solidFill>
              </a:rPr>
              <a:t>J</a:t>
            </a:r>
            <a:r>
              <a:rPr lang="en-US" sz="1600" i="1" dirty="0">
                <a:solidFill>
                  <a:srgbClr val="0000FF"/>
                </a:solidFill>
              </a:rPr>
              <a:t>. G. Bazan, A. </a:t>
            </a:r>
            <a:r>
              <a:rPr lang="en-US" sz="1600" i="1" dirty="0" err="1">
                <a:solidFill>
                  <a:srgbClr val="0000FF"/>
                </a:solidFill>
              </a:rPr>
              <a:t>Osmólski</a:t>
            </a:r>
            <a:r>
              <a:rPr lang="en-US" sz="1600" i="1" dirty="0">
                <a:solidFill>
                  <a:srgbClr val="0000FF"/>
                </a:solidFill>
              </a:rPr>
              <a:t>,  A. Skowron, D. </a:t>
            </a:r>
            <a:r>
              <a:rPr lang="en-US" sz="1600" i="1" dirty="0" err="1">
                <a:solidFill>
                  <a:srgbClr val="0000FF"/>
                </a:solidFill>
              </a:rPr>
              <a:t>Ślęzak</a:t>
            </a:r>
            <a:r>
              <a:rPr lang="en-US" sz="1600" i="1" dirty="0">
                <a:solidFill>
                  <a:srgbClr val="0000FF"/>
                </a:solidFill>
              </a:rPr>
              <a:t>, M. S. Szczuka, J. </a:t>
            </a:r>
            <a:r>
              <a:rPr lang="en-US" sz="1600" i="1" dirty="0" err="1">
                <a:solidFill>
                  <a:srgbClr val="0000FF"/>
                </a:solidFill>
              </a:rPr>
              <a:t>Wróblewski</a:t>
            </a:r>
            <a:r>
              <a:rPr lang="en-US" sz="1600" i="1" dirty="0">
                <a:solidFill>
                  <a:srgbClr val="0000FF"/>
                </a:solidFill>
              </a:rPr>
              <a:t>: Rough Set Approach to the Survival Analysis. In: RSCTC Proceedings, LNCS 2475,  pp.  522—529, Springer, 2002. doi.org/10.1007/3-540-45813-1\_69</a:t>
            </a:r>
            <a:endParaRPr lang="pl-PL" sz="1600" i="1" dirty="0">
              <a:solidFill>
                <a:srgbClr val="0000FF"/>
              </a:solidFill>
            </a:endParaRPr>
          </a:p>
          <a:p>
            <a:r>
              <a:rPr lang="en-US" sz="1600" i="1" dirty="0">
                <a:solidFill>
                  <a:srgbClr val="0000FF"/>
                </a:solidFill>
              </a:rPr>
              <a:t>Bower, J.M., </a:t>
            </a:r>
            <a:r>
              <a:rPr lang="en-US" sz="1600" i="1" dirty="0" err="1">
                <a:solidFill>
                  <a:srgbClr val="0000FF"/>
                </a:solidFill>
              </a:rPr>
              <a:t>Bolouri</a:t>
            </a:r>
            <a:r>
              <a:rPr lang="en-US" sz="1600" i="1" dirty="0">
                <a:solidFill>
                  <a:srgbClr val="0000FF"/>
                </a:solidFill>
              </a:rPr>
              <a:t>, H. (Eds.): Computational Modeling of Genetic and Biochemical Networks. MIT Press, Cambridge, MA </a:t>
            </a:r>
            <a:r>
              <a:rPr lang="pl-PL" sz="1600" i="1" dirty="0">
                <a:solidFill>
                  <a:srgbClr val="0000FF"/>
                </a:solidFill>
              </a:rPr>
              <a:t>(</a:t>
            </a:r>
            <a:r>
              <a:rPr lang="en-US" sz="1600" i="1" dirty="0">
                <a:solidFill>
                  <a:srgbClr val="0000FF"/>
                </a:solidFill>
              </a:rPr>
              <a:t>2001</a:t>
            </a:r>
            <a:r>
              <a:rPr lang="pl-PL" sz="1600" i="1" dirty="0">
                <a:solidFill>
                  <a:srgbClr val="0000FF"/>
                </a:solidFill>
              </a:rPr>
              <a:t>)</a:t>
            </a:r>
            <a:endParaRPr lang="en-US" sz="1600" i="1" dirty="0">
              <a:solidFill>
                <a:srgbClr val="0000FF"/>
              </a:solidFill>
            </a:endParaRPr>
          </a:p>
          <a:p>
            <a:r>
              <a:rPr lang="en-US" sz="1600" i="1" dirty="0">
                <a:solidFill>
                  <a:srgbClr val="0000FF"/>
                </a:solidFill>
              </a:rPr>
              <a:t>F. P. Brooks, Jr.</a:t>
            </a:r>
            <a:r>
              <a:rPr lang="pl-PL" sz="1600" i="1" dirty="0">
                <a:solidFill>
                  <a:srgbClr val="0000FF"/>
                </a:solidFill>
              </a:rPr>
              <a:t>:</a:t>
            </a:r>
            <a:r>
              <a:rPr lang="en-US" sz="1600" i="1" dirty="0">
                <a:solidFill>
                  <a:srgbClr val="0000FF"/>
                </a:solidFill>
              </a:rPr>
              <a:t> The Mythical Man-Month: Essays on Software Engineering,</a:t>
            </a:r>
            <a:r>
              <a:rPr lang="pl-PL" sz="1600" i="1" dirty="0">
                <a:solidFill>
                  <a:srgbClr val="0000FF"/>
                </a:solidFill>
              </a:rPr>
              <a:t> </a:t>
            </a:r>
            <a:r>
              <a:rPr lang="en-US" sz="1600" i="1" dirty="0">
                <a:solidFill>
                  <a:srgbClr val="0000FF"/>
                </a:solidFill>
              </a:rPr>
              <a:t>Anniversary Edition. Addison-Wesley</a:t>
            </a:r>
            <a:r>
              <a:rPr lang="pl-PL" sz="1600" i="1" dirty="0">
                <a:solidFill>
                  <a:srgbClr val="0000FF"/>
                </a:solidFill>
              </a:rPr>
              <a:t> (</a:t>
            </a:r>
            <a:r>
              <a:rPr lang="en-US" sz="1600" i="1" dirty="0">
                <a:solidFill>
                  <a:srgbClr val="0000FF"/>
                </a:solidFill>
              </a:rPr>
              <a:t>1995</a:t>
            </a:r>
            <a:r>
              <a:rPr lang="pl-PL" sz="1600" i="1" dirty="0">
                <a:solidFill>
                  <a:srgbClr val="0000FF"/>
                </a:solidFill>
              </a:rPr>
              <a:t>)</a:t>
            </a:r>
          </a:p>
          <a:p>
            <a:r>
              <a:rPr lang="en-US" sz="1600" i="1" dirty="0">
                <a:solidFill>
                  <a:srgbClr val="0000FF"/>
                </a:solidFill>
              </a:rPr>
              <a:t>D. S. Brown: Toward robust, interactive, and human-aligned AI systems. AI Magazine 2025: </a:t>
            </a:r>
            <a:r>
              <a:rPr lang="pl-PL" sz="1600" i="1" dirty="0">
                <a:solidFill>
                  <a:srgbClr val="0000FF"/>
                </a:solidFill>
              </a:rPr>
              <a:t>46:e70024. </a:t>
            </a:r>
            <a:r>
              <a:rPr lang="en-US" sz="1600" i="1" dirty="0" err="1">
                <a:solidFill>
                  <a:srgbClr val="0000FF"/>
                </a:solidFill>
              </a:rPr>
              <a:t>doi</a:t>
            </a:r>
            <a:r>
              <a:rPr lang="en-US" sz="1600" i="1" dirty="0">
                <a:solidFill>
                  <a:srgbClr val="0000FF"/>
                </a:solidFill>
              </a:rPr>
              <a:t>/org/</a:t>
            </a:r>
            <a:r>
              <a:rPr lang="pl-PL" sz="1600" i="1" dirty="0">
                <a:solidFill>
                  <a:srgbClr val="0000FF"/>
                </a:solidFill>
              </a:rPr>
              <a:t>10.1002/aaai.70024</a:t>
            </a:r>
          </a:p>
          <a:p>
            <a:r>
              <a:rPr lang="pl-PL" sz="1600" i="1" dirty="0">
                <a:solidFill>
                  <a:srgbClr val="0000FF"/>
                </a:solidFill>
              </a:rPr>
              <a:t>T.F. Burns, T. </a:t>
            </a:r>
            <a:r>
              <a:rPr lang="pl-PL" sz="1600" i="1" dirty="0" err="1">
                <a:solidFill>
                  <a:srgbClr val="0000FF"/>
                </a:solidFill>
              </a:rPr>
              <a:t>Fukai</a:t>
            </a:r>
            <a:r>
              <a:rPr lang="pl-PL" sz="1600" i="1" dirty="0">
                <a:solidFill>
                  <a:srgbClr val="0000FF"/>
                </a:solidFill>
              </a:rPr>
              <a:t>, </a:t>
            </a:r>
            <a:r>
              <a:rPr lang="pl-PL" sz="1600" i="1" dirty="0" err="1">
                <a:solidFill>
                  <a:srgbClr val="0000FF"/>
                </a:solidFill>
              </a:rPr>
              <a:t>Ch.J</a:t>
            </a:r>
            <a:r>
              <a:rPr lang="pl-PL" sz="1600" i="1" dirty="0">
                <a:solidFill>
                  <a:srgbClr val="0000FF"/>
                </a:solidFill>
              </a:rPr>
              <a:t>. </a:t>
            </a:r>
            <a:r>
              <a:rPr lang="pl-PL" sz="1600" i="1" dirty="0" err="1">
                <a:solidFill>
                  <a:srgbClr val="0000FF"/>
                </a:solidFill>
              </a:rPr>
              <a:t>Earls</a:t>
            </a:r>
            <a:r>
              <a:rPr lang="pl-PL" sz="1600" i="1" dirty="0">
                <a:solidFill>
                  <a:srgbClr val="0000FF"/>
                </a:solidFill>
              </a:rPr>
              <a:t>: </a:t>
            </a:r>
            <a:r>
              <a:rPr lang="en-US" sz="1600" i="1" dirty="0">
                <a:solidFill>
                  <a:srgbClr val="0000FF"/>
                </a:solidFill>
              </a:rPr>
              <a:t>Associative memory inspires improvements for in-context</a:t>
            </a:r>
            <a:r>
              <a:rPr lang="pl-PL" sz="1600" i="1" dirty="0">
                <a:solidFill>
                  <a:srgbClr val="0000FF"/>
                </a:solidFill>
              </a:rPr>
              <a:t> </a:t>
            </a:r>
            <a:r>
              <a:rPr lang="en-US" sz="1600" i="1" dirty="0">
                <a:solidFill>
                  <a:srgbClr val="0000FF"/>
                </a:solidFill>
              </a:rPr>
              <a:t>learning using a novel attention residual stream architecture</a:t>
            </a:r>
            <a:r>
              <a:rPr lang="pl-PL" sz="1600" i="1" dirty="0">
                <a:solidFill>
                  <a:srgbClr val="0000FF"/>
                </a:solidFill>
              </a:rPr>
              <a:t>. </a:t>
            </a:r>
            <a:r>
              <a:rPr lang="en-US" sz="1600" i="1" dirty="0">
                <a:solidFill>
                  <a:srgbClr val="0000FF"/>
                </a:solidFill>
              </a:rPr>
              <a:t>Transactions on Machine Learning Research (07/2025)</a:t>
            </a:r>
            <a:r>
              <a:rPr lang="pl-PL" sz="1600" i="1" dirty="0">
                <a:solidFill>
                  <a:srgbClr val="0000FF"/>
                </a:solidFill>
              </a:rPr>
              <a:t> </a:t>
            </a:r>
          </a:p>
          <a:p>
            <a:r>
              <a:rPr lang="pl-PL" sz="1600" i="1" dirty="0">
                <a:solidFill>
                  <a:srgbClr val="0000FF"/>
                </a:solidFill>
              </a:rPr>
              <a:t>T.F. Burns, T. </a:t>
            </a:r>
            <a:r>
              <a:rPr lang="pl-PL" sz="1600" i="1" dirty="0" err="1">
                <a:solidFill>
                  <a:srgbClr val="0000FF"/>
                </a:solidFill>
              </a:rPr>
              <a:t>Fukai</a:t>
            </a:r>
            <a:r>
              <a:rPr lang="pl-PL" sz="1600" i="1" dirty="0">
                <a:solidFill>
                  <a:srgbClr val="0000FF"/>
                </a:solidFill>
              </a:rPr>
              <a:t>, </a:t>
            </a:r>
            <a:r>
              <a:rPr lang="pl-PL" sz="1600" i="1" dirty="0" err="1">
                <a:solidFill>
                  <a:srgbClr val="0000FF"/>
                </a:solidFill>
              </a:rPr>
              <a:t>Ch.J</a:t>
            </a:r>
            <a:r>
              <a:rPr lang="pl-PL" sz="1600" i="1" dirty="0">
                <a:solidFill>
                  <a:srgbClr val="0000FF"/>
                </a:solidFill>
              </a:rPr>
              <a:t>. </a:t>
            </a:r>
            <a:r>
              <a:rPr lang="pl-PL" sz="1600" i="1" dirty="0" err="1">
                <a:solidFill>
                  <a:srgbClr val="0000FF"/>
                </a:solidFill>
              </a:rPr>
              <a:t>Earls</a:t>
            </a:r>
            <a:r>
              <a:rPr lang="pl-PL" sz="1600" i="1" dirty="0">
                <a:solidFill>
                  <a:srgbClr val="0000FF"/>
                </a:solidFill>
              </a:rPr>
              <a:t>: </a:t>
            </a:r>
            <a:r>
              <a:rPr lang="en-US" sz="1600" i="1" dirty="0">
                <a:solidFill>
                  <a:srgbClr val="0000FF"/>
                </a:solidFill>
              </a:rPr>
              <a:t>Associative memory inspires improvements for in-context</a:t>
            </a:r>
            <a:r>
              <a:rPr lang="pl-PL" sz="1600" i="1" dirty="0">
                <a:solidFill>
                  <a:srgbClr val="0000FF"/>
                </a:solidFill>
              </a:rPr>
              <a:t> </a:t>
            </a:r>
            <a:r>
              <a:rPr lang="en-US" sz="1600" i="1" dirty="0">
                <a:solidFill>
                  <a:srgbClr val="0000FF"/>
                </a:solidFill>
              </a:rPr>
              <a:t>learning using a novel attention residual stream architecture</a:t>
            </a:r>
            <a:r>
              <a:rPr lang="pl-PL" sz="1600" i="1" dirty="0">
                <a:solidFill>
                  <a:srgbClr val="0000FF"/>
                </a:solidFill>
              </a:rPr>
              <a:t>. </a:t>
            </a:r>
            <a:r>
              <a:rPr lang="en-US" sz="1600" i="1" dirty="0">
                <a:solidFill>
                  <a:srgbClr val="0000FF"/>
                </a:solidFill>
              </a:rPr>
              <a:t>Transactions on Machine Learning Research (07/2025)</a:t>
            </a:r>
            <a:r>
              <a:rPr lang="pl-PL" sz="1600" i="1" dirty="0">
                <a:solidFill>
                  <a:srgbClr val="0000FF"/>
                </a:solidFill>
              </a:rPr>
              <a:t> </a:t>
            </a:r>
          </a:p>
          <a:p>
            <a:r>
              <a:rPr lang="en-US" sz="1600" i="1" dirty="0">
                <a:solidFill>
                  <a:srgbClr val="0000FF"/>
                </a:solidFill>
              </a:rPr>
              <a:t>E. Y. Chang: Multi-</a:t>
            </a:r>
            <a:r>
              <a:rPr lang="en-US" sz="1600" i="1" dirty="0" err="1">
                <a:solidFill>
                  <a:srgbClr val="0000FF"/>
                </a:solidFill>
              </a:rPr>
              <a:t>LLM</a:t>
            </a:r>
            <a:r>
              <a:rPr lang="en-US" sz="1600" i="1" dirty="0">
                <a:solidFill>
                  <a:srgbClr val="0000FF"/>
                </a:solidFill>
              </a:rPr>
              <a:t> Agent Collaborative Intelligence: The Path to Artificial General Intelligence.  Association for Computing Machinery,  New York, NY 2025. doi.org/10.1145/3749421</a:t>
            </a:r>
          </a:p>
        </p:txBody>
      </p:sp>
      <p:sp>
        <p:nvSpPr>
          <p:cNvPr id="4" name="Symbol zastępczy numeru slajdu 3"/>
          <p:cNvSpPr>
            <a:spLocks noGrp="1"/>
          </p:cNvSpPr>
          <p:nvPr>
            <p:ph type="sldNum" sz="quarter" idx="12"/>
          </p:nvPr>
        </p:nvSpPr>
        <p:spPr>
          <a:xfrm>
            <a:off x="8388424" y="6322794"/>
            <a:ext cx="587542" cy="476250"/>
          </a:xfrm>
        </p:spPr>
        <p:txBody>
          <a:bodyPr/>
          <a:lstStyle/>
          <a:p>
            <a:pPr>
              <a:defRPr/>
            </a:pPr>
            <a:fld id="{D02E777F-298D-4C96-825C-3DC57E52C55E}" type="slidenum">
              <a:rPr lang="pl-PL" smtClean="0"/>
              <a:pPr>
                <a:defRPr/>
              </a:pPr>
              <a:t>206</a:t>
            </a:fld>
            <a:endParaRPr lang="pl-PL" dirty="0"/>
          </a:p>
        </p:txBody>
      </p:sp>
    </p:spTree>
    <p:extLst>
      <p:ext uri="{BB962C8B-B14F-4D97-AF65-F5344CB8AC3E}">
        <p14:creationId xmlns:p14="http://schemas.microsoft.com/office/powerpoint/2010/main" val="293509922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1F5CD84-588E-0F34-FD37-1D01B1A019F9}"/>
            </a:ext>
          </a:extLst>
        </p:cNvPr>
        <p:cNvGrpSpPr/>
        <p:nvPr/>
      </p:nvGrpSpPr>
      <p:grpSpPr>
        <a:xfrm>
          <a:off x="0" y="0"/>
          <a:ext cx="0" cy="0"/>
          <a:chOff x="0" y="0"/>
          <a:chExt cx="0" cy="0"/>
        </a:xfrm>
      </p:grpSpPr>
      <p:sp>
        <p:nvSpPr>
          <p:cNvPr id="3" name="Text Box 9">
            <a:extLst>
              <a:ext uri="{FF2B5EF4-FFF2-40B4-BE49-F238E27FC236}">
                <a16:creationId xmlns="" xmlns:a16="http://schemas.microsoft.com/office/drawing/2014/main" id="{17CD1A71-2059-1B84-1162-58E68014DF8C}"/>
              </a:ext>
            </a:extLst>
          </p:cNvPr>
          <p:cNvSpPr txBox="1">
            <a:spLocks noChangeArrowheads="1"/>
          </p:cNvSpPr>
          <p:nvPr/>
        </p:nvSpPr>
        <p:spPr bwMode="auto">
          <a:xfrm>
            <a:off x="107504" y="-2080"/>
            <a:ext cx="8940614" cy="6740307"/>
          </a:xfrm>
          <a:prstGeom prst="rect">
            <a:avLst/>
          </a:prstGeom>
          <a:noFill/>
          <a:ln w="9525">
            <a:noFill/>
            <a:miter lim="800000"/>
            <a:headEnd/>
            <a:tailEnd/>
          </a:ln>
        </p:spPr>
        <p:txBody>
          <a:bodyPr wrap="square">
            <a:spAutoFit/>
          </a:bodyPr>
          <a:lstStyle/>
          <a:p>
            <a:r>
              <a:rPr lang="en-US" sz="1600" i="1" dirty="0" err="1">
                <a:solidFill>
                  <a:srgbClr val="0000FF"/>
                </a:solidFill>
              </a:rPr>
              <a:t>Dourish</a:t>
            </a:r>
            <a:r>
              <a:rPr lang="en-US" sz="1600" i="1" dirty="0">
                <a:solidFill>
                  <a:srgbClr val="0000FF"/>
                </a:solidFill>
              </a:rPr>
              <a:t>, P.: Where the Action Is. The Foundations of Embodied Interaction. The MIT Press</a:t>
            </a:r>
            <a:r>
              <a:rPr lang="pl-PL" sz="1600" i="1" dirty="0">
                <a:solidFill>
                  <a:srgbClr val="0000FF"/>
                </a:solidFill>
              </a:rPr>
              <a:t> </a:t>
            </a:r>
            <a:r>
              <a:rPr lang="en-US" sz="1600" i="1" dirty="0">
                <a:solidFill>
                  <a:srgbClr val="0000FF"/>
                </a:solidFill>
              </a:rPr>
              <a:t>(2004)</a:t>
            </a:r>
          </a:p>
          <a:p>
            <a:r>
              <a:rPr lang="en-US" sz="1600" i="1" dirty="0">
                <a:solidFill>
                  <a:srgbClr val="0000FF"/>
                </a:solidFill>
              </a:rPr>
              <a:t>D</a:t>
            </a:r>
            <a:r>
              <a:rPr lang="pl-PL" sz="1600" i="1" dirty="0">
                <a:solidFill>
                  <a:srgbClr val="0000FF"/>
                </a:solidFill>
              </a:rPr>
              <a:t>.</a:t>
            </a:r>
            <a:r>
              <a:rPr lang="en-US" sz="1600" i="1" dirty="0">
                <a:solidFill>
                  <a:srgbClr val="0000FF"/>
                </a:solidFill>
              </a:rPr>
              <a:t> Deutsch, A</a:t>
            </a:r>
            <a:r>
              <a:rPr lang="pl-PL" sz="1600" i="1" dirty="0">
                <a:solidFill>
                  <a:srgbClr val="0000FF"/>
                </a:solidFill>
              </a:rPr>
              <a:t>.</a:t>
            </a:r>
            <a:r>
              <a:rPr lang="en-US" sz="1600" i="1" dirty="0">
                <a:solidFill>
                  <a:srgbClr val="0000FF"/>
                </a:solidFill>
              </a:rPr>
              <a:t> </a:t>
            </a:r>
            <a:r>
              <a:rPr lang="en-US" sz="1600" i="1" dirty="0" err="1">
                <a:solidFill>
                  <a:srgbClr val="0000FF"/>
                </a:solidFill>
              </a:rPr>
              <a:t>Ekert</a:t>
            </a:r>
            <a:r>
              <a:rPr lang="pl-PL" sz="1600" i="1" dirty="0">
                <a:solidFill>
                  <a:srgbClr val="0000FF"/>
                </a:solidFill>
              </a:rPr>
              <a:t>,</a:t>
            </a:r>
            <a:r>
              <a:rPr lang="en-US" sz="1600" i="1" dirty="0">
                <a:solidFill>
                  <a:srgbClr val="0000FF"/>
                </a:solidFill>
              </a:rPr>
              <a:t> R</a:t>
            </a:r>
            <a:r>
              <a:rPr lang="pl-PL" sz="1600" i="1" dirty="0">
                <a:solidFill>
                  <a:srgbClr val="0000FF"/>
                </a:solidFill>
              </a:rPr>
              <a:t>.</a:t>
            </a:r>
            <a:r>
              <a:rPr lang="en-US" sz="1600" i="1" dirty="0">
                <a:solidFill>
                  <a:srgbClr val="0000FF"/>
                </a:solidFill>
              </a:rPr>
              <a:t> </a:t>
            </a:r>
            <a:r>
              <a:rPr lang="en-US" sz="1600" i="1" dirty="0" err="1">
                <a:solidFill>
                  <a:srgbClr val="0000FF"/>
                </a:solidFill>
              </a:rPr>
              <a:t>Lupacchini</a:t>
            </a:r>
            <a:r>
              <a:rPr lang="en-US" sz="1600" i="1" dirty="0">
                <a:solidFill>
                  <a:srgbClr val="0000FF"/>
                </a:solidFill>
              </a:rPr>
              <a:t>, Machines,</a:t>
            </a:r>
            <a:r>
              <a:rPr lang="pl-PL" sz="1600" i="1" dirty="0">
                <a:solidFill>
                  <a:srgbClr val="0000FF"/>
                </a:solidFill>
              </a:rPr>
              <a:t> </a:t>
            </a:r>
            <a:r>
              <a:rPr lang="en-US" sz="1600" i="1" dirty="0">
                <a:solidFill>
                  <a:srgbClr val="0000FF"/>
                </a:solidFill>
              </a:rPr>
              <a:t>logic and quantum physics. </a:t>
            </a:r>
            <a:r>
              <a:rPr lang="pl-PL" sz="1600" i="1" dirty="0">
                <a:solidFill>
                  <a:srgbClr val="0000FF"/>
                </a:solidFill>
              </a:rPr>
              <a:t>Bull. </a:t>
            </a:r>
            <a:r>
              <a:rPr lang="pl-PL" sz="1600" i="1" dirty="0" err="1">
                <a:solidFill>
                  <a:srgbClr val="0000FF"/>
                </a:solidFill>
              </a:rPr>
              <a:t>Symbolic</a:t>
            </a:r>
            <a:r>
              <a:rPr lang="pl-PL" sz="1600" i="1" dirty="0">
                <a:solidFill>
                  <a:srgbClr val="0000FF"/>
                </a:solidFill>
              </a:rPr>
              <a:t> </a:t>
            </a:r>
            <a:r>
              <a:rPr lang="pl-PL" sz="1600" i="1" dirty="0" err="1">
                <a:solidFill>
                  <a:srgbClr val="0000FF"/>
                </a:solidFill>
              </a:rPr>
              <a:t>Logic</a:t>
            </a:r>
            <a:r>
              <a:rPr lang="pl-PL" sz="1600" i="1" dirty="0">
                <a:solidFill>
                  <a:srgbClr val="0000FF"/>
                </a:solidFill>
              </a:rPr>
              <a:t> </a:t>
            </a:r>
            <a:r>
              <a:rPr lang="en-US" sz="1600" i="1" dirty="0">
                <a:solidFill>
                  <a:srgbClr val="0000FF"/>
                </a:solidFill>
              </a:rPr>
              <a:t>6</a:t>
            </a:r>
            <a:r>
              <a:rPr lang="pl-PL" sz="1600" i="1" dirty="0">
                <a:solidFill>
                  <a:srgbClr val="0000FF"/>
                </a:solidFill>
              </a:rPr>
              <a:t>,</a:t>
            </a:r>
            <a:r>
              <a:rPr lang="en-US" sz="1600" i="1" dirty="0">
                <a:solidFill>
                  <a:srgbClr val="0000FF"/>
                </a:solidFill>
              </a:rPr>
              <a:t> 265–283</a:t>
            </a:r>
            <a:r>
              <a:rPr lang="pl-PL" sz="1600" i="1" dirty="0">
                <a:solidFill>
                  <a:srgbClr val="0000FF"/>
                </a:solidFill>
              </a:rPr>
              <a:t> (</a:t>
            </a:r>
            <a:r>
              <a:rPr lang="en-US" sz="1600" i="1" dirty="0">
                <a:solidFill>
                  <a:srgbClr val="0000FF"/>
                </a:solidFill>
              </a:rPr>
              <a:t>2000)</a:t>
            </a:r>
            <a:r>
              <a:rPr lang="pl-PL" sz="1600" i="1" dirty="0">
                <a:solidFill>
                  <a:srgbClr val="0000FF"/>
                </a:solidFill>
              </a:rPr>
              <a:t> doi.org/ 10.2307/421056</a:t>
            </a:r>
          </a:p>
          <a:p>
            <a:r>
              <a:rPr lang="en-US" sz="1600" i="1" dirty="0">
                <a:solidFill>
                  <a:srgbClr val="0000FF"/>
                </a:solidFill>
              </a:rPr>
              <a:t>S. Dutta</a:t>
            </a:r>
            <a:r>
              <a:rPr lang="pl-PL" sz="1600" i="1" dirty="0">
                <a:solidFill>
                  <a:srgbClr val="0000FF"/>
                </a:solidFill>
              </a:rPr>
              <a:t>,</a:t>
            </a:r>
            <a:r>
              <a:rPr lang="en-US" sz="1600" i="1" dirty="0">
                <a:solidFill>
                  <a:srgbClr val="0000FF"/>
                </a:solidFill>
              </a:rPr>
              <a:t> A. Skowron</a:t>
            </a:r>
            <a:r>
              <a:rPr lang="pl-PL" sz="1600" i="1" dirty="0">
                <a:solidFill>
                  <a:srgbClr val="0000FF"/>
                </a:solidFill>
              </a:rPr>
              <a:t>: I</a:t>
            </a:r>
            <a:r>
              <a:rPr lang="en-US" sz="1600" i="1" dirty="0" err="1">
                <a:solidFill>
                  <a:srgbClr val="0000FF"/>
                </a:solidFill>
              </a:rPr>
              <a:t>nteractive</a:t>
            </a:r>
            <a:r>
              <a:rPr lang="en-US" sz="1600" i="1" dirty="0">
                <a:solidFill>
                  <a:srgbClr val="0000FF"/>
                </a:solidFill>
              </a:rPr>
              <a:t> granular computing model</a:t>
            </a:r>
            <a:r>
              <a:rPr lang="pl-PL" sz="1600" i="1" dirty="0">
                <a:solidFill>
                  <a:srgbClr val="0000FF"/>
                </a:solidFill>
              </a:rPr>
              <a:t> </a:t>
            </a:r>
            <a:r>
              <a:rPr lang="en-US" sz="1600" i="1" dirty="0">
                <a:solidFill>
                  <a:srgbClr val="0000FF"/>
                </a:solidFill>
              </a:rPr>
              <a:t>for intelligent systems</a:t>
            </a:r>
            <a:r>
              <a:rPr lang="pl-PL" sz="1600" i="1" dirty="0">
                <a:solidFill>
                  <a:srgbClr val="0000FF"/>
                </a:solidFill>
              </a:rPr>
              <a:t>.</a:t>
            </a:r>
            <a:r>
              <a:rPr lang="en-US" sz="1600" i="1" dirty="0">
                <a:solidFill>
                  <a:srgbClr val="0000FF"/>
                </a:solidFill>
              </a:rPr>
              <a:t> ICIS 2020</a:t>
            </a:r>
            <a:r>
              <a:rPr lang="pl-PL" sz="1600" i="1" dirty="0">
                <a:solidFill>
                  <a:srgbClr val="0000FF"/>
                </a:solidFill>
              </a:rPr>
              <a:t> </a:t>
            </a:r>
            <a:r>
              <a:rPr lang="en-US" sz="1600" i="1" dirty="0">
                <a:solidFill>
                  <a:srgbClr val="0000FF"/>
                </a:solidFill>
              </a:rPr>
              <a:t>doi.org/10.1007/978-3-030-74826-5_</a:t>
            </a:r>
            <a:r>
              <a:rPr lang="pl-PL" sz="1600" i="1" dirty="0">
                <a:solidFill>
                  <a:srgbClr val="0000FF"/>
                </a:solidFill>
              </a:rPr>
              <a:t>4</a:t>
            </a:r>
          </a:p>
          <a:p>
            <a:r>
              <a:rPr lang="en-US" sz="1600" i="1" dirty="0">
                <a:solidFill>
                  <a:srgbClr val="0000FF"/>
                </a:solidFill>
              </a:rPr>
              <a:t>S. Dutta</a:t>
            </a:r>
            <a:r>
              <a:rPr lang="pl-PL" sz="1600" i="1" dirty="0">
                <a:solidFill>
                  <a:srgbClr val="0000FF"/>
                </a:solidFill>
              </a:rPr>
              <a:t>,</a:t>
            </a:r>
            <a:r>
              <a:rPr lang="en-US" sz="1600" i="1" dirty="0">
                <a:solidFill>
                  <a:srgbClr val="0000FF"/>
                </a:solidFill>
              </a:rPr>
              <a:t> A. Skowron</a:t>
            </a:r>
            <a:r>
              <a:rPr lang="pl-PL" sz="1600" i="1" dirty="0">
                <a:solidFill>
                  <a:srgbClr val="0000FF"/>
                </a:solidFill>
              </a:rPr>
              <a:t>:  </a:t>
            </a:r>
            <a:r>
              <a:rPr lang="en-US" sz="1600" i="1" dirty="0">
                <a:solidFill>
                  <a:srgbClr val="0000FF"/>
                </a:solidFill>
              </a:rPr>
              <a:t>Toward a computing model dealing with complex phenomena:</a:t>
            </a:r>
          </a:p>
          <a:p>
            <a:r>
              <a:rPr lang="en-US" sz="1600" i="1" dirty="0">
                <a:solidFill>
                  <a:srgbClr val="0000FF"/>
                </a:solidFill>
              </a:rPr>
              <a:t>Interactive granular computing</a:t>
            </a:r>
            <a:r>
              <a:rPr lang="pl-PL" sz="1600" i="1" dirty="0">
                <a:solidFill>
                  <a:srgbClr val="0000FF"/>
                </a:solidFill>
              </a:rPr>
              <a:t>. </a:t>
            </a:r>
            <a:r>
              <a:rPr lang="en-US" sz="1600" i="1" dirty="0" err="1">
                <a:solidFill>
                  <a:srgbClr val="0000FF"/>
                </a:solidFill>
              </a:rPr>
              <a:t>ICCCI</a:t>
            </a:r>
            <a:r>
              <a:rPr lang="en-US" sz="1600" i="1" dirty="0">
                <a:solidFill>
                  <a:srgbClr val="0000FF"/>
                </a:solidFill>
              </a:rPr>
              <a:t> 2021</a:t>
            </a:r>
            <a:r>
              <a:rPr lang="pl-PL" sz="1600" i="1" dirty="0">
                <a:solidFill>
                  <a:srgbClr val="0000FF"/>
                </a:solidFill>
              </a:rPr>
              <a:t>.</a:t>
            </a:r>
            <a:r>
              <a:rPr lang="en-US" sz="1600" i="1" dirty="0">
                <a:solidFill>
                  <a:srgbClr val="0000FF"/>
                </a:solidFill>
              </a:rPr>
              <a:t> doi.org/10.1007/978-3-030-88081-1_1</a:t>
            </a:r>
            <a:endParaRPr lang="pl-PL" sz="1600" i="1" dirty="0">
              <a:solidFill>
                <a:srgbClr val="0000FF"/>
              </a:solidFill>
            </a:endParaRPr>
          </a:p>
          <a:p>
            <a:r>
              <a:rPr lang="en-US" sz="1600" i="1" dirty="0">
                <a:solidFill>
                  <a:srgbClr val="0000FF"/>
                </a:solidFill>
              </a:rPr>
              <a:t>K. Egan, W. Li, R. Carvalho: Automatically discovering ordinary differential equations from data with sparse regression. Communications Physics  7(20) 2024. DOI:10.1038/s42005-023-01516-2</a:t>
            </a:r>
            <a:endParaRPr lang="pl-PL" sz="1600" i="1" dirty="0">
              <a:solidFill>
                <a:srgbClr val="0000FF"/>
              </a:solidFill>
            </a:endParaRPr>
          </a:p>
          <a:p>
            <a:r>
              <a:rPr lang="en-US" sz="1600" i="1" dirty="0">
                <a:solidFill>
                  <a:srgbClr val="0000FF"/>
                </a:solidFill>
              </a:rPr>
              <a:t>A</a:t>
            </a:r>
            <a:r>
              <a:rPr lang="pl-PL" sz="1600" i="1" dirty="0">
                <a:solidFill>
                  <a:srgbClr val="0000FF"/>
                </a:solidFill>
              </a:rPr>
              <a:t>.</a:t>
            </a:r>
            <a:r>
              <a:rPr lang="en-US" sz="1600" i="1" dirty="0">
                <a:solidFill>
                  <a:srgbClr val="0000FF"/>
                </a:solidFill>
              </a:rPr>
              <a:t> </a:t>
            </a:r>
            <a:r>
              <a:rPr lang="en-US" sz="1600" i="1" dirty="0" err="1">
                <a:solidFill>
                  <a:srgbClr val="0000FF"/>
                </a:solidFill>
              </a:rPr>
              <a:t>Ehrenfeucht</a:t>
            </a:r>
            <a:r>
              <a:rPr lang="pl-PL" sz="1600" i="1" dirty="0">
                <a:solidFill>
                  <a:srgbClr val="0000FF"/>
                </a:solidFill>
              </a:rPr>
              <a:t>,</a:t>
            </a:r>
            <a:r>
              <a:rPr lang="en-US" sz="1600" i="1" dirty="0">
                <a:solidFill>
                  <a:srgbClr val="0000FF"/>
                </a:solidFill>
              </a:rPr>
              <a:t> G</a:t>
            </a:r>
            <a:r>
              <a:rPr lang="pl-PL" sz="1600" i="1" dirty="0">
                <a:solidFill>
                  <a:srgbClr val="0000FF"/>
                </a:solidFill>
              </a:rPr>
              <a:t>. </a:t>
            </a:r>
            <a:r>
              <a:rPr lang="en-US" sz="1600" i="1" dirty="0" err="1">
                <a:solidFill>
                  <a:srgbClr val="0000FF"/>
                </a:solidFill>
              </a:rPr>
              <a:t>Rozenberg</a:t>
            </a:r>
            <a:r>
              <a:rPr lang="pl-PL" sz="1600" i="1" dirty="0">
                <a:solidFill>
                  <a:srgbClr val="0000FF"/>
                </a:solidFill>
              </a:rPr>
              <a:t>: </a:t>
            </a:r>
            <a:r>
              <a:rPr lang="en-US" sz="1600" i="1" dirty="0">
                <a:solidFill>
                  <a:srgbClr val="0000FF"/>
                </a:solidFill>
              </a:rPr>
              <a:t>Reaction Systems: A Model of Computation Inspired by</a:t>
            </a:r>
            <a:r>
              <a:rPr lang="pl-PL" sz="1600" i="1" dirty="0">
                <a:solidFill>
                  <a:srgbClr val="0000FF"/>
                </a:solidFill>
              </a:rPr>
              <a:t> </a:t>
            </a:r>
            <a:r>
              <a:rPr lang="pl-PL" sz="1600" i="1" dirty="0" err="1">
                <a:solidFill>
                  <a:srgbClr val="0000FF"/>
                </a:solidFill>
              </a:rPr>
              <a:t>Biochemistry</a:t>
            </a:r>
            <a:r>
              <a:rPr lang="pl-PL" sz="1600" i="1" dirty="0">
                <a:solidFill>
                  <a:srgbClr val="0000FF"/>
                </a:solidFill>
              </a:rPr>
              <a:t>, </a:t>
            </a:r>
            <a:r>
              <a:rPr lang="pl-PL" sz="1600" i="1" dirty="0" err="1">
                <a:solidFill>
                  <a:srgbClr val="0000FF"/>
                </a:solidFill>
              </a:rPr>
              <a:t>LNCS</a:t>
            </a:r>
            <a:r>
              <a:rPr lang="pl-PL" sz="1600" i="1" dirty="0">
                <a:solidFill>
                  <a:srgbClr val="0000FF"/>
                </a:solidFill>
              </a:rPr>
              <a:t> 6224, 1–3 (2010). doi.org/10.1007/978-3-642-14455-4_1</a:t>
            </a:r>
          </a:p>
          <a:p>
            <a:r>
              <a:rPr lang="en-US" sz="1600" i="1" dirty="0">
                <a:solidFill>
                  <a:srgbClr val="0000FF"/>
                </a:solidFill>
              </a:rPr>
              <a:t>Angela D. </a:t>
            </a:r>
            <a:r>
              <a:rPr lang="en-US" sz="1600" i="1" dirty="0" err="1">
                <a:solidFill>
                  <a:srgbClr val="0000FF"/>
                </a:solidFill>
              </a:rPr>
              <a:t>Friederici</a:t>
            </a:r>
            <a:r>
              <a:rPr lang="pl-PL" sz="1600" i="1" dirty="0">
                <a:solidFill>
                  <a:srgbClr val="0000FF"/>
                </a:solidFill>
              </a:rPr>
              <a:t>: </a:t>
            </a:r>
            <a:r>
              <a:rPr lang="en-US" sz="1600" i="1" dirty="0">
                <a:solidFill>
                  <a:srgbClr val="0000FF"/>
                </a:solidFill>
              </a:rPr>
              <a:t>Language in Our Brain: The Origins of a Uniquely Human Capacity</a:t>
            </a:r>
            <a:r>
              <a:rPr lang="pl-PL" sz="1600" i="1" dirty="0">
                <a:solidFill>
                  <a:srgbClr val="0000FF"/>
                </a:solidFill>
              </a:rPr>
              <a:t>. MIT Press 2017</a:t>
            </a:r>
          </a:p>
          <a:p>
            <a:r>
              <a:rPr lang="en-US" sz="1600" i="1" dirty="0">
                <a:solidFill>
                  <a:srgbClr val="0000FF"/>
                </a:solidFill>
              </a:rPr>
              <a:t>R. Gao: Multisensory machine intelligence. </a:t>
            </a:r>
            <a:r>
              <a:rPr lang="pl-PL" sz="1600" i="1" dirty="0">
                <a:solidFill>
                  <a:srgbClr val="0000FF"/>
                </a:solidFill>
              </a:rPr>
              <a:t>AI Magazine 2025: 46:e70026 doi.org/10.1002/aaai.70026</a:t>
            </a:r>
          </a:p>
          <a:p>
            <a:r>
              <a:rPr lang="pl-PL" sz="1600" i="1" dirty="0">
                <a:solidFill>
                  <a:srgbClr val="0000FF"/>
                </a:solidFill>
              </a:rPr>
              <a:t>C. </a:t>
            </a:r>
            <a:r>
              <a:rPr lang="en-US" sz="1600" i="1" dirty="0">
                <a:solidFill>
                  <a:srgbClr val="0000FF"/>
                </a:solidFill>
              </a:rPr>
              <a:t>Gershenson, </a:t>
            </a:r>
            <a:r>
              <a:rPr lang="pl-PL" sz="1600" i="1" dirty="0">
                <a:solidFill>
                  <a:srgbClr val="0000FF"/>
                </a:solidFill>
              </a:rPr>
              <a:t>F.</a:t>
            </a:r>
            <a:r>
              <a:rPr lang="en-US" sz="1600" i="1" dirty="0">
                <a:solidFill>
                  <a:srgbClr val="0000FF"/>
                </a:solidFill>
              </a:rPr>
              <a:t> </a:t>
            </a:r>
            <a:r>
              <a:rPr lang="en-US" sz="1600" i="1" dirty="0" err="1">
                <a:solidFill>
                  <a:srgbClr val="0000FF"/>
                </a:solidFill>
              </a:rPr>
              <a:t>Heylighen</a:t>
            </a:r>
            <a:r>
              <a:rPr lang="en-US" sz="1600" i="1" dirty="0">
                <a:solidFill>
                  <a:srgbClr val="0000FF"/>
                </a:solidFill>
              </a:rPr>
              <a:t>.: How can we think the complex? In: Richardson, K.</a:t>
            </a:r>
            <a:r>
              <a:rPr lang="pl-PL" sz="1600" i="1" dirty="0">
                <a:solidFill>
                  <a:srgbClr val="0000FF"/>
                </a:solidFill>
              </a:rPr>
              <a:t> </a:t>
            </a:r>
            <a:r>
              <a:rPr lang="en-US" sz="1600" i="1" dirty="0">
                <a:solidFill>
                  <a:srgbClr val="0000FF"/>
                </a:solidFill>
              </a:rPr>
              <a:t>(Ed.): Managing Organizational Complexity: Philosophy, Theory and Application,</a:t>
            </a:r>
            <a:r>
              <a:rPr lang="pl-PL" sz="1600" i="1" dirty="0">
                <a:solidFill>
                  <a:srgbClr val="0000FF"/>
                </a:solidFill>
              </a:rPr>
              <a:t> </a:t>
            </a:r>
            <a:r>
              <a:rPr lang="en-US" sz="1600" i="1" dirty="0">
                <a:solidFill>
                  <a:srgbClr val="0000FF"/>
                </a:solidFill>
              </a:rPr>
              <a:t>pp. 47–61. Information Age Publishing (2005)</a:t>
            </a:r>
          </a:p>
          <a:p>
            <a:r>
              <a:rPr lang="pl-PL" sz="1600" i="1" noProof="1">
                <a:solidFill>
                  <a:srgbClr val="0000FF"/>
                </a:solidFill>
              </a:rPr>
              <a:t>D. Goldin, S. Smolka, P. Wagner  (eds.): Interactive computation: The new paradigm, Springer (2006). </a:t>
            </a:r>
            <a:r>
              <a:rPr lang="pl-PL" sz="1600" i="1" dirty="0">
                <a:solidFill>
                  <a:srgbClr val="0000FF"/>
                </a:solidFill>
              </a:rPr>
              <a:t>doi.org/10.1007/3-540-34874-3</a:t>
            </a:r>
          </a:p>
          <a:p>
            <a:r>
              <a:rPr lang="pl-PL" sz="1600" i="1" dirty="0">
                <a:solidFill>
                  <a:srgbClr val="0000CC"/>
                </a:solidFill>
              </a:rPr>
              <a:t>S. </a:t>
            </a:r>
            <a:r>
              <a:rPr lang="en-US" sz="1600" i="1" dirty="0">
                <a:solidFill>
                  <a:srgbClr val="0000CC"/>
                </a:solidFill>
              </a:rPr>
              <a:t>Greco, </a:t>
            </a:r>
            <a:r>
              <a:rPr lang="pl-PL" sz="1600" i="1" dirty="0">
                <a:solidFill>
                  <a:srgbClr val="0000CC"/>
                </a:solidFill>
              </a:rPr>
              <a:t>B.</a:t>
            </a:r>
            <a:r>
              <a:rPr lang="en-US" sz="1600" i="1" dirty="0">
                <a:solidFill>
                  <a:srgbClr val="0000CC"/>
                </a:solidFill>
              </a:rPr>
              <a:t> </a:t>
            </a:r>
            <a:r>
              <a:rPr lang="en-US" sz="1600" i="1" dirty="0" err="1">
                <a:solidFill>
                  <a:srgbClr val="0000CC"/>
                </a:solidFill>
              </a:rPr>
              <a:t>Matarazzo</a:t>
            </a:r>
            <a:r>
              <a:rPr lang="en-US" sz="1600" i="1" dirty="0">
                <a:solidFill>
                  <a:srgbClr val="0000CC"/>
                </a:solidFill>
              </a:rPr>
              <a:t>, </a:t>
            </a:r>
            <a:r>
              <a:rPr lang="pl-PL" sz="1600" i="1" dirty="0">
                <a:solidFill>
                  <a:srgbClr val="0000CC"/>
                </a:solidFill>
              </a:rPr>
              <a:t>R.</a:t>
            </a:r>
            <a:r>
              <a:rPr lang="en-US" sz="1600" i="1" dirty="0">
                <a:solidFill>
                  <a:srgbClr val="0000CC"/>
                </a:solidFill>
              </a:rPr>
              <a:t> </a:t>
            </a:r>
            <a:r>
              <a:rPr lang="en-US" sz="1600" i="1" dirty="0" err="1">
                <a:solidFill>
                  <a:srgbClr val="0000CC"/>
                </a:solidFill>
              </a:rPr>
              <a:t>Słowiński</a:t>
            </a:r>
            <a:r>
              <a:rPr lang="en-US" sz="1600" i="1" dirty="0">
                <a:solidFill>
                  <a:srgbClr val="0000CC"/>
                </a:solidFill>
              </a:rPr>
              <a:t>: Rough sets theory for multi-criteria decision analysis. European Journal of Operational Research</a:t>
            </a:r>
            <a:r>
              <a:rPr lang="pl-PL" sz="1600" i="1" dirty="0">
                <a:solidFill>
                  <a:srgbClr val="0000CC"/>
                </a:solidFill>
              </a:rPr>
              <a:t> 129(1):1-47</a:t>
            </a:r>
            <a:r>
              <a:rPr lang="en-US" sz="1600" i="1" dirty="0">
                <a:solidFill>
                  <a:srgbClr val="0000CC"/>
                </a:solidFill>
              </a:rPr>
              <a:t> (2001)</a:t>
            </a:r>
            <a:endParaRPr lang="pl-PL" sz="1600" i="1" dirty="0">
              <a:solidFill>
                <a:srgbClr val="0000FF"/>
              </a:solidFill>
            </a:endParaRPr>
          </a:p>
          <a:p>
            <a:r>
              <a:rPr lang="en-US" sz="1600" i="1" dirty="0">
                <a:solidFill>
                  <a:srgbClr val="0000FF"/>
                </a:solidFill>
              </a:rPr>
              <a:t>R</a:t>
            </a:r>
            <a:r>
              <a:rPr lang="pl-PL" sz="1600" i="1" dirty="0">
                <a:solidFill>
                  <a:srgbClr val="0000FF"/>
                </a:solidFill>
              </a:rPr>
              <a:t>.</a:t>
            </a:r>
            <a:r>
              <a:rPr lang="en-US" sz="1600" i="1" dirty="0">
                <a:solidFill>
                  <a:srgbClr val="0000FF"/>
                </a:solidFill>
              </a:rPr>
              <a:t> Hightower: Chapter 9: Leveraging Advanced Reasoning Models. In: Programming the OpenAI APIs with Python: A Comprehensive Guide to Building AI Applications. </a:t>
            </a:r>
            <a:r>
              <a:rPr lang="en-US" sz="1600" i="1" dirty="0">
                <a:solidFill>
                  <a:srgbClr val="0000FF"/>
                </a:solidFill>
                <a:hlinkClick r:id="rId3">
                  <a:extLst>
                    <a:ext uri="{A12FA001-AC4F-418D-AE19-62706E023703}">
                      <ahyp:hlinkClr xmlns="" xmlns:ahyp="http://schemas.microsoft.com/office/drawing/2018/hyperlinkcolor" val="tx"/>
                    </a:ext>
                  </a:extLst>
                </a:hlinkClick>
              </a:rPr>
              <a:t>https://rick-hightower</a:t>
            </a:r>
            <a:r>
              <a:rPr lang="en-US" sz="1600" i="1" dirty="0">
                <a:solidFill>
                  <a:srgbClr val="0000CC"/>
                </a:solidFill>
                <a:hlinkClick r:id="rId3"/>
              </a:rPr>
              <a:t>.notion.site/Chapter-9-Leveraging-Advanced-Reasoning-Models-1e0d6bbdbbea808190d0e3fa0f26192c?pvs=21</a:t>
            </a:r>
            <a:endParaRPr lang="en-US" sz="1600" i="1" dirty="0">
              <a:solidFill>
                <a:srgbClr val="0000CC"/>
              </a:solidFill>
            </a:endParaRPr>
          </a:p>
        </p:txBody>
      </p:sp>
      <p:sp>
        <p:nvSpPr>
          <p:cNvPr id="4" name="Symbol zastępczy numeru slajdu 3">
            <a:extLst>
              <a:ext uri="{FF2B5EF4-FFF2-40B4-BE49-F238E27FC236}">
                <a16:creationId xmlns="" xmlns:a16="http://schemas.microsoft.com/office/drawing/2014/main" id="{C961CBBB-52E4-9E75-D184-7AABD085866E}"/>
              </a:ext>
            </a:extLst>
          </p:cNvPr>
          <p:cNvSpPr>
            <a:spLocks noGrp="1"/>
          </p:cNvSpPr>
          <p:nvPr>
            <p:ph type="sldNum" sz="quarter" idx="12"/>
          </p:nvPr>
        </p:nvSpPr>
        <p:spPr>
          <a:xfrm>
            <a:off x="6842366" y="6198379"/>
            <a:ext cx="2133600" cy="476250"/>
          </a:xfrm>
        </p:spPr>
        <p:txBody>
          <a:bodyPr/>
          <a:lstStyle/>
          <a:p>
            <a:pPr>
              <a:defRPr/>
            </a:pPr>
            <a:fld id="{D02E777F-298D-4C96-825C-3DC57E52C55E}" type="slidenum">
              <a:rPr lang="pl-PL" smtClean="0"/>
              <a:pPr>
                <a:defRPr/>
              </a:pPr>
              <a:t>207</a:t>
            </a:fld>
            <a:endParaRPr lang="pl-PL" dirty="0"/>
          </a:p>
        </p:txBody>
      </p:sp>
    </p:spTree>
    <p:extLst>
      <p:ext uri="{BB962C8B-B14F-4D97-AF65-F5344CB8AC3E}">
        <p14:creationId xmlns:p14="http://schemas.microsoft.com/office/powerpoint/2010/main" val="394896847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B784859-8C1F-4A8D-86E0-91B1E6274E3C}"/>
            </a:ext>
          </a:extLst>
        </p:cNvPr>
        <p:cNvGrpSpPr/>
        <p:nvPr/>
      </p:nvGrpSpPr>
      <p:grpSpPr>
        <a:xfrm>
          <a:off x="0" y="0"/>
          <a:ext cx="0" cy="0"/>
          <a:chOff x="0" y="0"/>
          <a:chExt cx="0" cy="0"/>
        </a:xfrm>
      </p:grpSpPr>
      <p:sp>
        <p:nvSpPr>
          <p:cNvPr id="3" name="Text Box 9">
            <a:extLst>
              <a:ext uri="{FF2B5EF4-FFF2-40B4-BE49-F238E27FC236}">
                <a16:creationId xmlns="" xmlns:a16="http://schemas.microsoft.com/office/drawing/2014/main" id="{5F7CE409-74A1-CEBC-0786-DD2C0E5BB663}"/>
              </a:ext>
            </a:extLst>
          </p:cNvPr>
          <p:cNvSpPr txBox="1">
            <a:spLocks noChangeArrowheads="1"/>
          </p:cNvSpPr>
          <p:nvPr/>
        </p:nvSpPr>
        <p:spPr bwMode="auto">
          <a:xfrm>
            <a:off x="74644" y="44624"/>
            <a:ext cx="8995989" cy="6494085"/>
          </a:xfrm>
          <a:prstGeom prst="rect">
            <a:avLst/>
          </a:prstGeom>
          <a:noFill/>
          <a:ln w="9525">
            <a:noFill/>
            <a:miter lim="800000"/>
            <a:headEnd/>
            <a:tailEnd/>
          </a:ln>
        </p:spPr>
        <p:txBody>
          <a:bodyPr wrap="square">
            <a:spAutoFit/>
          </a:bodyPr>
          <a:lstStyle/>
          <a:p>
            <a:r>
              <a:rPr lang="pl-PL" sz="1600" i="1" dirty="0">
                <a:solidFill>
                  <a:srgbClr val="0000FF"/>
                </a:solidFill>
              </a:rPr>
              <a:t>J. H. Holland: </a:t>
            </a:r>
            <a:r>
              <a:rPr lang="pl-PL" sz="1600" i="1" dirty="0" err="1">
                <a:solidFill>
                  <a:srgbClr val="0000FF"/>
                </a:solidFill>
              </a:rPr>
              <a:t>Signals</a:t>
            </a:r>
            <a:r>
              <a:rPr lang="pl-PL" sz="1600" i="1" dirty="0">
                <a:solidFill>
                  <a:srgbClr val="0000FF"/>
                </a:solidFill>
              </a:rPr>
              <a:t> and </a:t>
            </a:r>
            <a:r>
              <a:rPr lang="pl-PL" sz="1600" i="1" dirty="0" err="1">
                <a:solidFill>
                  <a:srgbClr val="0000FF"/>
                </a:solidFill>
              </a:rPr>
              <a:t>Boundaries</a:t>
            </a:r>
            <a:r>
              <a:rPr lang="pl-PL" sz="1600" i="1" dirty="0">
                <a:solidFill>
                  <a:srgbClr val="0000FF"/>
                </a:solidFill>
              </a:rPr>
              <a:t>. </a:t>
            </a:r>
            <a:r>
              <a:rPr lang="pl-PL" sz="1600" i="1" dirty="0" err="1">
                <a:solidFill>
                  <a:srgbClr val="0000FF"/>
                </a:solidFill>
              </a:rPr>
              <a:t>Building</a:t>
            </a:r>
            <a:r>
              <a:rPr lang="pl-PL" sz="1600" i="1" dirty="0">
                <a:solidFill>
                  <a:srgbClr val="0000FF"/>
                </a:solidFill>
              </a:rPr>
              <a:t> </a:t>
            </a:r>
            <a:r>
              <a:rPr lang="pl-PL" sz="1600" i="1" dirty="0" err="1">
                <a:solidFill>
                  <a:srgbClr val="0000FF"/>
                </a:solidFill>
              </a:rPr>
              <a:t>Blocks</a:t>
            </a:r>
            <a:r>
              <a:rPr lang="pl-PL" sz="1600" i="1" dirty="0">
                <a:solidFill>
                  <a:srgbClr val="0000FF"/>
                </a:solidFill>
              </a:rPr>
              <a:t> for </a:t>
            </a:r>
            <a:r>
              <a:rPr lang="pl-PL" sz="1600" i="1" dirty="0" err="1">
                <a:solidFill>
                  <a:srgbClr val="0000FF"/>
                </a:solidFill>
              </a:rPr>
              <a:t>Complex</a:t>
            </a:r>
            <a:r>
              <a:rPr lang="pl-PL" sz="1600" i="1" dirty="0">
                <a:solidFill>
                  <a:srgbClr val="0000FF"/>
                </a:solidFill>
              </a:rPr>
              <a:t> </a:t>
            </a:r>
            <a:r>
              <a:rPr lang="pl-PL" sz="1600" i="1" dirty="0" err="1">
                <a:solidFill>
                  <a:srgbClr val="0000FF"/>
                </a:solidFill>
              </a:rPr>
              <a:t>Adaptive</a:t>
            </a:r>
            <a:r>
              <a:rPr lang="pl-PL" sz="1600" i="1" dirty="0">
                <a:solidFill>
                  <a:srgbClr val="0000FF"/>
                </a:solidFill>
              </a:rPr>
              <a:t> Systems. MIT Press (2014). doi.org/10.7551/</a:t>
            </a:r>
            <a:r>
              <a:rPr lang="pl-PL" sz="1600" i="1" dirty="0" err="1">
                <a:solidFill>
                  <a:srgbClr val="0000FF"/>
                </a:solidFill>
              </a:rPr>
              <a:t>mitpress</a:t>
            </a:r>
            <a:r>
              <a:rPr lang="pl-PL" sz="1600" i="1" dirty="0">
                <a:solidFill>
                  <a:srgbClr val="0000FF"/>
                </a:solidFill>
              </a:rPr>
              <a:t>/9412.001.0001</a:t>
            </a:r>
          </a:p>
          <a:p>
            <a:r>
              <a:rPr lang="en-US" sz="1600" i="1" dirty="0">
                <a:solidFill>
                  <a:srgbClr val="0000FF"/>
                </a:solidFill>
              </a:rPr>
              <a:t>E</a:t>
            </a:r>
            <a:r>
              <a:rPr lang="pl-PL" sz="1600" i="1" dirty="0">
                <a:solidFill>
                  <a:srgbClr val="0000FF"/>
                </a:solidFill>
              </a:rPr>
              <a:t>.</a:t>
            </a:r>
            <a:r>
              <a:rPr lang="en-US" sz="1600" i="1" dirty="0">
                <a:solidFill>
                  <a:srgbClr val="0000FF"/>
                </a:solidFill>
              </a:rPr>
              <a:t> Ippoliti</a:t>
            </a:r>
            <a:r>
              <a:rPr lang="pl-PL" sz="1600" i="1" dirty="0">
                <a:solidFill>
                  <a:srgbClr val="0000FF"/>
                </a:solidFill>
              </a:rPr>
              <a:t>,</a:t>
            </a:r>
            <a:r>
              <a:rPr lang="en-US" sz="1600" i="1" dirty="0">
                <a:solidFill>
                  <a:srgbClr val="0000FF"/>
                </a:solidFill>
              </a:rPr>
              <a:t>.F</a:t>
            </a:r>
            <a:r>
              <a:rPr lang="pl-PL" sz="1600" i="1" dirty="0">
                <a:solidFill>
                  <a:srgbClr val="0000FF"/>
                </a:solidFill>
              </a:rPr>
              <a:t>.</a:t>
            </a:r>
            <a:r>
              <a:rPr lang="en-US" sz="1600" i="1" dirty="0">
                <a:solidFill>
                  <a:srgbClr val="0000FF"/>
                </a:solidFill>
              </a:rPr>
              <a:t> </a:t>
            </a:r>
            <a:r>
              <a:rPr lang="en-US" sz="1600" i="1" dirty="0" err="1">
                <a:solidFill>
                  <a:srgbClr val="0000FF"/>
                </a:solidFill>
              </a:rPr>
              <a:t>Sterpetti</a:t>
            </a:r>
            <a:r>
              <a:rPr lang="en-US" sz="1600" i="1" dirty="0">
                <a:solidFill>
                  <a:srgbClr val="0000FF"/>
                </a:solidFill>
              </a:rPr>
              <a:t> (eds.): The Heuristic View. Logic, Mathematics, and Science. Springer (2025)</a:t>
            </a:r>
            <a:r>
              <a:rPr lang="pl-PL" sz="1600" i="1" dirty="0">
                <a:solidFill>
                  <a:srgbClr val="0000FF"/>
                </a:solidFill>
              </a:rPr>
              <a:t>. doi.org/10.1007/978-3-031-94709-4</a:t>
            </a:r>
            <a:endParaRPr lang="en-US" sz="1600" i="1" dirty="0">
              <a:solidFill>
                <a:srgbClr val="0000FF"/>
              </a:solidFill>
            </a:endParaRPr>
          </a:p>
          <a:p>
            <a:r>
              <a:rPr lang="pl-PL" sz="1600" i="1" dirty="0">
                <a:solidFill>
                  <a:srgbClr val="0000FF"/>
                </a:solidFill>
              </a:rPr>
              <a:t>A. </a:t>
            </a:r>
            <a:r>
              <a:rPr lang="en-US" sz="1600" i="1" dirty="0">
                <a:solidFill>
                  <a:srgbClr val="0000FF"/>
                </a:solidFill>
              </a:rPr>
              <a:t>Jankowski</a:t>
            </a:r>
            <a:r>
              <a:rPr lang="pl-PL" sz="1600" i="1" dirty="0">
                <a:solidFill>
                  <a:srgbClr val="0000FF"/>
                </a:solidFill>
              </a:rPr>
              <a:t>:</a:t>
            </a:r>
            <a:r>
              <a:rPr lang="en-US" sz="1600" i="1" dirty="0">
                <a:solidFill>
                  <a:srgbClr val="0000FF"/>
                </a:solidFill>
              </a:rPr>
              <a:t> Interactive Granular Computations in Networks and</a:t>
            </a:r>
            <a:r>
              <a:rPr lang="pl-PL" sz="1600" i="1" dirty="0">
                <a:solidFill>
                  <a:srgbClr val="0000FF"/>
                </a:solidFill>
              </a:rPr>
              <a:t> </a:t>
            </a:r>
            <a:r>
              <a:rPr lang="en-US" sz="1600" i="1" dirty="0">
                <a:solidFill>
                  <a:srgbClr val="0000FF"/>
                </a:solidFill>
              </a:rPr>
              <a:t>Systems Engineering: A Practical Perspective</a:t>
            </a:r>
            <a:r>
              <a:rPr lang="pl-PL" sz="1600" i="1" dirty="0">
                <a:solidFill>
                  <a:srgbClr val="0000FF"/>
                </a:solidFill>
              </a:rPr>
              <a:t>. </a:t>
            </a:r>
            <a:r>
              <a:rPr lang="en-US" sz="1600" i="1" dirty="0">
                <a:solidFill>
                  <a:srgbClr val="0000FF"/>
                </a:solidFill>
              </a:rPr>
              <a:t>Springer</a:t>
            </a:r>
            <a:r>
              <a:rPr lang="pl-PL" sz="1600" i="1" dirty="0">
                <a:solidFill>
                  <a:srgbClr val="0000FF"/>
                </a:solidFill>
              </a:rPr>
              <a:t> (</a:t>
            </a:r>
            <a:r>
              <a:rPr lang="en-US" sz="1600" i="1" dirty="0">
                <a:solidFill>
                  <a:srgbClr val="0000FF"/>
                </a:solidFill>
              </a:rPr>
              <a:t>2017</a:t>
            </a:r>
            <a:r>
              <a:rPr lang="pl-PL" sz="1600" i="1" dirty="0">
                <a:solidFill>
                  <a:srgbClr val="0000FF"/>
                </a:solidFill>
              </a:rPr>
              <a:t>)</a:t>
            </a:r>
            <a:r>
              <a:rPr lang="en-US" sz="1600" i="1" dirty="0">
                <a:solidFill>
                  <a:srgbClr val="0000FF"/>
                </a:solidFill>
              </a:rPr>
              <a:t>. </a:t>
            </a:r>
            <a:r>
              <a:rPr lang="pl-PL" sz="1600" i="1" dirty="0">
                <a:solidFill>
                  <a:srgbClr val="0000FF"/>
                </a:solidFill>
              </a:rPr>
              <a:t>doi</a:t>
            </a:r>
            <a:r>
              <a:rPr lang="en-US" sz="1600" i="1" dirty="0">
                <a:solidFill>
                  <a:srgbClr val="0000FF"/>
                </a:solidFill>
              </a:rPr>
              <a:t>.org/10.1007/978-3-319-57627-5</a:t>
            </a:r>
            <a:endParaRPr lang="pl-PL" sz="1600" i="1" dirty="0">
              <a:solidFill>
                <a:srgbClr val="0000FF"/>
              </a:solidFill>
            </a:endParaRPr>
          </a:p>
          <a:p>
            <a:r>
              <a:rPr lang="pl-PL" sz="1600" i="1" dirty="0">
                <a:solidFill>
                  <a:srgbClr val="0000FF"/>
                </a:solidFill>
              </a:rPr>
              <a:t>T. </a:t>
            </a:r>
            <a:r>
              <a:rPr lang="pl-PL" sz="1600" i="1" dirty="0" err="1">
                <a:solidFill>
                  <a:srgbClr val="0000FF"/>
                </a:solidFill>
              </a:rPr>
              <a:t>Kohonen</a:t>
            </a:r>
            <a:r>
              <a:rPr lang="pl-PL" sz="1600" i="1" dirty="0">
                <a:solidFill>
                  <a:srgbClr val="0000FF"/>
                </a:solidFill>
              </a:rPr>
              <a:t>: </a:t>
            </a:r>
            <a:r>
              <a:rPr lang="en-US" sz="1600" i="1" dirty="0">
                <a:solidFill>
                  <a:srgbClr val="0000FF"/>
                </a:solidFill>
              </a:rPr>
              <a:t>Self-organization and associative memory</a:t>
            </a:r>
            <a:r>
              <a:rPr lang="pl-PL" sz="1600" i="1" dirty="0">
                <a:solidFill>
                  <a:srgbClr val="0000FF"/>
                </a:solidFill>
              </a:rPr>
              <a:t>. Springer (1989)</a:t>
            </a:r>
          </a:p>
          <a:p>
            <a:r>
              <a:rPr lang="en-US" sz="1600" i="1" dirty="0">
                <a:solidFill>
                  <a:srgbClr val="0000FF"/>
                </a:solidFill>
              </a:rPr>
              <a:t>M</a:t>
            </a:r>
            <a:r>
              <a:rPr lang="pl-PL" sz="1600" i="1" dirty="0">
                <a:solidFill>
                  <a:srgbClr val="0000FF"/>
                </a:solidFill>
              </a:rPr>
              <a:t>.</a:t>
            </a:r>
            <a:r>
              <a:rPr lang="en-US" sz="1600" i="1" dirty="0">
                <a:solidFill>
                  <a:srgbClr val="0000FF"/>
                </a:solidFill>
              </a:rPr>
              <a:t> K</a:t>
            </a:r>
            <a:r>
              <a:rPr lang="pl-PL" sz="1600" i="1" dirty="0">
                <a:solidFill>
                  <a:srgbClr val="0000FF"/>
                </a:solidFill>
              </a:rPr>
              <a:t>.</a:t>
            </a:r>
            <a:r>
              <a:rPr lang="en-US" sz="1600" i="1" dirty="0">
                <a:solidFill>
                  <a:srgbClr val="0000FF"/>
                </a:solidFill>
              </a:rPr>
              <a:t> Kopp, G</a:t>
            </a:r>
            <a:r>
              <a:rPr lang="pl-PL" sz="1600" i="1" dirty="0">
                <a:solidFill>
                  <a:srgbClr val="0000FF"/>
                </a:solidFill>
              </a:rPr>
              <a:t>.</a:t>
            </a:r>
            <a:r>
              <a:rPr lang="en-US" sz="1600" i="1" dirty="0">
                <a:solidFill>
                  <a:srgbClr val="0000FF"/>
                </a:solidFill>
              </a:rPr>
              <a:t> </a:t>
            </a:r>
            <a:r>
              <a:rPr lang="en-US" sz="1600" i="1" dirty="0" err="1">
                <a:solidFill>
                  <a:srgbClr val="0000FF"/>
                </a:solidFill>
              </a:rPr>
              <a:t>Klambauer</a:t>
            </a:r>
            <a:r>
              <a:rPr lang="en-US" sz="1600" i="1" dirty="0">
                <a:solidFill>
                  <a:srgbClr val="0000FF"/>
                </a:solidFill>
              </a:rPr>
              <a:t>, J</a:t>
            </a:r>
            <a:r>
              <a:rPr lang="pl-PL" sz="1600" i="1" dirty="0">
                <a:solidFill>
                  <a:srgbClr val="0000FF"/>
                </a:solidFill>
              </a:rPr>
              <a:t>.</a:t>
            </a:r>
            <a:r>
              <a:rPr lang="en-US" sz="1600" i="1" dirty="0">
                <a:solidFill>
                  <a:srgbClr val="0000FF"/>
                </a:solidFill>
              </a:rPr>
              <a:t> Brandstetter, S</a:t>
            </a:r>
            <a:r>
              <a:rPr lang="pl-PL" sz="1600" i="1" dirty="0">
                <a:solidFill>
                  <a:srgbClr val="0000FF"/>
                </a:solidFill>
              </a:rPr>
              <a:t>, </a:t>
            </a:r>
            <a:r>
              <a:rPr lang="en-US" sz="1600" i="1" dirty="0">
                <a:solidFill>
                  <a:srgbClr val="0000FF"/>
                </a:solidFill>
              </a:rPr>
              <a:t>Hochreiter</a:t>
            </a:r>
            <a:r>
              <a:rPr lang="pl-PL" sz="1600" i="1" dirty="0">
                <a:solidFill>
                  <a:srgbClr val="0000FF"/>
                </a:solidFill>
              </a:rPr>
              <a:t>:</a:t>
            </a:r>
            <a:r>
              <a:rPr lang="en-US" sz="1600" i="1" dirty="0">
                <a:solidFill>
                  <a:srgbClr val="0000FF"/>
                </a:solidFill>
              </a:rPr>
              <a:t> Hopfield networks is all you need. In</a:t>
            </a:r>
            <a:r>
              <a:rPr lang="pl-PL" sz="1600" i="1" dirty="0">
                <a:solidFill>
                  <a:srgbClr val="0000FF"/>
                </a:solidFill>
              </a:rPr>
              <a:t>:</a:t>
            </a:r>
            <a:r>
              <a:rPr lang="en-US" sz="1600" i="1" dirty="0">
                <a:solidFill>
                  <a:srgbClr val="0000FF"/>
                </a:solidFill>
              </a:rPr>
              <a:t> International Conference on Learning Representations,</a:t>
            </a:r>
            <a:r>
              <a:rPr lang="pl-PL" sz="1600" i="1" dirty="0">
                <a:solidFill>
                  <a:srgbClr val="0000FF"/>
                </a:solidFill>
              </a:rPr>
              <a:t> </a:t>
            </a:r>
            <a:r>
              <a:rPr lang="en-US" sz="1600" i="1" dirty="0">
                <a:solidFill>
                  <a:srgbClr val="0000FF"/>
                </a:solidFill>
              </a:rPr>
              <a:t>2021. URL https://openreview.net/forum?id=tL89RnzIiCd.</a:t>
            </a:r>
            <a:endParaRPr lang="pl-PL" sz="1600" i="1" dirty="0">
              <a:solidFill>
                <a:srgbClr val="0000FF"/>
              </a:solidFill>
            </a:endParaRPr>
          </a:p>
          <a:p>
            <a:r>
              <a:rPr lang="en-US" sz="1600" i="1" dirty="0">
                <a:solidFill>
                  <a:srgbClr val="0000FF"/>
                </a:solidFill>
              </a:rPr>
              <a:t>Kuai, H., Huang, J.X., Tao, X. et al. Web Intelligence (WI) 3.0: in search of a better-connected world to create a future intelligent society. </a:t>
            </a:r>
            <a:r>
              <a:rPr lang="en-US" sz="1600" i="1" dirty="0" err="1">
                <a:solidFill>
                  <a:srgbClr val="0000FF"/>
                </a:solidFill>
              </a:rPr>
              <a:t>Artif</a:t>
            </a:r>
            <a:r>
              <a:rPr lang="en-US" sz="1600" i="1" dirty="0">
                <a:solidFill>
                  <a:srgbClr val="0000FF"/>
                </a:solidFill>
              </a:rPr>
              <a:t> </a:t>
            </a:r>
            <a:r>
              <a:rPr lang="en-US" sz="1600" i="1" dirty="0" err="1">
                <a:solidFill>
                  <a:srgbClr val="0000FF"/>
                </a:solidFill>
              </a:rPr>
              <a:t>Intell</a:t>
            </a:r>
            <a:r>
              <a:rPr lang="en-US" sz="1600" i="1" dirty="0">
                <a:solidFill>
                  <a:srgbClr val="0000FF"/>
                </a:solidFill>
              </a:rPr>
              <a:t> Rev 58, 265 (2025). </a:t>
            </a:r>
            <a:r>
              <a:rPr lang="en-US" sz="1600" i="1" dirty="0">
                <a:solidFill>
                  <a:srgbClr val="0000FF"/>
                </a:solidFill>
                <a:hlinkClick r:id="rId3"/>
              </a:rPr>
              <a:t>https://doi.org/10.1007/s10462-025-11203-z</a:t>
            </a:r>
            <a:endParaRPr lang="pl-PL" sz="1600" i="1" dirty="0">
              <a:solidFill>
                <a:srgbClr val="0000FF"/>
              </a:solidFill>
            </a:endParaRPr>
          </a:p>
          <a:p>
            <a:r>
              <a:rPr lang="en-US" sz="1600" i="1" dirty="0">
                <a:solidFill>
                  <a:srgbClr val="0000FF"/>
                </a:solidFill>
              </a:rPr>
              <a:t>L. Ma, M. Li: Covering rough set models, fuzzy rough set models and soft rough set models induced by covering similarity. Information Sciences 689 (2025) 121520</a:t>
            </a:r>
            <a:r>
              <a:rPr lang="pl-PL" sz="1600" i="1" dirty="0">
                <a:solidFill>
                  <a:srgbClr val="0000FF"/>
                </a:solidFill>
              </a:rPr>
              <a:t> doi.org/10.1016/j.ins.2024.121520</a:t>
            </a:r>
          </a:p>
          <a:p>
            <a:r>
              <a:rPr lang="en-US" sz="1600" i="1" dirty="0">
                <a:solidFill>
                  <a:srgbClr val="0000FF"/>
                </a:solidFill>
              </a:rPr>
              <a:t>X. Ma, Y. Xiao and J. Zhan: Advancing Multiscale Information Systems: A Synthesis of Theoretical Insights, Practical Applications, and Emerging Challenges</a:t>
            </a:r>
            <a:r>
              <a:rPr lang="pl-PL" sz="1600" i="1" dirty="0">
                <a:solidFill>
                  <a:srgbClr val="0000FF"/>
                </a:solidFill>
              </a:rPr>
              <a:t>. In:</a:t>
            </a:r>
            <a:r>
              <a:rPr lang="en-US" sz="1600" i="1" dirty="0">
                <a:solidFill>
                  <a:srgbClr val="0000FF"/>
                </a:solidFill>
              </a:rPr>
              <a:t> IEEE Transactions on Fuzzy Systems, vol. 33, no. 11, pp. 3871-3892</a:t>
            </a:r>
            <a:r>
              <a:rPr lang="pl-PL" sz="1600" i="1" dirty="0">
                <a:solidFill>
                  <a:srgbClr val="0000FF"/>
                </a:solidFill>
              </a:rPr>
              <a:t>, doi: 10.1109/TFUZZ.2025.3614637</a:t>
            </a:r>
          </a:p>
          <a:p>
            <a:r>
              <a:rPr lang="en-US" sz="1600" i="1" dirty="0">
                <a:solidFill>
                  <a:srgbClr val="0000FF"/>
                </a:solidFill>
              </a:rPr>
              <a:t>R. </a:t>
            </a:r>
            <a:r>
              <a:rPr lang="en-US" sz="1600" i="1" dirty="0" err="1">
                <a:solidFill>
                  <a:srgbClr val="0000FF"/>
                </a:solidFill>
              </a:rPr>
              <a:t>Mariani</a:t>
            </a:r>
            <a:r>
              <a:rPr lang="en-US" sz="1600" i="1" dirty="0">
                <a:solidFill>
                  <a:srgbClr val="0000FF"/>
                </a:solidFill>
              </a:rPr>
              <a:t> et al.: Trustworthy AI. Part I. Computer  </a:t>
            </a:r>
            <a:r>
              <a:rPr lang="pl-PL" sz="1600" i="1" dirty="0">
                <a:solidFill>
                  <a:srgbClr val="0000FF"/>
                </a:solidFill>
              </a:rPr>
              <a:t>56(2) 14-18 (</a:t>
            </a:r>
            <a:r>
              <a:rPr lang="pl-PL" sz="1600" i="1" dirty="0" err="1">
                <a:solidFill>
                  <a:srgbClr val="0000FF"/>
                </a:solidFill>
              </a:rPr>
              <a:t>February</a:t>
            </a:r>
            <a:r>
              <a:rPr lang="pl-PL" sz="1600" i="1" dirty="0">
                <a:solidFill>
                  <a:srgbClr val="0000FF"/>
                </a:solidFill>
              </a:rPr>
              <a:t> 2023). </a:t>
            </a:r>
            <a:r>
              <a:rPr lang="pl-PL" sz="1600" i="1" dirty="0">
                <a:solidFill>
                  <a:srgbClr val="0000FF"/>
                </a:solidFill>
                <a:hlinkClick r:id="rId4"/>
              </a:rPr>
              <a:t>https://doi.org/10.1109/MC.2022.3227683</a:t>
            </a:r>
            <a:endParaRPr lang="pl-PL" sz="1600" i="1" dirty="0">
              <a:solidFill>
                <a:srgbClr val="0000FF"/>
              </a:solidFill>
            </a:endParaRPr>
          </a:p>
          <a:p>
            <a:r>
              <a:rPr lang="en-US" sz="1600" i="1" dirty="0">
                <a:solidFill>
                  <a:srgbClr val="0000FF"/>
                </a:solidFill>
              </a:rPr>
              <a:t>A. H. Maslow: A theory of human motivation. Psychological Review 50: 370-396 (1943)</a:t>
            </a:r>
            <a:endParaRPr lang="pl-PL" sz="1600" i="1" dirty="0">
              <a:solidFill>
                <a:srgbClr val="0000FF"/>
              </a:solidFill>
            </a:endParaRPr>
          </a:p>
          <a:p>
            <a:r>
              <a:rPr lang="pl-PL" sz="1600" i="1" dirty="0">
                <a:solidFill>
                  <a:srgbClr val="0000FF"/>
                </a:solidFill>
              </a:rPr>
              <a:t>R. </a:t>
            </a:r>
            <a:r>
              <a:rPr lang="en-US" sz="1600" i="1" dirty="0" err="1">
                <a:solidFill>
                  <a:srgbClr val="0000FF"/>
                </a:solidFill>
              </a:rPr>
              <a:t>Midya</a:t>
            </a:r>
            <a:r>
              <a:rPr lang="en-US" sz="1600" i="1" dirty="0">
                <a:solidFill>
                  <a:srgbClr val="0000FF"/>
                </a:solidFill>
              </a:rPr>
              <a:t>, </a:t>
            </a:r>
            <a:r>
              <a:rPr lang="pl-PL" sz="1600" i="1" dirty="0" err="1">
                <a:solidFill>
                  <a:srgbClr val="0000FF"/>
                </a:solidFill>
              </a:rPr>
              <a:t>A.S</a:t>
            </a:r>
            <a:r>
              <a:rPr lang="pl-PL" sz="1600" i="1" dirty="0">
                <a:solidFill>
                  <a:srgbClr val="0000FF"/>
                </a:solidFill>
              </a:rPr>
              <a:t>.</a:t>
            </a:r>
            <a:r>
              <a:rPr lang="en-US" sz="1600" i="1" dirty="0">
                <a:solidFill>
                  <a:srgbClr val="0000FF"/>
                </a:solidFill>
              </a:rPr>
              <a:t> </a:t>
            </a:r>
            <a:r>
              <a:rPr lang="en-US" sz="1600" i="1" dirty="0" err="1">
                <a:solidFill>
                  <a:srgbClr val="0000FF"/>
                </a:solidFill>
              </a:rPr>
              <a:t>Pawar</a:t>
            </a:r>
            <a:r>
              <a:rPr lang="en-US" sz="1600" i="1" dirty="0">
                <a:solidFill>
                  <a:srgbClr val="0000FF"/>
                </a:solidFill>
              </a:rPr>
              <a:t>, </a:t>
            </a:r>
            <a:r>
              <a:rPr lang="pl-PL" sz="1600" i="1" dirty="0" err="1">
                <a:solidFill>
                  <a:srgbClr val="0000FF"/>
                </a:solidFill>
              </a:rPr>
              <a:t>D.P</a:t>
            </a:r>
            <a:r>
              <a:rPr lang="pl-PL" sz="1600" i="1" dirty="0">
                <a:solidFill>
                  <a:srgbClr val="0000FF"/>
                </a:solidFill>
              </a:rPr>
              <a:t>.</a:t>
            </a:r>
            <a:r>
              <a:rPr lang="en-US" sz="1600" i="1" dirty="0">
                <a:solidFill>
                  <a:srgbClr val="0000FF"/>
                </a:solidFill>
              </a:rPr>
              <a:t> </a:t>
            </a:r>
            <a:r>
              <a:rPr lang="en-US" sz="1600" i="1" dirty="0" err="1">
                <a:solidFill>
                  <a:srgbClr val="0000FF"/>
                </a:solidFill>
              </a:rPr>
              <a:t>Pattnaik</a:t>
            </a:r>
            <a:r>
              <a:rPr lang="en-US" sz="1600" i="1" dirty="0">
                <a:solidFill>
                  <a:srgbClr val="0000FF"/>
                </a:solidFill>
              </a:rPr>
              <a:t> et al. Artificial </a:t>
            </a:r>
            <a:r>
              <a:rPr lang="en-US" sz="1600" i="1" dirty="0" err="1">
                <a:solidFill>
                  <a:srgbClr val="0000FF"/>
                </a:solidFill>
              </a:rPr>
              <a:t>transneurons</a:t>
            </a:r>
            <a:r>
              <a:rPr lang="en-US" sz="1600" i="1" dirty="0">
                <a:solidFill>
                  <a:srgbClr val="0000FF"/>
                </a:solidFill>
              </a:rPr>
              <a:t> emulate neuronal activity in different areas of brain cortex. Nat </a:t>
            </a:r>
            <a:r>
              <a:rPr lang="en-US" sz="1600" i="1" dirty="0" err="1">
                <a:solidFill>
                  <a:srgbClr val="0000FF"/>
                </a:solidFill>
              </a:rPr>
              <a:t>Commun</a:t>
            </a:r>
            <a:r>
              <a:rPr lang="en-US" sz="1600" i="1" dirty="0">
                <a:solidFill>
                  <a:srgbClr val="0000FF"/>
                </a:solidFill>
              </a:rPr>
              <a:t> 16, 7289 (2025). </a:t>
            </a:r>
            <a:r>
              <a:rPr lang="en-US" sz="1600" i="1" dirty="0">
                <a:solidFill>
                  <a:srgbClr val="0000FF"/>
                </a:solidFill>
                <a:hlinkClick r:id="rId5"/>
              </a:rPr>
              <a:t>https://doi.org/10.1038/s41467-025-62151-9</a:t>
            </a:r>
            <a:endParaRPr lang="pl-PL" sz="1600" i="1" dirty="0">
              <a:solidFill>
                <a:srgbClr val="0000FF"/>
              </a:solidFill>
            </a:endParaRPr>
          </a:p>
          <a:p>
            <a:endParaRPr lang="pl-PL" sz="1600" i="1" dirty="0">
              <a:solidFill>
                <a:srgbClr val="0000FF"/>
              </a:solidFill>
            </a:endParaRPr>
          </a:p>
        </p:txBody>
      </p:sp>
      <p:sp>
        <p:nvSpPr>
          <p:cNvPr id="4" name="Symbol zastępczy numeru slajdu 3">
            <a:extLst>
              <a:ext uri="{FF2B5EF4-FFF2-40B4-BE49-F238E27FC236}">
                <a16:creationId xmlns="" xmlns:a16="http://schemas.microsoft.com/office/drawing/2014/main" id="{706403B3-1EBE-DB19-659D-4EA5150261C5}"/>
              </a:ext>
            </a:extLst>
          </p:cNvPr>
          <p:cNvSpPr>
            <a:spLocks noGrp="1"/>
          </p:cNvSpPr>
          <p:nvPr>
            <p:ph type="sldNum" sz="quarter" idx="12"/>
          </p:nvPr>
        </p:nvSpPr>
        <p:spPr>
          <a:xfrm>
            <a:off x="8527809" y="6387946"/>
            <a:ext cx="503912" cy="326965"/>
          </a:xfrm>
        </p:spPr>
        <p:txBody>
          <a:bodyPr/>
          <a:lstStyle/>
          <a:p>
            <a:pPr>
              <a:defRPr/>
            </a:pPr>
            <a:fld id="{D02E777F-298D-4C96-825C-3DC57E52C55E}" type="slidenum">
              <a:rPr lang="pl-PL" smtClean="0"/>
              <a:pPr>
                <a:defRPr/>
              </a:pPr>
              <a:t>208</a:t>
            </a:fld>
            <a:endParaRPr lang="pl-PL" dirty="0"/>
          </a:p>
        </p:txBody>
      </p:sp>
    </p:spTree>
    <p:extLst>
      <p:ext uri="{BB962C8B-B14F-4D97-AF65-F5344CB8AC3E}">
        <p14:creationId xmlns:p14="http://schemas.microsoft.com/office/powerpoint/2010/main" val="397960561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0A7A96D-A1CC-589F-75D2-5279EC4B2FF3}"/>
            </a:ext>
          </a:extLst>
        </p:cNvPr>
        <p:cNvGrpSpPr/>
        <p:nvPr/>
      </p:nvGrpSpPr>
      <p:grpSpPr>
        <a:xfrm>
          <a:off x="0" y="0"/>
          <a:ext cx="0" cy="0"/>
          <a:chOff x="0" y="0"/>
          <a:chExt cx="0" cy="0"/>
        </a:xfrm>
      </p:grpSpPr>
      <p:sp>
        <p:nvSpPr>
          <p:cNvPr id="3" name="Text Box 9">
            <a:extLst>
              <a:ext uri="{FF2B5EF4-FFF2-40B4-BE49-F238E27FC236}">
                <a16:creationId xmlns="" xmlns:a16="http://schemas.microsoft.com/office/drawing/2014/main" id="{EF55B672-4218-995F-12A7-AF744FBA5007}"/>
              </a:ext>
            </a:extLst>
          </p:cNvPr>
          <p:cNvSpPr txBox="1">
            <a:spLocks noChangeArrowheads="1"/>
          </p:cNvSpPr>
          <p:nvPr/>
        </p:nvSpPr>
        <p:spPr bwMode="auto">
          <a:xfrm>
            <a:off x="9737" y="-29256"/>
            <a:ext cx="9144000" cy="6740307"/>
          </a:xfrm>
          <a:prstGeom prst="rect">
            <a:avLst/>
          </a:prstGeom>
          <a:noFill/>
          <a:ln w="9525">
            <a:noFill/>
            <a:miter lim="800000"/>
            <a:headEnd/>
            <a:tailEnd/>
          </a:ln>
        </p:spPr>
        <p:txBody>
          <a:bodyPr wrap="square">
            <a:spAutoFit/>
          </a:bodyPr>
          <a:lstStyle/>
          <a:p>
            <a:r>
              <a:rPr lang="en-GB" sz="1600" i="1" dirty="0">
                <a:solidFill>
                  <a:srgbClr val="0000FF"/>
                </a:solidFill>
              </a:rPr>
              <a:t>M</a:t>
            </a:r>
            <a:r>
              <a:rPr lang="pl-PL" sz="1600" i="1" dirty="0">
                <a:solidFill>
                  <a:srgbClr val="0000FF"/>
                </a:solidFill>
              </a:rPr>
              <a:t>.</a:t>
            </a:r>
            <a:r>
              <a:rPr lang="en-GB" sz="1600" i="1" dirty="0">
                <a:solidFill>
                  <a:srgbClr val="0000FF"/>
                </a:solidFill>
              </a:rPr>
              <a:t> Mitchell: Abstraction and Analogy-Making in Artificial Intelligence, Annals Reports of the New York Academy of Sciences 1505(1)</a:t>
            </a:r>
            <a:r>
              <a:rPr lang="pl-PL" sz="1600" i="1" dirty="0">
                <a:solidFill>
                  <a:srgbClr val="0000FF"/>
                </a:solidFill>
              </a:rPr>
              <a:t>,</a:t>
            </a:r>
            <a:r>
              <a:rPr lang="en-GB" sz="1600" i="1" dirty="0">
                <a:solidFill>
                  <a:srgbClr val="0000FF"/>
                </a:solidFill>
              </a:rPr>
              <a:t> 79-101 (2021</a:t>
            </a:r>
            <a:r>
              <a:rPr lang="pl-PL" sz="1600" i="1" dirty="0">
                <a:solidFill>
                  <a:srgbClr val="0000FF"/>
                </a:solidFill>
              </a:rPr>
              <a:t>)</a:t>
            </a:r>
          </a:p>
          <a:p>
            <a:r>
              <a:rPr lang="en-US" sz="1600" i="1" dirty="0">
                <a:solidFill>
                  <a:srgbClr val="0000FF"/>
                </a:solidFill>
              </a:rPr>
              <a:t>R. M. Monarch, Human-in-the-Loop Machine Learning. Active Learning and Annotation for Human-Centered AI, MANNING, Shelter Island, NY</a:t>
            </a:r>
            <a:r>
              <a:rPr lang="pl-PL" sz="1600" i="1" dirty="0">
                <a:solidFill>
                  <a:srgbClr val="0000FF"/>
                </a:solidFill>
              </a:rPr>
              <a:t> (</a:t>
            </a:r>
            <a:r>
              <a:rPr lang="en-US" sz="1600" i="1" dirty="0">
                <a:solidFill>
                  <a:srgbClr val="0000FF"/>
                </a:solidFill>
              </a:rPr>
              <a:t>2021</a:t>
            </a:r>
            <a:r>
              <a:rPr lang="pl-PL" sz="1600" i="1" dirty="0">
                <a:solidFill>
                  <a:srgbClr val="0000FF"/>
                </a:solidFill>
              </a:rPr>
              <a:t>) </a:t>
            </a:r>
          </a:p>
          <a:p>
            <a:r>
              <a:rPr lang="pl-PL" sz="1600" i="1" dirty="0">
                <a:solidFill>
                  <a:srgbClr val="0000FF"/>
                </a:solidFill>
              </a:rPr>
              <a:t>M</a:t>
            </a:r>
            <a:r>
              <a:rPr lang="en-US" sz="1600" i="1" dirty="0">
                <a:solidFill>
                  <a:srgbClr val="0000FF"/>
                </a:solidFill>
              </a:rPr>
              <a:t>. </a:t>
            </a:r>
            <a:r>
              <a:rPr lang="en-US" sz="1600" i="1" dirty="0" err="1">
                <a:solidFill>
                  <a:srgbClr val="0000FF"/>
                </a:solidFill>
              </a:rPr>
              <a:t>Moshkov</a:t>
            </a:r>
            <a:r>
              <a:rPr lang="en-US" sz="1600" i="1" dirty="0">
                <a:solidFill>
                  <a:srgbClr val="0000FF"/>
                </a:solidFill>
              </a:rPr>
              <a:t>, </a:t>
            </a:r>
            <a:r>
              <a:rPr lang="pl-PL" sz="1600" i="1" dirty="0">
                <a:solidFill>
                  <a:srgbClr val="0000FF"/>
                </a:solidFill>
              </a:rPr>
              <a:t>A. Skowron, </a:t>
            </a:r>
            <a:r>
              <a:rPr lang="en-US" sz="1600" i="1" dirty="0">
                <a:solidFill>
                  <a:srgbClr val="0000FF"/>
                </a:solidFill>
              </a:rPr>
              <a:t>Z. Suraj</a:t>
            </a:r>
            <a:r>
              <a:rPr lang="pl-PL" sz="1600" i="1" dirty="0">
                <a:solidFill>
                  <a:srgbClr val="0000FF"/>
                </a:solidFill>
              </a:rPr>
              <a:t>: </a:t>
            </a:r>
            <a:r>
              <a:rPr lang="en-US" sz="1600" i="1" dirty="0">
                <a:solidFill>
                  <a:srgbClr val="0000FF"/>
                </a:solidFill>
              </a:rPr>
              <a:t>Maximal consistent extensions of information systems relative to their theories. Information Sciences 178(12) (2008) 2600-2620.</a:t>
            </a:r>
            <a:r>
              <a:rPr lang="pl-PL" sz="1600" i="1" dirty="0">
                <a:solidFill>
                  <a:srgbClr val="0000FF"/>
                </a:solidFill>
              </a:rPr>
              <a:t> doi.org/10.1016/j.ins.2008.01.018</a:t>
            </a:r>
          </a:p>
          <a:p>
            <a:r>
              <a:rPr lang="pl-PL" sz="1600" i="1" dirty="0">
                <a:solidFill>
                  <a:srgbClr val="0000FF"/>
                </a:solidFill>
              </a:rPr>
              <a:t>B. </a:t>
            </a:r>
            <a:r>
              <a:rPr lang="pl-PL" sz="1600" i="1" dirty="0" err="1">
                <a:solidFill>
                  <a:srgbClr val="0000FF"/>
                </a:solidFill>
              </a:rPr>
              <a:t>Nicoletti</a:t>
            </a:r>
            <a:r>
              <a:rPr lang="pl-PL" sz="1600" i="1" dirty="0">
                <a:solidFill>
                  <a:srgbClr val="0000FF"/>
                </a:solidFill>
              </a:rPr>
              <a:t>: </a:t>
            </a:r>
            <a:r>
              <a:rPr lang="en-US" sz="1600" i="1" dirty="0">
                <a:solidFill>
                  <a:srgbClr val="0000FF"/>
                </a:solidFill>
              </a:rPr>
              <a:t>Artificial Intelligence for Logistics 5.0</a:t>
            </a:r>
            <a:r>
              <a:rPr lang="pl-PL" sz="1600" i="1" dirty="0">
                <a:solidFill>
                  <a:srgbClr val="0000FF"/>
                </a:solidFill>
              </a:rPr>
              <a:t>.  </a:t>
            </a:r>
            <a:r>
              <a:rPr lang="en-US" sz="1600" i="1" dirty="0">
                <a:solidFill>
                  <a:srgbClr val="0000FF"/>
                </a:solidFill>
              </a:rPr>
              <a:t>From Foundation Models to Agentic AI</a:t>
            </a:r>
            <a:r>
              <a:rPr lang="pl-PL" sz="1600" i="1" dirty="0">
                <a:solidFill>
                  <a:srgbClr val="0000FF"/>
                </a:solidFill>
              </a:rPr>
              <a:t>. Springer (2025). doi.org/10.1007/978-3-031-94046-0</a:t>
            </a:r>
          </a:p>
          <a:p>
            <a:r>
              <a:rPr lang="pl-PL" sz="1600" i="1" dirty="0">
                <a:solidFill>
                  <a:srgbClr val="0000FF"/>
                </a:solidFill>
              </a:rPr>
              <a:t>A. No</a:t>
            </a:r>
            <a:r>
              <a:rPr lang="en-US" sz="1600" i="1" dirty="0">
                <a:solidFill>
                  <a:srgbClr val="0000FF"/>
                </a:solidFill>
                <a:cs typeface="Arial" charset="0"/>
              </a:rPr>
              <a:t>ë</a:t>
            </a:r>
            <a:r>
              <a:rPr lang="pl-PL" sz="1600" i="1" dirty="0">
                <a:solidFill>
                  <a:srgbClr val="0000FF"/>
                </a:solidFill>
                <a:cs typeface="Arial" charset="0"/>
              </a:rPr>
              <a:t>: Action in </a:t>
            </a:r>
            <a:r>
              <a:rPr lang="pl-PL" sz="1600" i="1" dirty="0" err="1">
                <a:solidFill>
                  <a:srgbClr val="0000FF"/>
                </a:solidFill>
                <a:cs typeface="Arial" charset="0"/>
              </a:rPr>
              <a:t>Perception</a:t>
            </a:r>
            <a:r>
              <a:rPr lang="pl-PL" sz="1600" i="1" dirty="0">
                <a:solidFill>
                  <a:srgbClr val="0000FF"/>
                </a:solidFill>
                <a:cs typeface="Arial" charset="0"/>
              </a:rPr>
              <a:t>, MIT Press (2004)</a:t>
            </a:r>
            <a:endParaRPr lang="en-US" sz="1600" i="1" dirty="0">
              <a:solidFill>
                <a:srgbClr val="0000FF"/>
              </a:solidFill>
              <a:cs typeface="Arial" charset="0"/>
            </a:endParaRPr>
          </a:p>
          <a:p>
            <a:r>
              <a:rPr lang="en-US" sz="1600" i="1" dirty="0">
                <a:solidFill>
                  <a:srgbClr val="0000FF"/>
                </a:solidFill>
              </a:rPr>
              <a:t>C. L. </a:t>
            </a:r>
            <a:r>
              <a:rPr lang="en-US" sz="1600" i="1" dirty="0" err="1">
                <a:solidFill>
                  <a:srgbClr val="0000FF"/>
                </a:solidFill>
              </a:rPr>
              <a:t>Ortitz</a:t>
            </a:r>
            <a:r>
              <a:rPr lang="en-US" sz="1600" i="1" dirty="0">
                <a:solidFill>
                  <a:srgbClr val="0000FF"/>
                </a:solidFill>
              </a:rPr>
              <a:t> Jr.</a:t>
            </a:r>
            <a:r>
              <a:rPr lang="pl-PL" sz="1600" i="1" dirty="0">
                <a:solidFill>
                  <a:srgbClr val="0000FF"/>
                </a:solidFill>
              </a:rPr>
              <a:t>:</a:t>
            </a:r>
            <a:r>
              <a:rPr lang="en-US" sz="1600" i="1" dirty="0">
                <a:solidFill>
                  <a:srgbClr val="0000FF"/>
                </a:solidFill>
              </a:rPr>
              <a:t> Why we need a physically embodied Turing test</a:t>
            </a:r>
            <a:r>
              <a:rPr lang="pl-PL" sz="1600" i="1" dirty="0">
                <a:solidFill>
                  <a:srgbClr val="0000FF"/>
                </a:solidFill>
              </a:rPr>
              <a:t> </a:t>
            </a:r>
            <a:r>
              <a:rPr lang="en-US" sz="1600" i="1" dirty="0">
                <a:solidFill>
                  <a:srgbClr val="0000FF"/>
                </a:solidFill>
              </a:rPr>
              <a:t>and what it might look like, AI Magazine 37</a:t>
            </a:r>
            <a:r>
              <a:rPr lang="pl-PL" sz="1600" i="1" dirty="0">
                <a:solidFill>
                  <a:srgbClr val="0000FF"/>
                </a:solidFill>
              </a:rPr>
              <a:t>,</a:t>
            </a:r>
            <a:r>
              <a:rPr lang="en-US" sz="1600" i="1" dirty="0">
                <a:solidFill>
                  <a:srgbClr val="0000FF"/>
                </a:solidFill>
              </a:rPr>
              <a:t> 55–62</a:t>
            </a:r>
            <a:r>
              <a:rPr lang="pl-PL" sz="1600" i="1" dirty="0">
                <a:solidFill>
                  <a:srgbClr val="0000FF"/>
                </a:solidFill>
              </a:rPr>
              <a:t> (</a:t>
            </a:r>
            <a:r>
              <a:rPr lang="en-US" sz="1600" i="1" dirty="0">
                <a:solidFill>
                  <a:srgbClr val="0000FF"/>
                </a:solidFill>
              </a:rPr>
              <a:t>2016</a:t>
            </a:r>
            <a:r>
              <a:rPr lang="pl-PL" sz="1600" i="1" dirty="0">
                <a:solidFill>
                  <a:srgbClr val="0000FF"/>
                </a:solidFill>
              </a:rPr>
              <a:t>)</a:t>
            </a:r>
            <a:r>
              <a:rPr lang="en-US" sz="1600" i="1" dirty="0">
                <a:solidFill>
                  <a:srgbClr val="0000FF"/>
                </a:solidFill>
              </a:rPr>
              <a:t>.</a:t>
            </a:r>
            <a:r>
              <a:rPr lang="pl-PL" sz="1600" i="1" dirty="0">
                <a:solidFill>
                  <a:srgbClr val="0000FF"/>
                </a:solidFill>
              </a:rPr>
              <a:t> </a:t>
            </a:r>
            <a:r>
              <a:rPr lang="en-US" sz="1600" i="1" dirty="0">
                <a:solidFill>
                  <a:srgbClr val="0000FF"/>
                </a:solidFill>
              </a:rPr>
              <a:t>doi.org/10.1609/aimag.v37i1.2645</a:t>
            </a:r>
            <a:endParaRPr lang="pl-PL" sz="1600" i="1" dirty="0">
              <a:solidFill>
                <a:srgbClr val="0000FF"/>
              </a:solidFill>
            </a:endParaRPr>
          </a:p>
          <a:p>
            <a:r>
              <a:rPr lang="pl-PL" sz="1600" i="1" dirty="0">
                <a:solidFill>
                  <a:srgbClr val="0000FF"/>
                </a:solidFill>
              </a:rPr>
              <a:t>Z. Pawlak: </a:t>
            </a:r>
            <a:r>
              <a:rPr lang="pl-PL" sz="1600" i="1" dirty="0" err="1">
                <a:solidFill>
                  <a:srgbClr val="0000FF"/>
                </a:solidFill>
              </a:rPr>
              <a:t>Rough</a:t>
            </a:r>
            <a:r>
              <a:rPr lang="pl-PL" sz="1600" i="1" dirty="0">
                <a:solidFill>
                  <a:srgbClr val="0000FF"/>
                </a:solidFill>
              </a:rPr>
              <a:t> </a:t>
            </a:r>
            <a:r>
              <a:rPr lang="pl-PL" sz="1600" i="1" dirty="0" err="1">
                <a:solidFill>
                  <a:srgbClr val="0000FF"/>
                </a:solidFill>
              </a:rPr>
              <a:t>sets</a:t>
            </a:r>
            <a:r>
              <a:rPr lang="pl-PL" sz="1600" i="1" dirty="0">
                <a:solidFill>
                  <a:srgbClr val="0000FF"/>
                </a:solidFill>
              </a:rPr>
              <a:t>. </a:t>
            </a:r>
            <a:r>
              <a:rPr lang="pl-PL" sz="1600" i="1" dirty="0" err="1">
                <a:solidFill>
                  <a:srgbClr val="0000FF"/>
                </a:solidFill>
              </a:rPr>
              <a:t>Theoretical</a:t>
            </a:r>
            <a:r>
              <a:rPr lang="pl-PL" sz="1600" i="1" dirty="0">
                <a:solidFill>
                  <a:srgbClr val="0000FF"/>
                </a:solidFill>
              </a:rPr>
              <a:t> </a:t>
            </a:r>
            <a:r>
              <a:rPr lang="pl-PL" sz="1600" i="1" dirty="0" err="1">
                <a:solidFill>
                  <a:srgbClr val="0000FF"/>
                </a:solidFill>
              </a:rPr>
              <a:t>Aspects</a:t>
            </a:r>
            <a:r>
              <a:rPr lang="pl-PL" sz="1600" i="1" dirty="0">
                <a:solidFill>
                  <a:srgbClr val="0000FF"/>
                </a:solidFill>
              </a:rPr>
              <a:t> of </a:t>
            </a:r>
            <a:r>
              <a:rPr lang="pl-PL" sz="1600" i="1" dirty="0" err="1">
                <a:solidFill>
                  <a:srgbClr val="0000FF"/>
                </a:solidFill>
              </a:rPr>
              <a:t>Reasoning</a:t>
            </a:r>
            <a:r>
              <a:rPr lang="pl-PL" sz="1600" i="1" dirty="0">
                <a:solidFill>
                  <a:srgbClr val="0000FF"/>
                </a:solidFill>
              </a:rPr>
              <a:t> </a:t>
            </a:r>
            <a:r>
              <a:rPr lang="pl-PL" sz="1600" i="1" dirty="0" err="1">
                <a:solidFill>
                  <a:srgbClr val="0000FF"/>
                </a:solidFill>
              </a:rPr>
              <a:t>About</a:t>
            </a:r>
            <a:r>
              <a:rPr lang="pl-PL" sz="1600" i="1" dirty="0">
                <a:solidFill>
                  <a:srgbClr val="0000FF"/>
                </a:solidFill>
              </a:rPr>
              <a:t> Data. Kluwer (1991). </a:t>
            </a:r>
            <a:r>
              <a:rPr lang="en-US" sz="1600" i="1" dirty="0">
                <a:solidFill>
                  <a:srgbClr val="0000FF"/>
                </a:solidFill>
              </a:rPr>
              <a:t>doi.org/10.1007/978-94-011-3534-4</a:t>
            </a:r>
            <a:endParaRPr lang="pl-PL" sz="1600" i="1" dirty="0">
              <a:solidFill>
                <a:srgbClr val="0000FF"/>
              </a:solidFill>
            </a:endParaRPr>
          </a:p>
          <a:p>
            <a:r>
              <a:rPr lang="en-US" sz="1600" i="1" dirty="0">
                <a:solidFill>
                  <a:srgbClr val="0000FF"/>
                </a:solidFill>
              </a:rPr>
              <a:t>Z. </a:t>
            </a:r>
            <a:r>
              <a:rPr lang="en-US" sz="1600" i="1" dirty="0" err="1">
                <a:solidFill>
                  <a:srgbClr val="0000FF"/>
                </a:solidFill>
              </a:rPr>
              <a:t>Pawlak</a:t>
            </a:r>
            <a:r>
              <a:rPr lang="en-US" sz="1600" i="1" dirty="0">
                <a:solidFill>
                  <a:srgbClr val="0000FF"/>
                </a:solidFill>
              </a:rPr>
              <a:t>, A. Skowron: Rough Sets and Boolean Reasoning. </a:t>
            </a:r>
            <a:r>
              <a:rPr lang="en-US" sz="1600" i="1" dirty="0" err="1">
                <a:solidFill>
                  <a:srgbClr val="0000FF"/>
                </a:solidFill>
              </a:rPr>
              <a:t>Inf</a:t>
            </a:r>
            <a:r>
              <a:rPr lang="pl-PL" sz="1600" i="1" dirty="0">
                <a:solidFill>
                  <a:srgbClr val="0000FF"/>
                </a:solidFill>
              </a:rPr>
              <a:t>. S</a:t>
            </a:r>
            <a:r>
              <a:rPr lang="en-US" sz="1600" i="1" dirty="0">
                <a:solidFill>
                  <a:srgbClr val="0000FF"/>
                </a:solidFill>
              </a:rPr>
              <a:t>ci</a:t>
            </a:r>
            <a:r>
              <a:rPr lang="pl-PL" sz="1600" i="1" dirty="0">
                <a:solidFill>
                  <a:srgbClr val="0000FF"/>
                </a:solidFill>
              </a:rPr>
              <a:t>.</a:t>
            </a:r>
            <a:r>
              <a:rPr lang="en-US" sz="1600" i="1" dirty="0">
                <a:solidFill>
                  <a:srgbClr val="0000FF"/>
                </a:solidFill>
              </a:rPr>
              <a:t> 177(1)</a:t>
            </a:r>
            <a:r>
              <a:rPr lang="pl-PL" sz="1600" i="1" dirty="0">
                <a:solidFill>
                  <a:srgbClr val="0000FF"/>
                </a:solidFill>
              </a:rPr>
              <a:t>,</a:t>
            </a:r>
            <a:r>
              <a:rPr lang="en-US" sz="1600" i="1" dirty="0">
                <a:solidFill>
                  <a:srgbClr val="0000FF"/>
                </a:solidFill>
              </a:rPr>
              <a:t> 41-73  (2007)</a:t>
            </a:r>
            <a:r>
              <a:rPr lang="pl-PL" sz="1600" i="1" dirty="0">
                <a:solidFill>
                  <a:srgbClr val="0000FF"/>
                </a:solidFill>
              </a:rPr>
              <a:t>.</a:t>
            </a:r>
            <a:endParaRPr lang="en-US" sz="1600" dirty="0"/>
          </a:p>
          <a:p>
            <a:r>
              <a:rPr lang="pl-PL" sz="1600" i="1" dirty="0">
                <a:solidFill>
                  <a:srgbClr val="0000FF"/>
                </a:solidFill>
              </a:rPr>
              <a:t>doi.org/10.1016/j.ins.2006.06.007</a:t>
            </a:r>
          </a:p>
          <a:p>
            <a:r>
              <a:rPr lang="pl-PL" sz="1600" i="1" dirty="0">
                <a:solidFill>
                  <a:srgbClr val="0000FF"/>
                </a:solidFill>
              </a:rPr>
              <a:t>J. Pearl: </a:t>
            </a:r>
            <a:r>
              <a:rPr lang="en-US" sz="1600" i="1" dirty="0">
                <a:solidFill>
                  <a:srgbClr val="0000FF"/>
                </a:solidFill>
              </a:rPr>
              <a:t>Causal inference in statistics: An overview. Statistics Surveys 3, 96</a:t>
            </a:r>
            <a:r>
              <a:rPr lang="pl-PL" sz="1600" i="1" dirty="0">
                <a:solidFill>
                  <a:srgbClr val="0000FF"/>
                </a:solidFill>
              </a:rPr>
              <a:t>-</a:t>
            </a:r>
            <a:r>
              <a:rPr lang="en-US" sz="1600" i="1" dirty="0">
                <a:solidFill>
                  <a:srgbClr val="0000FF"/>
                </a:solidFill>
              </a:rPr>
              <a:t>146</a:t>
            </a:r>
            <a:r>
              <a:rPr lang="pl-PL" sz="1600" i="1" dirty="0">
                <a:solidFill>
                  <a:srgbClr val="0000FF"/>
                </a:solidFill>
              </a:rPr>
              <a:t> </a:t>
            </a:r>
            <a:r>
              <a:rPr lang="en-US" sz="1600" i="1" dirty="0">
                <a:solidFill>
                  <a:srgbClr val="0000FF"/>
                </a:solidFill>
              </a:rPr>
              <a:t>(2009</a:t>
            </a:r>
            <a:r>
              <a:rPr lang="pl-PL" sz="1600" i="1" dirty="0">
                <a:solidFill>
                  <a:srgbClr val="0000FF"/>
                </a:solidFill>
              </a:rPr>
              <a:t>). https://doi.org/10.1214/09-SS057</a:t>
            </a:r>
          </a:p>
          <a:p>
            <a:r>
              <a:rPr lang="en-US" sz="1600" i="1" dirty="0">
                <a:solidFill>
                  <a:srgbClr val="0000FF"/>
                </a:solidFill>
              </a:rPr>
              <a:t>W. </a:t>
            </a:r>
            <a:r>
              <a:rPr lang="en-US" sz="1600" i="1" dirty="0" err="1">
                <a:solidFill>
                  <a:srgbClr val="0000FF"/>
                </a:solidFill>
              </a:rPr>
              <a:t>Pedrycz</a:t>
            </a:r>
            <a:r>
              <a:rPr lang="pl-PL" sz="1600" i="1" dirty="0">
                <a:solidFill>
                  <a:srgbClr val="0000FF"/>
                </a:solidFill>
              </a:rPr>
              <a:t>:</a:t>
            </a:r>
            <a:r>
              <a:rPr lang="en-US" sz="1600" i="1" dirty="0">
                <a:solidFill>
                  <a:srgbClr val="0000FF"/>
                </a:solidFill>
              </a:rPr>
              <a:t> Granular Computing. Analysis and Design of Intelligent</a:t>
            </a:r>
            <a:r>
              <a:rPr lang="pl-PL" sz="1600" i="1" dirty="0">
                <a:solidFill>
                  <a:srgbClr val="0000FF"/>
                </a:solidFill>
              </a:rPr>
              <a:t> </a:t>
            </a:r>
            <a:r>
              <a:rPr lang="en-US" sz="1600" i="1" dirty="0">
                <a:solidFill>
                  <a:srgbClr val="0000FF"/>
                </a:solidFill>
              </a:rPr>
              <a:t>Systems. CRC Press, Taylor &amp; Francis</a:t>
            </a:r>
            <a:r>
              <a:rPr lang="pl-PL" sz="1600" i="1" dirty="0">
                <a:solidFill>
                  <a:srgbClr val="0000FF"/>
                </a:solidFill>
              </a:rPr>
              <a:t> (</a:t>
            </a:r>
            <a:r>
              <a:rPr lang="en-US" sz="1600" i="1" dirty="0">
                <a:solidFill>
                  <a:srgbClr val="0000FF"/>
                </a:solidFill>
              </a:rPr>
              <a:t>2013</a:t>
            </a:r>
            <a:r>
              <a:rPr lang="pl-PL" sz="1600" i="1" dirty="0">
                <a:solidFill>
                  <a:srgbClr val="0000FF"/>
                </a:solidFill>
              </a:rPr>
              <a:t>)</a:t>
            </a:r>
            <a:r>
              <a:rPr lang="en-US" sz="1600" i="1" dirty="0">
                <a:solidFill>
                  <a:srgbClr val="0000FF"/>
                </a:solidFill>
              </a:rPr>
              <a:t>.</a:t>
            </a:r>
            <a:r>
              <a:rPr lang="pl-PL" sz="1600" i="1" dirty="0">
                <a:solidFill>
                  <a:srgbClr val="0000FF"/>
                </a:solidFill>
              </a:rPr>
              <a:t> </a:t>
            </a:r>
            <a:r>
              <a:rPr lang="en-US" sz="1600" i="1" dirty="0">
                <a:solidFill>
                  <a:srgbClr val="0000FF"/>
                </a:solidFill>
              </a:rPr>
              <a:t>doi.org/10.1201/9781315216737</a:t>
            </a:r>
            <a:endParaRPr lang="pl-PL" sz="1600" i="1" dirty="0">
              <a:solidFill>
                <a:srgbClr val="0000FF"/>
              </a:solidFill>
            </a:endParaRPr>
          </a:p>
          <a:p>
            <a:r>
              <a:rPr lang="en-US" sz="1600" i="1" dirty="0">
                <a:solidFill>
                  <a:srgbClr val="0000FF"/>
                </a:solidFill>
              </a:rPr>
              <a:t>A. M. </a:t>
            </a:r>
            <a:r>
              <a:rPr lang="en-US" sz="1600" i="1" dirty="0" err="1">
                <a:solidFill>
                  <a:srgbClr val="0000FF"/>
                </a:solidFill>
              </a:rPr>
              <a:t>Radzikowska</a:t>
            </a:r>
            <a:r>
              <a:rPr lang="en-US" sz="1600" i="1" dirty="0">
                <a:solidFill>
                  <a:srgbClr val="0000FF"/>
                </a:solidFill>
              </a:rPr>
              <a:t>, E. E. </a:t>
            </a:r>
            <a:r>
              <a:rPr lang="en-US" sz="1600" i="1" dirty="0" err="1">
                <a:solidFill>
                  <a:srgbClr val="0000FF"/>
                </a:solidFill>
              </a:rPr>
              <a:t>Kerre</a:t>
            </a:r>
            <a:r>
              <a:rPr lang="en-US" sz="1600" i="1" dirty="0">
                <a:solidFill>
                  <a:srgbClr val="0000FF"/>
                </a:solidFill>
              </a:rPr>
              <a:t>: A comparative study of fuzzy rough sets. Fuzzy Sets and Systems 126 (2002) 137–155</a:t>
            </a:r>
            <a:endParaRPr lang="pl-PL" sz="1600" i="1" dirty="0">
              <a:solidFill>
                <a:srgbClr val="0000FF"/>
              </a:solidFill>
            </a:endParaRPr>
          </a:p>
          <a:p>
            <a:r>
              <a:rPr lang="en-US" sz="1600" i="1" dirty="0">
                <a:solidFill>
                  <a:srgbClr val="0000FF"/>
                </a:solidFill>
              </a:rPr>
              <a:t>H</a:t>
            </a:r>
            <a:r>
              <a:rPr lang="pl-PL" sz="1600" i="1" dirty="0">
                <a:solidFill>
                  <a:srgbClr val="0000FF"/>
                </a:solidFill>
              </a:rPr>
              <a:t>.</a:t>
            </a:r>
            <a:r>
              <a:rPr lang="en-US" sz="1600" i="1" dirty="0">
                <a:solidFill>
                  <a:srgbClr val="0000FF"/>
                </a:solidFill>
              </a:rPr>
              <a:t> </a:t>
            </a:r>
            <a:r>
              <a:rPr lang="en-US" sz="1600" i="1" dirty="0" err="1">
                <a:solidFill>
                  <a:srgbClr val="0000FF"/>
                </a:solidFill>
              </a:rPr>
              <a:t>Ramsauer</a:t>
            </a:r>
            <a:r>
              <a:rPr lang="en-US" sz="1600" i="1" dirty="0">
                <a:solidFill>
                  <a:srgbClr val="0000FF"/>
                </a:solidFill>
              </a:rPr>
              <a:t>, B</a:t>
            </a:r>
            <a:r>
              <a:rPr lang="pl-PL" sz="1600" i="1" dirty="0">
                <a:solidFill>
                  <a:srgbClr val="0000FF"/>
                </a:solidFill>
              </a:rPr>
              <a:t>.</a:t>
            </a:r>
            <a:r>
              <a:rPr lang="en-US" sz="1600" i="1" dirty="0">
                <a:solidFill>
                  <a:srgbClr val="0000FF"/>
                </a:solidFill>
              </a:rPr>
              <a:t> </a:t>
            </a:r>
            <a:r>
              <a:rPr lang="en-US" sz="1600" i="1" dirty="0" err="1">
                <a:solidFill>
                  <a:srgbClr val="0000FF"/>
                </a:solidFill>
              </a:rPr>
              <a:t>Schäfl</a:t>
            </a:r>
            <a:r>
              <a:rPr lang="en-US" sz="1600" i="1" dirty="0">
                <a:solidFill>
                  <a:srgbClr val="0000FF"/>
                </a:solidFill>
              </a:rPr>
              <a:t>, J</a:t>
            </a:r>
            <a:r>
              <a:rPr lang="pl-PL" sz="1600" i="1" dirty="0">
                <a:solidFill>
                  <a:srgbClr val="0000FF"/>
                </a:solidFill>
              </a:rPr>
              <a:t>.</a:t>
            </a:r>
            <a:r>
              <a:rPr lang="en-US" sz="1600" i="1" dirty="0">
                <a:solidFill>
                  <a:srgbClr val="0000FF"/>
                </a:solidFill>
              </a:rPr>
              <a:t> </a:t>
            </a:r>
            <a:r>
              <a:rPr lang="en-US" sz="1600" i="1" dirty="0" err="1">
                <a:solidFill>
                  <a:srgbClr val="0000FF"/>
                </a:solidFill>
              </a:rPr>
              <a:t>Lehner</a:t>
            </a:r>
            <a:r>
              <a:rPr lang="en-US" sz="1600" i="1" dirty="0">
                <a:solidFill>
                  <a:srgbClr val="0000FF"/>
                </a:solidFill>
              </a:rPr>
              <a:t>, P</a:t>
            </a:r>
            <a:r>
              <a:rPr lang="pl-PL" sz="1600" i="1" dirty="0">
                <a:solidFill>
                  <a:srgbClr val="0000FF"/>
                </a:solidFill>
              </a:rPr>
              <a:t>.</a:t>
            </a:r>
            <a:r>
              <a:rPr lang="en-US" sz="1600" i="1" dirty="0">
                <a:solidFill>
                  <a:srgbClr val="0000FF"/>
                </a:solidFill>
              </a:rPr>
              <a:t> </a:t>
            </a:r>
            <a:r>
              <a:rPr lang="en-US" sz="1600" i="1" dirty="0" err="1">
                <a:solidFill>
                  <a:srgbClr val="0000FF"/>
                </a:solidFill>
              </a:rPr>
              <a:t>Seidl</a:t>
            </a:r>
            <a:r>
              <a:rPr lang="en-US" sz="1600" i="1" dirty="0">
                <a:solidFill>
                  <a:srgbClr val="0000FF"/>
                </a:solidFill>
              </a:rPr>
              <a:t>, M</a:t>
            </a:r>
            <a:r>
              <a:rPr lang="pl-PL" sz="1600" i="1" dirty="0">
                <a:solidFill>
                  <a:srgbClr val="0000FF"/>
                </a:solidFill>
              </a:rPr>
              <a:t>.</a:t>
            </a:r>
            <a:r>
              <a:rPr lang="en-US" sz="1600" i="1" dirty="0">
                <a:solidFill>
                  <a:srgbClr val="0000FF"/>
                </a:solidFill>
              </a:rPr>
              <a:t> </a:t>
            </a:r>
            <a:r>
              <a:rPr lang="en-US" sz="1600" i="1" dirty="0" err="1">
                <a:solidFill>
                  <a:srgbClr val="0000FF"/>
                </a:solidFill>
              </a:rPr>
              <a:t>Widrich</a:t>
            </a:r>
            <a:r>
              <a:rPr lang="en-US" sz="1600" i="1" dirty="0">
                <a:solidFill>
                  <a:srgbClr val="0000FF"/>
                </a:solidFill>
              </a:rPr>
              <a:t>, L</a:t>
            </a:r>
            <a:r>
              <a:rPr lang="pl-PL" sz="1600" i="1" dirty="0">
                <a:solidFill>
                  <a:srgbClr val="0000FF"/>
                </a:solidFill>
              </a:rPr>
              <a:t>.</a:t>
            </a:r>
            <a:r>
              <a:rPr lang="en-US" sz="1600" i="1" dirty="0">
                <a:solidFill>
                  <a:srgbClr val="0000FF"/>
                </a:solidFill>
              </a:rPr>
              <a:t>Gruber, M</a:t>
            </a:r>
            <a:r>
              <a:rPr lang="pl-PL" sz="1600" i="1" dirty="0">
                <a:solidFill>
                  <a:srgbClr val="0000FF"/>
                </a:solidFill>
              </a:rPr>
              <a:t>. </a:t>
            </a:r>
            <a:r>
              <a:rPr lang="en-US" sz="1600" i="1" dirty="0" err="1">
                <a:solidFill>
                  <a:srgbClr val="0000FF"/>
                </a:solidFill>
              </a:rPr>
              <a:t>Holzleitner</a:t>
            </a:r>
            <a:r>
              <a:rPr lang="en-US" sz="1600" i="1" dirty="0">
                <a:solidFill>
                  <a:srgbClr val="0000FF"/>
                </a:solidFill>
              </a:rPr>
              <a:t>, T</a:t>
            </a:r>
            <a:r>
              <a:rPr lang="pl-PL" sz="1600" i="1" dirty="0">
                <a:solidFill>
                  <a:srgbClr val="0000FF"/>
                </a:solidFill>
              </a:rPr>
              <a:t>. </a:t>
            </a:r>
            <a:r>
              <a:rPr lang="en-US" sz="1600" i="1" dirty="0">
                <a:solidFill>
                  <a:srgbClr val="0000FF"/>
                </a:solidFill>
              </a:rPr>
              <a:t>Adler, D</a:t>
            </a:r>
            <a:r>
              <a:rPr lang="pl-PL" sz="1600" i="1" dirty="0">
                <a:solidFill>
                  <a:srgbClr val="0000FF"/>
                </a:solidFill>
              </a:rPr>
              <a:t>.</a:t>
            </a:r>
            <a:r>
              <a:rPr lang="en-US" sz="1600" i="1" dirty="0">
                <a:solidFill>
                  <a:srgbClr val="0000FF"/>
                </a:solidFill>
              </a:rPr>
              <a:t> </a:t>
            </a:r>
            <a:r>
              <a:rPr lang="en-US" sz="1600" i="1" dirty="0" err="1">
                <a:solidFill>
                  <a:srgbClr val="0000FF"/>
                </a:solidFill>
              </a:rPr>
              <a:t>Kreil</a:t>
            </a:r>
            <a:r>
              <a:rPr lang="en-US" sz="1600" i="1" dirty="0">
                <a:solidFill>
                  <a:srgbClr val="0000FF"/>
                </a:solidFill>
              </a:rPr>
              <a:t>, M</a:t>
            </a:r>
            <a:r>
              <a:rPr lang="pl-PL" sz="1600" i="1" dirty="0">
                <a:solidFill>
                  <a:srgbClr val="0000FF"/>
                </a:solidFill>
              </a:rPr>
              <a:t>.</a:t>
            </a:r>
            <a:r>
              <a:rPr lang="en-US" sz="1600" i="1" dirty="0">
                <a:solidFill>
                  <a:srgbClr val="0000FF"/>
                </a:solidFill>
              </a:rPr>
              <a:t> K</a:t>
            </a:r>
            <a:r>
              <a:rPr lang="pl-PL" sz="1600" i="1" dirty="0">
                <a:solidFill>
                  <a:srgbClr val="0000FF"/>
                </a:solidFill>
              </a:rPr>
              <a:t>.</a:t>
            </a:r>
            <a:r>
              <a:rPr lang="en-US" sz="1600" i="1" dirty="0">
                <a:solidFill>
                  <a:srgbClr val="0000FF"/>
                </a:solidFill>
              </a:rPr>
              <a:t> Kopp, G</a:t>
            </a:r>
            <a:r>
              <a:rPr lang="pl-PL" sz="1600" i="1" dirty="0">
                <a:solidFill>
                  <a:srgbClr val="0000FF"/>
                </a:solidFill>
              </a:rPr>
              <a:t>.</a:t>
            </a:r>
            <a:r>
              <a:rPr lang="en-US" sz="1600" i="1" dirty="0">
                <a:solidFill>
                  <a:srgbClr val="0000FF"/>
                </a:solidFill>
              </a:rPr>
              <a:t> </a:t>
            </a:r>
            <a:r>
              <a:rPr lang="en-US" sz="1600" i="1" dirty="0" err="1">
                <a:solidFill>
                  <a:srgbClr val="0000FF"/>
                </a:solidFill>
              </a:rPr>
              <a:t>Klambauer</a:t>
            </a:r>
            <a:r>
              <a:rPr lang="en-US" sz="1600" i="1" dirty="0">
                <a:solidFill>
                  <a:srgbClr val="0000FF"/>
                </a:solidFill>
              </a:rPr>
              <a:t>, J</a:t>
            </a:r>
            <a:r>
              <a:rPr lang="pl-PL" sz="1600" i="1" dirty="0">
                <a:solidFill>
                  <a:srgbClr val="0000FF"/>
                </a:solidFill>
              </a:rPr>
              <a:t>.</a:t>
            </a:r>
            <a:r>
              <a:rPr lang="en-US" sz="1600" i="1" dirty="0">
                <a:solidFill>
                  <a:srgbClr val="0000FF"/>
                </a:solidFill>
              </a:rPr>
              <a:t> </a:t>
            </a:r>
            <a:r>
              <a:rPr lang="en-US" sz="1600" i="1" dirty="0" err="1">
                <a:solidFill>
                  <a:srgbClr val="0000FF"/>
                </a:solidFill>
              </a:rPr>
              <a:t>Brandstetter</a:t>
            </a:r>
            <a:r>
              <a:rPr lang="en-US" sz="1600" i="1" dirty="0">
                <a:solidFill>
                  <a:srgbClr val="0000FF"/>
                </a:solidFill>
              </a:rPr>
              <a:t>, S</a:t>
            </a:r>
            <a:r>
              <a:rPr lang="pl-PL" sz="1600" i="1" dirty="0">
                <a:solidFill>
                  <a:srgbClr val="0000FF"/>
                </a:solidFill>
              </a:rPr>
              <a:t>, </a:t>
            </a:r>
            <a:r>
              <a:rPr lang="en-US" sz="1600" i="1" dirty="0" err="1">
                <a:solidFill>
                  <a:srgbClr val="0000FF"/>
                </a:solidFill>
              </a:rPr>
              <a:t>Hochreiter</a:t>
            </a:r>
            <a:r>
              <a:rPr lang="pl-PL" sz="1600" i="1" dirty="0">
                <a:solidFill>
                  <a:srgbClr val="0000FF"/>
                </a:solidFill>
              </a:rPr>
              <a:t>:</a:t>
            </a:r>
            <a:r>
              <a:rPr lang="en-US" sz="1600" i="1" dirty="0">
                <a:solidFill>
                  <a:srgbClr val="0000FF"/>
                </a:solidFill>
              </a:rPr>
              <a:t> Hopfield networks is all you need. In International Conference on Learning Representations,</a:t>
            </a:r>
            <a:r>
              <a:rPr lang="pl-PL" sz="1600" i="1" dirty="0">
                <a:solidFill>
                  <a:srgbClr val="0000FF"/>
                </a:solidFill>
              </a:rPr>
              <a:t> </a:t>
            </a:r>
            <a:r>
              <a:rPr lang="en-US" sz="1600" i="1" dirty="0">
                <a:solidFill>
                  <a:srgbClr val="0000FF"/>
                </a:solidFill>
              </a:rPr>
              <a:t>2021. URL </a:t>
            </a:r>
            <a:r>
              <a:rPr lang="en-US" sz="1600" i="1" dirty="0">
                <a:solidFill>
                  <a:srgbClr val="0000FF"/>
                </a:solidFill>
                <a:hlinkClick r:id="rId3"/>
              </a:rPr>
              <a:t>https://openreview.net/forum?id=tL89RnzIiCd</a:t>
            </a:r>
            <a:endParaRPr lang="pl-PL" sz="1600" i="1" dirty="0">
              <a:solidFill>
                <a:srgbClr val="0000FF"/>
              </a:solidFill>
            </a:endParaRPr>
          </a:p>
          <a:p>
            <a:r>
              <a:rPr lang="en-US" sz="1600" i="1" dirty="0">
                <a:solidFill>
                  <a:srgbClr val="0000FF"/>
                </a:solidFill>
              </a:rPr>
              <a:t>S. </a:t>
            </a:r>
            <a:r>
              <a:rPr lang="en-US" sz="1600" i="1" dirty="0" err="1">
                <a:solidFill>
                  <a:srgbClr val="0000FF"/>
                </a:solidFill>
              </a:rPr>
              <a:t>Raschka</a:t>
            </a:r>
            <a:r>
              <a:rPr lang="en-US" sz="1600" i="1" dirty="0">
                <a:solidFill>
                  <a:srgbClr val="0000FF"/>
                </a:solidFill>
              </a:rPr>
              <a:t>: Build a Reasoning Model (From Scratch). Manning 2025</a:t>
            </a:r>
            <a:endParaRPr lang="pl-PL" sz="1600" i="1" dirty="0">
              <a:solidFill>
                <a:srgbClr val="0000FF"/>
              </a:solidFill>
            </a:endParaRPr>
          </a:p>
          <a:p>
            <a:r>
              <a:rPr lang="en-US" sz="1600" i="1" dirty="0">
                <a:solidFill>
                  <a:srgbClr val="0000FF"/>
                </a:solidFill>
              </a:rPr>
              <a:t>L. </a:t>
            </a:r>
            <a:r>
              <a:rPr lang="en-US" sz="1600" i="1" dirty="0" err="1">
                <a:solidFill>
                  <a:srgbClr val="0000FF"/>
                </a:solidFill>
              </a:rPr>
              <a:t>Reinkemeyer</a:t>
            </a:r>
            <a:r>
              <a:rPr lang="en-US" sz="1600" i="1" dirty="0">
                <a:solidFill>
                  <a:srgbClr val="0000FF"/>
                </a:solidFill>
              </a:rPr>
              <a:t> (ed.): Process Mining in Action: Principles, Use Cases and Outlook. Springer 2020</a:t>
            </a:r>
            <a:endParaRPr lang="pl-PL" sz="1600" i="1" dirty="0">
              <a:solidFill>
                <a:srgbClr val="0000FF"/>
              </a:solidFill>
            </a:endParaRPr>
          </a:p>
        </p:txBody>
      </p:sp>
    </p:spTree>
    <p:extLst>
      <p:ext uri="{BB962C8B-B14F-4D97-AF65-F5344CB8AC3E}">
        <p14:creationId xmlns:p14="http://schemas.microsoft.com/office/powerpoint/2010/main" val="2095858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F28D8C6-0FC2-8342-E532-E807AD03A799}"/>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20934724-C035-E097-A9AA-C5125FC887CE}"/>
              </a:ext>
            </a:extLst>
          </p:cNvPr>
          <p:cNvSpPr txBox="1">
            <a:spLocks noChangeArrowheads="1"/>
          </p:cNvSpPr>
          <p:nvPr/>
        </p:nvSpPr>
        <p:spPr bwMode="auto">
          <a:xfrm>
            <a:off x="128245" y="76446"/>
            <a:ext cx="8863825" cy="1058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dirty="0">
                <a:latin typeface="+mn-lt"/>
              </a:rPr>
              <a:t>ROLE OF LANGUAGE: </a:t>
            </a:r>
          </a:p>
          <a:p>
            <a:pPr eaLnBrk="1" hangingPunct="1">
              <a:defRPr/>
            </a:pPr>
            <a:r>
              <a:rPr lang="pl-PL" sz="3200" b="1" dirty="0">
                <a:latin typeface="+mn-lt"/>
              </a:rPr>
              <a:t>BASIC PHILOSOPHICAL MOTIVATION</a:t>
            </a:r>
          </a:p>
        </p:txBody>
      </p:sp>
      <p:sp>
        <p:nvSpPr>
          <p:cNvPr id="2" name="Symbol zastępczy numeru slajdu 1">
            <a:extLst>
              <a:ext uri="{FF2B5EF4-FFF2-40B4-BE49-F238E27FC236}">
                <a16:creationId xmlns="" xmlns:a16="http://schemas.microsoft.com/office/drawing/2014/main" id="{DA1D7623-4C0F-9FDC-30C5-1277DAB67C0A}"/>
              </a:ext>
            </a:extLst>
          </p:cNvPr>
          <p:cNvSpPr>
            <a:spLocks noGrp="1"/>
          </p:cNvSpPr>
          <p:nvPr>
            <p:ph type="sldNum" sz="quarter" idx="12"/>
          </p:nvPr>
        </p:nvSpPr>
        <p:spPr>
          <a:xfrm>
            <a:off x="8343056" y="6459665"/>
            <a:ext cx="621432" cy="321889"/>
          </a:xfrm>
        </p:spPr>
        <p:txBody>
          <a:bodyPr/>
          <a:lstStyle/>
          <a:p>
            <a:pPr>
              <a:defRPr/>
            </a:pPr>
            <a:fld id="{D02E777F-298D-4C96-825C-3DC57E52C55E}" type="slidenum">
              <a:rPr lang="pl-PL" smtClean="0"/>
              <a:pPr>
                <a:defRPr/>
              </a:pPr>
              <a:t>21</a:t>
            </a:fld>
            <a:endParaRPr lang="pl-PL"/>
          </a:p>
        </p:txBody>
      </p:sp>
      <p:grpSp>
        <p:nvGrpSpPr>
          <p:cNvPr id="14" name="Grupa 13"/>
          <p:cNvGrpSpPr/>
          <p:nvPr/>
        </p:nvGrpSpPr>
        <p:grpSpPr>
          <a:xfrm>
            <a:off x="251520" y="1206270"/>
            <a:ext cx="8581811" cy="3731674"/>
            <a:chOff x="-194558" y="1084828"/>
            <a:chExt cx="8223458" cy="3731674"/>
          </a:xfrm>
        </p:grpSpPr>
        <p:sp>
          <p:nvSpPr>
            <p:cNvPr id="9" name="Prostokąt 8">
              <a:extLst>
                <a:ext uri="{FF2B5EF4-FFF2-40B4-BE49-F238E27FC236}">
                  <a16:creationId xmlns="" xmlns:a16="http://schemas.microsoft.com/office/drawing/2014/main" id="{55B7E207-9819-9350-C23F-6BF69B511600}"/>
                </a:ext>
              </a:extLst>
            </p:cNvPr>
            <p:cNvSpPr/>
            <p:nvPr/>
          </p:nvSpPr>
          <p:spPr>
            <a:xfrm>
              <a:off x="2941311" y="3690204"/>
              <a:ext cx="2476985" cy="1126298"/>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rostokąt 7">
              <a:extLst>
                <a:ext uri="{FF2B5EF4-FFF2-40B4-BE49-F238E27FC236}">
                  <a16:creationId xmlns="" xmlns:a16="http://schemas.microsoft.com/office/drawing/2014/main" id="{18914973-3BFB-1E79-D16C-CC9F35121AEA}"/>
                </a:ext>
              </a:extLst>
            </p:cNvPr>
            <p:cNvSpPr/>
            <p:nvPr/>
          </p:nvSpPr>
          <p:spPr>
            <a:xfrm>
              <a:off x="2974159" y="1389719"/>
              <a:ext cx="2476985" cy="1816955"/>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a:extLst>
                <a:ext uri="{FF2B5EF4-FFF2-40B4-BE49-F238E27FC236}">
                  <a16:creationId xmlns="" xmlns:a16="http://schemas.microsoft.com/office/drawing/2014/main" id="{98BAAEC9-A449-B193-E880-52C49228473B}"/>
                </a:ext>
              </a:extLst>
            </p:cNvPr>
            <p:cNvSpPr txBox="1"/>
            <p:nvPr/>
          </p:nvSpPr>
          <p:spPr>
            <a:xfrm>
              <a:off x="2772491" y="1456686"/>
              <a:ext cx="2880320" cy="1631216"/>
            </a:xfrm>
            <a:prstGeom prst="rect">
              <a:avLst/>
            </a:prstGeom>
            <a:noFill/>
          </p:spPr>
          <p:txBody>
            <a:bodyPr wrap="square" rtlCol="0">
              <a:spAutoFit/>
            </a:bodyPr>
            <a:lstStyle/>
            <a:p>
              <a:pPr algn="ctr" eaLnBrk="1" hangingPunct="1">
                <a:defRPr/>
              </a:pPr>
              <a:r>
                <a:rPr lang="pl-PL" sz="2000" b="1">
                  <a:solidFill>
                    <a:srgbClr val="0000FF"/>
                  </a:solidFill>
                </a:rPr>
                <a:t>ARISTOTLE THETRAHEDRON</a:t>
              </a:r>
            </a:p>
            <a:p>
              <a:pPr algn="ctr" eaLnBrk="1" hangingPunct="1">
                <a:defRPr/>
              </a:pPr>
              <a:r>
                <a:rPr lang="pl-PL" sz="2000" b="1">
                  <a:solidFill>
                    <a:srgbClr val="0000FF"/>
                  </a:solidFill>
                </a:rPr>
                <a:t>&amp; </a:t>
              </a:r>
            </a:p>
            <a:p>
              <a:pPr algn="ctr" eaLnBrk="1" hangingPunct="1">
                <a:defRPr/>
              </a:pPr>
              <a:r>
                <a:rPr lang="pl-PL" sz="2000" b="1">
                  <a:solidFill>
                    <a:srgbClr val="0000FF"/>
                  </a:solidFill>
                </a:rPr>
                <a:t>WITTGENSTEIN</a:t>
              </a:r>
            </a:p>
            <a:p>
              <a:pPr algn="ctr" eaLnBrk="1" hangingPunct="1">
                <a:defRPr/>
              </a:pPr>
              <a:r>
                <a:rPr lang="pl-PL" sz="2000" b="1">
                  <a:solidFill>
                    <a:srgbClr val="0000FF"/>
                  </a:solidFill>
                </a:rPr>
                <a:t>LANGUAGE GAMES</a:t>
              </a:r>
              <a:endParaRPr lang="en-US" sz="2000" b="1">
                <a:solidFill>
                  <a:srgbClr val="0000FF"/>
                </a:solidFill>
              </a:endParaRPr>
            </a:p>
          </p:txBody>
        </p:sp>
        <p:sp>
          <p:nvSpPr>
            <p:cNvPr id="3" name="Strzałka: w prawo 2">
              <a:extLst>
                <a:ext uri="{FF2B5EF4-FFF2-40B4-BE49-F238E27FC236}">
                  <a16:creationId xmlns="" xmlns:a16="http://schemas.microsoft.com/office/drawing/2014/main" id="{B64CD4CA-A58C-EA5F-2A52-C24785970D54}"/>
                </a:ext>
              </a:extLst>
            </p:cNvPr>
            <p:cNvSpPr/>
            <p:nvPr/>
          </p:nvSpPr>
          <p:spPr>
            <a:xfrm rot="5400000">
              <a:off x="3965247" y="3145647"/>
              <a:ext cx="521939" cy="561413"/>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e tekstowe 6">
              <a:extLst>
                <a:ext uri="{FF2B5EF4-FFF2-40B4-BE49-F238E27FC236}">
                  <a16:creationId xmlns="" xmlns:a16="http://schemas.microsoft.com/office/drawing/2014/main" id="{0C38A1D3-F3B3-8D6E-0C37-969F621A53FC}"/>
                </a:ext>
              </a:extLst>
            </p:cNvPr>
            <p:cNvSpPr txBox="1"/>
            <p:nvPr/>
          </p:nvSpPr>
          <p:spPr>
            <a:xfrm>
              <a:off x="2941311" y="3880959"/>
              <a:ext cx="2396014" cy="830997"/>
            </a:xfrm>
            <a:prstGeom prst="rect">
              <a:avLst/>
            </a:prstGeom>
            <a:noFill/>
          </p:spPr>
          <p:txBody>
            <a:bodyPr wrap="square" rtlCol="0">
              <a:spAutoFit/>
            </a:bodyPr>
            <a:lstStyle/>
            <a:p>
              <a:pPr algn="ctr" eaLnBrk="1" hangingPunct="1">
                <a:defRPr/>
              </a:pPr>
              <a:r>
                <a:rPr lang="pl-PL" sz="2400" b="1">
                  <a:solidFill>
                    <a:srgbClr val="0000FF"/>
                  </a:solidFill>
                </a:rPr>
                <a:t>ARISTOTLE </a:t>
              </a:r>
            </a:p>
            <a:p>
              <a:pPr algn="ctr" eaLnBrk="1" hangingPunct="1">
                <a:defRPr/>
              </a:pPr>
              <a:r>
                <a:rPr lang="pl-PL" sz="2400" b="1">
                  <a:solidFill>
                    <a:srgbClr val="0000FF"/>
                  </a:solidFill>
                </a:rPr>
                <a:t>PYRAMID</a:t>
              </a:r>
              <a:endParaRPr lang="en-US" sz="2400" b="1">
                <a:solidFill>
                  <a:srgbClr val="0000FF"/>
                </a:solidFill>
              </a:endParaRPr>
            </a:p>
          </p:txBody>
        </p:sp>
        <p:sp>
          <p:nvSpPr>
            <p:cNvPr id="12" name="Dymek mowy: prostokąt z zaokrąglonymi rogami 11">
              <a:extLst>
                <a:ext uri="{FF2B5EF4-FFF2-40B4-BE49-F238E27FC236}">
                  <a16:creationId xmlns="" xmlns:a16="http://schemas.microsoft.com/office/drawing/2014/main" id="{51537E1F-40C4-AF8D-F51E-93BBA9E593D6}"/>
                </a:ext>
              </a:extLst>
            </p:cNvPr>
            <p:cNvSpPr/>
            <p:nvPr/>
          </p:nvSpPr>
          <p:spPr>
            <a:xfrm>
              <a:off x="-194558" y="1084828"/>
              <a:ext cx="2967049" cy="2942810"/>
            </a:xfrm>
            <a:prstGeom prst="wedgeRoundRectCallout">
              <a:avLst>
                <a:gd name="adj1" fmla="val 67775"/>
                <a:gd name="adj2" fmla="val -28087"/>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pl-PL" sz="1600" noProof="0">
                  <a:solidFill>
                    <a:schemeClr val="tx1"/>
                  </a:solidFill>
                </a:rPr>
                <a:t>s</a:t>
              </a:r>
              <a:r>
                <a:rPr lang="en-US" sz="1600" noProof="0" err="1">
                  <a:solidFill>
                    <a:schemeClr val="tx1"/>
                  </a:solidFill>
                </a:rPr>
                <a:t>oul</a:t>
              </a:r>
              <a:r>
                <a:rPr lang="en-US" sz="1600" noProof="0">
                  <a:solidFill>
                    <a:schemeClr val="tx1"/>
                  </a:solidFill>
                </a:rPr>
                <a:t> (psyche) </a:t>
              </a:r>
            </a:p>
            <a:p>
              <a:r>
                <a:rPr lang="en-US" sz="1600">
                  <a:solidFill>
                    <a:schemeClr val="tx1"/>
                  </a:solidFill>
                  <a:sym typeface="Symbol" panose="05050102010706020507" pitchFamily="18" charset="2"/>
                </a:rPr>
                <a:t>         </a:t>
              </a:r>
              <a:r>
                <a:rPr lang="en-US" sz="1600" noProof="0">
                  <a:solidFill>
                    <a:schemeClr val="tx1"/>
                  </a:solidFill>
                </a:rPr>
                <a:t>observer</a:t>
              </a:r>
              <a:endParaRPr lang="en-US" sz="1600">
                <a:solidFill>
                  <a:schemeClr val="tx1"/>
                </a:solidFill>
              </a:endParaRPr>
            </a:p>
            <a:p>
              <a:pPr marL="342900" indent="-342900">
                <a:buAutoNum type="arabicPeriod" startAt="2"/>
              </a:pPr>
              <a:r>
                <a:rPr lang="pl-PL" sz="1600" noProof="0">
                  <a:solidFill>
                    <a:schemeClr val="tx1"/>
                  </a:solidFill>
                </a:rPr>
                <a:t>o</a:t>
              </a:r>
              <a:r>
                <a:rPr lang="en-US" sz="1600" noProof="0" err="1">
                  <a:solidFill>
                    <a:schemeClr val="tx1"/>
                  </a:solidFill>
                </a:rPr>
                <a:t>bject</a:t>
              </a:r>
              <a:r>
                <a:rPr lang="en-US" sz="1600" noProof="0">
                  <a:solidFill>
                    <a:schemeClr val="tx1"/>
                  </a:solidFill>
                </a:rPr>
                <a:t> (referent) </a:t>
              </a:r>
            </a:p>
            <a:p>
              <a:r>
                <a:rPr lang="en-US" sz="1600">
                  <a:solidFill>
                    <a:schemeClr val="tx1"/>
                  </a:solidFill>
                  <a:sym typeface="Symbol" panose="05050102010706020507" pitchFamily="18" charset="2"/>
                </a:rPr>
                <a:t>         physical object</a:t>
              </a:r>
            </a:p>
            <a:p>
              <a:r>
                <a:rPr lang="en-US" sz="1600">
                  <a:solidFill>
                    <a:schemeClr val="tx1"/>
                  </a:solidFill>
                  <a:sym typeface="Symbol" panose="05050102010706020507" pitchFamily="18" charset="2"/>
                </a:rPr>
                <a:t>            and</a:t>
              </a:r>
              <a:r>
                <a:rPr lang="pl-PL" sz="1600">
                  <a:solidFill>
                    <a:schemeClr val="tx1"/>
                  </a:solidFill>
                  <a:sym typeface="Symbol" panose="05050102010706020507" pitchFamily="18" charset="2"/>
                </a:rPr>
                <a:t>/</a:t>
              </a:r>
              <a:r>
                <a:rPr lang="pl-PL" sz="1600" err="1">
                  <a:solidFill>
                    <a:schemeClr val="tx1"/>
                  </a:solidFill>
                  <a:sym typeface="Symbol" panose="05050102010706020507" pitchFamily="18" charset="2"/>
                </a:rPr>
                <a:t>or</a:t>
              </a:r>
              <a:r>
                <a:rPr lang="en-US" sz="1600">
                  <a:solidFill>
                    <a:schemeClr val="tx1"/>
                  </a:solidFill>
                  <a:sym typeface="Symbol" panose="05050102010706020507" pitchFamily="18" charset="2"/>
                </a:rPr>
                <a:t> phenomenon</a:t>
              </a:r>
              <a:endParaRPr lang="en-US" sz="1600" noProof="0">
                <a:solidFill>
                  <a:schemeClr val="tx1"/>
                </a:solidFill>
              </a:endParaRPr>
            </a:p>
            <a:p>
              <a:pPr marL="342900" indent="-342900">
                <a:buAutoNum type="arabicPeriod" startAt="3"/>
              </a:pPr>
              <a:r>
                <a:rPr lang="en-US" sz="1600">
                  <a:solidFill>
                    <a:schemeClr val="tx1"/>
                  </a:solidFill>
                </a:rPr>
                <a:t>thought</a:t>
              </a:r>
              <a:r>
                <a:rPr lang="en-US" sz="1600">
                  <a:solidFill>
                    <a:schemeClr val="tx1"/>
                  </a:solidFill>
                  <a:sym typeface="Symbol" panose="05050102010706020507" pitchFamily="18" charset="2"/>
                </a:rPr>
                <a:t> (l</a:t>
              </a:r>
              <a:r>
                <a:rPr lang="en-US" sz="1600">
                  <a:solidFill>
                    <a:schemeClr val="tx1"/>
                  </a:solidFill>
                </a:rPr>
                <a:t>ikenesses of </a:t>
              </a:r>
            </a:p>
            <a:p>
              <a:r>
                <a:rPr lang="en-US" sz="1600">
                  <a:solidFill>
                    <a:schemeClr val="tx1"/>
                  </a:solidFill>
                </a:rPr>
                <a:t>      real existing things and </a:t>
              </a:r>
            </a:p>
            <a:p>
              <a:r>
                <a:rPr lang="en-US" sz="1600">
                  <a:solidFill>
                    <a:schemeClr val="tx1"/>
                  </a:solidFill>
                </a:rPr>
                <a:t>      phenomena</a:t>
              </a:r>
              <a:r>
                <a:rPr lang="pl-PL" sz="1600">
                  <a:solidFill>
                    <a:schemeClr val="tx1"/>
                  </a:solidFill>
                </a:rPr>
                <a:t>)</a:t>
              </a:r>
              <a:r>
                <a:rPr lang="en-US" sz="1600">
                  <a:solidFill>
                    <a:schemeClr val="tx1"/>
                  </a:solidFill>
                </a:rPr>
                <a:t> </a:t>
              </a:r>
            </a:p>
            <a:p>
              <a:r>
                <a:rPr lang="en-US" sz="1600">
                  <a:solidFill>
                    <a:schemeClr val="tx1"/>
                  </a:solidFill>
                  <a:sym typeface="Symbol" panose="05050102010706020507" pitchFamily="18" charset="2"/>
                </a:rPr>
                <a:t>         </a:t>
              </a:r>
              <a:r>
                <a:rPr lang="en-US" sz="1600">
                  <a:solidFill>
                    <a:schemeClr val="tx1"/>
                  </a:solidFill>
                </a:rPr>
                <a:t>m</a:t>
              </a:r>
              <a:r>
                <a:rPr lang="en-US" sz="1600" noProof="0" err="1">
                  <a:solidFill>
                    <a:schemeClr val="tx1"/>
                  </a:solidFill>
                </a:rPr>
                <a:t>odel</a:t>
              </a:r>
              <a:r>
                <a:rPr lang="en-US" sz="1600" noProof="0">
                  <a:solidFill>
                    <a:schemeClr val="tx1"/>
                  </a:solidFill>
                </a:rPr>
                <a:t> (of concept)</a:t>
              </a:r>
            </a:p>
            <a:p>
              <a:pPr marL="342900" indent="-342900">
                <a:buAutoNum type="arabicPeriod" startAt="4"/>
              </a:pPr>
              <a:r>
                <a:rPr lang="en-US" sz="1600" noProof="0">
                  <a:solidFill>
                    <a:schemeClr val="tx1"/>
                  </a:solidFill>
                </a:rPr>
                <a:t>symbol </a:t>
              </a:r>
            </a:p>
            <a:p>
              <a:r>
                <a:rPr lang="en-US" sz="1600">
                  <a:solidFill>
                    <a:schemeClr val="tx1"/>
                  </a:solidFill>
                  <a:sym typeface="Symbol" panose="05050102010706020507" pitchFamily="18" charset="2"/>
                </a:rPr>
                <a:t>         </a:t>
              </a:r>
              <a:r>
                <a:rPr lang="en-US" sz="1600" noProof="0">
                  <a:solidFill>
                    <a:schemeClr val="tx1"/>
                  </a:solidFill>
                </a:rPr>
                <a:t>name, word (syntax)</a:t>
              </a:r>
            </a:p>
          </p:txBody>
        </p:sp>
        <p:sp>
          <p:nvSpPr>
            <p:cNvPr id="15" name="Dymek mowy: prostokąt z zaokrąglonymi rogami 14">
              <a:extLst>
                <a:ext uri="{FF2B5EF4-FFF2-40B4-BE49-F238E27FC236}">
                  <a16:creationId xmlns="" xmlns:a16="http://schemas.microsoft.com/office/drawing/2014/main" id="{FAF51CE9-CD9F-943C-10D3-C175EEDE9E53}"/>
                </a:ext>
              </a:extLst>
            </p:cNvPr>
            <p:cNvSpPr/>
            <p:nvPr/>
          </p:nvSpPr>
          <p:spPr>
            <a:xfrm>
              <a:off x="5797125" y="1795390"/>
              <a:ext cx="2231775" cy="2547864"/>
            </a:xfrm>
            <a:prstGeom prst="wedgeRoundRectCallout">
              <a:avLst>
                <a:gd name="adj1" fmla="val -74542"/>
                <a:gd name="adj2" fmla="val -17394"/>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Me</a:t>
              </a:r>
              <a:r>
                <a:rPr lang="en-US" sz="1600" noProof="0" err="1">
                  <a:solidFill>
                    <a:schemeClr val="tx1"/>
                  </a:solidFill>
                </a:rPr>
                <a:t>aning</a:t>
              </a:r>
              <a:r>
                <a:rPr lang="en-US" sz="1600" noProof="0">
                  <a:solidFill>
                    <a:schemeClr val="tx1"/>
                  </a:solidFill>
                </a:rPr>
                <a:t> of words is not a static label, but a dynamic process emerging from action in open world</a:t>
              </a:r>
              <a:r>
                <a:rPr lang="en-US" sz="1600">
                  <a:solidFill>
                    <a:schemeClr val="tx1"/>
                  </a:solidFill>
                </a:rPr>
                <a:t>;</a:t>
              </a:r>
              <a:r>
                <a:rPr lang="en-US" sz="1600" noProof="0">
                  <a:solidFill>
                    <a:schemeClr val="tx1"/>
                  </a:solidFill>
                </a:rPr>
                <a:t> </a:t>
              </a:r>
              <a:r>
                <a:rPr lang="en-US" sz="1600">
                  <a:solidFill>
                    <a:schemeClr val="tx1"/>
                  </a:solidFill>
                </a:rPr>
                <a:t>emerging </a:t>
              </a:r>
              <a:r>
                <a:rPr lang="en-US" sz="1600" noProof="0">
                  <a:solidFill>
                    <a:schemeClr val="tx1"/>
                  </a:solidFill>
                </a:rPr>
                <a:t>from</a:t>
              </a:r>
              <a:r>
                <a:rPr lang="en-US" sz="1600">
                  <a:solidFill>
                    <a:schemeClr val="tx1"/>
                  </a:solidFill>
                </a:rPr>
                <a:t> their use within specific social activities and contexts</a:t>
              </a:r>
              <a:r>
                <a:rPr lang="en-US" sz="1800">
                  <a:solidFill>
                    <a:schemeClr val="tx1"/>
                  </a:solidFill>
                </a:rPr>
                <a:t>. </a:t>
              </a:r>
              <a:endParaRPr lang="en-US" sz="1800" noProof="0">
                <a:solidFill>
                  <a:schemeClr val="tx1"/>
                </a:solidFill>
              </a:endParaRPr>
            </a:p>
          </p:txBody>
        </p:sp>
      </p:grpSp>
      <p:sp>
        <p:nvSpPr>
          <p:cNvPr id="5" name="pole tekstowe 4"/>
          <p:cNvSpPr txBox="1"/>
          <p:nvPr/>
        </p:nvSpPr>
        <p:spPr>
          <a:xfrm>
            <a:off x="128245" y="4945345"/>
            <a:ext cx="8863825" cy="1938992"/>
          </a:xfrm>
          <a:prstGeom prst="rect">
            <a:avLst/>
          </a:prstGeom>
          <a:noFill/>
        </p:spPr>
        <p:txBody>
          <a:bodyPr wrap="square" rtlCol="0">
            <a:spAutoFit/>
          </a:bodyPr>
          <a:lstStyle/>
          <a:p>
            <a:pPr algn="just"/>
            <a:r>
              <a:rPr lang="en-US" sz="2000">
                <a:solidFill>
                  <a:srgbClr val="0000CC"/>
                </a:solidFill>
              </a:rPr>
              <a:t>Language is much more than a static relationship between the observer, the object, the imagination, and the name. Language is primarily a tool for interacting with other abstract and physical objects </a:t>
            </a:r>
            <a:r>
              <a:rPr lang="pl-PL" sz="2000">
                <a:solidFill>
                  <a:srgbClr val="0000CC"/>
                </a:solidFill>
              </a:rPr>
              <a:t>(</a:t>
            </a:r>
            <a:r>
              <a:rPr lang="en-US" sz="2000">
                <a:solidFill>
                  <a:srgbClr val="0000CC"/>
                </a:solidFill>
              </a:rPr>
              <a:t>people agents, units, granules</a:t>
            </a:r>
            <a:r>
              <a:rPr lang="pl-PL" sz="2000">
                <a:solidFill>
                  <a:srgbClr val="0000CC"/>
                </a:solidFill>
              </a:rPr>
              <a:t>) </a:t>
            </a:r>
            <a:r>
              <a:rPr lang="en-US" sz="2000">
                <a:solidFill>
                  <a:srgbClr val="0000CC"/>
                </a:solidFill>
              </a:rPr>
              <a:t>in order to achieve goals. Therefore, the meaning of a word is simply the rules of its use in a specific social context, that is, within the framework of a </a:t>
            </a:r>
            <a:r>
              <a:rPr lang="en-US" sz="2000" i="1">
                <a:solidFill>
                  <a:srgbClr val="0000CC"/>
                </a:solidFill>
              </a:rPr>
              <a:t>language game</a:t>
            </a:r>
            <a:r>
              <a:rPr lang="pl-PL" sz="2000">
                <a:solidFill>
                  <a:srgbClr val="0000CC"/>
                </a:solidFill>
              </a:rPr>
              <a:t>.</a:t>
            </a:r>
            <a:endParaRPr lang="en-US"/>
          </a:p>
        </p:txBody>
      </p:sp>
    </p:spTree>
    <p:extLst>
      <p:ext uri="{BB962C8B-B14F-4D97-AF65-F5344CB8AC3E}">
        <p14:creationId xmlns:p14="http://schemas.microsoft.com/office/powerpoint/2010/main" val="114280991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0A7A96D-A1CC-589F-75D2-5279EC4B2FF3}"/>
            </a:ext>
          </a:extLst>
        </p:cNvPr>
        <p:cNvGrpSpPr/>
        <p:nvPr/>
      </p:nvGrpSpPr>
      <p:grpSpPr>
        <a:xfrm>
          <a:off x="0" y="0"/>
          <a:ext cx="0" cy="0"/>
          <a:chOff x="0" y="0"/>
          <a:chExt cx="0" cy="0"/>
        </a:xfrm>
      </p:grpSpPr>
      <p:sp>
        <p:nvSpPr>
          <p:cNvPr id="3" name="Text Box 9">
            <a:extLst>
              <a:ext uri="{FF2B5EF4-FFF2-40B4-BE49-F238E27FC236}">
                <a16:creationId xmlns="" xmlns:a16="http://schemas.microsoft.com/office/drawing/2014/main" id="{EF55B672-4218-995F-12A7-AF744FBA5007}"/>
              </a:ext>
            </a:extLst>
          </p:cNvPr>
          <p:cNvSpPr txBox="1">
            <a:spLocks noChangeArrowheads="1"/>
          </p:cNvSpPr>
          <p:nvPr/>
        </p:nvSpPr>
        <p:spPr bwMode="auto">
          <a:xfrm>
            <a:off x="23377" y="44624"/>
            <a:ext cx="8862295" cy="6247864"/>
          </a:xfrm>
          <a:prstGeom prst="rect">
            <a:avLst/>
          </a:prstGeom>
          <a:noFill/>
          <a:ln w="9525">
            <a:noFill/>
            <a:miter lim="800000"/>
            <a:headEnd/>
            <a:tailEnd/>
          </a:ln>
        </p:spPr>
        <p:txBody>
          <a:bodyPr wrap="square">
            <a:spAutoFit/>
          </a:bodyPr>
          <a:lstStyle/>
          <a:p>
            <a:r>
              <a:rPr lang="pl-PL" sz="1600" i="1" dirty="0">
                <a:solidFill>
                  <a:srgbClr val="0000FF"/>
                </a:solidFill>
              </a:rPr>
              <a:t>H. </a:t>
            </a:r>
            <a:r>
              <a:rPr lang="en-US" sz="1600" i="1" dirty="0" err="1">
                <a:solidFill>
                  <a:srgbClr val="0000FF"/>
                </a:solidFill>
              </a:rPr>
              <a:t>Sayama</a:t>
            </a:r>
            <a:r>
              <a:rPr lang="pl-PL" sz="1600" i="1" dirty="0">
                <a:solidFill>
                  <a:srgbClr val="0000FF"/>
                </a:solidFill>
              </a:rPr>
              <a:t>: I</a:t>
            </a:r>
            <a:r>
              <a:rPr lang="en-US" sz="1600" i="1" dirty="0" err="1">
                <a:solidFill>
                  <a:srgbClr val="0000FF"/>
                </a:solidFill>
              </a:rPr>
              <a:t>ntroduction</a:t>
            </a:r>
            <a:r>
              <a:rPr lang="en-US" sz="1600" i="1" dirty="0">
                <a:solidFill>
                  <a:srgbClr val="0000FF"/>
                </a:solidFill>
              </a:rPr>
              <a:t> to the Modeling and Analysis of Complex Systems" (2015).</a:t>
            </a:r>
            <a:r>
              <a:rPr lang="pl-PL" sz="1600" i="1" dirty="0">
                <a:solidFill>
                  <a:srgbClr val="0000FF"/>
                </a:solidFill>
              </a:rPr>
              <a:t> </a:t>
            </a:r>
            <a:r>
              <a:rPr lang="en-US" sz="1600" i="1" dirty="0">
                <a:solidFill>
                  <a:srgbClr val="0000FF"/>
                </a:solidFill>
              </a:rPr>
              <a:t>Milne Open</a:t>
            </a:r>
            <a:r>
              <a:rPr lang="pl-PL" sz="1600" i="1" dirty="0">
                <a:solidFill>
                  <a:srgbClr val="0000FF"/>
                </a:solidFill>
              </a:rPr>
              <a:t> </a:t>
            </a:r>
            <a:r>
              <a:rPr lang="en-US" sz="1600" i="1" dirty="0">
                <a:solidFill>
                  <a:srgbClr val="0000FF"/>
                </a:solidFill>
              </a:rPr>
              <a:t>Textbooks 14.</a:t>
            </a:r>
            <a:r>
              <a:rPr lang="pl-PL" sz="1600" i="1" dirty="0">
                <a:solidFill>
                  <a:srgbClr val="0000FF"/>
                </a:solidFill>
              </a:rPr>
              <a:t> </a:t>
            </a:r>
            <a:r>
              <a:rPr lang="en-US" sz="1600" i="1" dirty="0">
                <a:solidFill>
                  <a:srgbClr val="0000FF"/>
                </a:solidFill>
              </a:rPr>
              <a:t>https://knightscholar.geneseo.edu/oer-ost/14</a:t>
            </a:r>
            <a:endParaRPr lang="pl-PL" sz="1600" i="1" dirty="0">
              <a:solidFill>
                <a:srgbClr val="0000FF"/>
              </a:solidFill>
            </a:endParaRPr>
          </a:p>
          <a:p>
            <a:r>
              <a:rPr lang="en-US" sz="1600" i="1" dirty="0">
                <a:solidFill>
                  <a:srgbClr val="0000FF"/>
                </a:solidFill>
              </a:rPr>
              <a:t>B. </a:t>
            </a:r>
            <a:r>
              <a:rPr lang="en-US" sz="1600" i="1" dirty="0" err="1">
                <a:solidFill>
                  <a:srgbClr val="0000FF"/>
                </a:solidFill>
              </a:rPr>
              <a:t>Shneiderman</a:t>
            </a:r>
            <a:r>
              <a:rPr lang="en-US" sz="1600" i="1" dirty="0">
                <a:solidFill>
                  <a:srgbClr val="0000FF"/>
                </a:solidFill>
              </a:rPr>
              <a:t>, Human  Centered AI, Oxford University Press, Oxford, UK</a:t>
            </a:r>
            <a:r>
              <a:rPr lang="pl-PL" sz="1600" i="1" dirty="0">
                <a:solidFill>
                  <a:srgbClr val="0000FF"/>
                </a:solidFill>
              </a:rPr>
              <a:t> (</a:t>
            </a:r>
            <a:r>
              <a:rPr lang="en-US" sz="1600" i="1" dirty="0">
                <a:solidFill>
                  <a:srgbClr val="0000FF"/>
                </a:solidFill>
              </a:rPr>
              <a:t>2022</a:t>
            </a:r>
            <a:r>
              <a:rPr lang="pl-PL" sz="1600" i="1" dirty="0">
                <a:solidFill>
                  <a:srgbClr val="0000FF"/>
                </a:solidFill>
              </a:rPr>
              <a:t>).doi.org/ 10.1093/oso/9780192845290.001.0001</a:t>
            </a:r>
          </a:p>
          <a:p>
            <a:r>
              <a:rPr lang="pl-PL" sz="1600" i="1" dirty="0">
                <a:solidFill>
                  <a:srgbClr val="0000FF"/>
                </a:solidFill>
              </a:rPr>
              <a:t>A.</a:t>
            </a:r>
            <a:r>
              <a:rPr lang="en-US" sz="1600" i="1" dirty="0">
                <a:solidFill>
                  <a:srgbClr val="0000FF"/>
                </a:solidFill>
              </a:rPr>
              <a:t>Skowron</a:t>
            </a:r>
            <a:r>
              <a:rPr lang="pl-PL" sz="1600" i="1" dirty="0">
                <a:solidFill>
                  <a:srgbClr val="0000FF"/>
                </a:solidFill>
              </a:rPr>
              <a:t>.</a:t>
            </a:r>
            <a:r>
              <a:rPr lang="en-US" sz="1600" i="1" dirty="0">
                <a:solidFill>
                  <a:srgbClr val="0000FF"/>
                </a:solidFill>
              </a:rPr>
              <a:t> A. Jankowski</a:t>
            </a:r>
            <a:r>
              <a:rPr lang="pl-PL" sz="1600" i="1" dirty="0">
                <a:solidFill>
                  <a:srgbClr val="0000FF"/>
                </a:solidFill>
              </a:rPr>
              <a:t>:</a:t>
            </a:r>
            <a:r>
              <a:rPr lang="en-US" sz="1600" i="1" dirty="0">
                <a:solidFill>
                  <a:srgbClr val="0000FF"/>
                </a:solidFill>
              </a:rPr>
              <a:t> Rough Sets and Interactive Granular</a:t>
            </a:r>
            <a:r>
              <a:rPr lang="pl-PL" sz="1600" i="1" dirty="0">
                <a:solidFill>
                  <a:srgbClr val="0000FF"/>
                </a:solidFill>
              </a:rPr>
              <a:t> </a:t>
            </a:r>
            <a:r>
              <a:rPr lang="en-US" sz="1600" i="1" dirty="0">
                <a:solidFill>
                  <a:srgbClr val="0000FF"/>
                </a:solidFill>
              </a:rPr>
              <a:t>Computing</a:t>
            </a:r>
            <a:r>
              <a:rPr lang="pl-PL" sz="1600" i="1" dirty="0">
                <a:solidFill>
                  <a:srgbClr val="0000FF"/>
                </a:solidFill>
              </a:rPr>
              <a:t>.</a:t>
            </a:r>
            <a:r>
              <a:rPr lang="en-US" sz="1600" i="1" dirty="0">
                <a:solidFill>
                  <a:srgbClr val="0000FF"/>
                </a:solidFill>
              </a:rPr>
              <a:t> </a:t>
            </a:r>
            <a:r>
              <a:rPr lang="en-US" sz="1600" i="1" dirty="0" err="1">
                <a:solidFill>
                  <a:srgbClr val="0000FF"/>
                </a:solidFill>
              </a:rPr>
              <a:t>Fundamenta</a:t>
            </a:r>
            <a:r>
              <a:rPr lang="en-US" sz="1600" i="1" dirty="0">
                <a:solidFill>
                  <a:srgbClr val="0000FF"/>
                </a:solidFill>
              </a:rPr>
              <a:t> </a:t>
            </a:r>
            <a:r>
              <a:rPr lang="en-US" sz="1600" i="1" dirty="0" err="1">
                <a:solidFill>
                  <a:srgbClr val="0000FF"/>
                </a:solidFill>
              </a:rPr>
              <a:t>Informaticae</a:t>
            </a:r>
            <a:r>
              <a:rPr lang="pl-PL" sz="1600" i="1" dirty="0">
                <a:solidFill>
                  <a:srgbClr val="0000FF"/>
                </a:solidFill>
              </a:rPr>
              <a:t> </a:t>
            </a:r>
            <a:r>
              <a:rPr lang="en-US" sz="1600" i="1" dirty="0">
                <a:solidFill>
                  <a:srgbClr val="0000FF"/>
                </a:solidFill>
              </a:rPr>
              <a:t>147</a:t>
            </a:r>
            <a:r>
              <a:rPr lang="pl-PL" sz="1600" i="1" dirty="0">
                <a:solidFill>
                  <a:srgbClr val="0000FF"/>
                </a:solidFill>
              </a:rPr>
              <a:t> (2-3),</a:t>
            </a:r>
            <a:r>
              <a:rPr lang="en-US" sz="1600" i="1" dirty="0">
                <a:solidFill>
                  <a:srgbClr val="0000FF"/>
                </a:solidFill>
              </a:rPr>
              <a:t> 371–385</a:t>
            </a:r>
            <a:r>
              <a:rPr lang="pl-PL" sz="1600" i="1" dirty="0">
                <a:solidFill>
                  <a:srgbClr val="0000FF"/>
                </a:solidFill>
              </a:rPr>
              <a:t> (</a:t>
            </a:r>
            <a:r>
              <a:rPr lang="en-US" sz="1600" i="1" dirty="0">
                <a:solidFill>
                  <a:srgbClr val="0000FF"/>
                </a:solidFill>
              </a:rPr>
              <a:t>2016</a:t>
            </a:r>
            <a:r>
              <a:rPr lang="pl-PL" sz="1600" i="1" dirty="0">
                <a:solidFill>
                  <a:srgbClr val="0000FF"/>
                </a:solidFill>
              </a:rPr>
              <a:t>)</a:t>
            </a:r>
            <a:r>
              <a:rPr lang="en-US" sz="1600" i="1" dirty="0">
                <a:solidFill>
                  <a:srgbClr val="0000FF"/>
                </a:solidFill>
              </a:rPr>
              <a:t>. doi.org/10.3233/FI-2016-1413</a:t>
            </a:r>
          </a:p>
          <a:p>
            <a:r>
              <a:rPr lang="en-US" sz="1600" i="1" dirty="0">
                <a:solidFill>
                  <a:srgbClr val="0000FF"/>
                </a:solidFill>
              </a:rPr>
              <a:t>A. Skowron, A. Jankowski, and S. Dutta</a:t>
            </a:r>
            <a:r>
              <a:rPr lang="pl-PL" sz="1600" i="1" dirty="0">
                <a:solidFill>
                  <a:srgbClr val="0000FF"/>
                </a:solidFill>
              </a:rPr>
              <a:t>: I</a:t>
            </a:r>
            <a:r>
              <a:rPr lang="en-US" sz="1600" i="1" dirty="0" err="1">
                <a:solidFill>
                  <a:srgbClr val="0000FF"/>
                </a:solidFill>
              </a:rPr>
              <a:t>nteractive</a:t>
            </a:r>
            <a:r>
              <a:rPr lang="en-US" sz="1600" i="1" dirty="0">
                <a:solidFill>
                  <a:srgbClr val="0000FF"/>
                </a:solidFill>
              </a:rPr>
              <a:t> </a:t>
            </a:r>
            <a:r>
              <a:rPr lang="pl-PL" sz="1600" i="1" dirty="0">
                <a:solidFill>
                  <a:srgbClr val="0000FF"/>
                </a:solidFill>
              </a:rPr>
              <a:t>G</a:t>
            </a:r>
            <a:r>
              <a:rPr lang="en-US" sz="1600" i="1" dirty="0" err="1">
                <a:solidFill>
                  <a:srgbClr val="0000FF"/>
                </a:solidFill>
              </a:rPr>
              <a:t>ranular</a:t>
            </a:r>
            <a:r>
              <a:rPr lang="pl-PL" sz="1600" i="1" dirty="0">
                <a:solidFill>
                  <a:srgbClr val="0000FF"/>
                </a:solidFill>
              </a:rPr>
              <a:t> </a:t>
            </a:r>
            <a:r>
              <a:rPr lang="en-US" sz="1600" i="1" dirty="0">
                <a:solidFill>
                  <a:srgbClr val="0000FF"/>
                </a:solidFill>
              </a:rPr>
              <a:t>Computing</a:t>
            </a:r>
            <a:r>
              <a:rPr lang="pl-PL" sz="1600" i="1" dirty="0">
                <a:solidFill>
                  <a:srgbClr val="0000FF"/>
                </a:solidFill>
              </a:rPr>
              <a:t>.</a:t>
            </a:r>
            <a:r>
              <a:rPr lang="en-US" sz="1600" i="1" dirty="0">
                <a:solidFill>
                  <a:srgbClr val="0000FF"/>
                </a:solidFill>
              </a:rPr>
              <a:t> Granular Computing</a:t>
            </a:r>
            <a:r>
              <a:rPr lang="pl-PL" sz="1600" i="1" dirty="0">
                <a:solidFill>
                  <a:srgbClr val="0000FF"/>
                </a:solidFill>
              </a:rPr>
              <a:t> </a:t>
            </a:r>
            <a:r>
              <a:rPr lang="en-US" sz="1600" i="1" dirty="0">
                <a:solidFill>
                  <a:srgbClr val="0000FF"/>
                </a:solidFill>
              </a:rPr>
              <a:t>1</a:t>
            </a:r>
            <a:r>
              <a:rPr lang="pl-PL" sz="1600" i="1" dirty="0">
                <a:solidFill>
                  <a:srgbClr val="0000FF"/>
                </a:solidFill>
              </a:rPr>
              <a:t>, </a:t>
            </a:r>
            <a:r>
              <a:rPr lang="en-US" sz="1600" i="1" dirty="0">
                <a:solidFill>
                  <a:srgbClr val="0000FF"/>
                </a:solidFill>
              </a:rPr>
              <a:t>95–113</a:t>
            </a:r>
            <a:r>
              <a:rPr lang="pl-PL" sz="1600" i="1" dirty="0">
                <a:solidFill>
                  <a:srgbClr val="0000FF"/>
                </a:solidFill>
              </a:rPr>
              <a:t> (</a:t>
            </a:r>
            <a:r>
              <a:rPr lang="en-US" sz="1600" i="1" dirty="0">
                <a:solidFill>
                  <a:srgbClr val="0000FF"/>
                </a:solidFill>
              </a:rPr>
              <a:t>2016</a:t>
            </a:r>
            <a:r>
              <a:rPr lang="pl-PL" sz="1600" i="1" dirty="0">
                <a:solidFill>
                  <a:srgbClr val="0000FF"/>
                </a:solidFill>
              </a:rPr>
              <a:t>)</a:t>
            </a:r>
            <a:r>
              <a:rPr lang="en-US" sz="1600" i="1" dirty="0">
                <a:solidFill>
                  <a:srgbClr val="0000FF"/>
                </a:solidFill>
              </a:rPr>
              <a:t>. doi.org/10.1007/s41066-015-0002-1</a:t>
            </a:r>
            <a:endParaRPr lang="pl-PL" sz="1600" i="1" dirty="0">
              <a:solidFill>
                <a:srgbClr val="0000FF"/>
              </a:solidFill>
            </a:endParaRPr>
          </a:p>
          <a:p>
            <a:r>
              <a:rPr lang="en-US" sz="1600" i="1" dirty="0">
                <a:solidFill>
                  <a:srgbClr val="0000FF"/>
                </a:solidFill>
              </a:rPr>
              <a:t>A. Skowron, A. Jankowski, S. Dutta: Interactive Granular Computing: Toward Computing Model for Complex Intelligent Systems (invited contribution). In: M. </a:t>
            </a:r>
            <a:r>
              <a:rPr lang="en-US" sz="1600" i="1" dirty="0" err="1">
                <a:solidFill>
                  <a:srgbClr val="0000FF"/>
                </a:solidFill>
              </a:rPr>
              <a:t>Bolanowski</a:t>
            </a:r>
            <a:r>
              <a:rPr lang="en-US" sz="1600" i="1" dirty="0">
                <a:solidFill>
                  <a:srgbClr val="0000FF"/>
                </a:solidFill>
              </a:rPr>
              <a:t>, M. </a:t>
            </a:r>
            <a:r>
              <a:rPr lang="en-US" sz="1600" i="1" dirty="0" err="1">
                <a:solidFill>
                  <a:srgbClr val="0000FF"/>
                </a:solidFill>
              </a:rPr>
              <a:t>Ganzha</a:t>
            </a:r>
            <a:r>
              <a:rPr lang="en-US" sz="1600" i="1" dirty="0">
                <a:solidFill>
                  <a:srgbClr val="0000FF"/>
                </a:solidFill>
              </a:rPr>
              <a:t>, L. </a:t>
            </a:r>
            <a:r>
              <a:rPr lang="en-US" sz="1600" i="1" dirty="0" err="1">
                <a:solidFill>
                  <a:srgbClr val="0000FF"/>
                </a:solidFill>
              </a:rPr>
              <a:t>Maciaszek</a:t>
            </a:r>
            <a:r>
              <a:rPr lang="en-US" sz="1600" i="1" dirty="0">
                <a:solidFill>
                  <a:srgbClr val="0000FF"/>
                </a:solidFill>
              </a:rPr>
              <a:t>, M. </a:t>
            </a:r>
            <a:r>
              <a:rPr lang="en-US" sz="1600" i="1" dirty="0" err="1">
                <a:solidFill>
                  <a:srgbClr val="0000FF"/>
                </a:solidFill>
              </a:rPr>
              <a:t>Paprzycki</a:t>
            </a:r>
            <a:r>
              <a:rPr lang="en-US" sz="1600" i="1" dirty="0">
                <a:solidFill>
                  <a:srgbClr val="0000FF"/>
                </a:solidFill>
              </a:rPr>
              <a:t>, D. </a:t>
            </a:r>
            <a:r>
              <a:rPr lang="en-US" sz="1600" i="1" dirty="0" err="1">
                <a:solidFill>
                  <a:srgbClr val="0000FF"/>
                </a:solidFill>
              </a:rPr>
              <a:t>Ślęzak</a:t>
            </a:r>
            <a:r>
              <a:rPr lang="en-US" sz="1600" i="1" dirty="0">
                <a:solidFill>
                  <a:srgbClr val="0000FF"/>
                </a:solidFill>
              </a:rPr>
              <a:t> (eds.), Proceedings of the 20th Conference on Computer Science and Intelligence Systems (</a:t>
            </a:r>
            <a:r>
              <a:rPr lang="en-US" sz="1600" i="1" dirty="0" err="1">
                <a:solidFill>
                  <a:srgbClr val="0000FF"/>
                </a:solidFill>
              </a:rPr>
              <a:t>FedCSIS</a:t>
            </a:r>
            <a:r>
              <a:rPr lang="en-US" sz="1600" i="1" dirty="0">
                <a:solidFill>
                  <a:srgbClr val="0000FF"/>
                </a:solidFill>
              </a:rPr>
              <a:t>),  Annals of Computer Science and Information Systems (</a:t>
            </a:r>
            <a:r>
              <a:rPr lang="en-US" sz="1600" i="1" dirty="0" err="1">
                <a:solidFill>
                  <a:srgbClr val="0000FF"/>
                </a:solidFill>
              </a:rPr>
              <a:t>ACSIS</a:t>
            </a:r>
            <a:r>
              <a:rPr lang="en-US" sz="1600" i="1" dirty="0">
                <a:solidFill>
                  <a:srgbClr val="0000FF"/>
                </a:solidFill>
              </a:rPr>
              <a:t>), Vol. 43, pp. 59–72 (2025) </a:t>
            </a:r>
            <a:r>
              <a:rPr lang="pl-PL" sz="1600" i="1" dirty="0">
                <a:solidFill>
                  <a:srgbClr val="0000FF"/>
                </a:solidFill>
              </a:rPr>
              <a:t>DOI: </a:t>
            </a:r>
            <a:r>
              <a:rPr lang="en-US" sz="1600" i="1" u="sng" dirty="0">
                <a:hlinkClick r:id="rId3"/>
              </a:rPr>
              <a:t>10.15439/2025F6355</a:t>
            </a:r>
            <a:r>
              <a:rPr lang="en-US" sz="1600" i="1" dirty="0"/>
              <a:t> </a:t>
            </a:r>
            <a:r>
              <a:rPr lang="en-US" sz="1600" i="1" u="sng" dirty="0">
                <a:hlinkClick r:id="rId4"/>
              </a:rPr>
              <a:t>https://ieeexplore.ieee.org/xpl/conhome/11214218/proceeding</a:t>
            </a:r>
            <a:endParaRPr lang="en-US" sz="1600" dirty="0"/>
          </a:p>
          <a:p>
            <a:r>
              <a:rPr lang="pl-PL" sz="1600" i="1" dirty="0">
                <a:solidFill>
                  <a:srgbClr val="0000FF"/>
                </a:solidFill>
              </a:rPr>
              <a:t>A. Skowron, D. Ślęzak: </a:t>
            </a:r>
            <a:r>
              <a:rPr lang="en-US" sz="1600" i="1" dirty="0">
                <a:solidFill>
                  <a:srgbClr val="0000FF"/>
                </a:solidFill>
              </a:rPr>
              <a:t>Rough Sets in Interactive Granular Computing</a:t>
            </a:r>
            <a:r>
              <a:rPr lang="pl-PL" sz="1600" i="1" dirty="0">
                <a:solidFill>
                  <a:srgbClr val="0000FF"/>
                </a:solidFill>
              </a:rPr>
              <a:t>:</a:t>
            </a:r>
            <a:r>
              <a:rPr lang="en-US" sz="1600" i="1" dirty="0">
                <a:solidFill>
                  <a:srgbClr val="0000FF"/>
                </a:solidFill>
              </a:rPr>
              <a:t> Toward</a:t>
            </a:r>
            <a:r>
              <a:rPr lang="pl-PL" sz="1600" i="1" dirty="0">
                <a:solidFill>
                  <a:srgbClr val="0000FF"/>
                </a:solidFill>
              </a:rPr>
              <a:t> </a:t>
            </a:r>
            <a:r>
              <a:rPr lang="en-US" sz="1600" i="1" dirty="0">
                <a:solidFill>
                  <a:srgbClr val="0000FF"/>
                </a:solidFill>
              </a:rPr>
              <a:t>Foundations for</a:t>
            </a:r>
            <a:r>
              <a:rPr lang="pl-PL" sz="1600" i="1" dirty="0">
                <a:solidFill>
                  <a:srgbClr val="0000FF"/>
                </a:solidFill>
              </a:rPr>
              <a:t> </a:t>
            </a:r>
            <a:r>
              <a:rPr lang="en-US" sz="1600" i="1" dirty="0">
                <a:solidFill>
                  <a:srgbClr val="0000FF"/>
                </a:solidFill>
              </a:rPr>
              <a:t>Intelligent Systems Interacting with Human Experts and Complex</a:t>
            </a:r>
            <a:r>
              <a:rPr lang="pl-PL" sz="1600" i="1" dirty="0">
                <a:solidFill>
                  <a:srgbClr val="0000FF"/>
                </a:solidFill>
              </a:rPr>
              <a:t> </a:t>
            </a:r>
            <a:r>
              <a:rPr lang="en-US" sz="1600" i="1" dirty="0">
                <a:solidFill>
                  <a:srgbClr val="0000FF"/>
                </a:solidFill>
              </a:rPr>
              <a:t>Phenomena</a:t>
            </a:r>
            <a:r>
              <a:rPr lang="pl-PL" sz="1600" i="1" dirty="0">
                <a:solidFill>
                  <a:srgbClr val="0000FF"/>
                </a:solidFill>
              </a:rPr>
              <a:t>. IJCRS 2023. </a:t>
            </a:r>
            <a:r>
              <a:rPr lang="en-US" sz="1600" i="1" dirty="0">
                <a:solidFill>
                  <a:srgbClr val="0000FF"/>
                </a:solidFill>
              </a:rPr>
              <a:t>doi.org/10.1007/978-3-031-50959-9</a:t>
            </a:r>
            <a:endParaRPr lang="pl-PL" sz="1600" i="1" dirty="0">
              <a:solidFill>
                <a:srgbClr val="0000FF"/>
              </a:solidFill>
            </a:endParaRPr>
          </a:p>
          <a:p>
            <a:r>
              <a:rPr lang="pl-PL" sz="1600" i="1" dirty="0">
                <a:solidFill>
                  <a:srgbClr val="0000FF"/>
                </a:solidFill>
              </a:rPr>
              <a:t>A. Skowron,</a:t>
            </a:r>
            <a:r>
              <a:rPr lang="en-US" sz="1600" i="1" dirty="0">
                <a:solidFill>
                  <a:srgbClr val="0000FF"/>
                </a:solidFill>
              </a:rPr>
              <a:t> Z. </a:t>
            </a:r>
            <a:r>
              <a:rPr lang="en-US" sz="1600" i="1" dirty="0" err="1">
                <a:solidFill>
                  <a:srgbClr val="0000FF"/>
                </a:solidFill>
              </a:rPr>
              <a:t>Suraj</a:t>
            </a:r>
            <a:r>
              <a:rPr lang="en-US" sz="1600" i="1" dirty="0">
                <a:solidFill>
                  <a:srgbClr val="0000FF"/>
                </a:solidFill>
              </a:rPr>
              <a:t> (1995). Discovery of concurrent data models from experimental data tables: A rough set approach, Proceedings of the First International Conference on Knowledge Discovery and Data Mining, Montreal, August, 1995, </a:t>
            </a:r>
            <a:r>
              <a:rPr lang="en-US" sz="1600" i="1" dirty="0" err="1">
                <a:solidFill>
                  <a:srgbClr val="0000FF"/>
                </a:solidFill>
              </a:rPr>
              <a:t>AAAI</a:t>
            </a:r>
            <a:r>
              <a:rPr lang="en-US" sz="1600" i="1" dirty="0">
                <a:solidFill>
                  <a:srgbClr val="0000FF"/>
                </a:solidFill>
              </a:rPr>
              <a:t> Press, Menlo Park CA 1995, 288-293</a:t>
            </a:r>
          </a:p>
          <a:p>
            <a:r>
              <a:rPr lang="en-US" sz="1600" i="1" dirty="0">
                <a:solidFill>
                  <a:srgbClr val="0000FF"/>
                </a:solidFill>
              </a:rPr>
              <a:t>L</a:t>
            </a:r>
            <a:r>
              <a:rPr lang="pl-PL" sz="1600" i="1" dirty="0">
                <a:solidFill>
                  <a:srgbClr val="0000FF"/>
                </a:solidFill>
              </a:rPr>
              <a:t>. </a:t>
            </a:r>
            <a:r>
              <a:rPr lang="en-US" sz="1600" i="1" dirty="0">
                <a:solidFill>
                  <a:srgbClr val="0000FF"/>
                </a:solidFill>
              </a:rPr>
              <a:t>P</a:t>
            </a:r>
            <a:r>
              <a:rPr lang="pl-PL" sz="1600" i="1" dirty="0">
                <a:solidFill>
                  <a:srgbClr val="0000FF"/>
                </a:solidFill>
              </a:rPr>
              <a:t>. </a:t>
            </a:r>
            <a:r>
              <a:rPr lang="en-US" sz="1600" i="1" dirty="0">
                <a:solidFill>
                  <a:srgbClr val="0000FF"/>
                </a:solidFill>
              </a:rPr>
              <a:t>Thiele</a:t>
            </a:r>
            <a:r>
              <a:rPr lang="pl-PL" sz="1600" i="1" dirty="0">
                <a:solidFill>
                  <a:srgbClr val="0000FF"/>
                </a:solidFill>
              </a:rPr>
              <a:t>: </a:t>
            </a:r>
            <a:r>
              <a:rPr lang="en-US" sz="1600" i="1" dirty="0">
                <a:solidFill>
                  <a:srgbClr val="0000FF"/>
                </a:solidFill>
              </a:rPr>
              <a:t>The</a:t>
            </a:r>
            <a:r>
              <a:rPr lang="pl-PL" sz="1600" i="1" dirty="0">
                <a:solidFill>
                  <a:srgbClr val="0000FF"/>
                </a:solidFill>
              </a:rPr>
              <a:t> </a:t>
            </a:r>
            <a:r>
              <a:rPr lang="en-US" sz="1600" i="1" dirty="0">
                <a:solidFill>
                  <a:srgbClr val="0000FF"/>
                </a:solidFill>
              </a:rPr>
              <a:t>Heart</a:t>
            </a:r>
            <a:r>
              <a:rPr lang="pl-PL" sz="1600" i="1" dirty="0">
                <a:solidFill>
                  <a:srgbClr val="0000FF"/>
                </a:solidFill>
              </a:rPr>
              <a:t> </a:t>
            </a:r>
            <a:r>
              <a:rPr lang="en-US" sz="1600" i="1" dirty="0">
                <a:solidFill>
                  <a:srgbClr val="0000FF"/>
                </a:solidFill>
              </a:rPr>
              <a:t>of</a:t>
            </a:r>
            <a:r>
              <a:rPr lang="pl-PL" sz="1600" i="1" dirty="0">
                <a:solidFill>
                  <a:srgbClr val="0000FF"/>
                </a:solidFill>
              </a:rPr>
              <a:t> </a:t>
            </a:r>
            <a:r>
              <a:rPr lang="en-US" sz="1600" i="1" dirty="0">
                <a:solidFill>
                  <a:srgbClr val="0000FF"/>
                </a:solidFill>
              </a:rPr>
              <a:t>Judgment</a:t>
            </a:r>
            <a:r>
              <a:rPr lang="pl-PL" sz="1600" i="1" dirty="0">
                <a:solidFill>
                  <a:srgbClr val="0000FF"/>
                </a:solidFill>
              </a:rPr>
              <a:t> </a:t>
            </a:r>
            <a:r>
              <a:rPr lang="en-US" sz="1600" i="1" dirty="0">
                <a:solidFill>
                  <a:srgbClr val="0000FF"/>
                </a:solidFill>
              </a:rPr>
              <a:t>Practical</a:t>
            </a:r>
            <a:r>
              <a:rPr lang="pl-PL" sz="1600" i="1" dirty="0">
                <a:solidFill>
                  <a:srgbClr val="0000FF"/>
                </a:solidFill>
              </a:rPr>
              <a:t> </a:t>
            </a:r>
            <a:r>
              <a:rPr lang="en-US" sz="1600" i="1" dirty="0">
                <a:solidFill>
                  <a:srgbClr val="0000FF"/>
                </a:solidFill>
              </a:rPr>
              <a:t>Wisdom,</a:t>
            </a:r>
            <a:r>
              <a:rPr lang="pl-PL" sz="1600" i="1" dirty="0">
                <a:solidFill>
                  <a:srgbClr val="0000FF"/>
                </a:solidFill>
              </a:rPr>
              <a:t> </a:t>
            </a:r>
            <a:r>
              <a:rPr lang="en-US" sz="1600" i="1" dirty="0">
                <a:solidFill>
                  <a:srgbClr val="0000FF"/>
                </a:solidFill>
              </a:rPr>
              <a:t>Neuroscience,</a:t>
            </a:r>
            <a:r>
              <a:rPr lang="pl-PL" sz="1600" i="1" dirty="0">
                <a:solidFill>
                  <a:srgbClr val="0000FF"/>
                </a:solidFill>
              </a:rPr>
              <a:t> </a:t>
            </a:r>
            <a:r>
              <a:rPr lang="en-US" sz="1600" i="1" dirty="0">
                <a:solidFill>
                  <a:srgbClr val="0000FF"/>
                </a:solidFill>
              </a:rPr>
              <a:t>and</a:t>
            </a:r>
            <a:r>
              <a:rPr lang="pl-PL" sz="1600" i="1" dirty="0">
                <a:solidFill>
                  <a:srgbClr val="0000FF"/>
                </a:solidFill>
              </a:rPr>
              <a:t> </a:t>
            </a:r>
            <a:r>
              <a:rPr lang="en-US" sz="1600" i="1" dirty="0">
                <a:solidFill>
                  <a:srgbClr val="0000FF"/>
                </a:solidFill>
              </a:rPr>
              <a:t>Narrative</a:t>
            </a:r>
            <a:r>
              <a:rPr lang="pl-PL" sz="1600" i="1" dirty="0">
                <a:solidFill>
                  <a:srgbClr val="0000FF"/>
                </a:solidFill>
              </a:rPr>
              <a:t>. Cambridge University Press </a:t>
            </a:r>
            <a:r>
              <a:rPr lang="en-US" sz="1600" i="1" dirty="0">
                <a:solidFill>
                  <a:srgbClr val="0000FF"/>
                </a:solidFill>
              </a:rPr>
              <a:t>2006</a:t>
            </a:r>
            <a:endParaRPr lang="pl-PL" sz="1600" i="1" dirty="0">
              <a:solidFill>
                <a:srgbClr val="0000FF"/>
              </a:solidFill>
            </a:endParaRPr>
          </a:p>
          <a:p>
            <a:r>
              <a:rPr lang="pl-PL" sz="1600" i="1" dirty="0">
                <a:solidFill>
                  <a:srgbClr val="0000FF"/>
                </a:solidFill>
              </a:rPr>
              <a:t>L. </a:t>
            </a:r>
            <a:r>
              <a:rPr lang="en-US" sz="1600" i="1" dirty="0">
                <a:solidFill>
                  <a:srgbClr val="0000FF"/>
                </a:solidFill>
              </a:rPr>
              <a:t>Valiant: Probably Approximately Correct. Nature’s Algorithms for Learning and Prospering</a:t>
            </a:r>
            <a:r>
              <a:rPr lang="pl-PL" sz="1600" i="1" dirty="0">
                <a:solidFill>
                  <a:srgbClr val="0000FF"/>
                </a:solidFill>
              </a:rPr>
              <a:t> </a:t>
            </a:r>
            <a:r>
              <a:rPr lang="en-US" sz="1600" i="1" dirty="0">
                <a:solidFill>
                  <a:srgbClr val="0000FF"/>
                </a:solidFill>
              </a:rPr>
              <a:t>in a Complex World. Basic Books, A Member of the Perseus Books Group, New York</a:t>
            </a:r>
            <a:r>
              <a:rPr lang="pl-PL" sz="1600" i="1" dirty="0">
                <a:solidFill>
                  <a:srgbClr val="0000FF"/>
                </a:solidFill>
              </a:rPr>
              <a:t> </a:t>
            </a:r>
            <a:r>
              <a:rPr lang="en-US" sz="1600" i="1" dirty="0">
                <a:solidFill>
                  <a:srgbClr val="0000FF"/>
                </a:solidFill>
              </a:rPr>
              <a:t>(2013)</a:t>
            </a:r>
            <a:endParaRPr lang="pl-PL" sz="1600" i="1" dirty="0">
              <a:solidFill>
                <a:srgbClr val="0000FF"/>
              </a:solidFill>
            </a:endParaRPr>
          </a:p>
          <a:p>
            <a:r>
              <a:rPr lang="en-US" sz="1600" i="1" dirty="0">
                <a:solidFill>
                  <a:srgbClr val="0000FF"/>
                </a:solidFill>
              </a:rPr>
              <a:t>V</a:t>
            </a:r>
            <a:r>
              <a:rPr lang="pl-PL" sz="1600" i="1" dirty="0">
                <a:solidFill>
                  <a:srgbClr val="0000FF"/>
                </a:solidFill>
              </a:rPr>
              <a:t>.</a:t>
            </a:r>
            <a:r>
              <a:rPr lang="en-US" sz="1600" i="1" dirty="0">
                <a:solidFill>
                  <a:srgbClr val="0000FF"/>
                </a:solidFill>
              </a:rPr>
              <a:t> </a:t>
            </a:r>
            <a:r>
              <a:rPr lang="en-US" sz="1600" i="1" dirty="0" err="1">
                <a:solidFill>
                  <a:srgbClr val="0000FF"/>
                </a:solidFill>
              </a:rPr>
              <a:t>Vapnik</a:t>
            </a:r>
            <a:r>
              <a:rPr lang="en-US" sz="1600" i="1" dirty="0">
                <a:solidFill>
                  <a:srgbClr val="0000FF"/>
                </a:solidFill>
              </a:rPr>
              <a:t>, Statistical Learning </a:t>
            </a:r>
            <a:r>
              <a:rPr lang="pl-PL" sz="1600" i="1" dirty="0">
                <a:solidFill>
                  <a:srgbClr val="0000FF"/>
                </a:solidFill>
              </a:rPr>
              <a:t>T</a:t>
            </a:r>
            <a:r>
              <a:rPr lang="en-US" sz="1600" i="1" dirty="0" err="1">
                <a:solidFill>
                  <a:srgbClr val="0000FF"/>
                </a:solidFill>
              </a:rPr>
              <a:t>heory</a:t>
            </a:r>
            <a:r>
              <a:rPr lang="en-US" sz="1600" i="1" dirty="0">
                <a:solidFill>
                  <a:srgbClr val="0000FF"/>
                </a:solidFill>
              </a:rPr>
              <a:t>, Wiley </a:t>
            </a:r>
            <a:r>
              <a:rPr lang="pl-PL" sz="1600" i="1" dirty="0">
                <a:solidFill>
                  <a:srgbClr val="0000FF"/>
                </a:solidFill>
              </a:rPr>
              <a:t>(1</a:t>
            </a:r>
            <a:r>
              <a:rPr lang="en-US" sz="1600" i="1" dirty="0">
                <a:solidFill>
                  <a:srgbClr val="0000FF"/>
                </a:solidFill>
              </a:rPr>
              <a:t>998</a:t>
            </a:r>
            <a:r>
              <a:rPr lang="pl-PL" sz="1600" i="1" dirty="0">
                <a:solidFill>
                  <a:srgbClr val="0000FF"/>
                </a:solidFill>
              </a:rPr>
              <a:t>)</a:t>
            </a:r>
          </a:p>
        </p:txBody>
      </p:sp>
      <p:sp>
        <p:nvSpPr>
          <p:cNvPr id="4" name="Symbol zastępczy numeru slajdu 3">
            <a:extLst>
              <a:ext uri="{FF2B5EF4-FFF2-40B4-BE49-F238E27FC236}">
                <a16:creationId xmlns="" xmlns:a16="http://schemas.microsoft.com/office/drawing/2014/main" id="{E224E5D4-D4B8-7C33-FF54-5A40BAD90014}"/>
              </a:ext>
            </a:extLst>
          </p:cNvPr>
          <p:cNvSpPr>
            <a:spLocks noGrp="1"/>
          </p:cNvSpPr>
          <p:nvPr>
            <p:ph type="sldNum" sz="quarter" idx="12"/>
          </p:nvPr>
        </p:nvSpPr>
        <p:spPr>
          <a:xfrm>
            <a:off x="6842366" y="6198379"/>
            <a:ext cx="2133600" cy="476250"/>
          </a:xfrm>
        </p:spPr>
        <p:txBody>
          <a:bodyPr/>
          <a:lstStyle/>
          <a:p>
            <a:pPr>
              <a:defRPr/>
            </a:pPr>
            <a:fld id="{D02E777F-298D-4C96-825C-3DC57E52C55E}" type="slidenum">
              <a:rPr lang="pl-PL" smtClean="0"/>
              <a:pPr>
                <a:defRPr/>
              </a:pPr>
              <a:t>210</a:t>
            </a:fld>
            <a:endParaRPr lang="pl-PL"/>
          </a:p>
        </p:txBody>
      </p:sp>
    </p:spTree>
    <p:extLst>
      <p:ext uri="{BB962C8B-B14F-4D97-AF65-F5344CB8AC3E}">
        <p14:creationId xmlns:p14="http://schemas.microsoft.com/office/powerpoint/2010/main" val="389147084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5A4A58B-A930-E64E-ACB8-410B7F433E36}"/>
            </a:ext>
          </a:extLst>
        </p:cNvPr>
        <p:cNvGrpSpPr/>
        <p:nvPr/>
      </p:nvGrpSpPr>
      <p:grpSpPr>
        <a:xfrm>
          <a:off x="0" y="0"/>
          <a:ext cx="0" cy="0"/>
          <a:chOff x="0" y="0"/>
          <a:chExt cx="0" cy="0"/>
        </a:xfrm>
      </p:grpSpPr>
      <p:sp>
        <p:nvSpPr>
          <p:cNvPr id="3" name="Text Box 9">
            <a:extLst>
              <a:ext uri="{FF2B5EF4-FFF2-40B4-BE49-F238E27FC236}">
                <a16:creationId xmlns="" xmlns:a16="http://schemas.microsoft.com/office/drawing/2014/main" id="{7697B32F-A310-F3AF-1736-86AC70D1FD0A}"/>
              </a:ext>
            </a:extLst>
          </p:cNvPr>
          <p:cNvSpPr txBox="1">
            <a:spLocks noChangeArrowheads="1"/>
          </p:cNvSpPr>
          <p:nvPr/>
        </p:nvSpPr>
        <p:spPr bwMode="auto">
          <a:xfrm>
            <a:off x="113671" y="212687"/>
            <a:ext cx="8862295" cy="5016758"/>
          </a:xfrm>
          <a:prstGeom prst="rect">
            <a:avLst/>
          </a:prstGeom>
          <a:noFill/>
          <a:ln w="9525">
            <a:noFill/>
            <a:miter lim="800000"/>
            <a:headEnd/>
            <a:tailEnd/>
          </a:ln>
        </p:spPr>
        <p:txBody>
          <a:bodyPr wrap="square">
            <a:spAutoFit/>
          </a:bodyPr>
          <a:lstStyle/>
          <a:p>
            <a:r>
              <a:rPr lang="en-US" sz="1600" i="1" dirty="0">
                <a:solidFill>
                  <a:srgbClr val="0000FF"/>
                </a:solidFill>
              </a:rPr>
              <a:t>J. Walpole, J. A. </a:t>
            </a:r>
            <a:r>
              <a:rPr lang="en-US" sz="1600" i="1" dirty="0" err="1">
                <a:solidFill>
                  <a:srgbClr val="0000FF"/>
                </a:solidFill>
              </a:rPr>
              <a:t>Papin</a:t>
            </a:r>
            <a:r>
              <a:rPr lang="en-US" sz="1600" i="1" dirty="0">
                <a:solidFill>
                  <a:srgbClr val="0000FF"/>
                </a:solidFill>
              </a:rPr>
              <a:t>, S. M. Peirce: Multiscale Computational Models of Complex Biological Systems. Annual Review of Biomedical Engineering  15, (2013) 137–154. doi:10.1146/annurev-bioeng-071811-150104</a:t>
            </a:r>
            <a:endParaRPr lang="pl-PL" sz="1600" i="1" dirty="0">
              <a:solidFill>
                <a:srgbClr val="0000FF"/>
              </a:solidFill>
            </a:endParaRPr>
          </a:p>
          <a:p>
            <a:r>
              <a:rPr lang="pl-PL" sz="1600" i="1" dirty="0">
                <a:solidFill>
                  <a:srgbClr val="0000FF"/>
                </a:solidFill>
              </a:rPr>
              <a:t>S.</a:t>
            </a:r>
            <a:r>
              <a:rPr lang="en-US" sz="1600" i="1" dirty="0">
                <a:solidFill>
                  <a:srgbClr val="0000FF"/>
                </a:solidFill>
              </a:rPr>
              <a:t> Wolfram: A New Kind of Science</a:t>
            </a:r>
            <a:r>
              <a:rPr lang="pl-PL" sz="1600" i="1" dirty="0">
                <a:solidFill>
                  <a:srgbClr val="0000FF"/>
                </a:solidFill>
              </a:rPr>
              <a:t>. Wolfram Media Inc. (2002)</a:t>
            </a:r>
          </a:p>
          <a:p>
            <a:r>
              <a:rPr lang="en-US" sz="1600" i="1" dirty="0">
                <a:solidFill>
                  <a:srgbClr val="0000FF"/>
                </a:solidFill>
              </a:rPr>
              <a:t>Xia,</a:t>
            </a:r>
            <a:r>
              <a:rPr lang="pl-PL" sz="1600" i="1" dirty="0">
                <a:solidFill>
                  <a:srgbClr val="0000FF"/>
                </a:solidFill>
              </a:rPr>
              <a:t> S.,</a:t>
            </a:r>
            <a:r>
              <a:rPr lang="en-US" sz="1600" i="1" dirty="0">
                <a:solidFill>
                  <a:srgbClr val="0000FF"/>
                </a:solidFill>
              </a:rPr>
              <a:t> Liu,</a:t>
            </a:r>
            <a:r>
              <a:rPr lang="pl-PL" sz="1600" i="1" dirty="0">
                <a:solidFill>
                  <a:srgbClr val="0000FF"/>
                </a:solidFill>
              </a:rPr>
              <a:t> Y., </a:t>
            </a:r>
            <a:r>
              <a:rPr lang="en-US" sz="1600" i="1" dirty="0">
                <a:solidFill>
                  <a:srgbClr val="0000FF"/>
                </a:solidFill>
              </a:rPr>
              <a:t> Ding, </a:t>
            </a:r>
            <a:r>
              <a:rPr lang="pl-PL" sz="1600" i="1" dirty="0">
                <a:solidFill>
                  <a:srgbClr val="0000FF"/>
                </a:solidFill>
              </a:rPr>
              <a:t>X., </a:t>
            </a:r>
            <a:r>
              <a:rPr lang="en-US" sz="1600" i="1" dirty="0">
                <a:solidFill>
                  <a:srgbClr val="0000FF"/>
                </a:solidFill>
              </a:rPr>
              <a:t>Wang, </a:t>
            </a:r>
            <a:r>
              <a:rPr lang="pl-PL" sz="1600" i="1" dirty="0">
                <a:solidFill>
                  <a:srgbClr val="0000FF"/>
                </a:solidFill>
              </a:rPr>
              <a:t>G., </a:t>
            </a:r>
            <a:r>
              <a:rPr lang="en-US" sz="1600" i="1" dirty="0">
                <a:solidFill>
                  <a:srgbClr val="0000FF"/>
                </a:solidFill>
              </a:rPr>
              <a:t>Yu, </a:t>
            </a:r>
            <a:r>
              <a:rPr lang="pl-PL" sz="1600" i="1" dirty="0">
                <a:solidFill>
                  <a:srgbClr val="0000FF"/>
                </a:solidFill>
              </a:rPr>
              <a:t>H., </a:t>
            </a:r>
            <a:r>
              <a:rPr lang="en-US" sz="1600" i="1" dirty="0">
                <a:solidFill>
                  <a:srgbClr val="0000FF"/>
                </a:solidFill>
              </a:rPr>
              <a:t>Luo</a:t>
            </a:r>
            <a:r>
              <a:rPr lang="pl-PL" sz="1600" i="1" dirty="0">
                <a:solidFill>
                  <a:srgbClr val="0000FF"/>
                </a:solidFill>
              </a:rPr>
              <a:t>, Y.: </a:t>
            </a:r>
            <a:r>
              <a:rPr lang="en-US" sz="1600" i="1" dirty="0">
                <a:solidFill>
                  <a:srgbClr val="0000FF"/>
                </a:solidFill>
              </a:rPr>
              <a:t>Granular ball</a:t>
            </a:r>
            <a:r>
              <a:rPr lang="pl-PL" sz="1600" i="1" dirty="0">
                <a:solidFill>
                  <a:srgbClr val="0000FF"/>
                </a:solidFill>
              </a:rPr>
              <a:t> </a:t>
            </a:r>
            <a:r>
              <a:rPr lang="en-US" sz="1600" i="1" dirty="0">
                <a:solidFill>
                  <a:srgbClr val="0000FF"/>
                </a:solidFill>
              </a:rPr>
              <a:t>computing classifiers for efficient, scalable and robust learning</a:t>
            </a:r>
            <a:r>
              <a:rPr lang="pl-PL" sz="1600" i="1" dirty="0">
                <a:solidFill>
                  <a:srgbClr val="0000FF"/>
                </a:solidFill>
              </a:rPr>
              <a:t>.</a:t>
            </a:r>
            <a:r>
              <a:rPr lang="en-US" sz="1600" i="1" dirty="0">
                <a:solidFill>
                  <a:srgbClr val="0000FF"/>
                </a:solidFill>
              </a:rPr>
              <a:t> Inf. Sci.</a:t>
            </a:r>
            <a:r>
              <a:rPr lang="pl-PL" sz="1600" i="1" dirty="0">
                <a:solidFill>
                  <a:srgbClr val="0000FF"/>
                </a:solidFill>
              </a:rPr>
              <a:t> </a:t>
            </a:r>
            <a:r>
              <a:rPr lang="en-US" sz="1600" i="1" dirty="0">
                <a:solidFill>
                  <a:srgbClr val="0000FF"/>
                </a:solidFill>
              </a:rPr>
              <a:t>483</a:t>
            </a:r>
            <a:r>
              <a:rPr lang="pl-PL" sz="1600" i="1" dirty="0">
                <a:solidFill>
                  <a:srgbClr val="0000FF"/>
                </a:solidFill>
              </a:rPr>
              <a:t>, (2019)</a:t>
            </a:r>
            <a:r>
              <a:rPr lang="en-US" sz="1600" i="1" dirty="0">
                <a:solidFill>
                  <a:srgbClr val="0000FF"/>
                </a:solidFill>
              </a:rPr>
              <a:t> 136–152.</a:t>
            </a:r>
            <a:r>
              <a:rPr lang="pl-PL" sz="1600" i="1" dirty="0">
                <a:solidFill>
                  <a:srgbClr val="0000FF"/>
                </a:solidFill>
              </a:rPr>
              <a:t> doi:10.1016/j.ins.2019.01.010</a:t>
            </a:r>
            <a:endParaRPr lang="en-US" sz="1600" i="1" dirty="0">
              <a:solidFill>
                <a:srgbClr val="0000FF"/>
              </a:solidFill>
            </a:endParaRPr>
          </a:p>
          <a:p>
            <a:r>
              <a:rPr lang="en-US" sz="1600" i="1" dirty="0">
                <a:solidFill>
                  <a:srgbClr val="0000FF"/>
                </a:solidFill>
              </a:rPr>
              <a:t>Xu, H., Chen, Y., Cao, R. et al. Generative discovery of partial differential equations by learning from math handbooks. Nat </a:t>
            </a:r>
            <a:r>
              <a:rPr lang="en-US" sz="1600" i="1" dirty="0" err="1">
                <a:solidFill>
                  <a:srgbClr val="0000FF"/>
                </a:solidFill>
              </a:rPr>
              <a:t>Commun</a:t>
            </a:r>
            <a:r>
              <a:rPr lang="en-US" sz="1600" i="1" dirty="0">
                <a:solidFill>
                  <a:srgbClr val="0000FF"/>
                </a:solidFill>
              </a:rPr>
              <a:t> 16, 10255 (2025). doi.org/10.1038/s41467-025-65114-2</a:t>
            </a:r>
          </a:p>
          <a:p>
            <a:r>
              <a:rPr lang="en-US" sz="1600" i="1" dirty="0">
                <a:solidFill>
                  <a:srgbClr val="0000FF"/>
                </a:solidFill>
              </a:rPr>
              <a:t>L</a:t>
            </a:r>
            <a:r>
              <a:rPr lang="pl-PL" sz="1600" i="1" dirty="0">
                <a:solidFill>
                  <a:srgbClr val="0000FF"/>
                </a:solidFill>
              </a:rPr>
              <a:t>.</a:t>
            </a:r>
            <a:r>
              <a:rPr lang="en-US" sz="1600" i="1" dirty="0">
                <a:solidFill>
                  <a:srgbClr val="0000FF"/>
                </a:solidFill>
              </a:rPr>
              <a:t> A. Zadeh: From computing with numbers to computing with</a:t>
            </a:r>
            <a:r>
              <a:rPr lang="pl-PL" sz="1600" i="1" dirty="0">
                <a:solidFill>
                  <a:srgbClr val="0000FF"/>
                </a:solidFill>
              </a:rPr>
              <a:t> </a:t>
            </a:r>
            <a:r>
              <a:rPr lang="en-US" sz="1600" i="1" dirty="0">
                <a:solidFill>
                  <a:srgbClr val="0000FF"/>
                </a:solidFill>
              </a:rPr>
              <a:t>words – From manipulation of measurements to</a:t>
            </a:r>
            <a:r>
              <a:rPr lang="pl-PL" sz="1600" i="1" dirty="0">
                <a:solidFill>
                  <a:srgbClr val="0000FF"/>
                </a:solidFill>
              </a:rPr>
              <a:t> </a:t>
            </a:r>
            <a:r>
              <a:rPr lang="en-US" sz="1600" i="1" dirty="0">
                <a:solidFill>
                  <a:srgbClr val="0000FF"/>
                </a:solidFill>
              </a:rPr>
              <a:t>manipulation of perceptions.</a:t>
            </a:r>
            <a:r>
              <a:rPr lang="pl-PL" sz="1600" i="1" dirty="0">
                <a:solidFill>
                  <a:srgbClr val="0000FF"/>
                </a:solidFill>
              </a:rPr>
              <a:t> </a:t>
            </a:r>
            <a:r>
              <a:rPr lang="en-US" sz="1600" i="1" dirty="0">
                <a:solidFill>
                  <a:srgbClr val="0000FF"/>
                </a:solidFill>
              </a:rPr>
              <a:t>IEEE Transactions on Circuits and Systems 45(1),</a:t>
            </a:r>
            <a:r>
              <a:rPr lang="pl-PL" sz="1600" i="1" dirty="0">
                <a:solidFill>
                  <a:srgbClr val="0000FF"/>
                </a:solidFill>
              </a:rPr>
              <a:t> </a:t>
            </a:r>
            <a:r>
              <a:rPr lang="en-US" sz="1600" i="1" dirty="0">
                <a:solidFill>
                  <a:srgbClr val="0000FF"/>
                </a:solidFill>
              </a:rPr>
              <a:t>105–119 (1999</a:t>
            </a:r>
            <a:r>
              <a:rPr lang="pl-PL" sz="1600" i="1" dirty="0">
                <a:solidFill>
                  <a:srgbClr val="0000FF"/>
                </a:solidFill>
              </a:rPr>
              <a:t>). </a:t>
            </a:r>
            <a:r>
              <a:rPr lang="pl-PL" sz="1600" i="1" dirty="0">
                <a:solidFill>
                  <a:srgbClr val="0000FF"/>
                </a:solidFill>
                <a:hlinkClick r:id="rId3"/>
              </a:rPr>
              <a:t>https://doi.org/10.1109/81.739259</a:t>
            </a:r>
            <a:endParaRPr lang="pl-PL" sz="1600" i="1" dirty="0">
              <a:solidFill>
                <a:srgbClr val="0000FF"/>
              </a:solidFill>
            </a:endParaRPr>
          </a:p>
          <a:p>
            <a:r>
              <a:rPr lang="pl-PL" sz="1600" i="1" dirty="0">
                <a:solidFill>
                  <a:srgbClr val="0000FF"/>
                </a:solidFill>
              </a:rPr>
              <a:t>W. Zaremba, </a:t>
            </a:r>
            <a:r>
              <a:rPr lang="en-US" sz="1600" i="1" dirty="0">
                <a:solidFill>
                  <a:srgbClr val="0000FF"/>
                </a:solidFill>
              </a:rPr>
              <a:t>OpenAI (5 steps of </a:t>
            </a:r>
            <a:r>
              <a:rPr lang="pl-PL" sz="1600" i="1" dirty="0">
                <a:solidFill>
                  <a:srgbClr val="0000FF"/>
                </a:solidFill>
              </a:rPr>
              <a:t>development), </a:t>
            </a:r>
            <a:r>
              <a:rPr lang="pl-PL" sz="1600" i="1" dirty="0">
                <a:solidFill>
                  <a:srgbClr val="0000FF"/>
                </a:solidFill>
                <a:hlinkClick r:id="rId4"/>
              </a:rPr>
              <a:t>https://www.youtube.com/watch?v=pX0BZwFEPiE</a:t>
            </a:r>
          </a:p>
          <a:p>
            <a:r>
              <a:rPr lang="en-US" sz="1600" i="1" dirty="0">
                <a:solidFill>
                  <a:srgbClr val="0000FF"/>
                </a:solidFill>
              </a:rPr>
              <a:t>X</a:t>
            </a:r>
            <a:r>
              <a:rPr lang="pl-PL" sz="1600" i="1" dirty="0">
                <a:solidFill>
                  <a:srgbClr val="0000FF"/>
                </a:solidFill>
              </a:rPr>
              <a:t>.</a:t>
            </a:r>
            <a:r>
              <a:rPr lang="en-US" sz="1600" i="1" dirty="0">
                <a:solidFill>
                  <a:srgbClr val="0000FF"/>
                </a:solidFill>
              </a:rPr>
              <a:t> Zeng, J</a:t>
            </a:r>
            <a:r>
              <a:rPr lang="pl-PL" sz="1600" i="1" dirty="0">
                <a:solidFill>
                  <a:srgbClr val="0000FF"/>
                </a:solidFill>
              </a:rPr>
              <a:t>.</a:t>
            </a:r>
            <a:r>
              <a:rPr lang="en-US" sz="1600" i="1" dirty="0">
                <a:solidFill>
                  <a:srgbClr val="0000FF"/>
                </a:solidFill>
              </a:rPr>
              <a:t> </a:t>
            </a:r>
            <a:r>
              <a:rPr lang="en-US" sz="1600" i="1" dirty="0" err="1">
                <a:solidFill>
                  <a:srgbClr val="0000FF"/>
                </a:solidFill>
              </a:rPr>
              <a:t>LinB</a:t>
            </a:r>
            <a:r>
              <a:rPr lang="en-US" sz="1600" i="1" dirty="0">
                <a:solidFill>
                  <a:srgbClr val="0000FF"/>
                </a:solidFill>
              </a:rPr>
              <a:t>, P</a:t>
            </a:r>
            <a:r>
              <a:rPr lang="pl-PL" sz="1600" i="1" dirty="0">
                <a:solidFill>
                  <a:srgbClr val="0000FF"/>
                </a:solidFill>
              </a:rPr>
              <a:t>.</a:t>
            </a:r>
            <a:r>
              <a:rPr lang="en-US" sz="1600" i="1" dirty="0">
                <a:solidFill>
                  <a:srgbClr val="0000FF"/>
                </a:solidFill>
              </a:rPr>
              <a:t> Hu, R</a:t>
            </a:r>
            <a:r>
              <a:rPr lang="pl-PL" sz="1600" i="1" dirty="0">
                <a:solidFill>
                  <a:srgbClr val="0000FF"/>
                </a:solidFill>
              </a:rPr>
              <a:t>.</a:t>
            </a:r>
            <a:r>
              <a:rPr lang="en-US" sz="1600" i="1" dirty="0">
                <a:solidFill>
                  <a:srgbClr val="0000FF"/>
                </a:solidFill>
              </a:rPr>
              <a:t> Huang, Z</a:t>
            </a:r>
            <a:r>
              <a:rPr lang="pl-PL" sz="1600" i="1" dirty="0">
                <a:solidFill>
                  <a:srgbClr val="0000FF"/>
                </a:solidFill>
              </a:rPr>
              <a:t>. </a:t>
            </a:r>
            <a:r>
              <a:rPr lang="en-US" sz="1600" i="1" dirty="0">
                <a:solidFill>
                  <a:srgbClr val="0000FF"/>
                </a:solidFill>
              </a:rPr>
              <a:t>Zhang: A framework for inference inspired by human memory mechanisms. International Conference on Learning Representations 2023. </a:t>
            </a:r>
            <a:r>
              <a:rPr lang="en-US" sz="1600" i="1" dirty="0">
                <a:solidFill>
                  <a:srgbClr val="0000FF"/>
                </a:solidFill>
                <a:hlinkClick r:id="rId5"/>
              </a:rPr>
              <a:t>https://api.semanticscholar.org/CorpusID:264146930</a:t>
            </a:r>
            <a:endParaRPr lang="pl-PL" sz="1600" i="1" dirty="0">
              <a:solidFill>
                <a:srgbClr val="0000FF"/>
              </a:solidFill>
            </a:endParaRPr>
          </a:p>
          <a:p>
            <a:r>
              <a:rPr lang="en-US" sz="1600" i="1" dirty="0">
                <a:solidFill>
                  <a:srgbClr val="0000FF"/>
                </a:solidFill>
              </a:rPr>
              <a:t>Q. Zheng, H. Liu, X. Zhang, C. Yan, X. Cao, T. Gong, Y.-J. Liu, B. Shi, Z. Peng, X. Fan, Y. </a:t>
            </a:r>
            <a:r>
              <a:rPr lang="en-US" sz="1600" i="1" dirty="0" err="1">
                <a:solidFill>
                  <a:srgbClr val="0000FF"/>
                </a:solidFill>
              </a:rPr>
              <a:t>Cai</a:t>
            </a:r>
            <a:r>
              <a:rPr lang="en-US" sz="1600" i="1" dirty="0">
                <a:solidFill>
                  <a:srgbClr val="0000FF"/>
                </a:solidFill>
              </a:rPr>
              <a:t>,  J. Liu: Machine Memory Intelligence: Inspired by Human Memory Mechanisms., 28 January 2025, Engineering. </a:t>
            </a:r>
            <a:r>
              <a:rPr lang="en-US" sz="1600" i="1" dirty="0" err="1">
                <a:solidFill>
                  <a:srgbClr val="0000FF"/>
                </a:solidFill>
                <a:hlinkClick r:id="rId6">
                  <a:extLst>
                    <a:ext uri="{A12FA001-AC4F-418D-AE19-62706E023703}">
                      <ahyp:hlinkClr xmlns="" xmlns:ahyp="http://schemas.microsoft.com/office/drawing/2018/hyperlinkcolor" val="tx"/>
                    </a:ext>
                  </a:extLst>
                </a:hlinkClick>
              </a:rPr>
              <a:t>DOI</a:t>
            </a:r>
            <a:r>
              <a:rPr lang="en-US" sz="1600" i="1" dirty="0">
                <a:solidFill>
                  <a:srgbClr val="0000FF"/>
                </a:solidFill>
                <a:hlinkClick r:id="rId6">
                  <a:extLst>
                    <a:ext uri="{A12FA001-AC4F-418D-AE19-62706E023703}">
                      <ahyp:hlinkClr xmlns="" xmlns:ahyp="http://schemas.microsoft.com/office/drawing/2018/hyperlinkcolor" val="tx"/>
                    </a:ext>
                  </a:extLst>
                </a:hlinkClick>
              </a:rPr>
              <a:t>: 10.1016/j.eng.2025.01.012</a:t>
            </a:r>
            <a:endParaRPr lang="en-US" sz="1600" i="1" dirty="0">
              <a:solidFill>
                <a:srgbClr val="0000FF"/>
              </a:solidFill>
            </a:endParaRPr>
          </a:p>
        </p:txBody>
      </p:sp>
      <p:sp>
        <p:nvSpPr>
          <p:cNvPr id="4" name="Symbol zastępczy numeru slajdu 3">
            <a:extLst>
              <a:ext uri="{FF2B5EF4-FFF2-40B4-BE49-F238E27FC236}">
                <a16:creationId xmlns="" xmlns:a16="http://schemas.microsoft.com/office/drawing/2014/main" id="{6BFA067A-53F4-9882-F713-A3AC6867291D}"/>
              </a:ext>
            </a:extLst>
          </p:cNvPr>
          <p:cNvSpPr>
            <a:spLocks noGrp="1"/>
          </p:cNvSpPr>
          <p:nvPr>
            <p:ph type="sldNum" sz="quarter" idx="12"/>
          </p:nvPr>
        </p:nvSpPr>
        <p:spPr>
          <a:xfrm>
            <a:off x="6842366" y="6198379"/>
            <a:ext cx="2133600" cy="476250"/>
          </a:xfrm>
        </p:spPr>
        <p:txBody>
          <a:bodyPr/>
          <a:lstStyle/>
          <a:p>
            <a:pPr>
              <a:defRPr/>
            </a:pPr>
            <a:fld id="{D02E777F-298D-4C96-825C-3DC57E52C55E}" type="slidenum">
              <a:rPr lang="pl-PL" smtClean="0"/>
              <a:pPr>
                <a:defRPr/>
              </a:pPr>
              <a:t>211</a:t>
            </a:fld>
            <a:endParaRPr lang="pl-PL"/>
          </a:p>
        </p:txBody>
      </p:sp>
    </p:spTree>
    <p:extLst>
      <p:ext uri="{BB962C8B-B14F-4D97-AF65-F5344CB8AC3E}">
        <p14:creationId xmlns:p14="http://schemas.microsoft.com/office/powerpoint/2010/main" val="242387947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06535496-4A65-66B3-67ED-411C5CE396F3}"/>
              </a:ext>
            </a:extLst>
          </p:cNvPr>
          <p:cNvSpPr txBox="1">
            <a:spLocks/>
          </p:cNvSpPr>
          <p:nvPr/>
        </p:nvSpPr>
        <p:spPr>
          <a:xfrm>
            <a:off x="611560" y="2564904"/>
            <a:ext cx="8229600" cy="785813"/>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b="1"/>
              <a:t>THANK YOU!</a:t>
            </a:r>
            <a:endParaRPr lang="en-US" b="1"/>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212</a:t>
            </a:fld>
            <a:endParaRPr lang="pl-PL"/>
          </a:p>
        </p:txBody>
      </p:sp>
    </p:spTree>
    <p:extLst>
      <p:ext uri="{BB962C8B-B14F-4D97-AF65-F5344CB8AC3E}">
        <p14:creationId xmlns:p14="http://schemas.microsoft.com/office/powerpoint/2010/main" val="3883381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p:spPr>
        <p:txBody>
          <a:bodyPr/>
          <a:lstStyle/>
          <a:p>
            <a:fld id="{3302C647-602D-429E-978D-976F61A7D467}" type="slidenum">
              <a:rPr lang="pl-PL" smtClean="0">
                <a:solidFill>
                  <a:prstClr val="black"/>
                </a:solidFill>
              </a:rPr>
              <a:pPr/>
              <a:t>22</a:t>
            </a:fld>
            <a:endParaRPr lang="pl-PL">
              <a:solidFill>
                <a:prstClr val="black"/>
              </a:solidFill>
            </a:endParaRPr>
          </a:p>
        </p:txBody>
      </p:sp>
      <p:sp>
        <p:nvSpPr>
          <p:cNvPr id="35843" name="Rectangle 2"/>
          <p:cNvSpPr>
            <a:spLocks noGrp="1" noChangeArrowheads="1"/>
          </p:cNvSpPr>
          <p:nvPr>
            <p:ph type="title"/>
          </p:nvPr>
        </p:nvSpPr>
        <p:spPr>
          <a:xfrm>
            <a:off x="0" y="836613"/>
            <a:ext cx="8856663" cy="4537075"/>
          </a:xfrm>
        </p:spPr>
        <p:txBody>
          <a:bodyPr/>
          <a:lstStyle/>
          <a:p>
            <a:pPr eaLnBrk="1" hangingPunct="1"/>
            <a:r>
              <a:rPr lang="pl-PL" sz="3200">
                <a:solidFill>
                  <a:srgbClr val="0000FF"/>
                </a:solidFill>
              </a:rPr>
              <a:t>[…] </a:t>
            </a:r>
            <a:r>
              <a:rPr lang="en-US" sz="3200" b="1">
                <a:solidFill>
                  <a:srgbClr val="0000FF"/>
                </a:solidFill>
              </a:rPr>
              <a:t>interaction</a:t>
            </a:r>
            <a:r>
              <a:rPr lang="en-US" sz="3200">
                <a:solidFill>
                  <a:srgbClr val="0000FF"/>
                </a:solidFill>
              </a:rPr>
              <a:t> is a critical issue in the understanding of complex systems of any sorts: as such, it has emerged in several well-established scientific areas other than computer science, like biology, physics, social and organizational sciences.</a:t>
            </a:r>
          </a:p>
        </p:txBody>
      </p:sp>
      <p:sp>
        <p:nvSpPr>
          <p:cNvPr id="247811" name="Rectangle 3"/>
          <p:cNvSpPr>
            <a:spLocks noChangeArrowheads="1"/>
          </p:cNvSpPr>
          <p:nvPr/>
        </p:nvSpPr>
        <p:spPr bwMode="auto">
          <a:xfrm>
            <a:off x="72008" y="4941168"/>
            <a:ext cx="8964488" cy="1320800"/>
          </a:xfrm>
          <a:prstGeom prst="rect">
            <a:avLst/>
          </a:prstGeom>
          <a:noFill/>
          <a:ln w="9525">
            <a:solidFill>
              <a:schemeClr val="bg1"/>
            </a:solidFill>
            <a:miter lim="800000"/>
            <a:headEnd/>
            <a:tailEnd/>
          </a:ln>
          <a:effectLst/>
        </p:spPr>
        <p:txBody>
          <a:bodyPr wrap="square">
            <a:spAutoFit/>
          </a:bodyPr>
          <a:lstStyle/>
          <a:p>
            <a:pPr algn="r">
              <a:defRPr/>
            </a:pPr>
            <a:r>
              <a:rPr lang="pl-PL" sz="2000" i="1" noProof="1">
                <a:solidFill>
                  <a:srgbClr val="0000FF"/>
                </a:solidFill>
                <a:effectLst>
                  <a:outerShdw blurRad="38100" dist="38100" dir="2700000" algn="tl">
                    <a:srgbClr val="C0C0C0"/>
                  </a:outerShdw>
                </a:effectLst>
                <a:cs typeface="Arial" charset="0"/>
              </a:rPr>
              <a:t>Andrea Omicini, Alessandro Ricci, and Mirko Viroli, The Multidisciplinary Patterns of Interaction from Sciences to Computer Science. </a:t>
            </a:r>
          </a:p>
          <a:p>
            <a:pPr algn="r">
              <a:defRPr/>
            </a:pPr>
            <a:r>
              <a:rPr lang="pl-PL" sz="2000" i="1" noProof="1">
                <a:solidFill>
                  <a:srgbClr val="0000FF"/>
                </a:solidFill>
                <a:effectLst>
                  <a:outerShdw blurRad="38100" dist="38100" dir="2700000" algn="tl">
                    <a:srgbClr val="C0C0C0"/>
                  </a:outerShdw>
                </a:effectLst>
                <a:cs typeface="Arial" charset="0"/>
              </a:rPr>
              <a:t>In: D. Goldin, S. Smolka, P. Wagner  (eds.): </a:t>
            </a:r>
            <a:endParaRPr lang="pl-PL" sz="2000" i="1" dirty="0">
              <a:solidFill>
                <a:srgbClr val="0000FF"/>
              </a:solidFill>
              <a:effectLst>
                <a:outerShdw blurRad="38100" dist="38100" dir="2700000" algn="tl">
                  <a:srgbClr val="C0C0C0"/>
                </a:outerShdw>
              </a:effectLst>
              <a:cs typeface="Arial" charset="0"/>
            </a:endParaRPr>
          </a:p>
          <a:p>
            <a:pPr algn="r">
              <a:defRPr/>
            </a:pPr>
            <a:r>
              <a:rPr lang="pl-PL" sz="2000" i="1" noProof="1">
                <a:solidFill>
                  <a:srgbClr val="0000FF"/>
                </a:solidFill>
                <a:effectLst>
                  <a:outerShdw blurRad="38100" dist="38100" dir="2700000" algn="tl">
                    <a:srgbClr val="C0C0C0"/>
                  </a:outerShdw>
                </a:effectLst>
                <a:cs typeface="Arial" charset="0"/>
              </a:rPr>
              <a:t>Interactive computation: The new paradigm, Springer 2006</a:t>
            </a:r>
          </a:p>
        </p:txBody>
      </p:sp>
      <p:sp>
        <p:nvSpPr>
          <p:cNvPr id="35845" name="Tytuł 1"/>
          <p:cNvSpPr>
            <a:spLocks/>
          </p:cNvSpPr>
          <p:nvPr/>
        </p:nvSpPr>
        <p:spPr bwMode="auto">
          <a:xfrm>
            <a:off x="395288" y="115888"/>
            <a:ext cx="8229600" cy="785812"/>
          </a:xfrm>
          <a:prstGeom prst="rect">
            <a:avLst/>
          </a:prstGeom>
          <a:noFill/>
          <a:ln w="9525">
            <a:noFill/>
            <a:miter lim="800000"/>
            <a:headEnd/>
            <a:tailEnd/>
          </a:ln>
        </p:spPr>
        <p:txBody>
          <a:bodyPr anchor="ctr"/>
          <a:lstStyle/>
          <a:p>
            <a:pPr algn="ctr"/>
            <a:r>
              <a:rPr lang="pl-PL" sz="4400" b="1">
                <a:solidFill>
                  <a:srgbClr val="0070C0"/>
                </a:solidFill>
              </a:rPr>
              <a:t>INTERACTIONS</a:t>
            </a:r>
          </a:p>
        </p:txBody>
      </p:sp>
    </p:spTree>
    <p:extLst>
      <p:ext uri="{BB962C8B-B14F-4D97-AF65-F5344CB8AC3E}">
        <p14:creationId xmlns:p14="http://schemas.microsoft.com/office/powerpoint/2010/main" val="2596160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44994" y="778785"/>
            <a:ext cx="5075238" cy="3313037"/>
          </a:xfrm>
        </p:spPr>
        <p:txBody>
          <a:bodyPr/>
          <a:lstStyle/>
          <a:p>
            <a:r>
              <a:rPr lang="pl-PL" sz="3200" dirty="0"/>
              <a:t/>
            </a:r>
            <a:br>
              <a:rPr lang="pl-PL" sz="3200" dirty="0"/>
            </a:br>
            <a:r>
              <a:rPr lang="pl-PL" sz="3200" dirty="0"/>
              <a:t/>
            </a:r>
            <a:br>
              <a:rPr lang="pl-PL" sz="3200" dirty="0"/>
            </a:br>
            <a:r>
              <a:rPr lang="pl-PL" sz="2000" dirty="0">
                <a:solidFill>
                  <a:srgbClr val="0000FF"/>
                </a:solidFill>
              </a:rPr>
              <a:t>[…] </a:t>
            </a:r>
            <a:r>
              <a:rPr lang="en-US" sz="2000" dirty="0">
                <a:solidFill>
                  <a:srgbClr val="0000FF"/>
                </a:solidFill>
              </a:rPr>
              <a:t>One of the fascinating goals of natural computing is to understand, in terms of information processing, the functioning of a living cell. An important step in this direction is understanding of </a:t>
            </a:r>
            <a:r>
              <a:rPr lang="en-US" sz="2000" b="1" dirty="0">
                <a:solidFill>
                  <a:srgbClr val="0000FF"/>
                </a:solidFill>
              </a:rPr>
              <a:t>interactions</a:t>
            </a:r>
            <a:r>
              <a:rPr lang="en-US" sz="2000" dirty="0">
                <a:solidFill>
                  <a:srgbClr val="0000FF"/>
                </a:solidFill>
              </a:rPr>
              <a:t> between biochemical reactions. </a:t>
            </a:r>
            <a:r>
              <a:rPr lang="pl-PL" sz="2000" dirty="0">
                <a:solidFill>
                  <a:srgbClr val="0000FF"/>
                </a:solidFill>
              </a:rPr>
              <a:t>…</a:t>
            </a:r>
            <a:r>
              <a:rPr lang="en-US" sz="2000" dirty="0">
                <a:solidFill>
                  <a:srgbClr val="0000FF"/>
                </a:solidFill>
              </a:rPr>
              <a:t> the functioning of a living cell is determined by </a:t>
            </a:r>
            <a:r>
              <a:rPr lang="en-US" sz="2000" b="1" dirty="0">
                <a:solidFill>
                  <a:srgbClr val="0000FF"/>
                </a:solidFill>
              </a:rPr>
              <a:t>interactions</a:t>
            </a:r>
            <a:r>
              <a:rPr lang="en-US" sz="2000" dirty="0">
                <a:solidFill>
                  <a:srgbClr val="0000FF"/>
                </a:solidFill>
              </a:rPr>
              <a:t> of a huge number of biochemical reactions that take place in living cells.</a:t>
            </a:r>
            <a:r>
              <a:rPr lang="pl-PL" sz="2000" dirty="0">
                <a:solidFill>
                  <a:srgbClr val="0000FF"/>
                </a:solidFill>
              </a:rPr>
              <a:t/>
            </a:r>
            <a:br>
              <a:rPr lang="pl-PL" sz="2000" dirty="0">
                <a:solidFill>
                  <a:srgbClr val="0000FF"/>
                </a:solidFill>
              </a:rPr>
            </a:br>
            <a:r>
              <a:rPr lang="en-US" sz="3200" dirty="0">
                <a:solidFill>
                  <a:srgbClr val="0000FF"/>
                </a:solidFill>
              </a:rPr>
              <a:t> </a:t>
            </a:r>
            <a:r>
              <a:rPr lang="pl-PL" sz="3200" dirty="0">
                <a:solidFill>
                  <a:srgbClr val="0000FF"/>
                </a:solidFill>
              </a:rPr>
              <a:t/>
            </a:r>
            <a:br>
              <a:rPr lang="pl-PL" sz="3200" dirty="0">
                <a:solidFill>
                  <a:srgbClr val="0000FF"/>
                </a:solidFill>
              </a:rPr>
            </a:br>
            <a:endParaRPr lang="pl-PL" sz="3200" dirty="0">
              <a:solidFill>
                <a:srgbClr val="0000FF"/>
              </a:solidFill>
            </a:endParaRPr>
          </a:p>
        </p:txBody>
      </p:sp>
      <p:sp>
        <p:nvSpPr>
          <p:cNvPr id="247811" name="Rectangle 3"/>
          <p:cNvSpPr>
            <a:spLocks noChangeArrowheads="1"/>
          </p:cNvSpPr>
          <p:nvPr/>
        </p:nvSpPr>
        <p:spPr bwMode="auto">
          <a:xfrm>
            <a:off x="81495" y="4080317"/>
            <a:ext cx="5138737" cy="2585323"/>
          </a:xfrm>
          <a:prstGeom prst="rect">
            <a:avLst/>
          </a:prstGeom>
          <a:noFill/>
          <a:ln w="9525">
            <a:solidFill>
              <a:schemeClr val="bg1"/>
            </a:solidFill>
            <a:miter lim="800000"/>
            <a:headEnd/>
            <a:tailEnd/>
          </a:ln>
          <a:effectLst/>
        </p:spPr>
        <p:txBody>
          <a:bodyPr wrap="square">
            <a:spAutoFit/>
          </a:bodyPr>
          <a:lstStyle/>
          <a:p>
            <a:pPr algn="r">
              <a:defRPr/>
            </a:pPr>
            <a:r>
              <a:rPr lang="en-US" sz="1800" i="1" dirty="0">
                <a:solidFill>
                  <a:srgbClr val="0000FF"/>
                </a:solidFill>
              </a:rPr>
              <a:t>Andrzej Ehrenfeucht</a:t>
            </a:r>
            <a:r>
              <a:rPr lang="pl-PL" sz="1800" i="1" dirty="0">
                <a:solidFill>
                  <a:srgbClr val="0000FF"/>
                </a:solidFill>
              </a:rPr>
              <a:t>,</a:t>
            </a:r>
            <a:r>
              <a:rPr lang="en-US" sz="1800" i="1" dirty="0">
                <a:solidFill>
                  <a:srgbClr val="0000FF"/>
                </a:solidFill>
              </a:rPr>
              <a:t> Grzegorz Rozenberg</a:t>
            </a:r>
            <a:r>
              <a:rPr lang="pl-PL" sz="1800" i="1" dirty="0">
                <a:solidFill>
                  <a:srgbClr val="0000FF"/>
                </a:solidFill>
              </a:rPr>
              <a:t>: </a:t>
            </a:r>
            <a:r>
              <a:rPr lang="en-US" sz="1800" i="1" dirty="0">
                <a:solidFill>
                  <a:srgbClr val="0000FF"/>
                </a:solidFill>
              </a:rPr>
              <a:t>Reaction Systems: A Model of Computation Inspired by</a:t>
            </a:r>
            <a:r>
              <a:rPr lang="pl-PL" sz="1800" i="1" dirty="0">
                <a:solidFill>
                  <a:srgbClr val="0000FF"/>
                </a:solidFill>
              </a:rPr>
              <a:t> </a:t>
            </a:r>
            <a:r>
              <a:rPr lang="pl-PL" sz="1800" i="1" dirty="0" err="1">
                <a:solidFill>
                  <a:srgbClr val="0000FF"/>
                </a:solidFill>
              </a:rPr>
              <a:t>Biochemistry</a:t>
            </a:r>
            <a:r>
              <a:rPr lang="pl-PL" sz="1800" i="1" dirty="0">
                <a:solidFill>
                  <a:srgbClr val="0000FF"/>
                </a:solidFill>
              </a:rPr>
              <a:t>, LNCS 6224, 1–3, 2010</a:t>
            </a:r>
          </a:p>
          <a:p>
            <a:pPr algn="r">
              <a:defRPr/>
            </a:pPr>
            <a:endParaRPr lang="pl-PL" sz="1800" i="1" dirty="0">
              <a:solidFill>
                <a:srgbClr val="0000FF"/>
              </a:solidFill>
            </a:endParaRPr>
          </a:p>
          <a:p>
            <a:pPr algn="r">
              <a:defRPr/>
            </a:pPr>
            <a:r>
              <a:rPr lang="pl-PL" sz="1800" i="1" dirty="0">
                <a:solidFill>
                  <a:srgbClr val="0000FF"/>
                </a:solidFill>
              </a:rPr>
              <a:t>B. Allen, B. C. </a:t>
            </a:r>
            <a:r>
              <a:rPr lang="pl-PL" sz="1800" i="1" dirty="0" err="1">
                <a:solidFill>
                  <a:srgbClr val="0000FF"/>
                </a:solidFill>
              </a:rPr>
              <a:t>Stacey</a:t>
            </a:r>
            <a:r>
              <a:rPr lang="pl-PL" sz="1800" i="1" dirty="0">
                <a:solidFill>
                  <a:srgbClr val="0000FF"/>
                </a:solidFill>
              </a:rPr>
              <a:t>, Y. Bar-</a:t>
            </a:r>
            <a:r>
              <a:rPr lang="pl-PL" sz="1800" i="1" dirty="0" err="1">
                <a:solidFill>
                  <a:srgbClr val="0000FF"/>
                </a:solidFill>
              </a:rPr>
              <a:t>Yam</a:t>
            </a:r>
            <a:r>
              <a:rPr lang="pl-PL" sz="1800" i="1" dirty="0">
                <a:solidFill>
                  <a:srgbClr val="0000FF"/>
                </a:solidFill>
              </a:rPr>
              <a:t>: </a:t>
            </a:r>
            <a:r>
              <a:rPr lang="pl-PL" sz="1800" i="1" dirty="0" err="1">
                <a:solidFill>
                  <a:srgbClr val="0000FF"/>
                </a:solidFill>
              </a:rPr>
              <a:t>Multiscale</a:t>
            </a:r>
            <a:r>
              <a:rPr lang="pl-PL" sz="1800" i="1" dirty="0">
                <a:solidFill>
                  <a:srgbClr val="0000FF"/>
                </a:solidFill>
              </a:rPr>
              <a:t> </a:t>
            </a:r>
            <a:r>
              <a:rPr lang="pl-PL" sz="1800" i="1" dirty="0" err="1">
                <a:solidFill>
                  <a:srgbClr val="0000FF"/>
                </a:solidFill>
              </a:rPr>
              <a:t>information</a:t>
            </a:r>
            <a:r>
              <a:rPr lang="pl-PL" sz="1800" i="1" dirty="0">
                <a:solidFill>
                  <a:srgbClr val="0000FF"/>
                </a:solidFill>
              </a:rPr>
              <a:t> </a:t>
            </a:r>
            <a:r>
              <a:rPr lang="pl-PL" sz="1800" i="1" dirty="0" err="1">
                <a:solidFill>
                  <a:srgbClr val="0000FF"/>
                </a:solidFill>
              </a:rPr>
              <a:t>theory</a:t>
            </a:r>
            <a:r>
              <a:rPr lang="pl-PL" sz="1800" i="1" dirty="0">
                <a:solidFill>
                  <a:srgbClr val="0000FF"/>
                </a:solidFill>
              </a:rPr>
              <a:t> and the </a:t>
            </a:r>
            <a:r>
              <a:rPr lang="pl-PL" sz="1800" i="1" dirty="0" err="1">
                <a:solidFill>
                  <a:srgbClr val="0000FF"/>
                </a:solidFill>
              </a:rPr>
              <a:t>marginal</a:t>
            </a:r>
            <a:r>
              <a:rPr lang="pl-PL" sz="1800" i="1" dirty="0">
                <a:solidFill>
                  <a:srgbClr val="0000FF"/>
                </a:solidFill>
              </a:rPr>
              <a:t> </a:t>
            </a:r>
            <a:r>
              <a:rPr lang="pl-PL" sz="1800" i="1" dirty="0" err="1">
                <a:solidFill>
                  <a:srgbClr val="0000FF"/>
                </a:solidFill>
              </a:rPr>
              <a:t>utility</a:t>
            </a:r>
            <a:r>
              <a:rPr lang="pl-PL" sz="1800" i="1" dirty="0">
                <a:solidFill>
                  <a:srgbClr val="0000FF"/>
                </a:solidFill>
              </a:rPr>
              <a:t> of </a:t>
            </a:r>
            <a:r>
              <a:rPr lang="pl-PL" sz="1800" i="1" dirty="0" err="1">
                <a:solidFill>
                  <a:srgbClr val="0000FF"/>
                </a:solidFill>
              </a:rPr>
              <a:t>information</a:t>
            </a:r>
            <a:r>
              <a:rPr lang="pl-PL" sz="1800" i="1" dirty="0">
                <a:solidFill>
                  <a:srgbClr val="0000FF"/>
                </a:solidFill>
              </a:rPr>
              <a:t>, </a:t>
            </a:r>
            <a:r>
              <a:rPr lang="pl-PL" sz="1800" i="1" dirty="0" err="1">
                <a:solidFill>
                  <a:srgbClr val="0000FF"/>
                </a:solidFill>
              </a:rPr>
              <a:t>Entropy</a:t>
            </a:r>
            <a:r>
              <a:rPr lang="pl-PL" sz="1800" i="1" dirty="0">
                <a:solidFill>
                  <a:srgbClr val="0000FF"/>
                </a:solidFill>
              </a:rPr>
              <a:t> 19(6): 273  (2017) doi:10.3390/e19060273.</a:t>
            </a:r>
          </a:p>
          <a:p>
            <a:pPr algn="r">
              <a:defRPr/>
            </a:pPr>
            <a:endParaRPr lang="pl-PL" sz="1800" i="1" dirty="0">
              <a:solidFill>
                <a:srgbClr val="0000FF"/>
              </a:solidFill>
            </a:endParaRPr>
          </a:p>
        </p:txBody>
      </p:sp>
      <p:sp>
        <p:nvSpPr>
          <p:cNvPr id="36869" name="Tytuł 1"/>
          <p:cNvSpPr>
            <a:spLocks/>
          </p:cNvSpPr>
          <p:nvPr/>
        </p:nvSpPr>
        <p:spPr bwMode="auto">
          <a:xfrm>
            <a:off x="395288" y="115888"/>
            <a:ext cx="8229600" cy="595576"/>
          </a:xfrm>
          <a:prstGeom prst="rect">
            <a:avLst/>
          </a:prstGeom>
          <a:noFill/>
          <a:ln w="9525">
            <a:noFill/>
            <a:miter lim="800000"/>
            <a:headEnd/>
            <a:tailEnd/>
          </a:ln>
        </p:spPr>
        <p:txBody>
          <a:bodyPr anchor="ctr"/>
          <a:lstStyle/>
          <a:p>
            <a:pPr algn="ctr"/>
            <a:r>
              <a:rPr lang="pl-PL" sz="3600" b="1" dirty="0">
                <a:solidFill>
                  <a:srgbClr val="0070C0"/>
                </a:solidFill>
              </a:rPr>
              <a:t>INTERACTIONS &amp; MULTISCALING</a:t>
            </a:r>
          </a:p>
        </p:txBody>
      </p:sp>
      <p:pic>
        <p:nvPicPr>
          <p:cNvPr id="36870" name="Picture 2"/>
          <p:cNvPicPr>
            <a:picLocks noChangeAspect="1" noChangeArrowheads="1"/>
          </p:cNvPicPr>
          <p:nvPr/>
        </p:nvPicPr>
        <p:blipFill>
          <a:blip r:embed="rId3" cstate="print"/>
          <a:srcRect/>
          <a:stretch>
            <a:fillRect/>
          </a:stretch>
        </p:blipFill>
        <p:spPr bwMode="auto">
          <a:xfrm>
            <a:off x="5204465" y="724014"/>
            <a:ext cx="3840574" cy="2598572"/>
          </a:xfrm>
          <a:prstGeom prst="rect">
            <a:avLst/>
          </a:prstGeom>
          <a:noFill/>
          <a:ln w="9525">
            <a:noFill/>
            <a:miter lim="800000"/>
            <a:headEnd/>
            <a:tailEnd/>
          </a:ln>
        </p:spPr>
      </p:pic>
      <p:sp>
        <p:nvSpPr>
          <p:cNvPr id="36871" name="Prostokąt 6"/>
          <p:cNvSpPr>
            <a:spLocks noChangeArrowheads="1"/>
          </p:cNvSpPr>
          <p:nvPr/>
        </p:nvSpPr>
        <p:spPr bwMode="auto">
          <a:xfrm>
            <a:off x="5144816" y="3501008"/>
            <a:ext cx="3959225" cy="2339102"/>
          </a:xfrm>
          <a:prstGeom prst="rect">
            <a:avLst/>
          </a:prstGeom>
          <a:noFill/>
          <a:ln w="9525">
            <a:noFill/>
            <a:miter lim="800000"/>
            <a:headEnd/>
            <a:tailEnd/>
          </a:ln>
        </p:spPr>
        <p:txBody>
          <a:bodyPr>
            <a:spAutoFit/>
          </a:bodyPr>
          <a:lstStyle/>
          <a:p>
            <a:r>
              <a:rPr lang="en-US" sz="1600" dirty="0">
                <a:solidFill>
                  <a:prstClr val="black"/>
                </a:solidFill>
              </a:rPr>
              <a:t>A human dendritic cell (blue pseudo-color) in close interaction with a lymphocyte (yellow pseudo-color). This contact may lead to the creation of an immunological synapse.</a:t>
            </a:r>
            <a:r>
              <a:rPr lang="en-US" sz="2000" dirty="0">
                <a:solidFill>
                  <a:prstClr val="black"/>
                </a:solidFill>
              </a:rPr>
              <a:t> </a:t>
            </a:r>
            <a:endParaRPr lang="pl-PL" sz="2000" dirty="0">
              <a:solidFill>
                <a:prstClr val="black"/>
              </a:solidFill>
            </a:endParaRPr>
          </a:p>
          <a:p>
            <a:r>
              <a:rPr lang="pl-PL" sz="1600" i="1" dirty="0">
                <a:solidFill>
                  <a:prstClr val="black"/>
                </a:solidFill>
              </a:rPr>
              <a:t>     </a:t>
            </a:r>
            <a:r>
              <a:rPr lang="en-US" sz="1600" i="1" dirty="0">
                <a:solidFill>
                  <a:prstClr val="black"/>
                </a:solidFill>
              </a:rPr>
              <a:t>The Immune Synapse</a:t>
            </a:r>
            <a:r>
              <a:rPr lang="pl-PL" sz="1600" i="1" dirty="0">
                <a:solidFill>
                  <a:prstClr val="black"/>
                </a:solidFill>
              </a:rPr>
              <a:t> </a:t>
            </a:r>
            <a:r>
              <a:rPr lang="en-US" sz="1600" i="1" dirty="0">
                <a:solidFill>
                  <a:prstClr val="black"/>
                </a:solidFill>
              </a:rPr>
              <a:t>by Olivier </a:t>
            </a:r>
            <a:endParaRPr lang="pl-PL" sz="1600" i="1" dirty="0">
              <a:solidFill>
                <a:prstClr val="black"/>
              </a:solidFill>
            </a:endParaRPr>
          </a:p>
          <a:p>
            <a:r>
              <a:rPr lang="pl-PL" sz="1600" i="1" dirty="0">
                <a:solidFill>
                  <a:prstClr val="black"/>
                </a:solidFill>
              </a:rPr>
              <a:t>     </a:t>
            </a:r>
            <a:r>
              <a:rPr lang="en-US" sz="1600" i="1" dirty="0">
                <a:solidFill>
                  <a:prstClr val="black"/>
                </a:solidFill>
              </a:rPr>
              <a:t>Schwartz and the Electron</a:t>
            </a:r>
            <a:r>
              <a:rPr lang="pl-PL" sz="1600" i="1" dirty="0">
                <a:solidFill>
                  <a:prstClr val="black"/>
                </a:solidFill>
              </a:rPr>
              <a:t> M</a:t>
            </a:r>
            <a:r>
              <a:rPr lang="en-US" sz="1600" i="1" dirty="0" err="1">
                <a:solidFill>
                  <a:prstClr val="black"/>
                </a:solidFill>
              </a:rPr>
              <a:t>icroscopy</a:t>
            </a:r>
            <a:endParaRPr lang="pl-PL" sz="1600" i="1" dirty="0">
              <a:solidFill>
                <a:prstClr val="black"/>
              </a:solidFill>
            </a:endParaRPr>
          </a:p>
          <a:p>
            <a:r>
              <a:rPr lang="pl-PL" sz="1600" i="1" dirty="0">
                <a:solidFill>
                  <a:prstClr val="black"/>
                </a:solidFill>
              </a:rPr>
              <a:t> </a:t>
            </a:r>
            <a:r>
              <a:rPr lang="en-US" sz="1600" i="1" dirty="0">
                <a:solidFill>
                  <a:prstClr val="black"/>
                </a:solidFill>
              </a:rPr>
              <a:t> </a:t>
            </a:r>
            <a:r>
              <a:rPr lang="pl-PL" sz="1600" i="1" dirty="0">
                <a:solidFill>
                  <a:prstClr val="black"/>
                </a:solidFill>
              </a:rPr>
              <a:t>   </a:t>
            </a:r>
            <a:r>
              <a:rPr lang="en-US" sz="1600" i="1" dirty="0">
                <a:solidFill>
                  <a:prstClr val="black"/>
                </a:solidFill>
              </a:rPr>
              <a:t>Core Facility, </a:t>
            </a:r>
            <a:r>
              <a:rPr lang="en-US" sz="1600" i="1" dirty="0" err="1">
                <a:solidFill>
                  <a:prstClr val="black"/>
                </a:solidFill>
              </a:rPr>
              <a:t>Institut</a:t>
            </a:r>
            <a:r>
              <a:rPr lang="en-US" sz="1600" i="1" dirty="0">
                <a:solidFill>
                  <a:prstClr val="black"/>
                </a:solidFill>
              </a:rPr>
              <a:t> </a:t>
            </a:r>
            <a:r>
              <a:rPr lang="en-US" sz="1600" i="1" dirty="0" err="1">
                <a:solidFill>
                  <a:prstClr val="black"/>
                </a:solidFill>
              </a:rPr>
              <a:t>Pasteu</a:t>
            </a:r>
            <a:r>
              <a:rPr lang="pl-PL" sz="1600" i="1" dirty="0">
                <a:solidFill>
                  <a:prstClr val="black"/>
                </a:solidFill>
              </a:rPr>
              <a:t>r</a:t>
            </a:r>
          </a:p>
          <a:p>
            <a:pPr algn="r"/>
            <a:r>
              <a:rPr lang="pl-PL" sz="1400" dirty="0">
                <a:solidFill>
                  <a:prstClr val="black"/>
                </a:solidFill>
                <a:hlinkClick r:id="rId4"/>
              </a:rPr>
              <a:t>http://www.cell.com/Cell_Picture_Show</a:t>
            </a:r>
            <a:endParaRPr lang="pl-PL" sz="1400" dirty="0">
              <a:solidFill>
                <a:prstClr val="black"/>
              </a:solidFill>
            </a:endParaRPr>
          </a:p>
        </p:txBody>
      </p:sp>
    </p:spTree>
    <p:extLst>
      <p:ext uri="{BB962C8B-B14F-4D97-AF65-F5344CB8AC3E}">
        <p14:creationId xmlns:p14="http://schemas.microsoft.com/office/powerpoint/2010/main" val="863863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650E57C-BE22-B5C1-B9DF-66AF459A6376}"/>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23FAE40F-688A-767F-41D6-F285553BB079}"/>
              </a:ext>
            </a:extLst>
          </p:cNvPr>
          <p:cNvSpPr>
            <a:spLocks noGrp="1"/>
          </p:cNvSpPr>
          <p:nvPr>
            <p:ph type="title"/>
          </p:nvPr>
        </p:nvSpPr>
        <p:spPr>
          <a:xfrm>
            <a:off x="72008" y="0"/>
            <a:ext cx="9036496" cy="6858000"/>
          </a:xfrm>
        </p:spPr>
        <p:txBody>
          <a:bodyPr/>
          <a:lstStyle/>
          <a:p>
            <a:r>
              <a:rPr lang="pl-PL" b="1"/>
              <a:t/>
            </a:r>
            <a:br>
              <a:rPr lang="pl-PL" b="1"/>
            </a:br>
            <a:r>
              <a:rPr lang="pl-PL" b="1"/>
              <a:t/>
            </a:r>
            <a:br>
              <a:rPr lang="pl-PL" b="1"/>
            </a:br>
            <a:r>
              <a:rPr lang="pl-PL" b="1"/>
              <a:t/>
            </a:r>
            <a:br>
              <a:rPr lang="pl-PL" b="1"/>
            </a:br>
            <a:r>
              <a:rPr lang="en-GB" b="1"/>
              <a:t/>
            </a:r>
            <a:br>
              <a:rPr lang="en-GB" b="1"/>
            </a:br>
            <a:r>
              <a:rPr lang="pl-PL" b="1"/>
              <a:t/>
            </a:r>
            <a:br>
              <a:rPr lang="pl-PL" b="1"/>
            </a:br>
            <a:r>
              <a:rPr lang="en-GB" sz="4000" b="1"/>
              <a:t/>
            </a:r>
            <a:br>
              <a:rPr lang="en-GB" sz="4000" b="1"/>
            </a:br>
            <a:r>
              <a:rPr lang="pl-PL" b="1"/>
              <a:t/>
            </a:r>
            <a:br>
              <a:rPr lang="pl-PL" b="1"/>
            </a:br>
            <a:endParaRPr lang="en-US" b="1"/>
          </a:p>
        </p:txBody>
      </p:sp>
      <p:sp>
        <p:nvSpPr>
          <p:cNvPr id="41" name="pole tekstowe 40"/>
          <p:cNvSpPr txBox="1"/>
          <p:nvPr/>
        </p:nvSpPr>
        <p:spPr>
          <a:xfrm>
            <a:off x="29517" y="993867"/>
            <a:ext cx="9121477" cy="2677656"/>
          </a:xfrm>
          <a:prstGeom prst="rect">
            <a:avLst/>
          </a:prstGeom>
          <a:noFill/>
        </p:spPr>
        <p:txBody>
          <a:bodyPr wrap="square" rtlCol="0">
            <a:spAutoFit/>
          </a:bodyPr>
          <a:lstStyle/>
          <a:p>
            <a:pPr algn="ctr"/>
            <a:r>
              <a:rPr lang="en-US" sz="2400" b="1" dirty="0">
                <a:solidFill>
                  <a:srgbClr val="0000FF"/>
                </a:solidFill>
              </a:rPr>
              <a:t>CHALLENGE FOR </a:t>
            </a:r>
            <a:r>
              <a:rPr lang="pl-PL" sz="2400" b="1" dirty="0" err="1">
                <a:solidFill>
                  <a:srgbClr val="0000FF"/>
                </a:solidFill>
              </a:rPr>
              <a:t>IS</a:t>
            </a:r>
            <a:r>
              <a:rPr lang="en-US" sz="2400" b="1" dirty="0">
                <a:solidFill>
                  <a:srgbClr val="0000FF"/>
                </a:solidFill>
              </a:rPr>
              <a:t> CONTROL: </a:t>
            </a:r>
            <a:endParaRPr lang="pl-PL" sz="2400" b="1" dirty="0">
              <a:solidFill>
                <a:srgbClr val="0000FF"/>
              </a:solidFill>
            </a:endParaRPr>
          </a:p>
          <a:p>
            <a:pPr algn="ctr"/>
            <a:endParaRPr lang="pl-PL" sz="2400" b="1" dirty="0">
              <a:solidFill>
                <a:srgbClr val="0000FF"/>
              </a:solidFill>
            </a:endParaRPr>
          </a:p>
          <a:p>
            <a:pPr algn="ctr"/>
            <a:r>
              <a:rPr lang="en-US" sz="2000" b="1" dirty="0">
                <a:solidFill>
                  <a:srgbClr val="0000FF"/>
                </a:solidFill>
              </a:rPr>
              <a:t>DEVELOPMENT OF REASONING METHODS SUPPORTING </a:t>
            </a:r>
            <a:endParaRPr lang="pl-PL" sz="2000" b="1" dirty="0">
              <a:solidFill>
                <a:srgbClr val="0000FF"/>
              </a:solidFill>
            </a:endParaRPr>
          </a:p>
          <a:p>
            <a:pPr algn="ctr"/>
            <a:r>
              <a:rPr lang="en-US" sz="2000" b="1" dirty="0">
                <a:solidFill>
                  <a:srgbClr val="0000FF"/>
                </a:solidFill>
              </a:rPr>
              <a:t>GENERATION &amp; COORDINATION OF DIFFERENT KINDS OF INTERACTIONS WITH ABSTRACT AND PHYSICAL OBJECTS AND REASONING (EXPRESSED IN DIFFERENT LANGUAGES: FORMAL AND NATURAL) ABOUT THEIR RESULTS FOR MAKING THE RIGHT DECISIONS (i.e. FOR JUDGMENT)</a:t>
            </a:r>
          </a:p>
        </p:txBody>
      </p:sp>
      <p:sp>
        <p:nvSpPr>
          <p:cNvPr id="60" name="pole tekstowe 4"/>
          <p:cNvSpPr txBox="1">
            <a:spLocks noChangeArrowheads="1"/>
          </p:cNvSpPr>
          <p:nvPr/>
        </p:nvSpPr>
        <p:spPr bwMode="auto">
          <a:xfrm>
            <a:off x="989855" y="3889212"/>
            <a:ext cx="7200800" cy="2585323"/>
          </a:xfrm>
          <a:prstGeom prst="rect">
            <a:avLst/>
          </a:prstGeom>
          <a:noFill/>
          <a:ln w="9525">
            <a:noFill/>
            <a:miter lim="800000"/>
            <a:headEnd/>
            <a:tailEnd/>
          </a:ln>
        </p:spPr>
        <p:txBody>
          <a:bodyPr wrap="square">
            <a:spAutoFit/>
          </a:bodyPr>
          <a:lstStyle/>
          <a:p>
            <a:r>
              <a:rPr lang="en-US" sz="1800" dirty="0">
                <a:solidFill>
                  <a:srgbClr val="0000FF"/>
                </a:solidFill>
              </a:rPr>
              <a:t>Traditional statistics is strong in devising ways of describing</a:t>
            </a:r>
            <a:r>
              <a:rPr lang="pl-PL" sz="1800" dirty="0">
                <a:solidFill>
                  <a:srgbClr val="0000FF"/>
                </a:solidFill>
              </a:rPr>
              <a:t> </a:t>
            </a:r>
            <a:r>
              <a:rPr lang="en-US" sz="1800" dirty="0">
                <a:solidFill>
                  <a:srgbClr val="0000FF"/>
                </a:solidFill>
              </a:rPr>
              <a:t>data and inferring distributional parameters from sample.</a:t>
            </a:r>
            <a:r>
              <a:rPr lang="pl-PL" sz="1800" dirty="0">
                <a:solidFill>
                  <a:srgbClr val="0000FF"/>
                </a:solidFill>
              </a:rPr>
              <a:t> </a:t>
            </a:r>
            <a:endParaRPr lang="en-US" sz="1800" dirty="0">
              <a:solidFill>
                <a:srgbClr val="0000FF"/>
              </a:solidFill>
            </a:endParaRPr>
          </a:p>
          <a:p>
            <a:r>
              <a:rPr lang="en-US" sz="1800" dirty="0">
                <a:solidFill>
                  <a:srgbClr val="0000FF"/>
                </a:solidFill>
              </a:rPr>
              <a:t>Causal inference requires two additional ingredients:</a:t>
            </a:r>
          </a:p>
          <a:p>
            <a:r>
              <a:rPr lang="pl-PL" sz="1800" dirty="0">
                <a:solidFill>
                  <a:srgbClr val="0000FF"/>
                </a:solidFill>
              </a:rPr>
              <a:t>     -  </a:t>
            </a:r>
            <a:r>
              <a:rPr lang="en-US" sz="1800" i="1" dirty="0">
                <a:solidFill>
                  <a:srgbClr val="0000FF"/>
                </a:solidFill>
              </a:rPr>
              <a:t>a science-friendly language for articulating</a:t>
            </a:r>
            <a:endParaRPr lang="pl-PL" sz="1800" i="1" dirty="0">
              <a:solidFill>
                <a:srgbClr val="0000FF"/>
              </a:solidFill>
            </a:endParaRPr>
          </a:p>
          <a:p>
            <a:r>
              <a:rPr lang="pl-PL" sz="1800" i="1" dirty="0">
                <a:solidFill>
                  <a:srgbClr val="0000FF"/>
                </a:solidFill>
              </a:rPr>
              <a:t>        </a:t>
            </a:r>
            <a:r>
              <a:rPr lang="en-US" sz="1800" i="1" dirty="0">
                <a:solidFill>
                  <a:srgbClr val="0000FF"/>
                </a:solidFill>
              </a:rPr>
              <a:t>causal</a:t>
            </a:r>
            <a:r>
              <a:rPr lang="pl-PL" sz="1800" i="1" dirty="0">
                <a:solidFill>
                  <a:srgbClr val="0000FF"/>
                </a:solidFill>
              </a:rPr>
              <a:t> </a:t>
            </a:r>
            <a:r>
              <a:rPr lang="en-US" sz="1800" i="1" dirty="0">
                <a:solidFill>
                  <a:srgbClr val="0000FF"/>
                </a:solidFill>
              </a:rPr>
              <a:t>knowledge</a:t>
            </a:r>
            <a:r>
              <a:rPr lang="en-US" sz="1800" dirty="0">
                <a:solidFill>
                  <a:srgbClr val="0000FF"/>
                </a:solidFill>
              </a:rPr>
              <a:t>,</a:t>
            </a:r>
            <a:endParaRPr lang="pl-PL" sz="1800" dirty="0">
              <a:solidFill>
                <a:srgbClr val="0000FF"/>
              </a:solidFill>
            </a:endParaRPr>
          </a:p>
          <a:p>
            <a:r>
              <a:rPr lang="en-US" sz="1800" dirty="0">
                <a:solidFill>
                  <a:srgbClr val="0000FF"/>
                </a:solidFill>
              </a:rPr>
              <a:t>and</a:t>
            </a:r>
          </a:p>
          <a:p>
            <a:r>
              <a:rPr lang="pl-PL" sz="1800" dirty="0">
                <a:solidFill>
                  <a:srgbClr val="0000FF"/>
                </a:solidFill>
              </a:rPr>
              <a:t>     -  </a:t>
            </a:r>
            <a:r>
              <a:rPr lang="en-US" sz="1800" i="1" dirty="0">
                <a:solidFill>
                  <a:srgbClr val="0000FF"/>
                </a:solidFill>
              </a:rPr>
              <a:t>a mathematical machinery for processing that</a:t>
            </a:r>
            <a:endParaRPr lang="pl-PL" sz="1800" i="1" dirty="0">
              <a:solidFill>
                <a:srgbClr val="0000FF"/>
              </a:solidFill>
            </a:endParaRPr>
          </a:p>
          <a:p>
            <a:r>
              <a:rPr lang="pl-PL" sz="1800" i="1" dirty="0">
                <a:solidFill>
                  <a:srgbClr val="0000FF"/>
                </a:solidFill>
              </a:rPr>
              <a:t>       </a:t>
            </a:r>
            <a:r>
              <a:rPr lang="en-US" sz="1800" i="1" dirty="0">
                <a:solidFill>
                  <a:srgbClr val="0000FF"/>
                </a:solidFill>
              </a:rPr>
              <a:t> knowledge,</a:t>
            </a:r>
            <a:r>
              <a:rPr lang="pl-PL" sz="1800" i="1" dirty="0">
                <a:solidFill>
                  <a:srgbClr val="0000FF"/>
                </a:solidFill>
              </a:rPr>
              <a:t> </a:t>
            </a:r>
            <a:r>
              <a:rPr lang="en-US" sz="1800" i="1" dirty="0">
                <a:solidFill>
                  <a:srgbClr val="0000FF"/>
                </a:solidFill>
              </a:rPr>
              <a:t>combining it with data and drawing </a:t>
            </a:r>
            <a:endParaRPr lang="pl-PL" sz="1800" i="1" dirty="0">
              <a:solidFill>
                <a:srgbClr val="0000FF"/>
              </a:solidFill>
            </a:endParaRPr>
          </a:p>
          <a:p>
            <a:r>
              <a:rPr lang="pl-PL" sz="1800" i="1" dirty="0">
                <a:solidFill>
                  <a:srgbClr val="0000FF"/>
                </a:solidFill>
              </a:rPr>
              <a:t>        </a:t>
            </a:r>
            <a:r>
              <a:rPr lang="en-US" sz="1800" i="1" dirty="0">
                <a:solidFill>
                  <a:srgbClr val="0000FF"/>
                </a:solidFill>
              </a:rPr>
              <a:t>new causal conclusions</a:t>
            </a:r>
            <a:r>
              <a:rPr lang="pl-PL" sz="1800" i="1" dirty="0">
                <a:solidFill>
                  <a:srgbClr val="0000FF"/>
                </a:solidFill>
              </a:rPr>
              <a:t> </a:t>
            </a:r>
            <a:r>
              <a:rPr lang="en-US" sz="1800" i="1" dirty="0">
                <a:solidFill>
                  <a:srgbClr val="0000FF"/>
                </a:solidFill>
              </a:rPr>
              <a:t>about a phenomenon</a:t>
            </a:r>
            <a:r>
              <a:rPr lang="en-US" sz="1800" dirty="0">
                <a:solidFill>
                  <a:srgbClr val="0000FF"/>
                </a:solidFill>
              </a:rPr>
              <a:t>.</a:t>
            </a:r>
          </a:p>
        </p:txBody>
      </p:sp>
      <p:sp>
        <p:nvSpPr>
          <p:cNvPr id="61" name="pole tekstowe 5"/>
          <p:cNvSpPr txBox="1">
            <a:spLocks noChangeArrowheads="1"/>
          </p:cNvSpPr>
          <p:nvPr/>
        </p:nvSpPr>
        <p:spPr bwMode="auto">
          <a:xfrm>
            <a:off x="173766" y="6466992"/>
            <a:ext cx="8748712" cy="338554"/>
          </a:xfrm>
          <a:prstGeom prst="rect">
            <a:avLst/>
          </a:prstGeom>
          <a:noFill/>
          <a:ln w="9525">
            <a:noFill/>
            <a:miter lim="800000"/>
            <a:headEnd/>
            <a:tailEnd/>
          </a:ln>
        </p:spPr>
        <p:txBody>
          <a:bodyPr>
            <a:spAutoFit/>
          </a:bodyPr>
          <a:lstStyle/>
          <a:p>
            <a:pPr algn="r"/>
            <a:r>
              <a:rPr lang="pl-PL" sz="1600" i="1" dirty="0">
                <a:solidFill>
                  <a:srgbClr val="0000FF"/>
                </a:solidFill>
              </a:rPr>
              <a:t>Judea </a:t>
            </a:r>
            <a:r>
              <a:rPr lang="pl-PL" sz="1600" i="1" dirty="0" err="1">
                <a:solidFill>
                  <a:srgbClr val="0000FF"/>
                </a:solidFill>
              </a:rPr>
              <a:t>Pearl</a:t>
            </a:r>
            <a:r>
              <a:rPr lang="pl-PL" sz="1600" i="1" dirty="0">
                <a:solidFill>
                  <a:srgbClr val="0000FF"/>
                </a:solidFill>
              </a:rPr>
              <a:t>: </a:t>
            </a:r>
            <a:r>
              <a:rPr lang="en-US" sz="1600" i="1" dirty="0">
                <a:solidFill>
                  <a:srgbClr val="0000FF"/>
                </a:solidFill>
              </a:rPr>
              <a:t>Causal inference in statistics: An overview. Statistics Surveys 3, 96</a:t>
            </a:r>
            <a:r>
              <a:rPr lang="pl-PL" sz="1600" i="1" dirty="0">
                <a:solidFill>
                  <a:srgbClr val="0000FF"/>
                </a:solidFill>
              </a:rPr>
              <a:t>-</a:t>
            </a:r>
            <a:r>
              <a:rPr lang="en-US" sz="1600" i="1" dirty="0">
                <a:solidFill>
                  <a:srgbClr val="0000FF"/>
                </a:solidFill>
              </a:rPr>
              <a:t>146</a:t>
            </a:r>
            <a:r>
              <a:rPr lang="pl-PL" sz="1600" i="1" dirty="0">
                <a:solidFill>
                  <a:srgbClr val="0000FF"/>
                </a:solidFill>
              </a:rPr>
              <a:t> </a:t>
            </a:r>
            <a:r>
              <a:rPr lang="en-US" sz="1600" i="1" dirty="0">
                <a:solidFill>
                  <a:srgbClr val="0000FF"/>
                </a:solidFill>
              </a:rPr>
              <a:t>(2009)</a:t>
            </a:r>
          </a:p>
        </p:txBody>
      </p:sp>
      <p:sp>
        <p:nvSpPr>
          <p:cNvPr id="62" name="Tytuł 1">
            <a:extLst>
              <a:ext uri="{FF2B5EF4-FFF2-40B4-BE49-F238E27FC236}">
                <a16:creationId xmlns="" xmlns:a16="http://schemas.microsoft.com/office/drawing/2014/main" id="{6F977126-A532-DDFD-D964-731FCF7A0277}"/>
              </a:ext>
            </a:extLst>
          </p:cNvPr>
          <p:cNvSpPr txBox="1">
            <a:spLocks/>
          </p:cNvSpPr>
          <p:nvPr/>
        </p:nvSpPr>
        <p:spPr bwMode="auto">
          <a:xfrm>
            <a:off x="-16740" y="260648"/>
            <a:ext cx="9129724" cy="5155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dirty="0"/>
              <a:t>COMPLEX INTELLIGENT SYSTEM (IS)</a:t>
            </a:r>
            <a:endParaRPr lang="en-US" sz="3600" b="1" dirty="0"/>
          </a:p>
        </p:txBody>
      </p:sp>
    </p:spTree>
    <p:extLst>
      <p:ext uri="{BB962C8B-B14F-4D97-AF65-F5344CB8AC3E}">
        <p14:creationId xmlns:p14="http://schemas.microsoft.com/office/powerpoint/2010/main" val="2995384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650E57C-BE22-B5C1-B9DF-66AF459A6376}"/>
            </a:ext>
          </a:extLst>
        </p:cNvPr>
        <p:cNvGrpSpPr/>
        <p:nvPr/>
      </p:nvGrpSpPr>
      <p:grpSpPr>
        <a:xfrm>
          <a:off x="0" y="0"/>
          <a:ext cx="0" cy="0"/>
          <a:chOff x="0" y="0"/>
          <a:chExt cx="0" cy="0"/>
        </a:xfrm>
      </p:grpSpPr>
      <p:sp>
        <p:nvSpPr>
          <p:cNvPr id="60" name="pole tekstowe 4"/>
          <p:cNvSpPr txBox="1">
            <a:spLocks noChangeArrowheads="1"/>
          </p:cNvSpPr>
          <p:nvPr/>
        </p:nvSpPr>
        <p:spPr bwMode="auto">
          <a:xfrm>
            <a:off x="239482" y="50643"/>
            <a:ext cx="8640960" cy="1077218"/>
          </a:xfrm>
          <a:prstGeom prst="rect">
            <a:avLst/>
          </a:prstGeom>
          <a:noFill/>
          <a:ln w="9525">
            <a:noFill/>
            <a:miter lim="800000"/>
            <a:headEnd/>
            <a:tailEnd/>
          </a:ln>
        </p:spPr>
        <p:txBody>
          <a:bodyPr wrap="square">
            <a:spAutoFit/>
          </a:bodyPr>
          <a:lstStyle/>
          <a:p>
            <a:pPr algn="ctr"/>
            <a:r>
              <a:rPr lang="en-US" sz="3200" b="1" dirty="0">
                <a:solidFill>
                  <a:srgbClr val="0070C0"/>
                </a:solidFill>
                <a:ea typeface="+mj-ea"/>
                <a:cs typeface="+mj-cs"/>
              </a:rPr>
              <a:t>TWO MAIN CONCERNS REGARDING </a:t>
            </a:r>
          </a:p>
          <a:p>
            <a:pPr algn="ctr"/>
            <a:r>
              <a:rPr lang="en-US" sz="3200" b="1" dirty="0">
                <a:solidFill>
                  <a:srgbClr val="0070C0"/>
                </a:solidFill>
                <a:ea typeface="+mj-ea"/>
                <a:cs typeface="+mj-cs"/>
              </a:rPr>
              <a:t>COMPLEX INTELLIGENT SYSTEMS (IS) </a:t>
            </a:r>
          </a:p>
        </p:txBody>
      </p:sp>
      <p:sp>
        <p:nvSpPr>
          <p:cNvPr id="3" name="Prostokąt 2"/>
          <p:cNvSpPr/>
          <p:nvPr/>
        </p:nvSpPr>
        <p:spPr>
          <a:xfrm>
            <a:off x="305526" y="1273741"/>
            <a:ext cx="8442938" cy="4647426"/>
          </a:xfrm>
          <a:prstGeom prst="rect">
            <a:avLst/>
          </a:prstGeom>
        </p:spPr>
        <p:txBody>
          <a:bodyPr wrap="square">
            <a:spAutoFit/>
          </a:bodyPr>
          <a:lstStyle/>
          <a:p>
            <a:pPr marL="285750" indent="-285750">
              <a:buFont typeface="Arial" panose="020B0604020202020204" pitchFamily="34" charset="0"/>
              <a:buChar char="•"/>
            </a:pPr>
            <a:r>
              <a:rPr lang="en-US" sz="2400" b="1" dirty="0">
                <a:solidFill>
                  <a:srgbClr val="0000FF"/>
                </a:solidFill>
              </a:rPr>
              <a:t>COMPLEXITY:</a:t>
            </a:r>
            <a:r>
              <a:rPr lang="pl-PL" sz="2400" b="1" dirty="0">
                <a:solidFill>
                  <a:srgbClr val="0000FF"/>
                </a:solidFill>
              </a:rPr>
              <a:t> </a:t>
            </a:r>
            <a:r>
              <a:rPr lang="en-US" sz="2400" dirty="0">
                <a:solidFill>
                  <a:srgbClr val="0000CC"/>
                </a:solidFill>
              </a:rPr>
              <a:t>very difficult and risky</a:t>
            </a:r>
            <a:r>
              <a:rPr lang="pl-PL" sz="2400" dirty="0">
                <a:solidFill>
                  <a:srgbClr val="0000CC"/>
                </a:solidFill>
              </a:rPr>
              <a:t>,</a:t>
            </a:r>
            <a:r>
              <a:rPr lang="en-US" sz="2400" dirty="0">
                <a:solidFill>
                  <a:srgbClr val="0000CC"/>
                </a:solidFill>
              </a:rPr>
              <a:t> </a:t>
            </a:r>
            <a:r>
              <a:rPr lang="pl-PL" sz="2400" dirty="0" err="1">
                <a:solidFill>
                  <a:srgbClr val="0000CC"/>
                </a:solidFill>
              </a:rPr>
              <a:t>e.g</a:t>
            </a:r>
            <a:r>
              <a:rPr lang="pl-PL" sz="2400" dirty="0">
                <a:solidFill>
                  <a:srgbClr val="0000CC"/>
                </a:solidFill>
              </a:rPr>
              <a:t>. in </a:t>
            </a:r>
            <a:r>
              <a:rPr lang="en-US" sz="2400" dirty="0">
                <a:solidFill>
                  <a:srgbClr val="0000CC"/>
                </a:solidFill>
              </a:rPr>
              <a:t>already complex medical environments</a:t>
            </a:r>
            <a:r>
              <a:rPr lang="pl-PL" sz="2400" dirty="0">
                <a:solidFill>
                  <a:srgbClr val="0000CC"/>
                </a:solidFill>
              </a:rPr>
              <a:t>; design and </a:t>
            </a:r>
            <a:r>
              <a:rPr lang="pl-PL" sz="2400" dirty="0" err="1">
                <a:solidFill>
                  <a:srgbClr val="0000CC"/>
                </a:solidFill>
              </a:rPr>
              <a:t>analysis</a:t>
            </a:r>
            <a:r>
              <a:rPr lang="pl-PL" sz="2400" dirty="0">
                <a:solidFill>
                  <a:srgbClr val="0000CC"/>
                </a:solidFill>
              </a:rPr>
              <a:t> of </a:t>
            </a:r>
            <a:r>
              <a:rPr lang="pl-PL" sz="2400" dirty="0" err="1">
                <a:solidFill>
                  <a:srgbClr val="0000CC"/>
                </a:solidFill>
              </a:rPr>
              <a:t>IS</a:t>
            </a:r>
            <a:r>
              <a:rPr lang="pl-PL" sz="2400" dirty="0">
                <a:solidFill>
                  <a:srgbClr val="0000CC"/>
                </a:solidFill>
              </a:rPr>
              <a:t> </a:t>
            </a:r>
            <a:r>
              <a:rPr lang="pl-PL" sz="2400" dirty="0" err="1">
                <a:solidFill>
                  <a:srgbClr val="0000CC"/>
                </a:solidFill>
              </a:rPr>
              <a:t>based</a:t>
            </a:r>
            <a:r>
              <a:rPr lang="pl-PL" sz="2400" dirty="0">
                <a:solidFill>
                  <a:srgbClr val="0000CC"/>
                </a:solidFill>
              </a:rPr>
              <a:t> on the </a:t>
            </a:r>
            <a:r>
              <a:rPr lang="pl-PL" sz="2400" dirty="0" err="1">
                <a:solidFill>
                  <a:srgbClr val="0000CC"/>
                </a:solidFill>
              </a:rPr>
              <a:t>IGrC</a:t>
            </a:r>
            <a:r>
              <a:rPr lang="pl-PL" sz="2400" dirty="0">
                <a:solidFill>
                  <a:srgbClr val="0000CC"/>
                </a:solidFill>
              </a:rPr>
              <a:t> model</a:t>
            </a:r>
          </a:p>
          <a:p>
            <a:pPr marL="285750" indent="-285750">
              <a:buFont typeface="Arial" panose="020B0604020202020204" pitchFamily="34" charset="0"/>
              <a:buChar char="•"/>
            </a:pPr>
            <a:r>
              <a:rPr lang="pl-PL" sz="2400" b="1" dirty="0">
                <a:solidFill>
                  <a:srgbClr val="0000FF"/>
                </a:solidFill>
              </a:rPr>
              <a:t>LACK OF TRUST: </a:t>
            </a:r>
            <a:r>
              <a:rPr lang="pl-PL" sz="2400" dirty="0" err="1">
                <a:solidFill>
                  <a:srgbClr val="0000CC"/>
                </a:solidFill>
              </a:rPr>
              <a:t>toward</a:t>
            </a:r>
            <a:r>
              <a:rPr lang="en-US" sz="2400" dirty="0">
                <a:solidFill>
                  <a:srgbClr val="0000CC"/>
                </a:solidFill>
              </a:rPr>
              <a:t> </a:t>
            </a:r>
            <a:r>
              <a:rPr lang="en-US" sz="2400" b="1" dirty="0">
                <a:solidFill>
                  <a:srgbClr val="0000FF"/>
                </a:solidFill>
              </a:rPr>
              <a:t>Human-Centered AI, Human-in-the-Loop ML</a:t>
            </a:r>
            <a:r>
              <a:rPr lang="pl-PL" sz="2400" b="1" dirty="0">
                <a:solidFill>
                  <a:srgbClr val="0000FF"/>
                </a:solidFill>
              </a:rPr>
              <a:t>; </a:t>
            </a:r>
            <a:r>
              <a:rPr lang="en-US" sz="2400" dirty="0">
                <a:solidFill>
                  <a:srgbClr val="0000CC"/>
                </a:solidFill>
              </a:rPr>
              <a:t>interactions </a:t>
            </a:r>
            <a:r>
              <a:rPr lang="pl-PL" sz="2400" dirty="0">
                <a:solidFill>
                  <a:srgbClr val="0000CC"/>
                </a:solidFill>
              </a:rPr>
              <a:t>(</a:t>
            </a:r>
            <a:r>
              <a:rPr lang="pl-PL" sz="2400" dirty="0" err="1">
                <a:solidFill>
                  <a:srgbClr val="0000CC"/>
                </a:solidFill>
              </a:rPr>
              <a:t>dialogues</a:t>
            </a:r>
            <a:r>
              <a:rPr lang="pl-PL" sz="2400" dirty="0">
                <a:solidFill>
                  <a:srgbClr val="0000CC"/>
                </a:solidFill>
              </a:rPr>
              <a:t>) </a:t>
            </a:r>
            <a:r>
              <a:rPr lang="en-US" sz="2400" dirty="0">
                <a:solidFill>
                  <a:srgbClr val="0000CC"/>
                </a:solidFill>
              </a:rPr>
              <a:t>with experts and </a:t>
            </a:r>
            <a:r>
              <a:rPr lang="en-US" sz="2400" dirty="0" err="1">
                <a:solidFill>
                  <a:srgbClr val="0000CC"/>
                </a:solidFill>
              </a:rPr>
              <a:t>chatbots</a:t>
            </a:r>
            <a:r>
              <a:rPr lang="pl-PL" sz="2400" dirty="0">
                <a:solidFill>
                  <a:srgbClr val="0000CC"/>
                </a:solidFill>
              </a:rPr>
              <a:t> </a:t>
            </a:r>
            <a:r>
              <a:rPr lang="pl-PL" sz="2400" dirty="0" err="1">
                <a:solidFill>
                  <a:srgbClr val="0000CC"/>
                </a:solidFill>
              </a:rPr>
              <a:t>based</a:t>
            </a:r>
            <a:r>
              <a:rPr lang="pl-PL" sz="2400" dirty="0">
                <a:solidFill>
                  <a:srgbClr val="0000CC"/>
                </a:solidFill>
              </a:rPr>
              <a:t> on the </a:t>
            </a:r>
            <a:r>
              <a:rPr lang="pl-PL" sz="2400" dirty="0" err="1">
                <a:solidFill>
                  <a:srgbClr val="0000CC"/>
                </a:solidFill>
              </a:rPr>
              <a:t>IGrC</a:t>
            </a:r>
            <a:r>
              <a:rPr lang="pl-PL" sz="2400" dirty="0">
                <a:solidFill>
                  <a:srgbClr val="0000CC"/>
                </a:solidFill>
              </a:rPr>
              <a:t> model</a:t>
            </a:r>
          </a:p>
          <a:p>
            <a:pPr marL="285750" indent="-285750">
              <a:buFont typeface="Arial" panose="020B0604020202020204" pitchFamily="34" charset="0"/>
              <a:buChar char="•"/>
            </a:pPr>
            <a:endParaRPr lang="pl-PL" sz="2400" dirty="0">
              <a:solidFill>
                <a:srgbClr val="0000CC"/>
              </a:solidFill>
            </a:endParaRPr>
          </a:p>
          <a:p>
            <a:pPr algn="ctr"/>
            <a:r>
              <a:rPr lang="en-US" sz="3200" b="1" dirty="0">
                <a:solidFill>
                  <a:srgbClr val="0000CC"/>
                </a:solidFill>
              </a:rPr>
              <a:t>IGrC is proposed as the computing model for developing trustworthy </a:t>
            </a:r>
            <a:r>
              <a:rPr lang="en-US" sz="3200" b="1" dirty="0" err="1">
                <a:solidFill>
                  <a:srgbClr val="0000CC"/>
                </a:solidFill>
              </a:rPr>
              <a:t>inte</a:t>
            </a:r>
            <a:r>
              <a:rPr lang="pl-PL" sz="3200" b="1" dirty="0">
                <a:solidFill>
                  <a:srgbClr val="0000CC"/>
                </a:solidFill>
              </a:rPr>
              <a:t>l</a:t>
            </a:r>
            <a:r>
              <a:rPr lang="en-US" sz="3200" b="1" dirty="0" err="1">
                <a:solidFill>
                  <a:srgbClr val="0000CC"/>
                </a:solidFill>
              </a:rPr>
              <a:t>ligent</a:t>
            </a:r>
            <a:r>
              <a:rPr lang="en-US" sz="3200" b="1" dirty="0">
                <a:solidFill>
                  <a:srgbClr val="0000CC"/>
                </a:solidFill>
              </a:rPr>
              <a:t> systems  that deal with complex phenomena in the real physical world.</a:t>
            </a:r>
          </a:p>
        </p:txBody>
      </p:sp>
      <p:sp>
        <p:nvSpPr>
          <p:cNvPr id="4" name="pole tekstowe 3"/>
          <p:cNvSpPr txBox="1"/>
          <p:nvPr/>
        </p:nvSpPr>
        <p:spPr>
          <a:xfrm>
            <a:off x="827584" y="6009846"/>
            <a:ext cx="8208912" cy="830997"/>
          </a:xfrm>
          <a:prstGeom prst="rect">
            <a:avLst/>
          </a:prstGeom>
          <a:noFill/>
        </p:spPr>
        <p:txBody>
          <a:bodyPr wrap="square" rtlCol="0">
            <a:spAutoFit/>
          </a:bodyPr>
          <a:lstStyle/>
          <a:p>
            <a:r>
              <a:rPr lang="en-US" sz="1600" i="1" dirty="0">
                <a:solidFill>
                  <a:srgbClr val="0000CC"/>
                </a:solidFill>
              </a:rPr>
              <a:t>B. </a:t>
            </a:r>
            <a:r>
              <a:rPr lang="en-US" sz="1600" i="1" dirty="0" err="1">
                <a:solidFill>
                  <a:srgbClr val="0000CC"/>
                </a:solidFill>
              </a:rPr>
              <a:t>Shneiderman</a:t>
            </a:r>
            <a:r>
              <a:rPr lang="en-US" sz="1600" i="1" dirty="0">
                <a:solidFill>
                  <a:srgbClr val="0000CC"/>
                </a:solidFill>
              </a:rPr>
              <a:t>, Human  Centered AI, Oxford University Press, Oxford, UK</a:t>
            </a:r>
            <a:r>
              <a:rPr lang="pl-PL" sz="1600" i="1" dirty="0">
                <a:solidFill>
                  <a:srgbClr val="0000CC"/>
                </a:solidFill>
              </a:rPr>
              <a:t> (</a:t>
            </a:r>
            <a:r>
              <a:rPr lang="en-US" sz="1600" i="1" dirty="0">
                <a:solidFill>
                  <a:srgbClr val="0000CC"/>
                </a:solidFill>
              </a:rPr>
              <a:t>2022</a:t>
            </a:r>
            <a:r>
              <a:rPr lang="pl-PL" sz="1600" i="1" dirty="0">
                <a:solidFill>
                  <a:srgbClr val="0000CC"/>
                </a:solidFill>
              </a:rPr>
              <a:t>)</a:t>
            </a:r>
          </a:p>
          <a:p>
            <a:r>
              <a:rPr lang="en-US" sz="1600" i="1" dirty="0">
                <a:solidFill>
                  <a:srgbClr val="0000CC"/>
                </a:solidFill>
              </a:rPr>
              <a:t>R. M. Monarch, Human-in-the-Loop Machine Learning. Active Learning and Annotation for Human-Centered AI, MANNING, Shelter Island, NY</a:t>
            </a:r>
            <a:r>
              <a:rPr lang="pl-PL" sz="1600" i="1" dirty="0">
                <a:solidFill>
                  <a:srgbClr val="0000CC"/>
                </a:solidFill>
              </a:rPr>
              <a:t> (</a:t>
            </a:r>
            <a:r>
              <a:rPr lang="en-US" sz="1600" i="1" dirty="0">
                <a:solidFill>
                  <a:srgbClr val="0000CC"/>
                </a:solidFill>
              </a:rPr>
              <a:t>2021</a:t>
            </a:r>
            <a:r>
              <a:rPr lang="pl-PL" sz="1600" i="1" dirty="0">
                <a:solidFill>
                  <a:srgbClr val="0000CC"/>
                </a:solidFill>
              </a:rPr>
              <a:t>)</a:t>
            </a:r>
            <a:endParaRPr lang="en-US" sz="1600" i="1" dirty="0">
              <a:solidFill>
                <a:srgbClr val="0000CC"/>
              </a:solidFill>
            </a:endParaRPr>
          </a:p>
        </p:txBody>
      </p:sp>
    </p:spTree>
    <p:extLst>
      <p:ext uri="{BB962C8B-B14F-4D97-AF65-F5344CB8AC3E}">
        <p14:creationId xmlns:p14="http://schemas.microsoft.com/office/powerpoint/2010/main" val="3307529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29CCB2F-BAEC-3F86-5829-C1249A17F60A}"/>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B598F517-C5E4-2115-0863-A857C84B8D9D}"/>
              </a:ext>
            </a:extLst>
          </p:cNvPr>
          <p:cNvSpPr>
            <a:spLocks noGrp="1"/>
          </p:cNvSpPr>
          <p:nvPr>
            <p:ph type="title"/>
          </p:nvPr>
        </p:nvSpPr>
        <p:spPr>
          <a:xfrm>
            <a:off x="179512" y="306387"/>
            <a:ext cx="8784976" cy="6245225"/>
          </a:xfrm>
        </p:spPr>
        <p:txBody>
          <a:bodyPr/>
          <a:lstStyle/>
          <a:p>
            <a:r>
              <a:rPr lang="pl-PL" sz="3600" b="1" dirty="0"/>
              <a:t>T</a:t>
            </a:r>
            <a:r>
              <a:rPr lang="en-US" sz="3600" b="1" dirty="0"/>
              <a:t>HE SOLID FOUNDATIONS OF IG</a:t>
            </a:r>
            <a:r>
              <a:rPr lang="pl-PL" sz="3600" b="1" dirty="0"/>
              <a:t>r</a:t>
            </a:r>
            <a:r>
              <a:rPr lang="en-US" sz="3600" b="1" dirty="0"/>
              <a:t>C WILL HELP TO DESIGN AND ANALYSE THE BEHAVIOUR OF AI SYSTEMS ACROSS DIFFERENT DOMAINS.</a:t>
            </a:r>
          </a:p>
        </p:txBody>
      </p:sp>
      <p:sp>
        <p:nvSpPr>
          <p:cNvPr id="5" name="Symbol zastępczy numeru slajdu 4">
            <a:extLst>
              <a:ext uri="{FF2B5EF4-FFF2-40B4-BE49-F238E27FC236}">
                <a16:creationId xmlns="" xmlns:a16="http://schemas.microsoft.com/office/drawing/2014/main" id="{1DAA24E3-F336-3C30-B775-1B2C70A24E40}"/>
              </a:ext>
            </a:extLst>
          </p:cNvPr>
          <p:cNvSpPr>
            <a:spLocks noGrp="1"/>
          </p:cNvSpPr>
          <p:nvPr>
            <p:ph type="sldNum" sz="quarter" idx="12"/>
          </p:nvPr>
        </p:nvSpPr>
        <p:spPr/>
        <p:txBody>
          <a:bodyPr/>
          <a:lstStyle/>
          <a:p>
            <a:pPr>
              <a:defRPr/>
            </a:pPr>
            <a:fld id="{D02E777F-298D-4C96-825C-3DC57E52C55E}" type="slidenum">
              <a:rPr lang="pl-PL" smtClean="0"/>
              <a:pPr>
                <a:defRPr/>
              </a:pPr>
              <a:t>26</a:t>
            </a:fld>
            <a:endParaRPr lang="pl-PL"/>
          </a:p>
        </p:txBody>
      </p:sp>
    </p:spTree>
    <p:extLst>
      <p:ext uri="{BB962C8B-B14F-4D97-AF65-F5344CB8AC3E}">
        <p14:creationId xmlns:p14="http://schemas.microsoft.com/office/powerpoint/2010/main" val="2878162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6848BE6-DD2A-060C-2660-75FAA1F26E5E}"/>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55B1689C-EE5F-E78B-E701-09EF898F7A35}"/>
              </a:ext>
            </a:extLst>
          </p:cNvPr>
          <p:cNvSpPr>
            <a:spLocks noGrp="1"/>
          </p:cNvSpPr>
          <p:nvPr>
            <p:ph type="title"/>
          </p:nvPr>
        </p:nvSpPr>
        <p:spPr>
          <a:xfrm>
            <a:off x="179512" y="-59937"/>
            <a:ext cx="8784976" cy="1304597"/>
          </a:xfrm>
        </p:spPr>
        <p:txBody>
          <a:bodyPr/>
          <a:lstStyle/>
          <a:p>
            <a:r>
              <a:rPr lang="pl-PL" sz="2800" b="1" dirty="0"/>
              <a:t>PANEL: </a:t>
            </a:r>
            <a:r>
              <a:rPr lang="en-US" sz="2800" b="1" dirty="0"/>
              <a:t>BEYOND BENCHMARKS: RETHINKING REASONING IN LANGUAGE MODELS </a:t>
            </a:r>
            <a:br>
              <a:rPr lang="en-US" sz="2800" b="1" dirty="0"/>
            </a:br>
            <a:r>
              <a:rPr lang="pl-PL" sz="2000" b="1" dirty="0"/>
              <a:t>(NIPS 2025 https://neurips.cc/virtual/2025/loc/san-diego/128665)</a:t>
            </a:r>
            <a:endParaRPr lang="en-US" sz="2000" b="1" dirty="0"/>
          </a:p>
        </p:txBody>
      </p:sp>
      <p:sp>
        <p:nvSpPr>
          <p:cNvPr id="5" name="Symbol zastępczy numeru slajdu 4">
            <a:extLst>
              <a:ext uri="{FF2B5EF4-FFF2-40B4-BE49-F238E27FC236}">
                <a16:creationId xmlns="" xmlns:a16="http://schemas.microsoft.com/office/drawing/2014/main" id="{DF74B135-662F-B065-81C4-DCB1349970EC}"/>
              </a:ext>
            </a:extLst>
          </p:cNvPr>
          <p:cNvSpPr>
            <a:spLocks noGrp="1"/>
          </p:cNvSpPr>
          <p:nvPr>
            <p:ph type="sldNum" sz="quarter" idx="12"/>
          </p:nvPr>
        </p:nvSpPr>
        <p:spPr/>
        <p:txBody>
          <a:bodyPr/>
          <a:lstStyle/>
          <a:p>
            <a:pPr>
              <a:defRPr/>
            </a:pPr>
            <a:fld id="{D02E777F-298D-4C96-825C-3DC57E52C55E}" type="slidenum">
              <a:rPr lang="pl-PL" smtClean="0"/>
              <a:pPr>
                <a:defRPr/>
              </a:pPr>
              <a:t>27</a:t>
            </a:fld>
            <a:endParaRPr lang="pl-PL"/>
          </a:p>
        </p:txBody>
      </p:sp>
      <p:sp>
        <p:nvSpPr>
          <p:cNvPr id="3" name="pole tekstowe 2">
            <a:extLst>
              <a:ext uri="{FF2B5EF4-FFF2-40B4-BE49-F238E27FC236}">
                <a16:creationId xmlns="" xmlns:a16="http://schemas.microsoft.com/office/drawing/2014/main" id="{2DD6679A-8578-208A-AF0F-9825220199D2}"/>
              </a:ext>
            </a:extLst>
          </p:cNvPr>
          <p:cNvSpPr txBox="1"/>
          <p:nvPr/>
        </p:nvSpPr>
        <p:spPr>
          <a:xfrm>
            <a:off x="107504" y="1628800"/>
            <a:ext cx="8928992" cy="4524315"/>
          </a:xfrm>
          <a:prstGeom prst="rect">
            <a:avLst/>
          </a:prstGeom>
          <a:noFill/>
        </p:spPr>
        <p:txBody>
          <a:bodyPr wrap="square" rtlCol="0">
            <a:spAutoFit/>
          </a:bodyPr>
          <a:lstStyle/>
          <a:p>
            <a:pPr algn="just"/>
            <a:r>
              <a:rPr lang="en-US" sz="2400" dirty="0">
                <a:solidFill>
                  <a:srgbClr val="0000CC"/>
                </a:solidFill>
              </a:rPr>
              <a:t>Large Reasoning Models (LRMs), which generate explicit chains of thought, raise new optimism but also expose clear limits: they often underperform standard models on simple tasks, improve briefly at medium complexity, and then collapse on harder ones despite having unused compute. </a:t>
            </a:r>
            <a:r>
              <a:rPr lang="en-US" sz="2400" b="1" dirty="0">
                <a:solidFill>
                  <a:srgbClr val="0000CC"/>
                </a:solidFill>
              </a:rPr>
              <a:t>Crucially, reasoning is not the same as knowledge recall, tool use, or agent-like behavior. True reasoning involves solving novel problems, decomposing them into steps, generalizing to new contexts, recombining partial results, and finally generating novel hypotheses—capabilities current systems largely lack. </a:t>
            </a:r>
            <a:r>
              <a:rPr lang="en-US" sz="2400" dirty="0">
                <a:solidFill>
                  <a:srgbClr val="0000CC"/>
                </a:solidFill>
              </a:rPr>
              <a:t>Today’s evaluations, focused on final answers and contaminated benchmarks, risk giving a misleading sense of </a:t>
            </a:r>
            <a:r>
              <a:rPr lang="en-US" sz="2400" noProof="0" dirty="0">
                <a:solidFill>
                  <a:srgbClr val="0000CC"/>
                </a:solidFill>
              </a:rPr>
              <a:t>progress.</a:t>
            </a:r>
            <a:endParaRPr lang="en-US" sz="2400" dirty="0">
              <a:solidFill>
                <a:srgbClr val="0000CC"/>
              </a:solidFill>
            </a:endParaRPr>
          </a:p>
        </p:txBody>
      </p:sp>
    </p:spTree>
    <p:extLst>
      <p:ext uri="{BB962C8B-B14F-4D97-AF65-F5344CB8AC3E}">
        <p14:creationId xmlns:p14="http://schemas.microsoft.com/office/powerpoint/2010/main" val="3959252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300596A-BD42-3D2B-034A-3F5515DB83F6}"/>
            </a:ext>
          </a:extLst>
        </p:cNvPr>
        <p:cNvGrpSpPr/>
        <p:nvPr/>
      </p:nvGrpSpPr>
      <p:grpSpPr>
        <a:xfrm>
          <a:off x="0" y="0"/>
          <a:ext cx="0" cy="0"/>
          <a:chOff x="0" y="0"/>
          <a:chExt cx="0" cy="0"/>
        </a:xfrm>
      </p:grpSpPr>
      <p:sp>
        <p:nvSpPr>
          <p:cNvPr id="5" name="Symbol zastępczy numeru slajdu 4">
            <a:extLst>
              <a:ext uri="{FF2B5EF4-FFF2-40B4-BE49-F238E27FC236}">
                <a16:creationId xmlns="" xmlns:a16="http://schemas.microsoft.com/office/drawing/2014/main" id="{E177A1DB-95A8-52CD-FA79-D4D7DD425EEC}"/>
              </a:ext>
            </a:extLst>
          </p:cNvPr>
          <p:cNvSpPr>
            <a:spLocks noGrp="1"/>
          </p:cNvSpPr>
          <p:nvPr>
            <p:ph type="sldNum" sz="quarter" idx="12"/>
          </p:nvPr>
        </p:nvSpPr>
        <p:spPr>
          <a:xfrm>
            <a:off x="8451170" y="6273225"/>
            <a:ext cx="527949" cy="476250"/>
          </a:xfrm>
        </p:spPr>
        <p:txBody>
          <a:bodyPr/>
          <a:lstStyle/>
          <a:p>
            <a:pPr>
              <a:defRPr/>
            </a:pPr>
            <a:fld id="{D02E777F-298D-4C96-825C-3DC57E52C55E}" type="slidenum">
              <a:rPr lang="pl-PL" smtClean="0"/>
              <a:pPr>
                <a:defRPr/>
              </a:pPr>
              <a:t>28</a:t>
            </a:fld>
            <a:endParaRPr lang="pl-PL" dirty="0"/>
          </a:p>
        </p:txBody>
      </p:sp>
      <p:sp>
        <p:nvSpPr>
          <p:cNvPr id="11" name="pole tekstowe 10">
            <a:extLst>
              <a:ext uri="{FF2B5EF4-FFF2-40B4-BE49-F238E27FC236}">
                <a16:creationId xmlns="" xmlns:a16="http://schemas.microsoft.com/office/drawing/2014/main" id="{C2969359-42FA-7C36-D238-2BA10F81503F}"/>
              </a:ext>
            </a:extLst>
          </p:cNvPr>
          <p:cNvSpPr txBox="1"/>
          <p:nvPr/>
        </p:nvSpPr>
        <p:spPr>
          <a:xfrm>
            <a:off x="251520" y="94900"/>
            <a:ext cx="8640960" cy="1692771"/>
          </a:xfrm>
          <a:prstGeom prst="rect">
            <a:avLst/>
          </a:prstGeom>
          <a:noFill/>
        </p:spPr>
        <p:txBody>
          <a:bodyPr wrap="square" rtlCol="0">
            <a:spAutoFit/>
          </a:bodyPr>
          <a:lstStyle/>
          <a:p>
            <a:pPr algn="ctr"/>
            <a:r>
              <a:rPr lang="en-US" sz="2800" b="1" dirty="0">
                <a:solidFill>
                  <a:srgbClr val="0070C0"/>
                </a:solidFill>
                <a:ea typeface="+mj-ea"/>
                <a:cs typeface="+mj-cs"/>
              </a:rPr>
              <a:t>WORLD ARTIFICIAL INTELLIGENCE CONFERENCE &amp; HIGH-LEVEL MEETING ON GLOBAL AI GOVERNANCE </a:t>
            </a:r>
          </a:p>
          <a:p>
            <a:pPr algn="ctr"/>
            <a:r>
              <a:rPr lang="en-US" sz="2000" dirty="0">
                <a:solidFill>
                  <a:srgbClr val="0070C0"/>
                </a:solidFill>
                <a:ea typeface="+mj-ea"/>
                <a:cs typeface="+mj-cs"/>
              </a:rPr>
              <a:t>(July 26-29, 2025 Shanghai)</a:t>
            </a:r>
          </a:p>
        </p:txBody>
      </p:sp>
      <p:sp>
        <p:nvSpPr>
          <p:cNvPr id="12" name="pole tekstowe 11">
            <a:extLst>
              <a:ext uri="{FF2B5EF4-FFF2-40B4-BE49-F238E27FC236}">
                <a16:creationId xmlns="" xmlns:a16="http://schemas.microsoft.com/office/drawing/2014/main" id="{47B4B801-1A3B-D84C-E0B6-03792CE97871}"/>
              </a:ext>
            </a:extLst>
          </p:cNvPr>
          <p:cNvSpPr txBox="1"/>
          <p:nvPr/>
        </p:nvSpPr>
        <p:spPr>
          <a:xfrm>
            <a:off x="467544" y="2087270"/>
            <a:ext cx="8208912" cy="1754326"/>
          </a:xfrm>
          <a:prstGeom prst="rect">
            <a:avLst/>
          </a:prstGeom>
          <a:noFill/>
        </p:spPr>
        <p:txBody>
          <a:bodyPr wrap="square" rtlCol="0">
            <a:spAutoFit/>
          </a:bodyPr>
          <a:lstStyle/>
          <a:p>
            <a:pPr algn="just"/>
            <a:r>
              <a:rPr lang="en-US" dirty="0">
                <a:solidFill>
                  <a:srgbClr val="0000CC"/>
                </a:solidFill>
              </a:rPr>
              <a:t>Despite</a:t>
            </a:r>
            <a:r>
              <a:rPr lang="pl-PL" dirty="0">
                <a:solidFill>
                  <a:srgbClr val="0000CC"/>
                </a:solidFill>
              </a:rPr>
              <a:t> </a:t>
            </a:r>
            <a:r>
              <a:rPr lang="en-US" dirty="0">
                <a:solidFill>
                  <a:srgbClr val="0000CC"/>
                </a:solidFill>
              </a:rPr>
              <a:t>the</a:t>
            </a:r>
            <a:r>
              <a:rPr lang="pl-PL" dirty="0">
                <a:solidFill>
                  <a:srgbClr val="0000CC"/>
                </a:solidFill>
              </a:rPr>
              <a:t> </a:t>
            </a:r>
            <a:r>
              <a:rPr lang="en-US" dirty="0">
                <a:solidFill>
                  <a:srgbClr val="0000CC"/>
                </a:solidFill>
              </a:rPr>
              <a:t>proliferation</a:t>
            </a:r>
            <a:r>
              <a:rPr lang="pl-PL" dirty="0">
                <a:solidFill>
                  <a:srgbClr val="0000CC"/>
                </a:solidFill>
              </a:rPr>
              <a:t> </a:t>
            </a:r>
            <a:r>
              <a:rPr lang="en-US" dirty="0">
                <a:solidFill>
                  <a:srgbClr val="0000CC"/>
                </a:solidFill>
              </a:rPr>
              <a:t>of</a:t>
            </a:r>
            <a:r>
              <a:rPr lang="pl-PL" dirty="0">
                <a:solidFill>
                  <a:srgbClr val="0000CC"/>
                </a:solidFill>
              </a:rPr>
              <a:t> </a:t>
            </a:r>
            <a:r>
              <a:rPr lang="en-US" dirty="0">
                <a:solidFill>
                  <a:srgbClr val="0000CC"/>
                </a:solidFill>
              </a:rPr>
              <a:t>approximately</a:t>
            </a:r>
            <a:r>
              <a:rPr lang="pl-PL" dirty="0">
                <a:solidFill>
                  <a:srgbClr val="0000CC"/>
                </a:solidFill>
              </a:rPr>
              <a:t> </a:t>
            </a:r>
            <a:r>
              <a:rPr lang="en-US" dirty="0">
                <a:solidFill>
                  <a:srgbClr val="0000CC"/>
                </a:solidFill>
              </a:rPr>
              <a:t>3,755</a:t>
            </a:r>
            <a:r>
              <a:rPr lang="pl-PL" dirty="0">
                <a:solidFill>
                  <a:srgbClr val="0000CC"/>
                </a:solidFill>
              </a:rPr>
              <a:t> </a:t>
            </a:r>
            <a:r>
              <a:rPr lang="en-US" dirty="0">
                <a:solidFill>
                  <a:srgbClr val="0000CC"/>
                </a:solidFill>
              </a:rPr>
              <a:t>large</a:t>
            </a:r>
            <a:r>
              <a:rPr lang="pl-PL" dirty="0">
                <a:solidFill>
                  <a:srgbClr val="0000CC"/>
                </a:solidFill>
              </a:rPr>
              <a:t> </a:t>
            </a:r>
            <a:r>
              <a:rPr lang="en-US" dirty="0">
                <a:solidFill>
                  <a:srgbClr val="0000CC"/>
                </a:solidFill>
              </a:rPr>
              <a:t>language</a:t>
            </a:r>
            <a:r>
              <a:rPr lang="pl-PL" dirty="0">
                <a:solidFill>
                  <a:srgbClr val="0000CC"/>
                </a:solidFill>
              </a:rPr>
              <a:t> </a:t>
            </a:r>
            <a:r>
              <a:rPr lang="en-US" dirty="0">
                <a:solidFill>
                  <a:srgbClr val="0000CC"/>
                </a:solidFill>
              </a:rPr>
              <a:t>models</a:t>
            </a:r>
            <a:r>
              <a:rPr lang="pl-PL" dirty="0">
                <a:solidFill>
                  <a:srgbClr val="0000CC"/>
                </a:solidFill>
              </a:rPr>
              <a:t> </a:t>
            </a:r>
            <a:r>
              <a:rPr lang="en-US" dirty="0">
                <a:solidFill>
                  <a:srgbClr val="0000CC"/>
                </a:solidFill>
              </a:rPr>
              <a:t>(LLMs)</a:t>
            </a:r>
            <a:r>
              <a:rPr lang="pl-PL" dirty="0">
                <a:solidFill>
                  <a:srgbClr val="0000CC"/>
                </a:solidFill>
              </a:rPr>
              <a:t> </a:t>
            </a:r>
            <a:r>
              <a:rPr lang="en-US" dirty="0">
                <a:solidFill>
                  <a:srgbClr val="0000CC"/>
                </a:solidFill>
              </a:rPr>
              <a:t>globally</a:t>
            </a:r>
            <a:r>
              <a:rPr lang="pl-PL" dirty="0">
                <a:solidFill>
                  <a:srgbClr val="0000CC"/>
                </a:solidFill>
              </a:rPr>
              <a:t> </a:t>
            </a:r>
            <a:r>
              <a:rPr lang="en-US" dirty="0">
                <a:solidFill>
                  <a:srgbClr val="0000CC"/>
                </a:solidFill>
              </a:rPr>
              <a:t>and</a:t>
            </a:r>
            <a:r>
              <a:rPr lang="pl-PL" dirty="0">
                <a:solidFill>
                  <a:srgbClr val="0000CC"/>
                </a:solidFill>
              </a:rPr>
              <a:t> </a:t>
            </a:r>
            <a:r>
              <a:rPr lang="en-US" dirty="0">
                <a:solidFill>
                  <a:srgbClr val="0000CC"/>
                </a:solidFill>
              </a:rPr>
              <a:t>1,509</a:t>
            </a:r>
            <a:r>
              <a:rPr lang="pl-PL" dirty="0">
                <a:solidFill>
                  <a:srgbClr val="0000CC"/>
                </a:solidFill>
              </a:rPr>
              <a:t> </a:t>
            </a:r>
            <a:r>
              <a:rPr lang="en-US" dirty="0">
                <a:solidFill>
                  <a:srgbClr val="0000CC"/>
                </a:solidFill>
              </a:rPr>
              <a:t>in</a:t>
            </a:r>
            <a:r>
              <a:rPr lang="pl-PL" dirty="0">
                <a:solidFill>
                  <a:srgbClr val="0000CC"/>
                </a:solidFill>
              </a:rPr>
              <a:t> </a:t>
            </a:r>
            <a:r>
              <a:rPr lang="en-US" dirty="0">
                <a:solidFill>
                  <a:srgbClr val="0000CC"/>
                </a:solidFill>
              </a:rPr>
              <a:t>China,</a:t>
            </a:r>
            <a:r>
              <a:rPr lang="pl-PL" dirty="0">
                <a:solidFill>
                  <a:srgbClr val="0000CC"/>
                </a:solidFill>
              </a:rPr>
              <a:t> </a:t>
            </a:r>
            <a:r>
              <a:rPr lang="en-US" dirty="0">
                <a:solidFill>
                  <a:srgbClr val="0000CC"/>
                </a:solidFill>
              </a:rPr>
              <a:t>most</a:t>
            </a:r>
            <a:r>
              <a:rPr lang="pl-PL" dirty="0">
                <a:solidFill>
                  <a:srgbClr val="0000CC"/>
                </a:solidFill>
              </a:rPr>
              <a:t> </a:t>
            </a:r>
            <a:r>
              <a:rPr lang="en-US" dirty="0">
                <a:solidFill>
                  <a:srgbClr val="0000CC"/>
                </a:solidFill>
              </a:rPr>
              <a:t>are</a:t>
            </a:r>
            <a:r>
              <a:rPr lang="pl-PL" dirty="0">
                <a:solidFill>
                  <a:srgbClr val="0000CC"/>
                </a:solidFill>
              </a:rPr>
              <a:t> p</a:t>
            </a:r>
            <a:r>
              <a:rPr lang="en-US" dirty="0">
                <a:solidFill>
                  <a:srgbClr val="0000CC"/>
                </a:solidFill>
              </a:rPr>
              <a:t>re-trained</a:t>
            </a:r>
            <a:r>
              <a:rPr lang="pl-PL" dirty="0">
                <a:solidFill>
                  <a:srgbClr val="0000CC"/>
                </a:solidFill>
              </a:rPr>
              <a:t> </a:t>
            </a:r>
            <a:r>
              <a:rPr lang="en-US" dirty="0">
                <a:solidFill>
                  <a:srgbClr val="0000CC"/>
                </a:solidFill>
              </a:rPr>
              <a:t>on</a:t>
            </a:r>
            <a:r>
              <a:rPr lang="pl-PL" dirty="0">
                <a:solidFill>
                  <a:srgbClr val="0000CC"/>
                </a:solidFill>
              </a:rPr>
              <a:t> </a:t>
            </a:r>
            <a:r>
              <a:rPr lang="en-US" dirty="0">
                <a:solidFill>
                  <a:srgbClr val="0000CC"/>
                </a:solidFill>
              </a:rPr>
              <a:t>similar</a:t>
            </a:r>
            <a:r>
              <a:rPr lang="pl-PL" dirty="0">
                <a:solidFill>
                  <a:srgbClr val="0000CC"/>
                </a:solidFill>
              </a:rPr>
              <a:t> </a:t>
            </a:r>
            <a:r>
              <a:rPr lang="en-US" dirty="0">
                <a:solidFill>
                  <a:srgbClr val="0000CC"/>
                </a:solidFill>
              </a:rPr>
              <a:t>natural</a:t>
            </a:r>
            <a:r>
              <a:rPr lang="pl-PL" dirty="0">
                <a:solidFill>
                  <a:srgbClr val="0000CC"/>
                </a:solidFill>
              </a:rPr>
              <a:t> </a:t>
            </a:r>
            <a:r>
              <a:rPr lang="en-US" dirty="0">
                <a:solidFill>
                  <a:srgbClr val="0000CC"/>
                </a:solidFill>
              </a:rPr>
              <a:t>language</a:t>
            </a:r>
            <a:r>
              <a:rPr lang="pl-PL" dirty="0">
                <a:solidFill>
                  <a:srgbClr val="0000CC"/>
                </a:solidFill>
              </a:rPr>
              <a:t> </a:t>
            </a:r>
            <a:r>
              <a:rPr lang="en-US" dirty="0">
                <a:solidFill>
                  <a:srgbClr val="0000CC"/>
                </a:solidFill>
              </a:rPr>
              <a:t>corpora</a:t>
            </a:r>
            <a:r>
              <a:rPr lang="pl-PL" dirty="0">
                <a:solidFill>
                  <a:srgbClr val="0000CC"/>
                </a:solidFill>
              </a:rPr>
              <a:t> </a:t>
            </a:r>
            <a:r>
              <a:rPr lang="en-US" dirty="0">
                <a:solidFill>
                  <a:srgbClr val="0000CC"/>
                </a:solidFill>
              </a:rPr>
              <a:t>sourced</a:t>
            </a:r>
            <a:r>
              <a:rPr lang="pl-PL" dirty="0">
                <a:solidFill>
                  <a:srgbClr val="0000CC"/>
                </a:solidFill>
              </a:rPr>
              <a:t> </a:t>
            </a:r>
            <a:r>
              <a:rPr lang="en-US" dirty="0">
                <a:solidFill>
                  <a:srgbClr val="0000CC"/>
                </a:solidFill>
              </a:rPr>
              <a:t>from</a:t>
            </a:r>
            <a:r>
              <a:rPr lang="pl-PL" dirty="0">
                <a:solidFill>
                  <a:srgbClr val="0000CC"/>
                </a:solidFill>
              </a:rPr>
              <a:t> </a:t>
            </a:r>
            <a:r>
              <a:rPr lang="en-US" dirty="0">
                <a:solidFill>
                  <a:srgbClr val="0000CC"/>
                </a:solidFill>
              </a:rPr>
              <a:t>the</a:t>
            </a:r>
            <a:r>
              <a:rPr lang="pl-PL" dirty="0">
                <a:solidFill>
                  <a:srgbClr val="0000CC"/>
                </a:solidFill>
              </a:rPr>
              <a:t> </a:t>
            </a:r>
            <a:r>
              <a:rPr lang="en-US" dirty="0">
                <a:solidFill>
                  <a:srgbClr val="0000CC"/>
                </a:solidFill>
              </a:rPr>
              <a:t>Internet.</a:t>
            </a:r>
          </a:p>
        </p:txBody>
      </p:sp>
      <p:sp>
        <p:nvSpPr>
          <p:cNvPr id="13" name="pole tekstowe 12">
            <a:extLst>
              <a:ext uri="{FF2B5EF4-FFF2-40B4-BE49-F238E27FC236}">
                <a16:creationId xmlns="" xmlns:a16="http://schemas.microsoft.com/office/drawing/2014/main" id="{46F53758-0FA0-1B70-45CE-1C5371BDFFEB}"/>
              </a:ext>
            </a:extLst>
          </p:cNvPr>
          <p:cNvSpPr txBox="1"/>
          <p:nvPr/>
        </p:nvSpPr>
        <p:spPr>
          <a:xfrm>
            <a:off x="1259632" y="4141195"/>
            <a:ext cx="7344816" cy="1200329"/>
          </a:xfrm>
          <a:prstGeom prst="rect">
            <a:avLst/>
          </a:prstGeom>
          <a:noFill/>
        </p:spPr>
        <p:txBody>
          <a:bodyPr wrap="square" rtlCol="0">
            <a:spAutoFit/>
          </a:bodyPr>
          <a:lstStyle/>
          <a:p>
            <a:pPr algn="r"/>
            <a:r>
              <a:rPr lang="en-US" sz="1800" i="1" dirty="0">
                <a:solidFill>
                  <a:srgbClr val="0000CC"/>
                </a:solidFill>
              </a:rPr>
              <a:t>T. Huang: Innovative research paradigms, AI models, and autonomous robots at the 2025 world artificial intelligence conference. The Innovation 6(12): 101082, December 1, 2025 www.cell.com/the-innovation </a:t>
            </a:r>
          </a:p>
        </p:txBody>
      </p:sp>
    </p:spTree>
    <p:extLst>
      <p:ext uri="{BB962C8B-B14F-4D97-AF65-F5344CB8AC3E}">
        <p14:creationId xmlns:p14="http://schemas.microsoft.com/office/powerpoint/2010/main" val="347945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6968A1A-EA9B-2E3D-065E-A3C023571B5C}"/>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5421D214-CDE0-FBC4-A310-C408B5F0A001}"/>
              </a:ext>
            </a:extLst>
          </p:cNvPr>
          <p:cNvSpPr>
            <a:spLocks noGrp="1"/>
          </p:cNvSpPr>
          <p:nvPr>
            <p:ph type="title"/>
          </p:nvPr>
        </p:nvSpPr>
        <p:spPr>
          <a:xfrm>
            <a:off x="179512" y="-1"/>
            <a:ext cx="8784976" cy="6245225"/>
          </a:xfrm>
        </p:spPr>
        <p:txBody>
          <a:bodyPr/>
          <a:lstStyle/>
          <a:p>
            <a:r>
              <a:rPr lang="pl-PL" sz="3600" b="1" dirty="0"/>
              <a:t>FOR DEVELOPMENT OF </a:t>
            </a:r>
            <a:br>
              <a:rPr lang="pl-PL" sz="3600" b="1" dirty="0"/>
            </a:br>
            <a:r>
              <a:rPr lang="pl-PL" sz="3600" b="1" dirty="0"/>
              <a:t>IS </a:t>
            </a:r>
            <a:br>
              <a:rPr lang="pl-PL" sz="3600" b="1" dirty="0"/>
            </a:br>
            <a:r>
              <a:rPr lang="en-US" sz="3600" b="1" dirty="0"/>
              <a:t>INTERDISCIPLINARY COLLABORATION </a:t>
            </a:r>
            <a:r>
              <a:rPr lang="pl-PL" sz="3600" b="1" dirty="0"/>
              <a:t/>
            </a:r>
            <a:br>
              <a:rPr lang="pl-PL" sz="3600" b="1" dirty="0"/>
            </a:br>
            <a:r>
              <a:rPr lang="en-US" sz="3600" b="1" dirty="0"/>
              <a:t>ACROSS</a:t>
            </a:r>
            <a:r>
              <a:rPr lang="pl-PL" sz="3600" b="1" dirty="0"/>
              <a:t> DIFFERENT DOMAINS </a:t>
            </a:r>
            <a:br>
              <a:rPr lang="pl-PL" sz="3600" b="1" dirty="0"/>
            </a:br>
            <a:r>
              <a:rPr lang="pl-PL" sz="3600" b="1" dirty="0"/>
              <a:t>IS NEEDED</a:t>
            </a:r>
            <a:br>
              <a:rPr lang="pl-PL" sz="3600" b="1" dirty="0"/>
            </a:br>
            <a:endParaRPr lang="en-US" sz="3600" b="1" dirty="0"/>
          </a:p>
        </p:txBody>
      </p:sp>
      <p:sp>
        <p:nvSpPr>
          <p:cNvPr id="5" name="Symbol zastępczy numeru slajdu 4">
            <a:extLst>
              <a:ext uri="{FF2B5EF4-FFF2-40B4-BE49-F238E27FC236}">
                <a16:creationId xmlns="" xmlns:a16="http://schemas.microsoft.com/office/drawing/2014/main" id="{8C049B7C-141E-78A0-CCD0-18C2C1C436D0}"/>
              </a:ext>
            </a:extLst>
          </p:cNvPr>
          <p:cNvSpPr>
            <a:spLocks noGrp="1"/>
          </p:cNvSpPr>
          <p:nvPr>
            <p:ph type="sldNum" sz="quarter" idx="12"/>
          </p:nvPr>
        </p:nvSpPr>
        <p:spPr/>
        <p:txBody>
          <a:bodyPr/>
          <a:lstStyle/>
          <a:p>
            <a:pPr>
              <a:defRPr/>
            </a:pPr>
            <a:fld id="{D02E777F-298D-4C96-825C-3DC57E52C55E}" type="slidenum">
              <a:rPr lang="pl-PL" smtClean="0"/>
              <a:pPr>
                <a:defRPr/>
              </a:pPr>
              <a:t>29</a:t>
            </a:fld>
            <a:endParaRPr lang="pl-PL"/>
          </a:p>
        </p:txBody>
      </p:sp>
    </p:spTree>
    <p:extLst>
      <p:ext uri="{BB962C8B-B14F-4D97-AF65-F5344CB8AC3E}">
        <p14:creationId xmlns:p14="http://schemas.microsoft.com/office/powerpoint/2010/main" val="4074691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9552" y="19107"/>
            <a:ext cx="7867538" cy="404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dirty="0">
                <a:latin typeface="+mn-lt"/>
              </a:rPr>
              <a:t>AGENDA</a:t>
            </a:r>
            <a:endParaRPr lang="en-US" sz="2800" b="1" dirty="0">
              <a:latin typeface="+mn-lt"/>
            </a:endParaRPr>
          </a:p>
        </p:txBody>
      </p:sp>
      <p:sp>
        <p:nvSpPr>
          <p:cNvPr id="5" name="pole tekstowe 4"/>
          <p:cNvSpPr txBox="1"/>
          <p:nvPr/>
        </p:nvSpPr>
        <p:spPr>
          <a:xfrm>
            <a:off x="0" y="411607"/>
            <a:ext cx="9117487" cy="6494085"/>
          </a:xfrm>
          <a:prstGeom prst="rect">
            <a:avLst/>
          </a:prstGeom>
          <a:noFill/>
        </p:spPr>
        <p:txBody>
          <a:bodyPr wrap="square" rtlCol="0">
            <a:spAutoFit/>
          </a:bodyPr>
          <a:lstStyle/>
          <a:p>
            <a:pPr>
              <a:tabLst>
                <a:tab pos="7896225" algn="l"/>
              </a:tabLst>
            </a:pPr>
            <a:r>
              <a:rPr lang="pl-PL" sz="2000" dirty="0">
                <a:solidFill>
                  <a:srgbClr val="0000FF"/>
                </a:solidFill>
              </a:rPr>
              <a:t> </a:t>
            </a:r>
            <a:r>
              <a:rPr lang="en-US" sz="1800" dirty="0">
                <a:solidFill>
                  <a:srgbClr val="0000FF"/>
                </a:solidFill>
              </a:rPr>
              <a:t>Motivations</a:t>
            </a:r>
            <a:r>
              <a:rPr lang="pl-PL" sz="1800" dirty="0">
                <a:solidFill>
                  <a:srgbClr val="0000FF"/>
                </a:solidFill>
              </a:rPr>
              <a:t> for</a:t>
            </a:r>
            <a:endParaRPr lang="en-US" sz="1800" dirty="0">
              <a:solidFill>
                <a:srgbClr val="0000FF"/>
              </a:solidFill>
            </a:endParaRPr>
          </a:p>
          <a:p>
            <a:pPr marL="800100" lvl="1" indent="-342900">
              <a:buFont typeface="Arial" panose="020B0604020202020204" pitchFamily="34" charset="0"/>
              <a:buChar char="•"/>
              <a:tabLst>
                <a:tab pos="7896225" algn="l"/>
              </a:tabLst>
            </a:pPr>
            <a:r>
              <a:rPr lang="en-US" sz="1800" dirty="0">
                <a:solidFill>
                  <a:srgbClr val="0000FF"/>
                </a:solidFill>
              </a:rPr>
              <a:t>development </a:t>
            </a:r>
            <a:r>
              <a:rPr lang="pl-PL" sz="1800" dirty="0">
                <a:solidFill>
                  <a:srgbClr val="0000FF"/>
                </a:solidFill>
              </a:rPr>
              <a:t>o</a:t>
            </a:r>
            <a:r>
              <a:rPr lang="en-US" sz="1800" dirty="0">
                <a:solidFill>
                  <a:srgbClr val="0000FF"/>
                </a:solidFill>
              </a:rPr>
              <a:t>f computing model creating the basis for the design and analysis of Complex Intelligent Systems (IS’s), </a:t>
            </a:r>
            <a:r>
              <a:rPr lang="en-US" sz="1800" dirty="0" err="1">
                <a:solidFill>
                  <a:srgbClr val="0000FF"/>
                </a:solidFill>
              </a:rPr>
              <a:t>i.e</a:t>
            </a:r>
            <a:r>
              <a:rPr lang="en-US" sz="1800" noProof="0" dirty="0">
                <a:solidFill>
                  <a:srgbClr val="0000FF"/>
                </a:solidFill>
              </a:rPr>
              <a:t>., Intelligent Systems dealing with complex phenomena</a:t>
            </a:r>
          </a:p>
          <a:p>
            <a:pPr marL="0" lvl="3">
              <a:tabLst>
                <a:tab pos="7896225" algn="l"/>
              </a:tabLst>
            </a:pPr>
            <a:r>
              <a:rPr lang="en-US" sz="1800" dirty="0">
                <a:solidFill>
                  <a:srgbClr val="0000FF"/>
                </a:solidFill>
              </a:rPr>
              <a:t> Interactive Granular Computing (</a:t>
            </a:r>
            <a:r>
              <a:rPr lang="en-US" sz="1800" noProof="0" dirty="0">
                <a:solidFill>
                  <a:srgbClr val="0000FF"/>
                </a:solidFill>
              </a:rPr>
              <a:t>IGrC) </a:t>
            </a:r>
          </a:p>
          <a:p>
            <a:pPr marL="817563" lvl="4" indent="-179388">
              <a:buFont typeface="Arial" panose="020B0604020202020204" pitchFamily="34" charset="0"/>
              <a:buChar char="•"/>
              <a:tabLst>
                <a:tab pos="7896225" algn="l"/>
              </a:tabLst>
            </a:pPr>
            <a:r>
              <a:rPr lang="en-US" sz="1800" dirty="0">
                <a:solidFill>
                  <a:srgbClr val="0000FF"/>
                </a:solidFill>
              </a:rPr>
              <a:t> Complex granules (c-granules)</a:t>
            </a:r>
            <a:endParaRPr lang="pl-PL" sz="1800" dirty="0">
              <a:solidFill>
                <a:srgbClr val="0000FF"/>
              </a:solidFill>
            </a:endParaRPr>
          </a:p>
          <a:p>
            <a:pPr marL="1274763" lvl="5" indent="-179388">
              <a:buFont typeface="Arial" panose="020B0604020202020204" pitchFamily="34" charset="0"/>
              <a:buChar char="•"/>
              <a:tabLst>
                <a:tab pos="7896225" algn="l"/>
              </a:tabLst>
            </a:pPr>
            <a:r>
              <a:rPr lang="en-US" sz="1800" dirty="0">
                <a:solidFill>
                  <a:srgbClr val="0000FF"/>
                </a:solidFill>
              </a:rPr>
              <a:t>Specification</a:t>
            </a:r>
            <a:r>
              <a:rPr lang="pl-PL" sz="1800" dirty="0">
                <a:solidFill>
                  <a:srgbClr val="0000FF"/>
                </a:solidFill>
              </a:rPr>
              <a:t> (</a:t>
            </a:r>
            <a:r>
              <a:rPr lang="pl-PL" sz="1800" dirty="0" err="1">
                <a:solidFill>
                  <a:srgbClr val="0000FF"/>
                </a:solidFill>
              </a:rPr>
              <a:t>syntax</a:t>
            </a:r>
            <a:r>
              <a:rPr lang="pl-PL" sz="1800" dirty="0">
                <a:solidFill>
                  <a:srgbClr val="0000FF"/>
                </a:solidFill>
              </a:rPr>
              <a:t>) </a:t>
            </a:r>
          </a:p>
          <a:p>
            <a:pPr marL="1274763" lvl="5" indent="-179388">
              <a:buFont typeface="Arial" panose="020B0604020202020204" pitchFamily="34" charset="0"/>
              <a:buChar char="•"/>
              <a:tabLst>
                <a:tab pos="7896225" algn="l"/>
              </a:tabLst>
            </a:pPr>
            <a:r>
              <a:rPr lang="en-US" sz="1800" noProof="0" dirty="0">
                <a:solidFill>
                  <a:srgbClr val="0000FF"/>
                </a:solidFill>
              </a:rPr>
              <a:t>Abstract and physical semantics</a:t>
            </a:r>
            <a:endParaRPr lang="en-US" sz="1800" dirty="0">
              <a:solidFill>
                <a:srgbClr val="0000FF"/>
              </a:solidFill>
            </a:endParaRPr>
          </a:p>
          <a:p>
            <a:pPr marL="1731963" lvl="6" indent="-179388">
              <a:buFont typeface="Arial" panose="020B0604020202020204" pitchFamily="34" charset="0"/>
              <a:buChar char="•"/>
              <a:tabLst>
                <a:tab pos="7896225" algn="l"/>
              </a:tabLst>
            </a:pPr>
            <a:r>
              <a:rPr lang="en-US" sz="1800" dirty="0">
                <a:solidFill>
                  <a:srgbClr val="0000FF"/>
                </a:solidFill>
              </a:rPr>
              <a:t>States and dynamics</a:t>
            </a:r>
            <a:endParaRPr lang="pl-PL" sz="1800" dirty="0">
              <a:solidFill>
                <a:srgbClr val="0000FF"/>
              </a:solidFill>
            </a:endParaRPr>
          </a:p>
          <a:p>
            <a:pPr marL="817563" lvl="4" indent="-179388">
              <a:buFont typeface="Arial" panose="020B0604020202020204" pitchFamily="34" charset="0"/>
              <a:buChar char="•"/>
              <a:tabLst>
                <a:tab pos="7896225" algn="l"/>
              </a:tabLst>
            </a:pPr>
            <a:r>
              <a:rPr lang="pl-PL" sz="1800" dirty="0">
                <a:solidFill>
                  <a:srgbClr val="0000FF"/>
                </a:solidFill>
              </a:rPr>
              <a:t> </a:t>
            </a:r>
            <a:r>
              <a:rPr lang="en-US" sz="1800" dirty="0">
                <a:solidFill>
                  <a:srgbClr val="0000FF"/>
                </a:solidFill>
              </a:rPr>
              <a:t>c-granules with control</a:t>
            </a:r>
            <a:r>
              <a:rPr lang="pl-PL" sz="1800" dirty="0">
                <a:solidFill>
                  <a:srgbClr val="0000FF"/>
                </a:solidFill>
              </a:rPr>
              <a:t> </a:t>
            </a:r>
            <a:r>
              <a:rPr lang="en-US" sz="1800" dirty="0">
                <a:solidFill>
                  <a:srgbClr val="0000FF"/>
                </a:solidFill>
              </a:rPr>
              <a:t>(</a:t>
            </a:r>
            <a:r>
              <a:rPr lang="pl-PL" sz="1800" dirty="0">
                <a:solidFill>
                  <a:srgbClr val="0000FF"/>
                </a:solidFill>
              </a:rPr>
              <a:t>in </a:t>
            </a:r>
            <a:r>
              <a:rPr lang="en-US" sz="1800" dirty="0">
                <a:solidFill>
                  <a:srgbClr val="0000FF"/>
                </a:solidFill>
              </a:rPr>
              <a:t>particular societies of such c-granules) </a:t>
            </a:r>
            <a:endParaRPr lang="pl-PL" sz="1800" dirty="0">
              <a:solidFill>
                <a:srgbClr val="0000FF"/>
              </a:solidFill>
            </a:endParaRPr>
          </a:p>
          <a:p>
            <a:pPr marL="1274763" lvl="5" indent="-179388">
              <a:buFont typeface="Arial" panose="020B0604020202020204" pitchFamily="34" charset="0"/>
              <a:buChar char="•"/>
              <a:tabLst>
                <a:tab pos="7896225" algn="l"/>
              </a:tabLst>
            </a:pPr>
            <a:r>
              <a:rPr lang="en-US" sz="1800" dirty="0">
                <a:solidFill>
                  <a:srgbClr val="0000FF"/>
                </a:solidFill>
              </a:rPr>
              <a:t>Structure of c-granules: </a:t>
            </a:r>
            <a:r>
              <a:rPr lang="en-US" sz="1800" noProof="0" dirty="0">
                <a:solidFill>
                  <a:srgbClr val="0000FF"/>
                </a:solidFill>
              </a:rPr>
              <a:t>from atomic </a:t>
            </a:r>
            <a:r>
              <a:rPr lang="pl-PL" sz="1800" dirty="0">
                <a:solidFill>
                  <a:srgbClr val="0000FF"/>
                </a:solidFill>
              </a:rPr>
              <a:t>and </a:t>
            </a:r>
            <a:r>
              <a:rPr lang="en-US" sz="1800" dirty="0">
                <a:solidFill>
                  <a:srgbClr val="0000FF"/>
                </a:solidFill>
              </a:rPr>
              <a:t>elementary to networks; IS’s – examples of c-granules with control</a:t>
            </a:r>
          </a:p>
          <a:p>
            <a:pPr marL="1274763" lvl="5" indent="-179388">
              <a:buFont typeface="Arial" panose="020B0604020202020204" pitchFamily="34" charset="0"/>
              <a:buChar char="•"/>
              <a:tabLst>
                <a:tab pos="7896225" algn="l"/>
              </a:tabLst>
            </a:pPr>
            <a:r>
              <a:rPr lang="en-US" sz="1800" dirty="0">
                <a:solidFill>
                  <a:srgbClr val="0000FF"/>
                </a:solidFill>
              </a:rPr>
              <a:t>Control as a sub-granule of a given </a:t>
            </a:r>
            <a:r>
              <a:rPr lang="pl-PL" sz="1800" dirty="0">
                <a:solidFill>
                  <a:srgbClr val="0000FF"/>
                </a:solidFill>
              </a:rPr>
              <a:t>c-</a:t>
            </a:r>
            <a:r>
              <a:rPr lang="en-US" sz="1800" dirty="0">
                <a:solidFill>
                  <a:srgbClr val="0000FF"/>
                </a:solidFill>
              </a:rPr>
              <a:t>granule with control</a:t>
            </a:r>
          </a:p>
          <a:p>
            <a:pPr marL="1274763" lvl="5" indent="-179388">
              <a:buFont typeface="Arial" panose="020B0604020202020204" pitchFamily="34" charset="0"/>
              <a:buChar char="•"/>
              <a:tabLst>
                <a:tab pos="7896225" algn="l"/>
              </a:tabLst>
            </a:pPr>
            <a:r>
              <a:rPr lang="en-US" sz="1800" dirty="0">
                <a:solidFill>
                  <a:srgbClr val="0000FF"/>
                </a:solidFill>
              </a:rPr>
              <a:t>Modeling of perception </a:t>
            </a:r>
            <a:r>
              <a:rPr lang="en-US" sz="1800" noProof="0" dirty="0">
                <a:solidFill>
                  <a:srgbClr val="0000FF"/>
                </a:solidFill>
              </a:rPr>
              <a:t>of situations (objects) </a:t>
            </a:r>
            <a:r>
              <a:rPr lang="pl-PL" sz="1800" dirty="0">
                <a:solidFill>
                  <a:srgbClr val="0000FF"/>
                </a:solidFill>
              </a:rPr>
              <a:t>in the </a:t>
            </a:r>
            <a:r>
              <a:rPr lang="en-US" sz="1800" noProof="0" dirty="0">
                <a:solidFill>
                  <a:srgbClr val="0000FF"/>
                </a:solidFill>
              </a:rPr>
              <a:t>physical world by </a:t>
            </a:r>
            <a:r>
              <a:rPr lang="en-US" sz="1800" dirty="0">
                <a:solidFill>
                  <a:srgbClr val="0000FF"/>
                </a:solidFill>
              </a:rPr>
              <a:t>control: generation and management (steering) of configuration</a:t>
            </a:r>
            <a:r>
              <a:rPr lang="pl-PL" sz="1800" dirty="0">
                <a:solidFill>
                  <a:srgbClr val="0000FF"/>
                </a:solidFill>
              </a:rPr>
              <a:t>s</a:t>
            </a:r>
            <a:r>
              <a:rPr lang="en-US" sz="1800" dirty="0">
                <a:solidFill>
                  <a:srgbClr val="0000FF"/>
                </a:solidFill>
              </a:rPr>
              <a:t> of sub-granules </a:t>
            </a:r>
          </a:p>
          <a:p>
            <a:pPr marL="1274763" lvl="5" indent="-179388">
              <a:buFont typeface="Arial" panose="020B0604020202020204" pitchFamily="34" charset="0"/>
              <a:buChar char="•"/>
              <a:tabLst>
                <a:tab pos="7896225" algn="l"/>
              </a:tabLst>
            </a:pPr>
            <a:r>
              <a:rPr lang="en-US" sz="1800" dirty="0">
                <a:solidFill>
                  <a:srgbClr val="0000FF"/>
                </a:solidFill>
              </a:rPr>
              <a:t>Granular computations </a:t>
            </a:r>
            <a:r>
              <a:rPr lang="pl-PL" sz="1800" dirty="0">
                <a:solidFill>
                  <a:srgbClr val="0000FF"/>
                </a:solidFill>
              </a:rPr>
              <a:t>of</a:t>
            </a:r>
            <a:r>
              <a:rPr lang="en-US" sz="1800" dirty="0">
                <a:solidFill>
                  <a:srgbClr val="0000FF"/>
                </a:solidFill>
              </a:rPr>
              <a:t> c-granules with </a:t>
            </a:r>
            <a:r>
              <a:rPr lang="en-US" sz="1800">
                <a:solidFill>
                  <a:srgbClr val="0000FF"/>
                </a:solidFill>
              </a:rPr>
              <a:t>control </a:t>
            </a:r>
            <a:endParaRPr lang="pl-PL" sz="1800" dirty="0">
              <a:solidFill>
                <a:srgbClr val="0000FF"/>
              </a:solidFill>
            </a:endParaRPr>
          </a:p>
          <a:p>
            <a:pPr marL="360363" lvl="3" indent="-179388">
              <a:buFont typeface="Arial" panose="020B0604020202020204" pitchFamily="34" charset="0"/>
              <a:buChar char="•"/>
              <a:tabLst>
                <a:tab pos="7896225" algn="l"/>
              </a:tabLst>
            </a:pPr>
            <a:r>
              <a:rPr lang="en-US" sz="1800" noProof="0" dirty="0">
                <a:solidFill>
                  <a:srgbClr val="0000FF"/>
                </a:solidFill>
              </a:rPr>
              <a:t>IGrC and Rough Sets (RS)</a:t>
            </a:r>
            <a:r>
              <a:rPr lang="en-US" sz="1800" dirty="0">
                <a:solidFill>
                  <a:srgbClr val="0000FF"/>
                </a:solidFill>
              </a:rPr>
              <a:t> </a:t>
            </a:r>
            <a:endParaRPr lang="pl-PL" sz="1800" dirty="0">
              <a:solidFill>
                <a:srgbClr val="0000FF"/>
              </a:solidFill>
            </a:endParaRPr>
          </a:p>
          <a:p>
            <a:pPr marL="817563" lvl="4" indent="-179388">
              <a:buFont typeface="Arial" panose="020B0604020202020204" pitchFamily="34" charset="0"/>
              <a:buChar char="•"/>
              <a:tabLst>
                <a:tab pos="7896225" algn="l"/>
              </a:tabLst>
            </a:pPr>
            <a:r>
              <a:rPr lang="en-US" sz="1800" dirty="0">
                <a:solidFill>
                  <a:srgbClr val="0000FF"/>
                </a:solidFill>
              </a:rPr>
              <a:t>Challenge for control of a given c-granule</a:t>
            </a:r>
            <a:r>
              <a:rPr lang="pl-PL" sz="1800" dirty="0">
                <a:solidFill>
                  <a:srgbClr val="0000FF"/>
                </a:solidFill>
              </a:rPr>
              <a:t> (IS)</a:t>
            </a:r>
            <a:r>
              <a:rPr lang="en-US" sz="1800" dirty="0">
                <a:solidFill>
                  <a:srgbClr val="0000FF"/>
                </a:solidFill>
              </a:rPr>
              <a:t>: The discovery of adaptive complex games </a:t>
            </a:r>
            <a:r>
              <a:rPr lang="pl-PL" sz="1800" dirty="0" err="1">
                <a:solidFill>
                  <a:srgbClr val="0000FF"/>
                </a:solidFill>
              </a:rPr>
              <a:t>used</a:t>
            </a:r>
            <a:r>
              <a:rPr lang="pl-PL" sz="1800" dirty="0">
                <a:solidFill>
                  <a:srgbClr val="0000FF"/>
                </a:solidFill>
              </a:rPr>
              <a:t> </a:t>
            </a:r>
            <a:r>
              <a:rPr lang="en-US" sz="1800" dirty="0">
                <a:solidFill>
                  <a:srgbClr val="0000FF"/>
                </a:solidFill>
              </a:rPr>
              <a:t>to generate high quality, approximate solutions to problems along granular computations that are steered by the control</a:t>
            </a:r>
            <a:r>
              <a:rPr lang="pl-PL" sz="1800" dirty="0">
                <a:solidFill>
                  <a:srgbClr val="0000FF"/>
                </a:solidFill>
              </a:rPr>
              <a:t> of c-granule</a:t>
            </a:r>
            <a:r>
              <a:rPr lang="en-US" sz="1800" dirty="0">
                <a:solidFill>
                  <a:srgbClr val="0000FF"/>
                </a:solidFill>
              </a:rPr>
              <a:t>.</a:t>
            </a:r>
            <a:r>
              <a:rPr lang="pl-PL" sz="1800" dirty="0">
                <a:solidFill>
                  <a:srgbClr val="0000FF"/>
                </a:solidFill>
              </a:rPr>
              <a:t> </a:t>
            </a:r>
            <a:endParaRPr lang="en-US" sz="1800" noProof="0" dirty="0">
              <a:solidFill>
                <a:srgbClr val="0000FF"/>
              </a:solidFill>
            </a:endParaRPr>
          </a:p>
          <a:p>
            <a:pPr marL="447675" lvl="3" indent="-360363">
              <a:tabLst>
                <a:tab pos="7896225" algn="l"/>
              </a:tabLst>
            </a:pPr>
            <a:r>
              <a:rPr lang="en-US" sz="1800" dirty="0">
                <a:solidFill>
                  <a:srgbClr val="0000FF"/>
                </a:solidFill>
              </a:rPr>
              <a:t>Summary</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3</a:t>
            </a:fld>
            <a:endParaRPr lang="pl-PL"/>
          </a:p>
        </p:txBody>
      </p:sp>
    </p:spTree>
    <p:extLst>
      <p:ext uri="{BB962C8B-B14F-4D97-AF65-F5344CB8AC3E}">
        <p14:creationId xmlns:p14="http://schemas.microsoft.com/office/powerpoint/2010/main" val="3593157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8971FD4-5D32-D605-D879-7029B262C6E8}"/>
            </a:ext>
          </a:extLst>
        </p:cNvPr>
        <p:cNvGrpSpPr/>
        <p:nvPr/>
      </p:nvGrpSpPr>
      <p:grpSpPr>
        <a:xfrm>
          <a:off x="0" y="0"/>
          <a:ext cx="0" cy="0"/>
          <a:chOff x="0" y="0"/>
          <a:chExt cx="0" cy="0"/>
        </a:xfrm>
      </p:grpSpPr>
      <p:sp>
        <p:nvSpPr>
          <p:cNvPr id="5" name="Symbol zastępczy numeru slajdu 4">
            <a:extLst>
              <a:ext uri="{FF2B5EF4-FFF2-40B4-BE49-F238E27FC236}">
                <a16:creationId xmlns="" xmlns:a16="http://schemas.microsoft.com/office/drawing/2014/main" id="{371F6B26-967D-3A44-51FC-68B83322D084}"/>
              </a:ext>
            </a:extLst>
          </p:cNvPr>
          <p:cNvSpPr>
            <a:spLocks noGrp="1"/>
          </p:cNvSpPr>
          <p:nvPr>
            <p:ph type="sldNum" sz="quarter" idx="12"/>
          </p:nvPr>
        </p:nvSpPr>
        <p:spPr/>
        <p:txBody>
          <a:bodyPr/>
          <a:lstStyle/>
          <a:p>
            <a:pPr>
              <a:defRPr/>
            </a:pPr>
            <a:fld id="{D02E777F-298D-4C96-825C-3DC57E52C55E}" type="slidenum">
              <a:rPr lang="pl-PL" smtClean="0"/>
              <a:pPr>
                <a:defRPr/>
              </a:pPr>
              <a:t>30</a:t>
            </a:fld>
            <a:endParaRPr lang="pl-PL"/>
          </a:p>
        </p:txBody>
      </p:sp>
      <p:sp>
        <p:nvSpPr>
          <p:cNvPr id="2" name="pole tekstowe 1">
            <a:extLst>
              <a:ext uri="{FF2B5EF4-FFF2-40B4-BE49-F238E27FC236}">
                <a16:creationId xmlns="" xmlns:a16="http://schemas.microsoft.com/office/drawing/2014/main" id="{0E421652-1056-D7B2-6D98-11F091DCAF4B}"/>
              </a:ext>
            </a:extLst>
          </p:cNvPr>
          <p:cNvSpPr txBox="1"/>
          <p:nvPr/>
        </p:nvSpPr>
        <p:spPr>
          <a:xfrm>
            <a:off x="251520" y="136525"/>
            <a:ext cx="8640960" cy="1077218"/>
          </a:xfrm>
          <a:prstGeom prst="rect">
            <a:avLst/>
          </a:prstGeom>
          <a:noFill/>
        </p:spPr>
        <p:txBody>
          <a:bodyPr wrap="square" rtlCol="0">
            <a:spAutoFit/>
          </a:bodyPr>
          <a:lstStyle/>
          <a:p>
            <a:pPr algn="ctr"/>
            <a:r>
              <a:rPr lang="en-US" sz="2800" b="1" dirty="0">
                <a:solidFill>
                  <a:srgbClr val="0070C0"/>
                </a:solidFill>
                <a:ea typeface="+mj-ea"/>
                <a:cs typeface="+mj-cs"/>
              </a:rPr>
              <a:t>HINTS FROM COMPUTING IN NATURE</a:t>
            </a:r>
            <a:r>
              <a:rPr lang="pl-PL" sz="2800" b="1" dirty="0">
                <a:solidFill>
                  <a:srgbClr val="0070C0"/>
                </a:solidFill>
                <a:ea typeface="+mj-ea"/>
                <a:cs typeface="+mj-cs"/>
              </a:rPr>
              <a:t> </a:t>
            </a:r>
          </a:p>
          <a:p>
            <a:pPr algn="ctr"/>
            <a:r>
              <a:rPr lang="en-US" sz="1800" i="1" dirty="0">
                <a:solidFill>
                  <a:srgbClr val="0000CC"/>
                </a:solidFill>
                <a:ea typeface="+mj-ea"/>
                <a:cs typeface="+mj-cs"/>
              </a:rPr>
              <a:t>G. Rozenberg, T. Back, J.N. Kok (eds.):Handbook</a:t>
            </a:r>
            <a:r>
              <a:rPr lang="pl-PL" sz="1800" i="1" dirty="0">
                <a:solidFill>
                  <a:srgbClr val="0000CC"/>
                </a:solidFill>
                <a:ea typeface="+mj-ea"/>
                <a:cs typeface="+mj-cs"/>
              </a:rPr>
              <a:t> </a:t>
            </a:r>
            <a:r>
              <a:rPr lang="en-US" sz="1800" i="1" dirty="0">
                <a:solidFill>
                  <a:srgbClr val="0000CC"/>
                </a:solidFill>
                <a:ea typeface="+mj-ea"/>
                <a:cs typeface="+mj-cs"/>
              </a:rPr>
              <a:t>of Natural Computing. Springer Berlin Heidelberg, Berlin, Heidelberg</a:t>
            </a:r>
            <a:r>
              <a:rPr lang="pl-PL" sz="1800" i="1" dirty="0">
                <a:solidFill>
                  <a:srgbClr val="0000CC"/>
                </a:solidFill>
                <a:ea typeface="+mj-ea"/>
                <a:cs typeface="+mj-cs"/>
              </a:rPr>
              <a:t> </a:t>
            </a:r>
            <a:r>
              <a:rPr lang="en-US" sz="1800" i="1" dirty="0">
                <a:solidFill>
                  <a:srgbClr val="0000CC"/>
                </a:solidFill>
                <a:ea typeface="+mj-ea"/>
                <a:cs typeface="+mj-cs"/>
              </a:rPr>
              <a:t>(2012). doi:10.1007/978-3-540-92910-9_57</a:t>
            </a:r>
          </a:p>
        </p:txBody>
      </p:sp>
      <p:sp>
        <p:nvSpPr>
          <p:cNvPr id="3" name="pole tekstowe 2">
            <a:extLst>
              <a:ext uri="{FF2B5EF4-FFF2-40B4-BE49-F238E27FC236}">
                <a16:creationId xmlns="" xmlns:a16="http://schemas.microsoft.com/office/drawing/2014/main" id="{45A4B58C-D004-016C-E36C-DA5D03D80D48}"/>
              </a:ext>
            </a:extLst>
          </p:cNvPr>
          <p:cNvSpPr txBox="1"/>
          <p:nvPr/>
        </p:nvSpPr>
        <p:spPr>
          <a:xfrm>
            <a:off x="241176" y="1268760"/>
            <a:ext cx="8640960" cy="5432256"/>
          </a:xfrm>
          <a:prstGeom prst="rect">
            <a:avLst/>
          </a:prstGeom>
          <a:noFill/>
        </p:spPr>
        <p:txBody>
          <a:bodyPr wrap="square" rtlCol="0">
            <a:spAutoFit/>
          </a:bodyPr>
          <a:lstStyle/>
          <a:p>
            <a:r>
              <a:rPr lang="en-US" sz="2000" dirty="0">
                <a:solidFill>
                  <a:srgbClr val="0000CC"/>
                </a:solidFill>
              </a:rPr>
              <a:t>Deeper understanding of human brain and network structures can also help to unravel the mysteries of neural networks and construct more transparent yet more powerful AI models.</a:t>
            </a:r>
          </a:p>
          <a:p>
            <a:pPr algn="r">
              <a:spcBef>
                <a:spcPts val="0"/>
              </a:spcBef>
              <a:spcAft>
                <a:spcPts val="1200"/>
              </a:spcAft>
            </a:pPr>
            <a:r>
              <a:rPr lang="en-US" sz="1800" i="1" dirty="0">
                <a:solidFill>
                  <a:srgbClr val="0000CC"/>
                </a:solidFill>
              </a:rPr>
              <a:t>T.</a:t>
            </a:r>
            <a:r>
              <a:rPr lang="en-US" sz="1800" dirty="0">
                <a:solidFill>
                  <a:srgbClr val="0000CC"/>
                </a:solidFill>
              </a:rPr>
              <a:t> </a:t>
            </a:r>
            <a:r>
              <a:rPr lang="en-US" sz="1800" i="1" dirty="0">
                <a:solidFill>
                  <a:srgbClr val="0000CC"/>
                </a:solidFill>
              </a:rPr>
              <a:t>Huang, </a:t>
            </a:r>
            <a:r>
              <a:rPr lang="en-US" sz="1800" i="1" dirty="0" err="1">
                <a:solidFill>
                  <a:srgbClr val="0000CC"/>
                </a:solidFill>
              </a:rPr>
              <a:t>H.Xu</a:t>
            </a:r>
            <a:r>
              <a:rPr lang="en-US" sz="1800" i="1" dirty="0">
                <a:solidFill>
                  <a:srgbClr val="0000CC"/>
                </a:solidFill>
              </a:rPr>
              <a:t>, H. Wang et al. (2023). Artificial intelligence for medicine: Progress, challenges, and perspectives. The</a:t>
            </a:r>
            <a:r>
              <a:rPr lang="pl-PL" sz="1800" dirty="0">
                <a:solidFill>
                  <a:srgbClr val="0000CC"/>
                </a:solidFill>
              </a:rPr>
              <a:t> </a:t>
            </a:r>
            <a:r>
              <a:rPr lang="en-US" sz="1800" i="1" dirty="0">
                <a:solidFill>
                  <a:srgbClr val="0000CC"/>
                </a:solidFill>
              </a:rPr>
              <a:t>Innovation</a:t>
            </a:r>
            <a:r>
              <a:rPr lang="pl-PL" sz="1800" i="1" dirty="0">
                <a:solidFill>
                  <a:srgbClr val="0000CC"/>
                </a:solidFill>
              </a:rPr>
              <a:t> </a:t>
            </a:r>
            <a:r>
              <a:rPr lang="en-US" sz="1800" i="1" dirty="0">
                <a:solidFill>
                  <a:srgbClr val="0000CC"/>
                </a:solidFill>
              </a:rPr>
              <a:t>Medicine</a:t>
            </a:r>
            <a:r>
              <a:rPr lang="pl-PL" sz="1800" i="1" dirty="0">
                <a:solidFill>
                  <a:srgbClr val="0000CC"/>
                </a:solidFill>
              </a:rPr>
              <a:t> </a:t>
            </a:r>
            <a:r>
              <a:rPr lang="en-US" sz="1800" i="1" dirty="0">
                <a:solidFill>
                  <a:srgbClr val="0000CC"/>
                </a:solidFill>
              </a:rPr>
              <a:t>1:100030. doi.org/10.59717/ j.xinnmed.2023.100030</a:t>
            </a:r>
            <a:r>
              <a:rPr lang="en-US" sz="1800" i="1" dirty="0"/>
              <a:t>. </a:t>
            </a:r>
            <a:endParaRPr lang="en-US" sz="1800" dirty="0"/>
          </a:p>
          <a:p>
            <a:pPr algn="just"/>
            <a:endParaRPr lang="pl-PL" sz="2000" dirty="0">
              <a:solidFill>
                <a:srgbClr val="0000CC"/>
              </a:solidFill>
            </a:endParaRPr>
          </a:p>
          <a:p>
            <a:pPr algn="just"/>
            <a:r>
              <a:rPr lang="en-US" sz="2000" dirty="0">
                <a:solidFill>
                  <a:srgbClr val="0000CC"/>
                </a:solidFill>
              </a:rPr>
              <a:t>The</a:t>
            </a:r>
            <a:r>
              <a:rPr lang="pl-PL" sz="2000" dirty="0">
                <a:solidFill>
                  <a:srgbClr val="0000CC"/>
                </a:solidFill>
              </a:rPr>
              <a:t> </a:t>
            </a:r>
            <a:r>
              <a:rPr lang="en-US" sz="2000" dirty="0">
                <a:solidFill>
                  <a:srgbClr val="0000CC"/>
                </a:solidFill>
              </a:rPr>
              <a:t>potential</a:t>
            </a:r>
            <a:r>
              <a:rPr lang="pl-PL" sz="2000" dirty="0">
                <a:solidFill>
                  <a:srgbClr val="0000CC"/>
                </a:solidFill>
              </a:rPr>
              <a:t> </a:t>
            </a:r>
            <a:r>
              <a:rPr lang="en-US" sz="2000" dirty="0">
                <a:solidFill>
                  <a:srgbClr val="0000CC"/>
                </a:solidFill>
              </a:rPr>
              <a:t>of</a:t>
            </a:r>
            <a:r>
              <a:rPr lang="pl-PL" sz="2000" dirty="0">
                <a:solidFill>
                  <a:srgbClr val="0000CC"/>
                </a:solidFill>
              </a:rPr>
              <a:t> </a:t>
            </a:r>
            <a:r>
              <a:rPr lang="en-US" sz="2000" dirty="0">
                <a:solidFill>
                  <a:srgbClr val="0000CC"/>
                </a:solidFill>
              </a:rPr>
              <a:t>AI</a:t>
            </a:r>
            <a:r>
              <a:rPr lang="pl-PL" sz="2000" dirty="0">
                <a:solidFill>
                  <a:srgbClr val="0000CC"/>
                </a:solidFill>
              </a:rPr>
              <a:t> </a:t>
            </a:r>
            <a:r>
              <a:rPr lang="en-US" sz="2000" dirty="0">
                <a:solidFill>
                  <a:srgbClr val="0000CC"/>
                </a:solidFill>
              </a:rPr>
              <a:t>in</a:t>
            </a:r>
            <a:r>
              <a:rPr lang="pl-PL" sz="2000" dirty="0">
                <a:solidFill>
                  <a:srgbClr val="0000CC"/>
                </a:solidFill>
              </a:rPr>
              <a:t> </a:t>
            </a:r>
            <a:r>
              <a:rPr lang="en-US" sz="2000" dirty="0">
                <a:solidFill>
                  <a:srgbClr val="0000CC"/>
                </a:solidFill>
              </a:rPr>
              <a:t>medicine</a:t>
            </a:r>
            <a:r>
              <a:rPr lang="pl-PL" sz="2000" dirty="0">
                <a:solidFill>
                  <a:srgbClr val="0000CC"/>
                </a:solidFill>
              </a:rPr>
              <a:t> </a:t>
            </a:r>
            <a:r>
              <a:rPr lang="en-US" sz="2000" dirty="0">
                <a:solidFill>
                  <a:srgbClr val="0000CC"/>
                </a:solidFill>
              </a:rPr>
              <a:t>is</a:t>
            </a:r>
            <a:r>
              <a:rPr lang="pl-PL" sz="2000" dirty="0">
                <a:solidFill>
                  <a:srgbClr val="0000CC"/>
                </a:solidFill>
              </a:rPr>
              <a:t> </a:t>
            </a:r>
            <a:r>
              <a:rPr lang="en-US" sz="2000" dirty="0">
                <a:solidFill>
                  <a:srgbClr val="0000CC"/>
                </a:solidFill>
              </a:rPr>
              <a:t>vast,</a:t>
            </a:r>
            <a:r>
              <a:rPr lang="pl-PL" sz="2000" dirty="0">
                <a:solidFill>
                  <a:srgbClr val="0000CC"/>
                </a:solidFill>
              </a:rPr>
              <a:t> </a:t>
            </a:r>
            <a:r>
              <a:rPr lang="en-US" sz="2000" dirty="0">
                <a:solidFill>
                  <a:srgbClr val="0000CC"/>
                </a:solidFill>
              </a:rPr>
              <a:t>yet</a:t>
            </a:r>
            <a:r>
              <a:rPr lang="pl-PL" sz="2000" dirty="0">
                <a:solidFill>
                  <a:srgbClr val="0000CC"/>
                </a:solidFill>
              </a:rPr>
              <a:t> </a:t>
            </a:r>
            <a:r>
              <a:rPr lang="en-US" sz="2000" dirty="0">
                <a:solidFill>
                  <a:srgbClr val="0000CC"/>
                </a:solidFill>
              </a:rPr>
              <a:t>much</a:t>
            </a:r>
            <a:r>
              <a:rPr lang="pl-PL" sz="2000" dirty="0">
                <a:solidFill>
                  <a:srgbClr val="0000CC"/>
                </a:solidFill>
              </a:rPr>
              <a:t> </a:t>
            </a:r>
            <a:r>
              <a:rPr lang="en-US" sz="2000" dirty="0">
                <a:solidFill>
                  <a:srgbClr val="0000CC"/>
                </a:solidFill>
              </a:rPr>
              <a:t>remains</a:t>
            </a:r>
            <a:r>
              <a:rPr lang="pl-PL" sz="2000" dirty="0">
                <a:solidFill>
                  <a:srgbClr val="0000CC"/>
                </a:solidFill>
              </a:rPr>
              <a:t> </a:t>
            </a:r>
            <a:r>
              <a:rPr lang="en-US" sz="2000" dirty="0">
                <a:solidFill>
                  <a:srgbClr val="0000CC"/>
                </a:solidFill>
              </a:rPr>
              <a:t>to</a:t>
            </a:r>
            <a:r>
              <a:rPr lang="pl-PL" sz="2000" dirty="0">
                <a:solidFill>
                  <a:srgbClr val="0000CC"/>
                </a:solidFill>
              </a:rPr>
              <a:t> </a:t>
            </a:r>
            <a:r>
              <a:rPr lang="en-US" sz="2000" dirty="0">
                <a:solidFill>
                  <a:srgbClr val="0000CC"/>
                </a:solidFill>
              </a:rPr>
              <a:t>be</a:t>
            </a:r>
            <a:r>
              <a:rPr lang="pl-PL" sz="2000" dirty="0">
                <a:solidFill>
                  <a:srgbClr val="0000CC"/>
                </a:solidFill>
              </a:rPr>
              <a:t> </a:t>
            </a:r>
            <a:r>
              <a:rPr lang="en-US" sz="2000" dirty="0">
                <a:solidFill>
                  <a:srgbClr val="0000CC"/>
                </a:solidFill>
              </a:rPr>
              <a:t>explored</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refined.</a:t>
            </a:r>
            <a:r>
              <a:rPr lang="pl-PL" sz="2000" dirty="0">
                <a:solidFill>
                  <a:srgbClr val="0000CC"/>
                </a:solidFill>
              </a:rPr>
              <a:t> </a:t>
            </a:r>
            <a:r>
              <a:rPr lang="en-US" sz="2000" dirty="0">
                <a:solidFill>
                  <a:srgbClr val="0000CC"/>
                </a:solidFill>
              </a:rPr>
              <a:t>Researchers</a:t>
            </a:r>
            <a:r>
              <a:rPr lang="pl-PL" sz="2000" dirty="0">
                <a:solidFill>
                  <a:srgbClr val="0000CC"/>
                </a:solidFill>
              </a:rPr>
              <a:t> </a:t>
            </a:r>
            <a:r>
              <a:rPr lang="en-US" sz="2000" dirty="0">
                <a:solidFill>
                  <a:srgbClr val="0000CC"/>
                </a:solidFill>
              </a:rPr>
              <a:t>should</a:t>
            </a:r>
            <a:r>
              <a:rPr lang="pl-PL" sz="2000" dirty="0">
                <a:solidFill>
                  <a:srgbClr val="0000CC"/>
                </a:solidFill>
              </a:rPr>
              <a:t> </a:t>
            </a:r>
            <a:r>
              <a:rPr lang="en-US" sz="2000" dirty="0">
                <a:solidFill>
                  <a:srgbClr val="0000CC"/>
                </a:solidFill>
              </a:rPr>
              <a:t>strive</a:t>
            </a:r>
            <a:r>
              <a:rPr lang="pl-PL" sz="2000" dirty="0">
                <a:solidFill>
                  <a:srgbClr val="0000CC"/>
                </a:solidFill>
              </a:rPr>
              <a:t> </a:t>
            </a:r>
            <a:r>
              <a:rPr lang="en-US" sz="2000" dirty="0">
                <a:solidFill>
                  <a:srgbClr val="0000CC"/>
                </a:solidFill>
              </a:rPr>
              <a:t>to</a:t>
            </a:r>
            <a:r>
              <a:rPr lang="pl-PL" sz="2000" dirty="0">
                <a:solidFill>
                  <a:srgbClr val="0000CC"/>
                </a:solidFill>
              </a:rPr>
              <a:t> </a:t>
            </a:r>
            <a:r>
              <a:rPr lang="en-US" sz="2000" dirty="0">
                <a:solidFill>
                  <a:srgbClr val="0000CC"/>
                </a:solidFill>
              </a:rPr>
              <a:t>develop</a:t>
            </a:r>
            <a:r>
              <a:rPr lang="pl-PL" sz="2000" dirty="0">
                <a:solidFill>
                  <a:srgbClr val="0000CC"/>
                </a:solidFill>
              </a:rPr>
              <a:t> </a:t>
            </a:r>
            <a:r>
              <a:rPr lang="en-US" sz="2000" dirty="0">
                <a:solidFill>
                  <a:srgbClr val="0000CC"/>
                </a:solidFill>
              </a:rPr>
              <a:t>more</a:t>
            </a:r>
            <a:r>
              <a:rPr lang="pl-PL" sz="2000" dirty="0">
                <a:solidFill>
                  <a:srgbClr val="0000CC"/>
                </a:solidFill>
              </a:rPr>
              <a:t> </a:t>
            </a:r>
            <a:r>
              <a:rPr lang="en-US" sz="2000" dirty="0">
                <a:solidFill>
                  <a:srgbClr val="0000CC"/>
                </a:solidFill>
              </a:rPr>
              <a:t>advanced</a:t>
            </a:r>
            <a:r>
              <a:rPr lang="pl-PL" sz="2000" dirty="0">
                <a:solidFill>
                  <a:srgbClr val="0000CC"/>
                </a:solidFill>
              </a:rPr>
              <a:t> </a:t>
            </a:r>
            <a:r>
              <a:rPr lang="en-US" sz="2000" dirty="0">
                <a:solidFill>
                  <a:srgbClr val="0000CC"/>
                </a:solidFill>
              </a:rPr>
              <a:t>AI</a:t>
            </a:r>
            <a:r>
              <a:rPr lang="pl-PL" sz="2000" dirty="0">
                <a:solidFill>
                  <a:srgbClr val="0000CC"/>
                </a:solidFill>
              </a:rPr>
              <a:t> </a:t>
            </a:r>
            <a:r>
              <a:rPr lang="en-US" sz="2000" dirty="0">
                <a:solidFill>
                  <a:srgbClr val="0000CC"/>
                </a:solidFill>
              </a:rPr>
              <a:t>model architectures</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algorithms</a:t>
            </a:r>
            <a:r>
              <a:rPr lang="pl-PL" sz="2000" dirty="0">
                <a:solidFill>
                  <a:srgbClr val="0000CC"/>
                </a:solidFill>
              </a:rPr>
              <a:t> </a:t>
            </a:r>
            <a:r>
              <a:rPr lang="en-US" sz="2000" dirty="0">
                <a:solidFill>
                  <a:srgbClr val="0000CC"/>
                </a:solidFill>
              </a:rPr>
              <a:t>that</a:t>
            </a:r>
            <a:r>
              <a:rPr lang="pl-PL" sz="2000" dirty="0">
                <a:solidFill>
                  <a:srgbClr val="0000CC"/>
                </a:solidFill>
              </a:rPr>
              <a:t> </a:t>
            </a:r>
            <a:r>
              <a:rPr lang="en-US" sz="2000" dirty="0">
                <a:solidFill>
                  <a:srgbClr val="0000CC"/>
                </a:solidFill>
              </a:rPr>
              <a:t>can</a:t>
            </a:r>
            <a:r>
              <a:rPr lang="pl-PL" sz="2000" dirty="0">
                <a:solidFill>
                  <a:srgbClr val="0000CC"/>
                </a:solidFill>
              </a:rPr>
              <a:t> </a:t>
            </a:r>
            <a:r>
              <a:rPr lang="en-US" sz="2000" dirty="0">
                <a:solidFill>
                  <a:srgbClr val="0000CC"/>
                </a:solidFill>
              </a:rPr>
              <a:t>better</a:t>
            </a:r>
            <a:r>
              <a:rPr lang="pl-PL" sz="2000" dirty="0">
                <a:solidFill>
                  <a:srgbClr val="0000CC"/>
                </a:solidFill>
              </a:rPr>
              <a:t> </a:t>
            </a:r>
            <a:r>
              <a:rPr lang="en-US" sz="2000" dirty="0">
                <a:solidFill>
                  <a:srgbClr val="0000CC"/>
                </a:solidFill>
              </a:rPr>
              <a:t>handle</a:t>
            </a:r>
            <a:r>
              <a:rPr lang="pl-PL" sz="2000" dirty="0">
                <a:solidFill>
                  <a:srgbClr val="0000CC"/>
                </a:solidFill>
              </a:rPr>
              <a:t> </a:t>
            </a:r>
            <a:r>
              <a:rPr lang="en-US" sz="2000" dirty="0">
                <a:solidFill>
                  <a:srgbClr val="0000CC"/>
                </a:solidFill>
              </a:rPr>
              <a:t>the</a:t>
            </a:r>
            <a:r>
              <a:rPr lang="pl-PL" sz="2000" dirty="0">
                <a:solidFill>
                  <a:srgbClr val="0000CC"/>
                </a:solidFill>
              </a:rPr>
              <a:t> </a:t>
            </a:r>
            <a:r>
              <a:rPr lang="en-US" sz="2000" dirty="0">
                <a:solidFill>
                  <a:srgbClr val="0000CC"/>
                </a:solidFill>
              </a:rPr>
              <a:t>intricacies</a:t>
            </a:r>
            <a:r>
              <a:rPr lang="pl-PL" sz="2000" dirty="0">
                <a:solidFill>
                  <a:srgbClr val="0000CC"/>
                </a:solidFill>
              </a:rPr>
              <a:t> </a:t>
            </a:r>
            <a:r>
              <a:rPr lang="en-US" sz="2000" dirty="0">
                <a:solidFill>
                  <a:srgbClr val="0000CC"/>
                </a:solidFill>
              </a:rPr>
              <a:t>of</a:t>
            </a:r>
            <a:r>
              <a:rPr lang="pl-PL" sz="2000" dirty="0">
                <a:solidFill>
                  <a:srgbClr val="0000CC"/>
                </a:solidFill>
              </a:rPr>
              <a:t> </a:t>
            </a:r>
            <a:r>
              <a:rPr lang="en-US" sz="2000" dirty="0">
                <a:solidFill>
                  <a:srgbClr val="0000CC"/>
                </a:solidFill>
              </a:rPr>
              <a:t>medical</a:t>
            </a:r>
            <a:r>
              <a:rPr lang="pl-PL" sz="2000" dirty="0">
                <a:solidFill>
                  <a:srgbClr val="0000CC"/>
                </a:solidFill>
              </a:rPr>
              <a:t> data</a:t>
            </a:r>
            <a:r>
              <a:rPr lang="en-US" sz="2000" dirty="0">
                <a:solidFill>
                  <a:srgbClr val="0000CC"/>
                </a:solidFill>
              </a:rPr>
              <a:t>.</a:t>
            </a:r>
            <a:r>
              <a:rPr lang="pl-PL" sz="2000" dirty="0">
                <a:solidFill>
                  <a:srgbClr val="0000CC"/>
                </a:solidFill>
              </a:rPr>
              <a:t> </a:t>
            </a:r>
            <a:r>
              <a:rPr lang="en-US" sz="2000" dirty="0">
                <a:solidFill>
                  <a:srgbClr val="0000CC"/>
                </a:solidFill>
              </a:rPr>
              <a:t>This</a:t>
            </a:r>
            <a:r>
              <a:rPr lang="pl-PL" sz="2000" dirty="0">
                <a:solidFill>
                  <a:srgbClr val="0000CC"/>
                </a:solidFill>
              </a:rPr>
              <a:t> </a:t>
            </a:r>
            <a:r>
              <a:rPr lang="en-US" sz="2000" dirty="0">
                <a:solidFill>
                  <a:srgbClr val="0000CC"/>
                </a:solidFill>
              </a:rPr>
              <a:t>includes</a:t>
            </a:r>
            <a:r>
              <a:rPr lang="pl-PL" sz="2000" dirty="0">
                <a:solidFill>
                  <a:srgbClr val="0000CC"/>
                </a:solidFill>
              </a:rPr>
              <a:t> </a:t>
            </a:r>
            <a:r>
              <a:rPr lang="en-US" sz="2000" dirty="0">
                <a:solidFill>
                  <a:srgbClr val="0000CC"/>
                </a:solidFill>
              </a:rPr>
              <a:t>exploring</a:t>
            </a:r>
            <a:r>
              <a:rPr lang="pl-PL" sz="2000" dirty="0">
                <a:solidFill>
                  <a:srgbClr val="0000CC"/>
                </a:solidFill>
              </a:rPr>
              <a:t> </a:t>
            </a:r>
            <a:r>
              <a:rPr lang="en-US" sz="2000" dirty="0">
                <a:solidFill>
                  <a:srgbClr val="0000CC"/>
                </a:solidFill>
              </a:rPr>
              <a:t>novel</a:t>
            </a:r>
            <a:r>
              <a:rPr lang="pl-PL" sz="2000" dirty="0">
                <a:solidFill>
                  <a:srgbClr val="0000CC"/>
                </a:solidFill>
              </a:rPr>
              <a:t> </a:t>
            </a:r>
            <a:r>
              <a:rPr lang="en-US" sz="2000" dirty="0">
                <a:solidFill>
                  <a:srgbClr val="0000CC"/>
                </a:solidFill>
              </a:rPr>
              <a:t>neural</a:t>
            </a:r>
            <a:r>
              <a:rPr lang="pl-PL" sz="2000" dirty="0">
                <a:solidFill>
                  <a:srgbClr val="0000CC"/>
                </a:solidFill>
              </a:rPr>
              <a:t> </a:t>
            </a:r>
            <a:r>
              <a:rPr lang="en-US" sz="2000" dirty="0">
                <a:solidFill>
                  <a:srgbClr val="0000CC"/>
                </a:solidFill>
              </a:rPr>
              <a:t>network</a:t>
            </a:r>
            <a:r>
              <a:rPr lang="pl-PL" sz="2000" dirty="0">
                <a:solidFill>
                  <a:srgbClr val="0000CC"/>
                </a:solidFill>
              </a:rPr>
              <a:t> </a:t>
            </a:r>
            <a:r>
              <a:rPr lang="en-US" sz="2000" dirty="0">
                <a:solidFill>
                  <a:srgbClr val="0000CC"/>
                </a:solidFill>
              </a:rPr>
              <a:t>designs,</a:t>
            </a:r>
            <a:r>
              <a:rPr lang="pl-PL" sz="2000" dirty="0">
                <a:solidFill>
                  <a:srgbClr val="0000CC"/>
                </a:solidFill>
              </a:rPr>
              <a:t> </a:t>
            </a:r>
            <a:r>
              <a:rPr lang="en-US" sz="2000" dirty="0">
                <a:solidFill>
                  <a:srgbClr val="0000CC"/>
                </a:solidFill>
              </a:rPr>
              <a:t>optimization techniques,</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learning</a:t>
            </a:r>
            <a:r>
              <a:rPr lang="pl-PL" sz="2000" dirty="0">
                <a:solidFill>
                  <a:srgbClr val="0000CC"/>
                </a:solidFill>
              </a:rPr>
              <a:t> </a:t>
            </a:r>
            <a:r>
              <a:rPr lang="en-US" sz="2000" dirty="0">
                <a:solidFill>
                  <a:srgbClr val="0000CC"/>
                </a:solidFill>
              </a:rPr>
              <a:t>strategies.</a:t>
            </a:r>
            <a:r>
              <a:rPr lang="pl-PL" sz="2000" dirty="0">
                <a:solidFill>
                  <a:srgbClr val="0000CC"/>
                </a:solidFill>
              </a:rPr>
              <a:t>  </a:t>
            </a:r>
            <a:r>
              <a:rPr lang="en-US" sz="2000" noProof="0" dirty="0">
                <a:solidFill>
                  <a:srgbClr val="0000CC"/>
                </a:solidFill>
              </a:rPr>
              <a:t>These</a:t>
            </a:r>
            <a:r>
              <a:rPr lang="pl-PL" sz="2000" dirty="0">
                <a:solidFill>
                  <a:srgbClr val="0000CC"/>
                </a:solidFill>
              </a:rPr>
              <a:t> </a:t>
            </a:r>
            <a:r>
              <a:rPr lang="en-US" sz="2000" dirty="0">
                <a:solidFill>
                  <a:srgbClr val="0000CC"/>
                </a:solidFill>
              </a:rPr>
              <a:t>AI</a:t>
            </a:r>
            <a:r>
              <a:rPr lang="pl-PL" sz="2000" dirty="0">
                <a:solidFill>
                  <a:srgbClr val="0000CC"/>
                </a:solidFill>
              </a:rPr>
              <a:t> </a:t>
            </a:r>
            <a:r>
              <a:rPr lang="en-US" sz="2000" dirty="0">
                <a:solidFill>
                  <a:srgbClr val="0000CC"/>
                </a:solidFill>
              </a:rPr>
              <a:t>models</a:t>
            </a:r>
            <a:r>
              <a:rPr lang="pl-PL" sz="2000" dirty="0">
                <a:solidFill>
                  <a:srgbClr val="0000CC"/>
                </a:solidFill>
              </a:rPr>
              <a:t> </a:t>
            </a:r>
            <a:r>
              <a:rPr lang="en-US" sz="2000" dirty="0">
                <a:solidFill>
                  <a:srgbClr val="0000CC"/>
                </a:solidFill>
              </a:rPr>
              <a:t>are</a:t>
            </a:r>
            <a:r>
              <a:rPr lang="pl-PL" sz="2000" dirty="0">
                <a:solidFill>
                  <a:srgbClr val="0000CC"/>
                </a:solidFill>
              </a:rPr>
              <a:t> </a:t>
            </a:r>
            <a:r>
              <a:rPr lang="en-US" sz="2000" dirty="0">
                <a:solidFill>
                  <a:srgbClr val="0000CC"/>
                </a:solidFill>
              </a:rPr>
              <a:t>not</a:t>
            </a:r>
            <a:r>
              <a:rPr lang="pl-PL" sz="2000" dirty="0">
                <a:solidFill>
                  <a:srgbClr val="0000CC"/>
                </a:solidFill>
              </a:rPr>
              <a:t> </a:t>
            </a:r>
            <a:r>
              <a:rPr lang="en-US" sz="2000" dirty="0">
                <a:solidFill>
                  <a:srgbClr val="0000CC"/>
                </a:solidFill>
              </a:rPr>
              <a:t>merely</a:t>
            </a:r>
            <a:r>
              <a:rPr lang="pl-PL" sz="2000" dirty="0">
                <a:solidFill>
                  <a:srgbClr val="0000CC"/>
                </a:solidFill>
              </a:rPr>
              <a:t> </a:t>
            </a:r>
            <a:r>
              <a:rPr lang="en-US" sz="2000" dirty="0">
                <a:solidFill>
                  <a:srgbClr val="0000CC"/>
                </a:solidFill>
              </a:rPr>
              <a:t>incremental improvements</a:t>
            </a:r>
            <a:r>
              <a:rPr lang="pl-PL" sz="2000" dirty="0">
                <a:solidFill>
                  <a:srgbClr val="0000CC"/>
                </a:solidFill>
              </a:rPr>
              <a:t> </a:t>
            </a:r>
            <a:r>
              <a:rPr lang="en-US" sz="2000" dirty="0">
                <a:solidFill>
                  <a:srgbClr val="0000CC"/>
                </a:solidFill>
              </a:rPr>
              <a:t>but</a:t>
            </a:r>
            <a:r>
              <a:rPr lang="pl-PL" sz="2000" dirty="0">
                <a:solidFill>
                  <a:srgbClr val="0000CC"/>
                </a:solidFill>
              </a:rPr>
              <a:t> </a:t>
            </a:r>
            <a:r>
              <a:rPr lang="en-US" sz="2000" dirty="0">
                <a:solidFill>
                  <a:srgbClr val="0000CC"/>
                </a:solidFill>
              </a:rPr>
              <a:t>rather</a:t>
            </a:r>
            <a:r>
              <a:rPr lang="pl-PL" sz="2000" dirty="0">
                <a:solidFill>
                  <a:srgbClr val="0000CC"/>
                </a:solidFill>
              </a:rPr>
              <a:t> </a:t>
            </a:r>
            <a:r>
              <a:rPr lang="en-US" sz="2000" dirty="0">
                <a:solidFill>
                  <a:srgbClr val="0000CC"/>
                </a:solidFill>
              </a:rPr>
              <a:t>transformative</a:t>
            </a:r>
            <a:r>
              <a:rPr lang="pl-PL" sz="2000" dirty="0">
                <a:solidFill>
                  <a:srgbClr val="0000CC"/>
                </a:solidFill>
              </a:rPr>
              <a:t> </a:t>
            </a:r>
            <a:r>
              <a:rPr lang="en-US" sz="2000" dirty="0">
                <a:solidFill>
                  <a:srgbClr val="0000CC"/>
                </a:solidFill>
              </a:rPr>
              <a:t>forces</a:t>
            </a:r>
            <a:r>
              <a:rPr lang="pl-PL" sz="2000" dirty="0">
                <a:solidFill>
                  <a:srgbClr val="0000CC"/>
                </a:solidFill>
              </a:rPr>
              <a:t> </a:t>
            </a:r>
            <a:r>
              <a:rPr lang="en-US" sz="2000" dirty="0">
                <a:solidFill>
                  <a:srgbClr val="0000CC"/>
                </a:solidFill>
              </a:rPr>
              <a:t>that</a:t>
            </a:r>
            <a:r>
              <a:rPr lang="pl-PL" sz="2000" dirty="0">
                <a:solidFill>
                  <a:srgbClr val="0000CC"/>
                </a:solidFill>
              </a:rPr>
              <a:t> </a:t>
            </a:r>
            <a:r>
              <a:rPr lang="en-US" sz="2000" dirty="0">
                <a:solidFill>
                  <a:srgbClr val="0000CC"/>
                </a:solidFill>
              </a:rPr>
              <a:t>will</a:t>
            </a:r>
            <a:r>
              <a:rPr lang="pl-PL" sz="2000" dirty="0">
                <a:solidFill>
                  <a:srgbClr val="0000CC"/>
                </a:solidFill>
              </a:rPr>
              <a:t> </a:t>
            </a:r>
            <a:r>
              <a:rPr lang="en-US" sz="2000" dirty="0">
                <a:solidFill>
                  <a:srgbClr val="0000CC"/>
                </a:solidFill>
              </a:rPr>
              <a:t>reshape</a:t>
            </a:r>
            <a:r>
              <a:rPr lang="pl-PL" sz="2000" dirty="0">
                <a:solidFill>
                  <a:srgbClr val="0000CC"/>
                </a:solidFill>
              </a:rPr>
              <a:t> </a:t>
            </a:r>
            <a:r>
              <a:rPr lang="en-US" sz="2000" dirty="0">
                <a:solidFill>
                  <a:srgbClr val="0000CC"/>
                </a:solidFill>
              </a:rPr>
              <a:t>the very</a:t>
            </a:r>
            <a:r>
              <a:rPr lang="pl-PL" sz="2000" dirty="0">
                <a:solidFill>
                  <a:srgbClr val="0000CC"/>
                </a:solidFill>
              </a:rPr>
              <a:t> </a:t>
            </a:r>
            <a:r>
              <a:rPr lang="en-US" sz="2000" dirty="0">
                <a:solidFill>
                  <a:srgbClr val="0000CC"/>
                </a:solidFill>
              </a:rPr>
              <a:t>fabric</a:t>
            </a:r>
            <a:r>
              <a:rPr lang="pl-PL" sz="2000" dirty="0">
                <a:solidFill>
                  <a:srgbClr val="0000CC"/>
                </a:solidFill>
              </a:rPr>
              <a:t> </a:t>
            </a:r>
            <a:r>
              <a:rPr lang="en-US" sz="2000" dirty="0">
                <a:solidFill>
                  <a:srgbClr val="0000CC"/>
                </a:solidFill>
              </a:rPr>
              <a:t>of</a:t>
            </a:r>
            <a:r>
              <a:rPr lang="pl-PL" sz="2000" dirty="0">
                <a:solidFill>
                  <a:srgbClr val="0000CC"/>
                </a:solidFill>
              </a:rPr>
              <a:t> </a:t>
            </a:r>
            <a:r>
              <a:rPr lang="en-US" sz="2000" dirty="0">
                <a:solidFill>
                  <a:srgbClr val="0000CC"/>
                </a:solidFill>
              </a:rPr>
              <a:t>medical</a:t>
            </a:r>
            <a:r>
              <a:rPr lang="pl-PL" sz="2000" dirty="0">
                <a:solidFill>
                  <a:srgbClr val="0000CC"/>
                </a:solidFill>
              </a:rPr>
              <a:t> </a:t>
            </a:r>
            <a:r>
              <a:rPr lang="en-US" sz="2000" dirty="0">
                <a:solidFill>
                  <a:srgbClr val="0000CC"/>
                </a:solidFill>
              </a:rPr>
              <a:t>practice</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research</a:t>
            </a:r>
            <a:r>
              <a:rPr lang="en-US" sz="1800" dirty="0">
                <a:solidFill>
                  <a:srgbClr val="0000CC"/>
                </a:solidFill>
              </a:rPr>
              <a:t>.</a:t>
            </a:r>
          </a:p>
          <a:p>
            <a:pPr algn="r"/>
            <a:r>
              <a:rPr lang="en-US" sz="1800" i="1" dirty="0">
                <a:solidFill>
                  <a:srgbClr val="0000CC"/>
                </a:solidFill>
              </a:rPr>
              <a:t>J., Xu, H. Xu, T. Chen et al. (2025). Artificial intelligence for medicine 2025: Navigating the endless frontier. The Innovation</a:t>
            </a:r>
            <a:r>
              <a:rPr lang="pl-PL" sz="1800" i="1" dirty="0">
                <a:solidFill>
                  <a:srgbClr val="0000CC"/>
                </a:solidFill>
              </a:rPr>
              <a:t> </a:t>
            </a:r>
            <a:r>
              <a:rPr lang="en-US" sz="1800" i="1" dirty="0">
                <a:solidFill>
                  <a:srgbClr val="0000CC"/>
                </a:solidFill>
              </a:rPr>
              <a:t>Medicine</a:t>
            </a:r>
            <a:r>
              <a:rPr lang="pl-PL" sz="1800" i="1" dirty="0">
                <a:solidFill>
                  <a:srgbClr val="0000CC"/>
                </a:solidFill>
              </a:rPr>
              <a:t> </a:t>
            </a:r>
            <a:r>
              <a:rPr lang="en-US" sz="1800" dirty="0">
                <a:solidFill>
                  <a:srgbClr val="0000CC"/>
                </a:solidFill>
              </a:rPr>
              <a:t>3:100120. </a:t>
            </a:r>
            <a:r>
              <a:rPr lang="en-US" sz="1800" dirty="0" err="1">
                <a:solidFill>
                  <a:srgbClr val="0000CC"/>
                </a:solidFill>
              </a:rPr>
              <a:t>doi</a:t>
            </a:r>
            <a:r>
              <a:rPr lang="en-US" sz="1800" dirty="0">
                <a:solidFill>
                  <a:srgbClr val="0000CC"/>
                </a:solidFill>
              </a:rPr>
              <a:t>/10.59717/j.xinn-med.2025.100120</a:t>
            </a:r>
            <a:r>
              <a:rPr lang="pl-PL" sz="1800" dirty="0">
                <a:solidFill>
                  <a:srgbClr val="0000CC"/>
                </a:solidFill>
              </a:rPr>
              <a:t> </a:t>
            </a:r>
            <a:endParaRPr lang="en-US" sz="1800" dirty="0">
              <a:solidFill>
                <a:srgbClr val="0000CC"/>
              </a:solidFill>
            </a:endParaRPr>
          </a:p>
        </p:txBody>
      </p:sp>
      <p:sp>
        <p:nvSpPr>
          <p:cNvPr id="4" name="pole tekstowe 3">
            <a:extLst>
              <a:ext uri="{FF2B5EF4-FFF2-40B4-BE49-F238E27FC236}">
                <a16:creationId xmlns="" xmlns:a16="http://schemas.microsoft.com/office/drawing/2014/main" id="{91056304-D9F8-8305-9B36-05C351A7A6FC}"/>
              </a:ext>
            </a:extLst>
          </p:cNvPr>
          <p:cNvSpPr txBox="1"/>
          <p:nvPr/>
        </p:nvSpPr>
        <p:spPr>
          <a:xfrm>
            <a:off x="395536" y="3198167"/>
            <a:ext cx="8291264" cy="400110"/>
          </a:xfrm>
          <a:prstGeom prst="rect">
            <a:avLst/>
          </a:prstGeom>
          <a:noFill/>
        </p:spPr>
        <p:txBody>
          <a:bodyPr wrap="square" rtlCol="0">
            <a:spAutoFit/>
          </a:bodyPr>
          <a:lstStyle/>
          <a:p>
            <a:r>
              <a:rPr lang="en-US" sz="2000" noProof="0" dirty="0">
                <a:solidFill>
                  <a:srgbClr val="0000CC"/>
                </a:solidFill>
              </a:rPr>
              <a:t>e.g. LMM (Large Multimodal Models </a:t>
            </a:r>
            <a:r>
              <a:rPr lang="en-US" sz="2000" noProof="0" dirty="0">
                <a:solidFill>
                  <a:srgbClr val="0000CC"/>
                </a:solidFill>
                <a:sym typeface="Symbol" panose="05050102010706020507" pitchFamily="18" charset="2"/>
              </a:rPr>
              <a:t> SMM (Small Multimodal Models)</a:t>
            </a:r>
            <a:endParaRPr lang="en-US" sz="2000" noProof="0" dirty="0">
              <a:solidFill>
                <a:srgbClr val="0000CC"/>
              </a:solidFill>
            </a:endParaRPr>
          </a:p>
        </p:txBody>
      </p:sp>
    </p:spTree>
    <p:extLst>
      <p:ext uri="{BB962C8B-B14F-4D97-AF65-F5344CB8AC3E}">
        <p14:creationId xmlns:p14="http://schemas.microsoft.com/office/powerpoint/2010/main" val="2401484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7883858-340F-4AE4-F547-7D96C7F81C44}"/>
            </a:ext>
          </a:extLst>
        </p:cNvPr>
        <p:cNvGrpSpPr/>
        <p:nvPr/>
      </p:nvGrpSpPr>
      <p:grpSpPr>
        <a:xfrm>
          <a:off x="0" y="0"/>
          <a:ext cx="0" cy="0"/>
          <a:chOff x="0" y="0"/>
          <a:chExt cx="0" cy="0"/>
        </a:xfrm>
      </p:grpSpPr>
      <p:sp>
        <p:nvSpPr>
          <p:cNvPr id="5" name="Symbol zastępczy numeru slajdu 4">
            <a:extLst>
              <a:ext uri="{FF2B5EF4-FFF2-40B4-BE49-F238E27FC236}">
                <a16:creationId xmlns="" xmlns:a16="http://schemas.microsoft.com/office/drawing/2014/main" id="{0F65DAF4-6AF3-01CE-82E2-B3B7EC750653}"/>
              </a:ext>
            </a:extLst>
          </p:cNvPr>
          <p:cNvSpPr>
            <a:spLocks noGrp="1"/>
          </p:cNvSpPr>
          <p:nvPr>
            <p:ph type="sldNum" sz="quarter" idx="12"/>
          </p:nvPr>
        </p:nvSpPr>
        <p:spPr>
          <a:xfrm>
            <a:off x="8316416" y="6309320"/>
            <a:ext cx="504056" cy="360040"/>
          </a:xfrm>
        </p:spPr>
        <p:txBody>
          <a:bodyPr/>
          <a:lstStyle/>
          <a:p>
            <a:pPr>
              <a:defRPr/>
            </a:pPr>
            <a:fld id="{D02E777F-298D-4C96-825C-3DC57E52C55E}" type="slidenum">
              <a:rPr lang="pl-PL" smtClean="0"/>
              <a:pPr>
                <a:defRPr/>
              </a:pPr>
              <a:t>31</a:t>
            </a:fld>
            <a:endParaRPr lang="pl-PL"/>
          </a:p>
        </p:txBody>
      </p:sp>
      <p:sp>
        <p:nvSpPr>
          <p:cNvPr id="2" name="pole tekstowe 1">
            <a:extLst>
              <a:ext uri="{FF2B5EF4-FFF2-40B4-BE49-F238E27FC236}">
                <a16:creationId xmlns="" xmlns:a16="http://schemas.microsoft.com/office/drawing/2014/main" id="{E5AA3C97-D3C3-22DB-52E4-287EF7CC06E6}"/>
              </a:ext>
            </a:extLst>
          </p:cNvPr>
          <p:cNvSpPr txBox="1"/>
          <p:nvPr/>
        </p:nvSpPr>
        <p:spPr>
          <a:xfrm>
            <a:off x="251520" y="47411"/>
            <a:ext cx="8640960" cy="1077218"/>
          </a:xfrm>
          <a:prstGeom prst="rect">
            <a:avLst/>
          </a:prstGeom>
          <a:noFill/>
        </p:spPr>
        <p:txBody>
          <a:bodyPr wrap="square" rtlCol="0">
            <a:spAutoFit/>
          </a:bodyPr>
          <a:lstStyle/>
          <a:p>
            <a:pPr algn="ctr"/>
            <a:r>
              <a:rPr lang="en-US" sz="2800" b="1" dirty="0">
                <a:solidFill>
                  <a:srgbClr val="0070C0"/>
                </a:solidFill>
                <a:ea typeface="+mj-ea"/>
                <a:cs typeface="+mj-cs"/>
              </a:rPr>
              <a:t>HINTS FROM COMPUTING IN NATURE</a:t>
            </a:r>
            <a:r>
              <a:rPr lang="pl-PL" sz="2800" b="1" dirty="0">
                <a:solidFill>
                  <a:srgbClr val="0070C0"/>
                </a:solidFill>
                <a:ea typeface="+mj-ea"/>
                <a:cs typeface="+mj-cs"/>
              </a:rPr>
              <a:t> </a:t>
            </a:r>
          </a:p>
          <a:p>
            <a:pPr algn="ctr"/>
            <a:r>
              <a:rPr lang="en-US" sz="1800" i="1" dirty="0">
                <a:solidFill>
                  <a:srgbClr val="0000CC"/>
                </a:solidFill>
                <a:ea typeface="+mj-ea"/>
                <a:cs typeface="+mj-cs"/>
              </a:rPr>
              <a:t>G. Rozenberg, T. Back, J.N. Kok (eds.):Handbook</a:t>
            </a:r>
            <a:r>
              <a:rPr lang="pl-PL" sz="1800" i="1" dirty="0">
                <a:solidFill>
                  <a:srgbClr val="0000CC"/>
                </a:solidFill>
                <a:ea typeface="+mj-ea"/>
                <a:cs typeface="+mj-cs"/>
              </a:rPr>
              <a:t> </a:t>
            </a:r>
            <a:r>
              <a:rPr lang="en-US" sz="1800" i="1" dirty="0">
                <a:solidFill>
                  <a:srgbClr val="0000CC"/>
                </a:solidFill>
                <a:ea typeface="+mj-ea"/>
                <a:cs typeface="+mj-cs"/>
              </a:rPr>
              <a:t>of Natural Computing. Springer Berlin</a:t>
            </a:r>
            <a:r>
              <a:rPr lang="pl-PL" sz="1800" i="1" dirty="0">
                <a:solidFill>
                  <a:srgbClr val="0000CC"/>
                </a:solidFill>
                <a:ea typeface="+mj-ea"/>
                <a:cs typeface="+mj-cs"/>
              </a:rPr>
              <a:t>,</a:t>
            </a:r>
            <a:r>
              <a:rPr lang="en-US" sz="1800" i="1" dirty="0">
                <a:solidFill>
                  <a:srgbClr val="0000CC"/>
                </a:solidFill>
                <a:ea typeface="+mj-ea"/>
                <a:cs typeface="+mj-cs"/>
              </a:rPr>
              <a:t> Heidelberg (2012). doi:10.1007/978-3-540-92910-9_57</a:t>
            </a:r>
          </a:p>
        </p:txBody>
      </p:sp>
      <p:sp>
        <p:nvSpPr>
          <p:cNvPr id="3" name="pole tekstowe 2">
            <a:extLst>
              <a:ext uri="{FF2B5EF4-FFF2-40B4-BE49-F238E27FC236}">
                <a16:creationId xmlns="" xmlns:a16="http://schemas.microsoft.com/office/drawing/2014/main" id="{D97AEB21-9650-1122-A1C6-ADA90BEB0FC8}"/>
              </a:ext>
            </a:extLst>
          </p:cNvPr>
          <p:cNvSpPr txBox="1"/>
          <p:nvPr/>
        </p:nvSpPr>
        <p:spPr>
          <a:xfrm>
            <a:off x="241176" y="1124744"/>
            <a:ext cx="8640960" cy="5016758"/>
          </a:xfrm>
          <a:prstGeom prst="rect">
            <a:avLst/>
          </a:prstGeom>
          <a:noFill/>
        </p:spPr>
        <p:txBody>
          <a:bodyPr wrap="square" rtlCol="0">
            <a:spAutoFit/>
          </a:bodyPr>
          <a:lstStyle/>
          <a:p>
            <a:pPr algn="just"/>
            <a:r>
              <a:rPr lang="en-US" sz="2000" dirty="0">
                <a:solidFill>
                  <a:srgbClr val="0000CC"/>
                </a:solidFill>
              </a:rPr>
              <a:t>Now,</a:t>
            </a:r>
            <a:r>
              <a:rPr lang="pl-PL" sz="2000" dirty="0">
                <a:solidFill>
                  <a:srgbClr val="0000CC"/>
                </a:solidFill>
              </a:rPr>
              <a:t> </a:t>
            </a:r>
            <a:r>
              <a:rPr lang="en-US" sz="2000" b="1" dirty="0">
                <a:solidFill>
                  <a:srgbClr val="0000CC"/>
                </a:solidFill>
              </a:rPr>
              <a:t>AI</a:t>
            </a:r>
            <a:r>
              <a:rPr lang="pl-PL" sz="2000" b="1" dirty="0">
                <a:solidFill>
                  <a:srgbClr val="0000CC"/>
                </a:solidFill>
              </a:rPr>
              <a:t> </a:t>
            </a:r>
            <a:r>
              <a:rPr lang="en-US" sz="2000" b="1" dirty="0">
                <a:solidFill>
                  <a:srgbClr val="0000CC"/>
                </a:solidFill>
              </a:rPr>
              <a:t>is</a:t>
            </a:r>
            <a:r>
              <a:rPr lang="pl-PL" sz="2000" b="1" dirty="0">
                <a:solidFill>
                  <a:srgbClr val="0000CC"/>
                </a:solidFill>
              </a:rPr>
              <a:t> </a:t>
            </a:r>
            <a:r>
              <a:rPr lang="en-US" sz="2000" b="1" dirty="0">
                <a:solidFill>
                  <a:srgbClr val="0000CC"/>
                </a:solidFill>
              </a:rPr>
              <a:t>transitioning</a:t>
            </a:r>
            <a:r>
              <a:rPr lang="pl-PL" sz="2000" b="1" dirty="0">
                <a:solidFill>
                  <a:srgbClr val="0000CC"/>
                </a:solidFill>
              </a:rPr>
              <a:t> </a:t>
            </a:r>
            <a:r>
              <a:rPr lang="en-US" sz="2000" b="1" dirty="0">
                <a:solidFill>
                  <a:srgbClr val="0000CC"/>
                </a:solidFill>
              </a:rPr>
              <a:t>from</a:t>
            </a:r>
            <a:r>
              <a:rPr lang="pl-PL" sz="2000" b="1" dirty="0">
                <a:solidFill>
                  <a:srgbClr val="0000CC"/>
                </a:solidFill>
              </a:rPr>
              <a:t> </a:t>
            </a:r>
            <a:r>
              <a:rPr lang="en-US" sz="2000" b="1" dirty="0">
                <a:solidFill>
                  <a:srgbClr val="0000CC"/>
                </a:solidFill>
              </a:rPr>
              <a:t>a</a:t>
            </a:r>
            <a:r>
              <a:rPr lang="pl-PL" sz="2000" b="1" dirty="0">
                <a:solidFill>
                  <a:srgbClr val="0000CC"/>
                </a:solidFill>
              </a:rPr>
              <a:t> </a:t>
            </a:r>
            <a:r>
              <a:rPr lang="en-US" sz="2000" b="1" dirty="0">
                <a:solidFill>
                  <a:srgbClr val="0000CC"/>
                </a:solidFill>
              </a:rPr>
              <a:t>powerful</a:t>
            </a:r>
            <a:r>
              <a:rPr lang="pl-PL" sz="2000" b="1" dirty="0">
                <a:solidFill>
                  <a:srgbClr val="0000CC"/>
                </a:solidFill>
              </a:rPr>
              <a:t> </a:t>
            </a:r>
            <a:r>
              <a:rPr lang="en-US" sz="2000" b="1" dirty="0">
                <a:solidFill>
                  <a:srgbClr val="0000CC"/>
                </a:solidFill>
              </a:rPr>
              <a:t>analytical</a:t>
            </a:r>
            <a:r>
              <a:rPr lang="pl-PL" sz="2000" b="1" dirty="0">
                <a:solidFill>
                  <a:srgbClr val="0000CC"/>
                </a:solidFill>
              </a:rPr>
              <a:t> </a:t>
            </a:r>
            <a:r>
              <a:rPr lang="en-US" sz="2000" b="1" dirty="0">
                <a:solidFill>
                  <a:srgbClr val="0000CC"/>
                </a:solidFill>
              </a:rPr>
              <a:t>tool</a:t>
            </a:r>
            <a:r>
              <a:rPr lang="pl-PL" sz="2000" b="1" dirty="0">
                <a:solidFill>
                  <a:srgbClr val="0000CC"/>
                </a:solidFill>
              </a:rPr>
              <a:t> </a:t>
            </a:r>
            <a:r>
              <a:rPr lang="en-US" sz="2000" b="1" dirty="0">
                <a:solidFill>
                  <a:srgbClr val="0000CC"/>
                </a:solidFill>
              </a:rPr>
              <a:t>to</a:t>
            </a:r>
            <a:r>
              <a:rPr lang="pl-PL" sz="2000" b="1" dirty="0">
                <a:solidFill>
                  <a:srgbClr val="0000CC"/>
                </a:solidFill>
              </a:rPr>
              <a:t> </a:t>
            </a:r>
            <a:r>
              <a:rPr lang="en-US" sz="2000" b="1" dirty="0">
                <a:solidFill>
                  <a:srgbClr val="0000CC"/>
                </a:solidFill>
              </a:rPr>
              <a:t>an</a:t>
            </a:r>
            <a:r>
              <a:rPr lang="pl-PL" sz="2000" b="1" dirty="0">
                <a:solidFill>
                  <a:srgbClr val="0000CC"/>
                </a:solidFill>
              </a:rPr>
              <a:t> </a:t>
            </a:r>
            <a:r>
              <a:rPr lang="en-US" sz="2000" b="1" dirty="0">
                <a:solidFill>
                  <a:srgbClr val="0000CC"/>
                </a:solidFill>
              </a:rPr>
              <a:t>interactive</a:t>
            </a:r>
            <a:r>
              <a:rPr lang="pl-PL" sz="2000" b="1" dirty="0">
                <a:solidFill>
                  <a:srgbClr val="0000CC"/>
                </a:solidFill>
              </a:rPr>
              <a:t> </a:t>
            </a:r>
            <a:r>
              <a:rPr lang="en-US" sz="2000" b="1" dirty="0">
                <a:solidFill>
                  <a:srgbClr val="0000CC"/>
                </a:solidFill>
              </a:rPr>
              <a:t>intelligence,</a:t>
            </a:r>
            <a:r>
              <a:rPr lang="pl-PL" sz="2000" b="1" dirty="0">
                <a:solidFill>
                  <a:srgbClr val="0000CC"/>
                </a:solidFill>
              </a:rPr>
              <a:t> </a:t>
            </a:r>
            <a:r>
              <a:rPr lang="en-US" sz="2000" b="1" dirty="0">
                <a:solidFill>
                  <a:srgbClr val="0000CC"/>
                </a:solidFill>
              </a:rPr>
              <a:t>driving</a:t>
            </a:r>
            <a:r>
              <a:rPr lang="pl-PL" sz="2000" b="1" dirty="0">
                <a:solidFill>
                  <a:srgbClr val="0000CC"/>
                </a:solidFill>
              </a:rPr>
              <a:t> </a:t>
            </a:r>
            <a:r>
              <a:rPr lang="en-US" sz="2000" dirty="0">
                <a:solidFill>
                  <a:srgbClr val="0000CC"/>
                </a:solidFill>
              </a:rPr>
              <a:t>innovation</a:t>
            </a:r>
            <a:r>
              <a:rPr lang="pl-PL" sz="2000" dirty="0">
                <a:solidFill>
                  <a:srgbClr val="0000CC"/>
                </a:solidFill>
              </a:rPr>
              <a:t> i</a:t>
            </a:r>
            <a:r>
              <a:rPr lang="en-US" sz="2000" dirty="0">
                <a:solidFill>
                  <a:srgbClr val="0000CC"/>
                </a:solidFill>
              </a:rPr>
              <a:t>n</a:t>
            </a:r>
            <a:r>
              <a:rPr lang="pl-PL" sz="2000" dirty="0">
                <a:solidFill>
                  <a:srgbClr val="0000CC"/>
                </a:solidFill>
              </a:rPr>
              <a:t> </a:t>
            </a:r>
            <a:r>
              <a:rPr lang="en-US" sz="2000" dirty="0">
                <a:solidFill>
                  <a:srgbClr val="0000CC"/>
                </a:solidFill>
              </a:rPr>
              <a:t>four</a:t>
            </a:r>
            <a:r>
              <a:rPr lang="pl-PL" sz="2000" dirty="0">
                <a:solidFill>
                  <a:srgbClr val="0000CC"/>
                </a:solidFill>
              </a:rPr>
              <a:t> </a:t>
            </a:r>
            <a:r>
              <a:rPr lang="en-US" sz="2000" dirty="0">
                <a:solidFill>
                  <a:srgbClr val="0000CC"/>
                </a:solidFill>
              </a:rPr>
              <a:t>key</a:t>
            </a:r>
            <a:r>
              <a:rPr lang="pl-PL" sz="2000" dirty="0">
                <a:solidFill>
                  <a:srgbClr val="0000CC"/>
                </a:solidFill>
              </a:rPr>
              <a:t> </a:t>
            </a:r>
            <a:r>
              <a:rPr lang="en-US" sz="2000" dirty="0">
                <a:solidFill>
                  <a:srgbClr val="0000CC"/>
                </a:solidFill>
              </a:rPr>
              <a:t>areas.</a:t>
            </a:r>
            <a:r>
              <a:rPr lang="pl-PL" sz="2000" dirty="0">
                <a:solidFill>
                  <a:srgbClr val="0000CC"/>
                </a:solidFill>
              </a:rPr>
              <a:t> </a:t>
            </a:r>
            <a:r>
              <a:rPr lang="en-US" sz="2000" b="1" dirty="0">
                <a:solidFill>
                  <a:srgbClr val="0000CC"/>
                </a:solidFill>
              </a:rPr>
              <a:t>Brain</a:t>
            </a:r>
            <a:r>
              <a:rPr lang="pl-PL" sz="2000" b="1" dirty="0">
                <a:solidFill>
                  <a:srgbClr val="0000CC"/>
                </a:solidFill>
              </a:rPr>
              <a:t> </a:t>
            </a:r>
            <a:r>
              <a:rPr lang="en-US" sz="2000" b="1" dirty="0">
                <a:solidFill>
                  <a:srgbClr val="0000CC"/>
                </a:solidFill>
              </a:rPr>
              <a:t>computer</a:t>
            </a:r>
            <a:r>
              <a:rPr lang="pl-PL" sz="2000" b="1" dirty="0">
                <a:solidFill>
                  <a:srgbClr val="0000CC"/>
                </a:solidFill>
              </a:rPr>
              <a:t> </a:t>
            </a:r>
            <a:r>
              <a:rPr lang="en-US" sz="2000" b="1" dirty="0">
                <a:solidFill>
                  <a:srgbClr val="0000CC"/>
                </a:solidFill>
              </a:rPr>
              <a:t>interfaces</a:t>
            </a:r>
            <a:r>
              <a:rPr lang="pl-PL" sz="2000" b="1" dirty="0">
                <a:solidFill>
                  <a:srgbClr val="0000CC"/>
                </a:solidFill>
              </a:rPr>
              <a:t> </a:t>
            </a:r>
            <a:r>
              <a:rPr lang="en-US" sz="2000" dirty="0">
                <a:solidFill>
                  <a:srgbClr val="0000CC"/>
                </a:solidFill>
              </a:rPr>
              <a:t>(BCI)</a:t>
            </a:r>
            <a:r>
              <a:rPr lang="pl-PL" sz="2000" dirty="0">
                <a:solidFill>
                  <a:srgbClr val="0000CC"/>
                </a:solidFill>
              </a:rPr>
              <a:t> </a:t>
            </a:r>
            <a:r>
              <a:rPr lang="en-US" sz="2000" dirty="0">
                <a:solidFill>
                  <a:srgbClr val="0000CC"/>
                </a:solidFill>
              </a:rPr>
              <a:t>allow</a:t>
            </a:r>
            <a:r>
              <a:rPr lang="pl-PL" sz="2000" dirty="0">
                <a:solidFill>
                  <a:srgbClr val="0000CC"/>
                </a:solidFill>
              </a:rPr>
              <a:t> </a:t>
            </a:r>
            <a:r>
              <a:rPr lang="en-US" sz="2000" dirty="0">
                <a:solidFill>
                  <a:srgbClr val="0000CC"/>
                </a:solidFill>
              </a:rPr>
              <a:t>paralyzed</a:t>
            </a:r>
            <a:r>
              <a:rPr lang="pl-PL" sz="2000" dirty="0">
                <a:solidFill>
                  <a:srgbClr val="0000CC"/>
                </a:solidFill>
              </a:rPr>
              <a:t> </a:t>
            </a:r>
            <a:r>
              <a:rPr lang="en-US" sz="2000" dirty="0">
                <a:solidFill>
                  <a:srgbClr val="0000CC"/>
                </a:solidFill>
              </a:rPr>
              <a:t>patients</a:t>
            </a:r>
            <a:r>
              <a:rPr lang="pl-PL" sz="2000" dirty="0">
                <a:solidFill>
                  <a:srgbClr val="0000CC"/>
                </a:solidFill>
              </a:rPr>
              <a:t> </a:t>
            </a:r>
            <a:r>
              <a:rPr lang="en-US" sz="2000" dirty="0">
                <a:solidFill>
                  <a:srgbClr val="0000CC"/>
                </a:solidFill>
              </a:rPr>
              <a:t>to</a:t>
            </a:r>
            <a:r>
              <a:rPr lang="pl-PL" sz="2000" dirty="0">
                <a:solidFill>
                  <a:srgbClr val="0000CC"/>
                </a:solidFill>
              </a:rPr>
              <a:t> </a:t>
            </a:r>
            <a:r>
              <a:rPr lang="en-US" sz="2000" dirty="0">
                <a:solidFill>
                  <a:srgbClr val="0000CC"/>
                </a:solidFill>
              </a:rPr>
              <a:t>control</a:t>
            </a:r>
            <a:r>
              <a:rPr lang="pl-PL" sz="2000" dirty="0">
                <a:solidFill>
                  <a:srgbClr val="0000CC"/>
                </a:solidFill>
              </a:rPr>
              <a:t> </a:t>
            </a:r>
            <a:r>
              <a:rPr lang="en-US" sz="2000" dirty="0">
                <a:solidFill>
                  <a:srgbClr val="0000CC"/>
                </a:solidFill>
              </a:rPr>
              <a:t>devices</a:t>
            </a:r>
            <a:r>
              <a:rPr lang="pl-PL" sz="2000" dirty="0">
                <a:solidFill>
                  <a:srgbClr val="0000CC"/>
                </a:solidFill>
              </a:rPr>
              <a:t> </a:t>
            </a:r>
            <a:r>
              <a:rPr lang="en-US" sz="2000" dirty="0">
                <a:solidFill>
                  <a:srgbClr val="0000CC"/>
                </a:solidFill>
              </a:rPr>
              <a:t>with</a:t>
            </a:r>
            <a:r>
              <a:rPr lang="pl-PL" sz="2000" dirty="0">
                <a:solidFill>
                  <a:srgbClr val="0000CC"/>
                </a:solidFill>
              </a:rPr>
              <a:t> </a:t>
            </a:r>
            <a:r>
              <a:rPr lang="pl-PL" sz="2000" dirty="0" err="1">
                <a:solidFill>
                  <a:srgbClr val="0000CC"/>
                </a:solidFill>
              </a:rPr>
              <a:t>their</a:t>
            </a:r>
            <a:r>
              <a:rPr lang="pl-PL" sz="2000" dirty="0">
                <a:solidFill>
                  <a:srgbClr val="0000CC"/>
                </a:solidFill>
              </a:rPr>
              <a:t> </a:t>
            </a:r>
            <a:r>
              <a:rPr lang="en-US" sz="2000" dirty="0">
                <a:solidFill>
                  <a:srgbClr val="0000CC"/>
                </a:solidFill>
              </a:rPr>
              <a:t>thoughts,</a:t>
            </a:r>
            <a:r>
              <a:rPr lang="pl-PL" sz="2000" dirty="0">
                <a:solidFill>
                  <a:srgbClr val="0000CC"/>
                </a:solidFill>
              </a:rPr>
              <a:t> </a:t>
            </a:r>
            <a:r>
              <a:rPr lang="en-US" sz="2000" dirty="0">
                <a:solidFill>
                  <a:srgbClr val="0000CC"/>
                </a:solidFill>
              </a:rPr>
              <a:t>opening</a:t>
            </a:r>
            <a:r>
              <a:rPr lang="pl-PL" sz="2000" dirty="0">
                <a:solidFill>
                  <a:srgbClr val="0000CC"/>
                </a:solidFill>
              </a:rPr>
              <a:t> </a:t>
            </a:r>
            <a:r>
              <a:rPr lang="en-US" sz="2000" dirty="0">
                <a:solidFill>
                  <a:srgbClr val="0000CC"/>
                </a:solidFill>
              </a:rPr>
              <a:t>new</a:t>
            </a:r>
            <a:r>
              <a:rPr lang="pl-PL" sz="2000" dirty="0">
                <a:solidFill>
                  <a:srgbClr val="0000CC"/>
                </a:solidFill>
              </a:rPr>
              <a:t> </a:t>
            </a:r>
            <a:r>
              <a:rPr lang="en-US" sz="2000" dirty="0">
                <a:solidFill>
                  <a:srgbClr val="0000CC"/>
                </a:solidFill>
              </a:rPr>
              <a:t>doors</a:t>
            </a:r>
            <a:r>
              <a:rPr lang="pl-PL" sz="2000" dirty="0">
                <a:solidFill>
                  <a:srgbClr val="0000CC"/>
                </a:solidFill>
              </a:rPr>
              <a:t> </a:t>
            </a:r>
            <a:r>
              <a:rPr lang="en-US" sz="2000" dirty="0">
                <a:solidFill>
                  <a:srgbClr val="0000CC"/>
                </a:solidFill>
              </a:rPr>
              <a:t>for</a:t>
            </a:r>
            <a:r>
              <a:rPr lang="pl-PL" sz="2000" dirty="0">
                <a:solidFill>
                  <a:srgbClr val="0000CC"/>
                </a:solidFill>
              </a:rPr>
              <a:t> </a:t>
            </a:r>
            <a:r>
              <a:rPr lang="en-US" sz="2000" dirty="0">
                <a:solidFill>
                  <a:srgbClr val="0000CC"/>
                </a:solidFill>
              </a:rPr>
              <a:t>neuro</a:t>
            </a:r>
            <a:r>
              <a:rPr lang="pl-PL" sz="2000" dirty="0">
                <a:solidFill>
                  <a:srgbClr val="0000CC"/>
                </a:solidFill>
              </a:rPr>
              <a:t> </a:t>
            </a:r>
            <a:r>
              <a:rPr lang="en-US" sz="2000" dirty="0">
                <a:solidFill>
                  <a:srgbClr val="0000CC"/>
                </a:solidFill>
              </a:rPr>
              <a:t>rehabilitation.</a:t>
            </a:r>
            <a:r>
              <a:rPr lang="pl-PL" sz="2000" dirty="0">
                <a:solidFill>
                  <a:srgbClr val="0000CC"/>
                </a:solidFill>
              </a:rPr>
              <a:t> </a:t>
            </a:r>
            <a:r>
              <a:rPr lang="en-US" sz="2000" b="1" dirty="0">
                <a:solidFill>
                  <a:srgbClr val="0000CC"/>
                </a:solidFill>
              </a:rPr>
              <a:t>Intelligent</a:t>
            </a:r>
            <a:r>
              <a:rPr lang="pl-PL" sz="2000" b="1" dirty="0">
                <a:solidFill>
                  <a:srgbClr val="0000CC"/>
                </a:solidFill>
              </a:rPr>
              <a:t> </a:t>
            </a:r>
            <a:r>
              <a:rPr lang="en-US" sz="2000" b="1" dirty="0">
                <a:solidFill>
                  <a:srgbClr val="0000CC"/>
                </a:solidFill>
              </a:rPr>
              <a:t>robotic</a:t>
            </a:r>
            <a:r>
              <a:rPr lang="pl-PL" sz="2000" b="1" dirty="0">
                <a:solidFill>
                  <a:srgbClr val="0000CC"/>
                </a:solidFill>
              </a:rPr>
              <a:t> </a:t>
            </a:r>
            <a:r>
              <a:rPr lang="en-US" sz="2000" b="1" dirty="0">
                <a:solidFill>
                  <a:srgbClr val="0000CC"/>
                </a:solidFill>
              </a:rPr>
              <a:t>systems</a:t>
            </a:r>
            <a:r>
              <a:rPr lang="pl-PL" sz="2000" dirty="0">
                <a:solidFill>
                  <a:srgbClr val="0000CC"/>
                </a:solidFill>
              </a:rPr>
              <a:t> </a:t>
            </a:r>
            <a:r>
              <a:rPr lang="en-US" sz="2000" dirty="0">
                <a:solidFill>
                  <a:srgbClr val="0000CC"/>
                </a:solidFill>
              </a:rPr>
              <a:t>are</a:t>
            </a:r>
            <a:r>
              <a:rPr lang="pl-PL" sz="2000" dirty="0">
                <a:solidFill>
                  <a:srgbClr val="0000CC"/>
                </a:solidFill>
              </a:rPr>
              <a:t> </a:t>
            </a:r>
            <a:r>
              <a:rPr lang="en-US" sz="2000" dirty="0">
                <a:solidFill>
                  <a:srgbClr val="0000CC"/>
                </a:solidFill>
              </a:rPr>
              <a:t>revolutionizing</a:t>
            </a:r>
            <a:r>
              <a:rPr lang="pl-PL" sz="2000" dirty="0">
                <a:solidFill>
                  <a:srgbClr val="0000CC"/>
                </a:solidFill>
              </a:rPr>
              <a:t> </a:t>
            </a:r>
            <a:r>
              <a:rPr lang="en-US" sz="2000" dirty="0">
                <a:solidFill>
                  <a:srgbClr val="0000CC"/>
                </a:solidFill>
              </a:rPr>
              <a:t>surgery,</a:t>
            </a:r>
            <a:r>
              <a:rPr lang="pl-PL" sz="2000" dirty="0">
                <a:solidFill>
                  <a:srgbClr val="0000CC"/>
                </a:solidFill>
              </a:rPr>
              <a:t> </a:t>
            </a:r>
            <a:r>
              <a:rPr lang="en-US" sz="2000" dirty="0">
                <a:solidFill>
                  <a:srgbClr val="0000CC"/>
                </a:solidFill>
              </a:rPr>
              <a:t>shifting</a:t>
            </a:r>
            <a:r>
              <a:rPr lang="pl-PL" sz="2000" dirty="0">
                <a:solidFill>
                  <a:srgbClr val="0000CC"/>
                </a:solidFill>
              </a:rPr>
              <a:t> </a:t>
            </a:r>
            <a:r>
              <a:rPr lang="en-US" sz="2000" dirty="0">
                <a:solidFill>
                  <a:srgbClr val="0000CC"/>
                </a:solidFill>
              </a:rPr>
              <a:t>from</a:t>
            </a:r>
            <a:r>
              <a:rPr lang="pl-PL" sz="2000" dirty="0">
                <a:solidFill>
                  <a:srgbClr val="0000CC"/>
                </a:solidFill>
              </a:rPr>
              <a:t> </a:t>
            </a:r>
            <a:r>
              <a:rPr lang="en-US" sz="2000" dirty="0">
                <a:solidFill>
                  <a:srgbClr val="0000CC"/>
                </a:solidFill>
              </a:rPr>
              <a:t>passive</a:t>
            </a:r>
            <a:r>
              <a:rPr lang="pl-PL" sz="2000" dirty="0">
                <a:solidFill>
                  <a:srgbClr val="0000CC"/>
                </a:solidFill>
              </a:rPr>
              <a:t> </a:t>
            </a:r>
            <a:r>
              <a:rPr lang="en-US" sz="2000" dirty="0">
                <a:solidFill>
                  <a:srgbClr val="0000CC"/>
                </a:solidFill>
              </a:rPr>
              <a:t>assistance</a:t>
            </a:r>
            <a:r>
              <a:rPr lang="pl-PL" sz="2000" dirty="0">
                <a:solidFill>
                  <a:srgbClr val="0000CC"/>
                </a:solidFill>
              </a:rPr>
              <a:t> </a:t>
            </a:r>
            <a:r>
              <a:rPr lang="en-US" sz="2000" dirty="0">
                <a:solidFill>
                  <a:srgbClr val="0000CC"/>
                </a:solidFill>
              </a:rPr>
              <a:t>to</a:t>
            </a:r>
            <a:r>
              <a:rPr lang="pl-PL" sz="2000" dirty="0">
                <a:solidFill>
                  <a:srgbClr val="0000CC"/>
                </a:solidFill>
              </a:rPr>
              <a:t> </a:t>
            </a:r>
            <a:r>
              <a:rPr lang="en-US" sz="2000" dirty="0">
                <a:solidFill>
                  <a:srgbClr val="0000CC"/>
                </a:solidFill>
              </a:rPr>
              <a:t>autonomous</a:t>
            </a:r>
            <a:r>
              <a:rPr lang="pl-PL" sz="2000" dirty="0">
                <a:solidFill>
                  <a:srgbClr val="0000CC"/>
                </a:solidFill>
              </a:rPr>
              <a:t> </a:t>
            </a:r>
            <a:r>
              <a:rPr lang="en-US" sz="2000" dirty="0">
                <a:solidFill>
                  <a:srgbClr val="0000CC"/>
                </a:solidFill>
              </a:rPr>
              <a:t>decision</a:t>
            </a:r>
            <a:r>
              <a:rPr lang="pl-PL" sz="2000" dirty="0">
                <a:solidFill>
                  <a:srgbClr val="0000CC"/>
                </a:solidFill>
              </a:rPr>
              <a:t> </a:t>
            </a:r>
            <a:r>
              <a:rPr lang="en-US" sz="2000" dirty="0">
                <a:solidFill>
                  <a:srgbClr val="0000CC"/>
                </a:solidFill>
              </a:rPr>
              <a:t>making,</a:t>
            </a:r>
            <a:r>
              <a:rPr lang="pl-PL" sz="2000" dirty="0">
                <a:solidFill>
                  <a:srgbClr val="0000CC"/>
                </a:solidFill>
              </a:rPr>
              <a:t> </a:t>
            </a:r>
            <a:r>
              <a:rPr lang="en-US" sz="2000" dirty="0">
                <a:solidFill>
                  <a:srgbClr val="0000CC"/>
                </a:solidFill>
              </a:rPr>
              <a:t>enhancing</a:t>
            </a:r>
            <a:r>
              <a:rPr lang="pl-PL" sz="2000" dirty="0">
                <a:solidFill>
                  <a:srgbClr val="0000CC"/>
                </a:solidFill>
              </a:rPr>
              <a:t> </a:t>
            </a:r>
            <a:r>
              <a:rPr lang="en-US" sz="2000" dirty="0">
                <a:solidFill>
                  <a:srgbClr val="0000CC"/>
                </a:solidFill>
              </a:rPr>
              <a:t>precision</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safety.</a:t>
            </a:r>
            <a:r>
              <a:rPr lang="pl-PL" sz="2000" dirty="0">
                <a:solidFill>
                  <a:srgbClr val="0000CC"/>
                </a:solidFill>
              </a:rPr>
              <a:t> </a:t>
            </a:r>
            <a:r>
              <a:rPr lang="en-US" sz="2000" b="1" dirty="0">
                <a:solidFill>
                  <a:srgbClr val="0000CC"/>
                </a:solidFill>
              </a:rPr>
              <a:t>AI-powered</a:t>
            </a:r>
            <a:r>
              <a:rPr lang="pl-PL" sz="2000" b="1" dirty="0">
                <a:solidFill>
                  <a:srgbClr val="0000CC"/>
                </a:solidFill>
              </a:rPr>
              <a:t> </a:t>
            </a:r>
            <a:r>
              <a:rPr lang="en-US" sz="2000" b="1" dirty="0">
                <a:solidFill>
                  <a:srgbClr val="0000CC"/>
                </a:solidFill>
              </a:rPr>
              <a:t>reproductive</a:t>
            </a:r>
            <a:r>
              <a:rPr lang="pl-PL" sz="2000" b="1" dirty="0">
                <a:solidFill>
                  <a:srgbClr val="0000CC"/>
                </a:solidFill>
              </a:rPr>
              <a:t> </a:t>
            </a:r>
            <a:r>
              <a:rPr lang="en-US" sz="2000" b="1" dirty="0">
                <a:solidFill>
                  <a:srgbClr val="0000CC"/>
                </a:solidFill>
              </a:rPr>
              <a:t>technology</a:t>
            </a:r>
            <a:r>
              <a:rPr lang="pl-PL" sz="2000" b="1" dirty="0">
                <a:solidFill>
                  <a:srgbClr val="0000CC"/>
                </a:solidFill>
              </a:rPr>
              <a:t> </a:t>
            </a:r>
            <a:r>
              <a:rPr lang="en-US" sz="2000" dirty="0">
                <a:solidFill>
                  <a:srgbClr val="0000CC"/>
                </a:solidFill>
              </a:rPr>
              <a:t>is</a:t>
            </a:r>
            <a:r>
              <a:rPr lang="pl-PL" sz="2000" dirty="0">
                <a:solidFill>
                  <a:srgbClr val="0000CC"/>
                </a:solidFill>
              </a:rPr>
              <a:t> </a:t>
            </a:r>
            <a:r>
              <a:rPr lang="en-US" sz="2000" dirty="0">
                <a:solidFill>
                  <a:srgbClr val="0000CC"/>
                </a:solidFill>
              </a:rPr>
              <a:t>optimizing</a:t>
            </a:r>
            <a:r>
              <a:rPr lang="pl-PL" sz="2000" dirty="0">
                <a:solidFill>
                  <a:srgbClr val="0000CC"/>
                </a:solidFill>
              </a:rPr>
              <a:t> </a:t>
            </a:r>
            <a:r>
              <a:rPr lang="en-US" sz="2000" dirty="0">
                <a:solidFill>
                  <a:srgbClr val="0000CC"/>
                </a:solidFill>
              </a:rPr>
              <a:t>IVF</a:t>
            </a:r>
            <a:r>
              <a:rPr lang="pl-PL" sz="2000" dirty="0">
                <a:solidFill>
                  <a:srgbClr val="0000CC"/>
                </a:solidFill>
              </a:rPr>
              <a:t> (In Vitro </a:t>
            </a:r>
            <a:r>
              <a:rPr lang="pl-PL" sz="2000" dirty="0" err="1">
                <a:solidFill>
                  <a:srgbClr val="0000CC"/>
                </a:solidFill>
              </a:rPr>
              <a:t>Fertilization</a:t>
            </a:r>
            <a:r>
              <a:rPr lang="pl-PL" sz="2000" dirty="0">
                <a:solidFill>
                  <a:srgbClr val="0000CC"/>
                </a:solidFill>
              </a:rPr>
              <a:t>) </a:t>
            </a:r>
            <a:r>
              <a:rPr lang="en-US" sz="2000" dirty="0">
                <a:solidFill>
                  <a:srgbClr val="0000CC"/>
                </a:solidFill>
              </a:rPr>
              <a:t>success</a:t>
            </a:r>
            <a:r>
              <a:rPr lang="pl-PL" sz="2000" dirty="0">
                <a:solidFill>
                  <a:srgbClr val="0000CC"/>
                </a:solidFill>
              </a:rPr>
              <a:t> </a:t>
            </a:r>
            <a:r>
              <a:rPr lang="en-US" sz="2000" dirty="0">
                <a:solidFill>
                  <a:srgbClr val="0000CC"/>
                </a:solidFill>
              </a:rPr>
              <a:t>rates</a:t>
            </a:r>
            <a:r>
              <a:rPr lang="pl-PL" sz="2000" dirty="0">
                <a:solidFill>
                  <a:srgbClr val="0000CC"/>
                </a:solidFill>
              </a:rPr>
              <a:t> </a:t>
            </a:r>
            <a:r>
              <a:rPr lang="en-US" sz="2000" dirty="0">
                <a:solidFill>
                  <a:srgbClr val="0000CC"/>
                </a:solidFill>
              </a:rPr>
              <a:t>through</a:t>
            </a:r>
            <a:r>
              <a:rPr lang="pl-PL" sz="2000" dirty="0">
                <a:solidFill>
                  <a:srgbClr val="0000CC"/>
                </a:solidFill>
              </a:rPr>
              <a:t> </a:t>
            </a:r>
            <a:r>
              <a:rPr lang="en-US" sz="2000" dirty="0">
                <a:solidFill>
                  <a:srgbClr val="0000CC"/>
                </a:solidFill>
              </a:rPr>
              <a:t>predictive</a:t>
            </a:r>
            <a:r>
              <a:rPr lang="pl-PL" sz="2000" dirty="0">
                <a:solidFill>
                  <a:srgbClr val="0000CC"/>
                </a:solidFill>
              </a:rPr>
              <a:t> </a:t>
            </a:r>
            <a:r>
              <a:rPr lang="en-US" sz="2000" dirty="0">
                <a:solidFill>
                  <a:srgbClr val="0000CC"/>
                </a:solidFill>
              </a:rPr>
              <a:t>modeling,</a:t>
            </a:r>
            <a:r>
              <a:rPr lang="pl-PL" sz="2000" dirty="0">
                <a:solidFill>
                  <a:srgbClr val="0000CC"/>
                </a:solidFill>
              </a:rPr>
              <a:t> </a:t>
            </a:r>
            <a:r>
              <a:rPr lang="en-US" sz="2000" dirty="0">
                <a:solidFill>
                  <a:srgbClr val="0000CC"/>
                </a:solidFill>
              </a:rPr>
              <a:t>addressing</a:t>
            </a:r>
            <a:r>
              <a:rPr lang="pl-PL" sz="2000" dirty="0">
                <a:solidFill>
                  <a:srgbClr val="0000CC"/>
                </a:solidFill>
              </a:rPr>
              <a:t> </a:t>
            </a:r>
            <a:r>
              <a:rPr lang="en-US" sz="2000" dirty="0">
                <a:solidFill>
                  <a:srgbClr val="0000CC"/>
                </a:solidFill>
              </a:rPr>
              <a:t>fertility</a:t>
            </a:r>
            <a:r>
              <a:rPr lang="pl-PL" sz="2000" dirty="0">
                <a:solidFill>
                  <a:srgbClr val="0000CC"/>
                </a:solidFill>
              </a:rPr>
              <a:t> </a:t>
            </a:r>
            <a:r>
              <a:rPr lang="en-US" sz="2000" dirty="0">
                <a:solidFill>
                  <a:srgbClr val="0000CC"/>
                </a:solidFill>
              </a:rPr>
              <a:t>challenges.</a:t>
            </a:r>
            <a:r>
              <a:rPr lang="pl-PL" sz="2000" dirty="0">
                <a:solidFill>
                  <a:srgbClr val="0000CC"/>
                </a:solidFill>
              </a:rPr>
              <a:t> </a:t>
            </a:r>
            <a:r>
              <a:rPr lang="en-US" sz="2000" b="1" dirty="0">
                <a:solidFill>
                  <a:srgbClr val="0000CC"/>
                </a:solidFill>
              </a:rPr>
              <a:t>AI-driven</a:t>
            </a:r>
            <a:r>
              <a:rPr lang="pl-PL" sz="2000" b="1" dirty="0">
                <a:solidFill>
                  <a:srgbClr val="0000CC"/>
                </a:solidFill>
              </a:rPr>
              <a:t> </a:t>
            </a:r>
            <a:r>
              <a:rPr lang="en-US" sz="2000" b="1" dirty="0">
                <a:solidFill>
                  <a:srgbClr val="0000CC"/>
                </a:solidFill>
              </a:rPr>
              <a:t>elderly</a:t>
            </a:r>
            <a:r>
              <a:rPr lang="pl-PL" sz="2000" b="1" dirty="0">
                <a:solidFill>
                  <a:srgbClr val="0000CC"/>
                </a:solidFill>
              </a:rPr>
              <a:t> </a:t>
            </a:r>
            <a:r>
              <a:rPr lang="en-US" sz="2000" b="1" dirty="0">
                <a:solidFill>
                  <a:srgbClr val="0000CC"/>
                </a:solidFill>
              </a:rPr>
              <a:t>care</a:t>
            </a:r>
            <a:r>
              <a:rPr lang="pl-PL" sz="2000" dirty="0">
                <a:solidFill>
                  <a:srgbClr val="0000CC"/>
                </a:solidFill>
              </a:rPr>
              <a:t> </a:t>
            </a:r>
            <a:r>
              <a:rPr lang="en-US" sz="2000" dirty="0">
                <a:solidFill>
                  <a:srgbClr val="0000CC"/>
                </a:solidFill>
              </a:rPr>
              <a:t>integrates</a:t>
            </a:r>
            <a:r>
              <a:rPr lang="pl-PL" sz="2000" dirty="0">
                <a:solidFill>
                  <a:srgbClr val="0000CC"/>
                </a:solidFill>
              </a:rPr>
              <a:t> </a:t>
            </a:r>
            <a:r>
              <a:rPr lang="en-US" sz="2000" dirty="0">
                <a:solidFill>
                  <a:srgbClr val="0000CC"/>
                </a:solidFill>
              </a:rPr>
              <a:t>continuous</a:t>
            </a:r>
            <a:r>
              <a:rPr lang="pl-PL" sz="2000" dirty="0">
                <a:solidFill>
                  <a:srgbClr val="0000CC"/>
                </a:solidFill>
              </a:rPr>
              <a:t> </a:t>
            </a:r>
            <a:r>
              <a:rPr lang="en-US" sz="2000" dirty="0">
                <a:solidFill>
                  <a:srgbClr val="0000CC"/>
                </a:solidFill>
              </a:rPr>
              <a:t>health</a:t>
            </a:r>
            <a:r>
              <a:rPr lang="pl-PL" sz="2000" dirty="0">
                <a:solidFill>
                  <a:srgbClr val="0000CC"/>
                </a:solidFill>
              </a:rPr>
              <a:t> </a:t>
            </a:r>
            <a:r>
              <a:rPr lang="en-US" sz="2000" dirty="0">
                <a:solidFill>
                  <a:srgbClr val="0000CC"/>
                </a:solidFill>
              </a:rPr>
              <a:t>monitoring</a:t>
            </a:r>
            <a:r>
              <a:rPr lang="pl-PL" sz="2000" dirty="0">
                <a:solidFill>
                  <a:srgbClr val="0000CC"/>
                </a:solidFill>
              </a:rPr>
              <a:t> </a:t>
            </a:r>
            <a:r>
              <a:rPr lang="en-US" sz="2000" dirty="0">
                <a:solidFill>
                  <a:srgbClr val="0000CC"/>
                </a:solidFill>
              </a:rPr>
              <a:t>with</a:t>
            </a:r>
            <a:r>
              <a:rPr lang="pl-PL" sz="2000" dirty="0">
                <a:solidFill>
                  <a:srgbClr val="0000CC"/>
                </a:solidFill>
              </a:rPr>
              <a:t> </a:t>
            </a:r>
            <a:r>
              <a:rPr lang="en-US" sz="2000" dirty="0">
                <a:solidFill>
                  <a:srgbClr val="0000CC"/>
                </a:solidFill>
              </a:rPr>
              <a:t>robotic</a:t>
            </a:r>
            <a:r>
              <a:rPr lang="pl-PL" sz="2000" dirty="0">
                <a:solidFill>
                  <a:srgbClr val="0000CC"/>
                </a:solidFill>
              </a:rPr>
              <a:t> </a:t>
            </a:r>
            <a:r>
              <a:rPr lang="en-US" sz="2000" dirty="0">
                <a:solidFill>
                  <a:srgbClr val="0000CC"/>
                </a:solidFill>
              </a:rPr>
              <a:t>assistance,</a:t>
            </a:r>
            <a:r>
              <a:rPr lang="pl-PL" sz="2000" dirty="0">
                <a:solidFill>
                  <a:srgbClr val="0000CC"/>
                </a:solidFill>
              </a:rPr>
              <a:t> </a:t>
            </a:r>
            <a:r>
              <a:rPr lang="en-US" sz="2000" dirty="0">
                <a:solidFill>
                  <a:srgbClr val="0000CC"/>
                </a:solidFill>
              </a:rPr>
              <a:t>providing</a:t>
            </a:r>
            <a:r>
              <a:rPr lang="pl-PL" sz="2000" dirty="0">
                <a:solidFill>
                  <a:srgbClr val="0000CC"/>
                </a:solidFill>
              </a:rPr>
              <a:t> </a:t>
            </a:r>
            <a:r>
              <a:rPr lang="en-US" sz="2000" dirty="0">
                <a:solidFill>
                  <a:srgbClr val="0000CC"/>
                </a:solidFill>
              </a:rPr>
              <a:t>personalized</a:t>
            </a:r>
            <a:r>
              <a:rPr lang="pl-PL" sz="2000" dirty="0">
                <a:solidFill>
                  <a:srgbClr val="0000CC"/>
                </a:solidFill>
              </a:rPr>
              <a:t> </a:t>
            </a:r>
            <a:r>
              <a:rPr lang="en-US" sz="2000" noProof="0" dirty="0">
                <a:solidFill>
                  <a:srgbClr val="0000CC"/>
                </a:solidFill>
              </a:rPr>
              <a:t>supp</a:t>
            </a:r>
            <a:r>
              <a:rPr lang="en-US" sz="2000" dirty="0">
                <a:solidFill>
                  <a:srgbClr val="0000CC"/>
                </a:solidFill>
              </a:rPr>
              <a:t>ort</a:t>
            </a:r>
            <a:r>
              <a:rPr lang="pl-PL" sz="2000" dirty="0">
                <a:solidFill>
                  <a:srgbClr val="0000CC"/>
                </a:solidFill>
              </a:rPr>
              <a:t> </a:t>
            </a:r>
            <a:r>
              <a:rPr lang="en-US" sz="2000" dirty="0">
                <a:solidFill>
                  <a:srgbClr val="0000CC"/>
                </a:solidFill>
              </a:rPr>
              <a:t>for</a:t>
            </a:r>
            <a:r>
              <a:rPr lang="pl-PL" sz="2000" dirty="0">
                <a:solidFill>
                  <a:srgbClr val="0000CC"/>
                </a:solidFill>
              </a:rPr>
              <a:t> </a:t>
            </a:r>
            <a:r>
              <a:rPr lang="en-US" sz="2000" dirty="0">
                <a:solidFill>
                  <a:srgbClr val="0000CC"/>
                </a:solidFill>
              </a:rPr>
              <a:t>aging</a:t>
            </a:r>
            <a:r>
              <a:rPr lang="pl-PL" sz="2000" dirty="0">
                <a:solidFill>
                  <a:srgbClr val="0000CC"/>
                </a:solidFill>
              </a:rPr>
              <a:t> </a:t>
            </a:r>
            <a:r>
              <a:rPr lang="en-US" sz="2000" dirty="0">
                <a:solidFill>
                  <a:srgbClr val="0000CC"/>
                </a:solidFill>
              </a:rPr>
              <a:t>populations.</a:t>
            </a:r>
            <a:r>
              <a:rPr lang="pl-PL" sz="2000" dirty="0">
                <a:solidFill>
                  <a:srgbClr val="0000CC"/>
                </a:solidFill>
              </a:rPr>
              <a:t> </a:t>
            </a:r>
            <a:r>
              <a:rPr lang="en-US" sz="2000" b="1" dirty="0">
                <a:solidFill>
                  <a:srgbClr val="0000CC"/>
                </a:solidFill>
              </a:rPr>
              <a:t>As</a:t>
            </a:r>
            <a:r>
              <a:rPr lang="pl-PL" sz="2000" b="1" dirty="0">
                <a:solidFill>
                  <a:srgbClr val="0000CC"/>
                </a:solidFill>
              </a:rPr>
              <a:t> </a:t>
            </a:r>
            <a:r>
              <a:rPr lang="en-US" sz="2000" b="1" dirty="0">
                <a:solidFill>
                  <a:srgbClr val="0000CC"/>
                </a:solidFill>
              </a:rPr>
              <a:t>AI</a:t>
            </a:r>
            <a:r>
              <a:rPr lang="pl-PL" sz="2000" b="1" dirty="0">
                <a:solidFill>
                  <a:srgbClr val="0000CC"/>
                </a:solidFill>
              </a:rPr>
              <a:t> </a:t>
            </a:r>
            <a:r>
              <a:rPr lang="en-US" sz="2000" b="1" dirty="0">
                <a:solidFill>
                  <a:srgbClr val="0000CC"/>
                </a:solidFill>
              </a:rPr>
              <a:t>moves</a:t>
            </a:r>
            <a:r>
              <a:rPr lang="pl-PL" sz="2000" b="1" dirty="0">
                <a:solidFill>
                  <a:srgbClr val="0000CC"/>
                </a:solidFill>
              </a:rPr>
              <a:t> </a:t>
            </a:r>
            <a:r>
              <a:rPr lang="en-US" sz="2000" b="1" dirty="0">
                <a:solidFill>
                  <a:srgbClr val="0000CC"/>
                </a:solidFill>
              </a:rPr>
              <a:t>from</a:t>
            </a:r>
            <a:r>
              <a:rPr lang="pl-PL" sz="2000" b="1" dirty="0">
                <a:solidFill>
                  <a:srgbClr val="0000CC"/>
                </a:solidFill>
              </a:rPr>
              <a:t> </a:t>
            </a:r>
            <a:r>
              <a:rPr lang="en-US" sz="2000" b="1" dirty="0">
                <a:solidFill>
                  <a:srgbClr val="0000CC"/>
                </a:solidFill>
              </a:rPr>
              <a:t>analyzing</a:t>
            </a:r>
            <a:r>
              <a:rPr lang="pl-PL" sz="2000" b="1" dirty="0">
                <a:solidFill>
                  <a:srgbClr val="0000CC"/>
                </a:solidFill>
              </a:rPr>
              <a:t> </a:t>
            </a:r>
            <a:r>
              <a:rPr lang="en-US" sz="2000" b="1" dirty="0">
                <a:solidFill>
                  <a:srgbClr val="0000CC"/>
                </a:solidFill>
              </a:rPr>
              <a:t>static</a:t>
            </a:r>
            <a:r>
              <a:rPr lang="pl-PL" sz="2000" b="1" dirty="0">
                <a:solidFill>
                  <a:srgbClr val="0000CC"/>
                </a:solidFill>
              </a:rPr>
              <a:t> </a:t>
            </a:r>
            <a:r>
              <a:rPr lang="en-US" sz="2000" b="1" dirty="0">
                <a:solidFill>
                  <a:srgbClr val="0000CC"/>
                </a:solidFill>
              </a:rPr>
              <a:t>data</a:t>
            </a:r>
            <a:r>
              <a:rPr lang="pl-PL" sz="2000" b="1" dirty="0">
                <a:solidFill>
                  <a:srgbClr val="0000CC"/>
                </a:solidFill>
              </a:rPr>
              <a:t> </a:t>
            </a:r>
            <a:r>
              <a:rPr lang="en-US" sz="2000" b="1" dirty="0">
                <a:solidFill>
                  <a:srgbClr val="0000CC"/>
                </a:solidFill>
              </a:rPr>
              <a:t>to</a:t>
            </a:r>
            <a:r>
              <a:rPr lang="pl-PL" sz="2000" b="1" dirty="0">
                <a:solidFill>
                  <a:srgbClr val="0000CC"/>
                </a:solidFill>
              </a:rPr>
              <a:t> </a:t>
            </a:r>
            <a:r>
              <a:rPr lang="en-US" sz="2000" b="1" dirty="0">
                <a:solidFill>
                  <a:srgbClr val="0000CC"/>
                </a:solidFill>
              </a:rPr>
              <a:t>real-time</a:t>
            </a:r>
            <a:r>
              <a:rPr lang="pl-PL" sz="2000" b="1" dirty="0">
                <a:solidFill>
                  <a:srgbClr val="0000CC"/>
                </a:solidFill>
              </a:rPr>
              <a:t> </a:t>
            </a:r>
            <a:r>
              <a:rPr lang="en-US" sz="2000" b="1" dirty="0">
                <a:solidFill>
                  <a:srgbClr val="0000CC"/>
                </a:solidFill>
              </a:rPr>
              <a:t>interaction,</a:t>
            </a:r>
            <a:r>
              <a:rPr lang="pl-PL" sz="2000" b="1" dirty="0">
                <a:solidFill>
                  <a:srgbClr val="0000CC"/>
                </a:solidFill>
              </a:rPr>
              <a:t> </a:t>
            </a:r>
            <a:r>
              <a:rPr lang="en-US" sz="2000" b="1" dirty="0">
                <a:solidFill>
                  <a:srgbClr val="0000CC"/>
                </a:solidFill>
              </a:rPr>
              <a:t>it’s</a:t>
            </a:r>
            <a:r>
              <a:rPr lang="pl-PL" sz="2000" b="1" dirty="0">
                <a:solidFill>
                  <a:srgbClr val="0000CC"/>
                </a:solidFill>
              </a:rPr>
              <a:t> </a:t>
            </a:r>
            <a:r>
              <a:rPr lang="en-US" sz="2000" b="1" dirty="0">
                <a:solidFill>
                  <a:srgbClr val="0000CC"/>
                </a:solidFill>
              </a:rPr>
              <a:t>reshaping</a:t>
            </a:r>
            <a:r>
              <a:rPr lang="pl-PL" sz="2000" b="1" dirty="0">
                <a:solidFill>
                  <a:srgbClr val="0000CC"/>
                </a:solidFill>
              </a:rPr>
              <a:t> </a:t>
            </a:r>
            <a:r>
              <a:rPr lang="en-US" sz="2000" b="1" dirty="0">
                <a:solidFill>
                  <a:srgbClr val="0000CC"/>
                </a:solidFill>
              </a:rPr>
              <a:t>healthcare.</a:t>
            </a:r>
            <a:r>
              <a:rPr lang="pl-PL" sz="2000" b="1" dirty="0">
                <a:solidFill>
                  <a:srgbClr val="0000CC"/>
                </a:solidFill>
              </a:rPr>
              <a:t> </a:t>
            </a:r>
            <a:r>
              <a:rPr lang="en-US" sz="2000" b="1" dirty="0">
                <a:solidFill>
                  <a:srgbClr val="0000CC"/>
                </a:solidFill>
              </a:rPr>
              <a:t>No</a:t>
            </a:r>
            <a:r>
              <a:rPr lang="pl-PL" sz="2000" b="1" dirty="0">
                <a:solidFill>
                  <a:srgbClr val="0000CC"/>
                </a:solidFill>
              </a:rPr>
              <a:t> </a:t>
            </a:r>
            <a:r>
              <a:rPr lang="en-US" sz="2000" b="1" dirty="0">
                <a:solidFill>
                  <a:srgbClr val="0000CC"/>
                </a:solidFill>
              </a:rPr>
              <a:t>longer</a:t>
            </a:r>
            <a:r>
              <a:rPr lang="pl-PL" sz="2000" b="1" dirty="0">
                <a:solidFill>
                  <a:srgbClr val="0000CC"/>
                </a:solidFill>
              </a:rPr>
              <a:t> </a:t>
            </a:r>
            <a:r>
              <a:rPr lang="en-US" sz="2000" b="1" dirty="0">
                <a:solidFill>
                  <a:srgbClr val="0000CC"/>
                </a:solidFill>
              </a:rPr>
              <a:t>just</a:t>
            </a:r>
            <a:r>
              <a:rPr lang="pl-PL" sz="2000" b="1" dirty="0">
                <a:solidFill>
                  <a:srgbClr val="0000CC"/>
                </a:solidFill>
              </a:rPr>
              <a:t> </a:t>
            </a:r>
            <a:r>
              <a:rPr lang="en-US" sz="2000" b="1" dirty="0">
                <a:solidFill>
                  <a:srgbClr val="0000CC"/>
                </a:solidFill>
              </a:rPr>
              <a:t>a</a:t>
            </a:r>
            <a:r>
              <a:rPr lang="pl-PL" sz="2000" b="1" dirty="0">
                <a:solidFill>
                  <a:srgbClr val="0000CC"/>
                </a:solidFill>
              </a:rPr>
              <a:t> </a:t>
            </a:r>
            <a:r>
              <a:rPr lang="en-US" sz="2000" b="1" dirty="0">
                <a:solidFill>
                  <a:srgbClr val="0000CC"/>
                </a:solidFill>
              </a:rPr>
              <a:t>tool</a:t>
            </a:r>
            <a:r>
              <a:rPr lang="pl-PL" sz="2000" b="1" dirty="0">
                <a:solidFill>
                  <a:srgbClr val="0000CC"/>
                </a:solidFill>
              </a:rPr>
              <a:t> </a:t>
            </a:r>
            <a:r>
              <a:rPr lang="en-US" sz="2000" b="1" dirty="0">
                <a:solidFill>
                  <a:srgbClr val="0000CC"/>
                </a:solidFill>
              </a:rPr>
              <a:t>for</a:t>
            </a:r>
            <a:r>
              <a:rPr lang="pl-PL" sz="2000" b="1" dirty="0">
                <a:solidFill>
                  <a:srgbClr val="0000CC"/>
                </a:solidFill>
              </a:rPr>
              <a:t> </a:t>
            </a:r>
            <a:r>
              <a:rPr lang="en-US" sz="2000" b="1" dirty="0">
                <a:solidFill>
                  <a:srgbClr val="0000CC"/>
                </a:solidFill>
              </a:rPr>
              <a:t>pattern</a:t>
            </a:r>
            <a:r>
              <a:rPr lang="pl-PL" sz="2000" b="1" dirty="0">
                <a:solidFill>
                  <a:srgbClr val="0000CC"/>
                </a:solidFill>
              </a:rPr>
              <a:t> </a:t>
            </a:r>
            <a:r>
              <a:rPr lang="en-US" sz="2000" b="1" dirty="0">
                <a:solidFill>
                  <a:srgbClr val="0000CC"/>
                </a:solidFill>
              </a:rPr>
              <a:t>detection,</a:t>
            </a:r>
            <a:r>
              <a:rPr lang="pl-PL" sz="2000" b="1" dirty="0">
                <a:solidFill>
                  <a:srgbClr val="0000CC"/>
                </a:solidFill>
              </a:rPr>
              <a:t> </a:t>
            </a:r>
            <a:r>
              <a:rPr lang="en-US" sz="2000" b="1" dirty="0">
                <a:solidFill>
                  <a:srgbClr val="0000CC"/>
                </a:solidFill>
              </a:rPr>
              <a:t>AI</a:t>
            </a:r>
            <a:r>
              <a:rPr lang="pl-PL" sz="2000" b="1" dirty="0">
                <a:solidFill>
                  <a:srgbClr val="0000CC"/>
                </a:solidFill>
              </a:rPr>
              <a:t> </a:t>
            </a:r>
            <a:r>
              <a:rPr lang="en-US" sz="2000" b="1" dirty="0">
                <a:solidFill>
                  <a:srgbClr val="0000CC"/>
                </a:solidFill>
              </a:rPr>
              <a:t>is</a:t>
            </a:r>
            <a:r>
              <a:rPr lang="pl-PL" sz="2000" b="1" dirty="0">
                <a:solidFill>
                  <a:srgbClr val="0000CC"/>
                </a:solidFill>
              </a:rPr>
              <a:t> </a:t>
            </a:r>
            <a:r>
              <a:rPr lang="en-US" sz="2000" b="1" dirty="0">
                <a:solidFill>
                  <a:srgbClr val="0000CC"/>
                </a:solidFill>
              </a:rPr>
              <a:t>becoming</a:t>
            </a:r>
            <a:r>
              <a:rPr lang="pl-PL" sz="2000" b="1" dirty="0">
                <a:solidFill>
                  <a:srgbClr val="0000CC"/>
                </a:solidFill>
              </a:rPr>
              <a:t> </a:t>
            </a:r>
            <a:r>
              <a:rPr lang="en-US" sz="2000" b="1" dirty="0">
                <a:solidFill>
                  <a:srgbClr val="0000CC"/>
                </a:solidFill>
              </a:rPr>
              <a:t>a</a:t>
            </a:r>
            <a:r>
              <a:rPr lang="pl-PL" sz="2000" b="1" dirty="0">
                <a:solidFill>
                  <a:srgbClr val="0000CC"/>
                </a:solidFill>
              </a:rPr>
              <a:t> </a:t>
            </a:r>
            <a:r>
              <a:rPr lang="en-US" sz="2000" b="1" dirty="0">
                <a:solidFill>
                  <a:srgbClr val="0000CC"/>
                </a:solidFill>
              </a:rPr>
              <a:t>truly</a:t>
            </a:r>
            <a:r>
              <a:rPr lang="pl-PL" sz="2000" b="1" dirty="0">
                <a:solidFill>
                  <a:srgbClr val="0000CC"/>
                </a:solidFill>
              </a:rPr>
              <a:t> inteligent </a:t>
            </a:r>
            <a:r>
              <a:rPr lang="en-US" sz="2000" b="1" dirty="0">
                <a:solidFill>
                  <a:srgbClr val="0000CC"/>
                </a:solidFill>
              </a:rPr>
              <a:t>and</a:t>
            </a:r>
            <a:r>
              <a:rPr lang="pl-PL" sz="2000" b="1" dirty="0">
                <a:solidFill>
                  <a:srgbClr val="0000CC"/>
                </a:solidFill>
              </a:rPr>
              <a:t> </a:t>
            </a:r>
            <a:r>
              <a:rPr lang="en-US" sz="2000" b="1" dirty="0">
                <a:solidFill>
                  <a:srgbClr val="0000CC"/>
                </a:solidFill>
              </a:rPr>
              <a:t>responsive</a:t>
            </a:r>
            <a:r>
              <a:rPr lang="pl-PL" sz="2000" b="1" dirty="0">
                <a:solidFill>
                  <a:srgbClr val="0000CC"/>
                </a:solidFill>
              </a:rPr>
              <a:t> </a:t>
            </a:r>
            <a:r>
              <a:rPr lang="en-US" sz="2000" b="1" dirty="0">
                <a:solidFill>
                  <a:srgbClr val="0000CC"/>
                </a:solidFill>
              </a:rPr>
              <a:t>partner</a:t>
            </a:r>
            <a:r>
              <a:rPr lang="pl-PL" sz="2000" b="1" dirty="0">
                <a:solidFill>
                  <a:srgbClr val="0000CC"/>
                </a:solidFill>
              </a:rPr>
              <a:t> </a:t>
            </a:r>
            <a:r>
              <a:rPr lang="en-US" sz="2000" dirty="0">
                <a:solidFill>
                  <a:srgbClr val="0000CC"/>
                </a:solidFill>
              </a:rPr>
              <a:t>—</a:t>
            </a:r>
            <a:r>
              <a:rPr lang="pl-PL" sz="2000" dirty="0">
                <a:solidFill>
                  <a:srgbClr val="0000CC"/>
                </a:solidFill>
              </a:rPr>
              <a:t> </a:t>
            </a:r>
            <a:r>
              <a:rPr lang="en-US" sz="2000" dirty="0">
                <a:solidFill>
                  <a:srgbClr val="0000CC"/>
                </a:solidFill>
              </a:rPr>
              <a:t>helping</a:t>
            </a:r>
            <a:r>
              <a:rPr lang="pl-PL" sz="2000" dirty="0">
                <a:solidFill>
                  <a:srgbClr val="0000CC"/>
                </a:solidFill>
              </a:rPr>
              <a:t> </a:t>
            </a:r>
            <a:r>
              <a:rPr lang="en-US" sz="2000" dirty="0">
                <a:solidFill>
                  <a:srgbClr val="0000CC"/>
                </a:solidFill>
              </a:rPr>
              <a:t>doctors</a:t>
            </a:r>
            <a:r>
              <a:rPr lang="pl-PL" sz="2000" dirty="0">
                <a:solidFill>
                  <a:srgbClr val="0000CC"/>
                </a:solidFill>
              </a:rPr>
              <a:t> </a:t>
            </a:r>
            <a:r>
              <a:rPr lang="en-US" sz="2000" dirty="0">
                <a:solidFill>
                  <a:srgbClr val="0000CC"/>
                </a:solidFill>
              </a:rPr>
              <a:t>make</a:t>
            </a:r>
            <a:r>
              <a:rPr lang="pl-PL" sz="2000" dirty="0">
                <a:solidFill>
                  <a:srgbClr val="0000CC"/>
                </a:solidFill>
              </a:rPr>
              <a:t> </a:t>
            </a:r>
            <a:r>
              <a:rPr lang="en-US" sz="2000" dirty="0">
                <a:solidFill>
                  <a:srgbClr val="0000CC"/>
                </a:solidFill>
              </a:rPr>
              <a:t>more</a:t>
            </a:r>
            <a:r>
              <a:rPr lang="pl-PL" sz="2000" dirty="0">
                <a:solidFill>
                  <a:srgbClr val="0000CC"/>
                </a:solidFill>
              </a:rPr>
              <a:t> </a:t>
            </a:r>
            <a:r>
              <a:rPr lang="en-US" sz="2000" dirty="0">
                <a:solidFill>
                  <a:srgbClr val="0000CC"/>
                </a:solidFill>
              </a:rPr>
              <a:t>informed</a:t>
            </a:r>
            <a:r>
              <a:rPr lang="pl-PL" sz="2000" dirty="0">
                <a:solidFill>
                  <a:srgbClr val="0000CC"/>
                </a:solidFill>
              </a:rPr>
              <a:t> </a:t>
            </a:r>
            <a:r>
              <a:rPr lang="en-US" sz="2000" dirty="0">
                <a:solidFill>
                  <a:srgbClr val="0000CC"/>
                </a:solidFill>
              </a:rPr>
              <a:t>decisions,</a:t>
            </a:r>
            <a:r>
              <a:rPr lang="pl-PL" sz="2000" dirty="0">
                <a:solidFill>
                  <a:srgbClr val="0000CC"/>
                </a:solidFill>
              </a:rPr>
              <a:t> </a:t>
            </a:r>
            <a:r>
              <a:rPr lang="en-US" sz="2000" dirty="0">
                <a:solidFill>
                  <a:srgbClr val="0000CC"/>
                </a:solidFill>
              </a:rPr>
              <a:t>improving</a:t>
            </a:r>
            <a:r>
              <a:rPr lang="pl-PL" sz="2000" dirty="0">
                <a:solidFill>
                  <a:srgbClr val="0000CC"/>
                </a:solidFill>
              </a:rPr>
              <a:t> </a:t>
            </a:r>
            <a:r>
              <a:rPr lang="en-US" sz="2000" dirty="0">
                <a:solidFill>
                  <a:srgbClr val="0000CC"/>
                </a:solidFill>
              </a:rPr>
              <a:t>patient</a:t>
            </a:r>
            <a:r>
              <a:rPr lang="pl-PL" sz="2000" dirty="0">
                <a:solidFill>
                  <a:srgbClr val="0000CC"/>
                </a:solidFill>
              </a:rPr>
              <a:t> </a:t>
            </a:r>
            <a:r>
              <a:rPr lang="en-US" sz="2000" dirty="0">
                <a:solidFill>
                  <a:srgbClr val="0000CC"/>
                </a:solidFill>
              </a:rPr>
              <a:t>care,</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driving</a:t>
            </a:r>
            <a:r>
              <a:rPr lang="pl-PL" sz="2000" dirty="0">
                <a:solidFill>
                  <a:srgbClr val="0000CC"/>
                </a:solidFill>
              </a:rPr>
              <a:t> </a:t>
            </a:r>
            <a:r>
              <a:rPr lang="en-US" sz="2000" dirty="0">
                <a:solidFill>
                  <a:srgbClr val="0000CC"/>
                </a:solidFill>
              </a:rPr>
              <a:t>a</a:t>
            </a:r>
            <a:r>
              <a:rPr lang="pl-PL" sz="2000" dirty="0">
                <a:solidFill>
                  <a:srgbClr val="0000CC"/>
                </a:solidFill>
              </a:rPr>
              <a:t> </a:t>
            </a:r>
            <a:r>
              <a:rPr lang="en-US" sz="2000" dirty="0">
                <a:solidFill>
                  <a:srgbClr val="0000CC"/>
                </a:solidFill>
              </a:rPr>
              <a:t>future</a:t>
            </a:r>
            <a:r>
              <a:rPr lang="pl-PL" sz="2000" dirty="0">
                <a:solidFill>
                  <a:srgbClr val="0000CC"/>
                </a:solidFill>
              </a:rPr>
              <a:t> </a:t>
            </a:r>
            <a:r>
              <a:rPr lang="pl-PL" sz="2000" dirty="0" err="1">
                <a:solidFill>
                  <a:srgbClr val="0000CC"/>
                </a:solidFill>
              </a:rPr>
              <a:t>where</a:t>
            </a:r>
            <a:r>
              <a:rPr lang="pl-PL" sz="2000" dirty="0">
                <a:solidFill>
                  <a:srgbClr val="0000CC"/>
                </a:solidFill>
              </a:rPr>
              <a:t> </a:t>
            </a:r>
            <a:r>
              <a:rPr lang="en-US" sz="2000" dirty="0">
                <a:solidFill>
                  <a:srgbClr val="0000CC"/>
                </a:solidFill>
              </a:rPr>
              <a:t>medicine</a:t>
            </a:r>
            <a:r>
              <a:rPr lang="pl-PL" sz="2000" dirty="0">
                <a:solidFill>
                  <a:srgbClr val="0000CC"/>
                </a:solidFill>
              </a:rPr>
              <a:t> </a:t>
            </a:r>
            <a:r>
              <a:rPr lang="en-US" sz="2000" dirty="0">
                <a:solidFill>
                  <a:srgbClr val="0000CC"/>
                </a:solidFill>
              </a:rPr>
              <a:t>is</a:t>
            </a:r>
            <a:r>
              <a:rPr lang="pl-PL" sz="2000" dirty="0">
                <a:solidFill>
                  <a:srgbClr val="0000CC"/>
                </a:solidFill>
              </a:rPr>
              <a:t> </a:t>
            </a:r>
            <a:r>
              <a:rPr lang="en-US" sz="2000" dirty="0">
                <a:solidFill>
                  <a:srgbClr val="0000CC"/>
                </a:solidFill>
              </a:rPr>
              <a:t>more</a:t>
            </a:r>
            <a:r>
              <a:rPr lang="pl-PL" sz="2000" dirty="0">
                <a:solidFill>
                  <a:srgbClr val="0000CC"/>
                </a:solidFill>
              </a:rPr>
              <a:t> </a:t>
            </a:r>
            <a:r>
              <a:rPr lang="en-US" sz="2000" dirty="0">
                <a:solidFill>
                  <a:srgbClr val="0000CC"/>
                </a:solidFill>
              </a:rPr>
              <a:t>precise,</a:t>
            </a:r>
            <a:r>
              <a:rPr lang="pl-PL" sz="2000" dirty="0">
                <a:solidFill>
                  <a:srgbClr val="0000CC"/>
                </a:solidFill>
              </a:rPr>
              <a:t> </a:t>
            </a:r>
            <a:r>
              <a:rPr lang="en-US" sz="2000" dirty="0">
                <a:solidFill>
                  <a:srgbClr val="0000CC"/>
                </a:solidFill>
              </a:rPr>
              <a:t>efficient,</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human-centered.</a:t>
            </a:r>
          </a:p>
        </p:txBody>
      </p:sp>
      <p:sp>
        <p:nvSpPr>
          <p:cNvPr id="4" name="pole tekstowe 3">
            <a:extLst>
              <a:ext uri="{FF2B5EF4-FFF2-40B4-BE49-F238E27FC236}">
                <a16:creationId xmlns="" xmlns:a16="http://schemas.microsoft.com/office/drawing/2014/main" id="{C548763D-3D14-1204-8B38-1710810BA9AC}"/>
              </a:ext>
            </a:extLst>
          </p:cNvPr>
          <p:cNvSpPr txBox="1"/>
          <p:nvPr/>
        </p:nvSpPr>
        <p:spPr>
          <a:xfrm>
            <a:off x="323528" y="6166174"/>
            <a:ext cx="8157592" cy="646331"/>
          </a:xfrm>
          <a:prstGeom prst="rect">
            <a:avLst/>
          </a:prstGeom>
          <a:noFill/>
        </p:spPr>
        <p:txBody>
          <a:bodyPr wrap="square" rtlCol="0">
            <a:spAutoFit/>
          </a:bodyPr>
          <a:lstStyle/>
          <a:p>
            <a:r>
              <a:rPr lang="en-US" sz="1800" i="1" dirty="0">
                <a:solidFill>
                  <a:srgbClr val="0000CC"/>
                </a:solidFill>
              </a:rPr>
              <a:t>AI in Medicine: From Data-Driven Insights to Interactive Intelligence. The Innovation</a:t>
            </a:r>
            <a:r>
              <a:rPr lang="pl-PL" sz="1800" i="1" dirty="0">
                <a:solidFill>
                  <a:srgbClr val="0000CC"/>
                </a:solidFill>
              </a:rPr>
              <a:t> </a:t>
            </a:r>
            <a:r>
              <a:rPr lang="en-US" sz="1800" i="1" dirty="0">
                <a:solidFill>
                  <a:srgbClr val="0000CC"/>
                </a:solidFill>
              </a:rPr>
              <a:t>Medicine</a:t>
            </a:r>
            <a:r>
              <a:rPr lang="pl-PL" sz="1800" i="1" dirty="0">
                <a:solidFill>
                  <a:srgbClr val="0000CC"/>
                </a:solidFill>
              </a:rPr>
              <a:t> </a:t>
            </a:r>
            <a:r>
              <a:rPr lang="en-US" sz="1800" dirty="0">
                <a:solidFill>
                  <a:srgbClr val="0000CC"/>
                </a:solidFill>
              </a:rPr>
              <a:t>3 (2025). https://www.the-innovation.org/medicine/archive</a:t>
            </a:r>
          </a:p>
        </p:txBody>
      </p:sp>
    </p:spTree>
    <p:extLst>
      <p:ext uri="{BB962C8B-B14F-4D97-AF65-F5344CB8AC3E}">
        <p14:creationId xmlns:p14="http://schemas.microsoft.com/office/powerpoint/2010/main" val="152494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33983A2-A064-0C49-FFA2-360D6405F789}"/>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8BD42E39-FDC3-9F25-BCAA-27D668082ACC}"/>
              </a:ext>
            </a:extLst>
          </p:cNvPr>
          <p:cNvSpPr>
            <a:spLocks noGrp="1"/>
          </p:cNvSpPr>
          <p:nvPr>
            <p:ph type="title"/>
          </p:nvPr>
        </p:nvSpPr>
        <p:spPr>
          <a:xfrm>
            <a:off x="179512" y="188640"/>
            <a:ext cx="8784976" cy="978365"/>
          </a:xfrm>
        </p:spPr>
        <p:txBody>
          <a:bodyPr/>
          <a:lstStyle/>
          <a:p>
            <a:r>
              <a:rPr lang="en-US" sz="3600" b="1" dirty="0"/>
              <a:t>ROBUST, INTERACTIVE, </a:t>
            </a:r>
            <a:r>
              <a:rPr lang="pl-PL" sz="3600" b="1" dirty="0"/>
              <a:t/>
            </a:r>
            <a:br>
              <a:rPr lang="pl-PL" sz="3600" b="1" dirty="0"/>
            </a:br>
            <a:r>
              <a:rPr lang="en-US" sz="3600" b="1" dirty="0"/>
              <a:t>AND HUMAN-ALIGNED AI SYSTEMS</a:t>
            </a:r>
          </a:p>
        </p:txBody>
      </p:sp>
      <p:sp>
        <p:nvSpPr>
          <p:cNvPr id="2" name="pole tekstowe 1">
            <a:extLst>
              <a:ext uri="{FF2B5EF4-FFF2-40B4-BE49-F238E27FC236}">
                <a16:creationId xmlns="" xmlns:a16="http://schemas.microsoft.com/office/drawing/2014/main" id="{E283F0F4-CE3C-F6CF-6AE4-F2EA3B5CD256}"/>
              </a:ext>
            </a:extLst>
          </p:cNvPr>
          <p:cNvSpPr txBox="1"/>
          <p:nvPr/>
        </p:nvSpPr>
        <p:spPr>
          <a:xfrm>
            <a:off x="179512" y="1274428"/>
            <a:ext cx="8784976" cy="4524315"/>
          </a:xfrm>
          <a:prstGeom prst="rect">
            <a:avLst/>
          </a:prstGeom>
          <a:noFill/>
        </p:spPr>
        <p:txBody>
          <a:bodyPr wrap="square" rtlCol="0">
            <a:spAutoFit/>
          </a:bodyPr>
          <a:lstStyle/>
          <a:p>
            <a:pPr algn="just"/>
            <a:r>
              <a:rPr lang="en-US" sz="2400" dirty="0">
                <a:solidFill>
                  <a:srgbClr val="0000FF"/>
                </a:solidFill>
              </a:rPr>
              <a:t>[…] </a:t>
            </a:r>
            <a:r>
              <a:rPr lang="en-US" sz="2400" i="1" dirty="0">
                <a:solidFill>
                  <a:srgbClr val="0000FF"/>
                </a:solidFill>
              </a:rPr>
              <a:t> the grand challenge of creating intelligent agents that can safely and seamlessly learn from and adapt to humans. To accomplish this goal, we need to continue to develop improved AI systems that can manage uncertainty over a wide range of sources, can efficiently fuse multiple forms of human feedback, and enable efficient verification and interpretability. </a:t>
            </a:r>
            <a:endParaRPr lang="pl-PL" sz="2400" i="1" dirty="0">
              <a:solidFill>
                <a:srgbClr val="0000FF"/>
              </a:solidFill>
            </a:endParaRPr>
          </a:p>
          <a:p>
            <a:pPr algn="just"/>
            <a:r>
              <a:rPr lang="en-US" sz="2400" dirty="0">
                <a:solidFill>
                  <a:srgbClr val="0000FF"/>
                </a:solidFill>
              </a:rPr>
              <a:t>[…]</a:t>
            </a:r>
            <a:r>
              <a:rPr lang="pl-PL" sz="2400" dirty="0">
                <a:solidFill>
                  <a:srgbClr val="0000FF"/>
                </a:solidFill>
              </a:rPr>
              <a:t> </a:t>
            </a:r>
            <a:r>
              <a:rPr lang="en-US" sz="2400" i="1" dirty="0">
                <a:solidFill>
                  <a:srgbClr val="0000FF"/>
                </a:solidFill>
              </a:rPr>
              <a:t>Successfully and efficiently integrating human input into the study of robust AI and robotics will not only require extending existing learning techniques but will also require developing new theoretical and algorithmic techniques that will benefit from insights from fields such as human factors, causal inference, cognitive science, robust control, and formal verification.</a:t>
            </a:r>
            <a:endParaRPr lang="pl-PL" sz="2400" i="1" dirty="0">
              <a:solidFill>
                <a:srgbClr val="0000FF"/>
              </a:solidFill>
            </a:endParaRPr>
          </a:p>
        </p:txBody>
      </p:sp>
      <p:sp>
        <p:nvSpPr>
          <p:cNvPr id="7" name="pole tekstowe 6">
            <a:extLst>
              <a:ext uri="{FF2B5EF4-FFF2-40B4-BE49-F238E27FC236}">
                <a16:creationId xmlns="" xmlns:a16="http://schemas.microsoft.com/office/drawing/2014/main" id="{5BB3260A-795E-9F1F-6C45-F4781FF3D0A9}"/>
              </a:ext>
            </a:extLst>
          </p:cNvPr>
          <p:cNvSpPr txBox="1"/>
          <p:nvPr/>
        </p:nvSpPr>
        <p:spPr>
          <a:xfrm>
            <a:off x="395536" y="5906166"/>
            <a:ext cx="7920880" cy="707886"/>
          </a:xfrm>
          <a:prstGeom prst="rect">
            <a:avLst/>
          </a:prstGeom>
          <a:noFill/>
        </p:spPr>
        <p:txBody>
          <a:bodyPr wrap="square" rtlCol="0">
            <a:spAutoFit/>
          </a:bodyPr>
          <a:lstStyle/>
          <a:p>
            <a:r>
              <a:rPr lang="en-US" sz="2000" i="1" dirty="0">
                <a:solidFill>
                  <a:srgbClr val="0000FF"/>
                </a:solidFill>
              </a:rPr>
              <a:t>D. S. Brown: Toward robust, interactive, and human-aligned AI systems. AI Magazine 2025: </a:t>
            </a:r>
            <a:r>
              <a:rPr lang="pl-PL" sz="2000" i="1" dirty="0">
                <a:solidFill>
                  <a:srgbClr val="0000FF"/>
                </a:solidFill>
              </a:rPr>
              <a:t>46:e70024. </a:t>
            </a:r>
            <a:r>
              <a:rPr lang="en-US" sz="2000" i="1" dirty="0" err="1">
                <a:solidFill>
                  <a:srgbClr val="0000FF"/>
                </a:solidFill>
              </a:rPr>
              <a:t>doi</a:t>
            </a:r>
            <a:r>
              <a:rPr lang="en-US" sz="2000" i="1" dirty="0">
                <a:solidFill>
                  <a:srgbClr val="0000FF"/>
                </a:solidFill>
              </a:rPr>
              <a:t>/org/</a:t>
            </a:r>
            <a:r>
              <a:rPr lang="pl-PL" sz="2000" i="1" dirty="0">
                <a:solidFill>
                  <a:srgbClr val="0000FF"/>
                </a:solidFill>
              </a:rPr>
              <a:t>10.1002/aaai.70024</a:t>
            </a:r>
          </a:p>
        </p:txBody>
      </p:sp>
      <p:sp>
        <p:nvSpPr>
          <p:cNvPr id="5" name="Symbol zastępczy numeru slajdu 4">
            <a:extLst>
              <a:ext uri="{FF2B5EF4-FFF2-40B4-BE49-F238E27FC236}">
                <a16:creationId xmlns="" xmlns:a16="http://schemas.microsoft.com/office/drawing/2014/main" id="{DC941B87-55B2-EB82-6809-A62F016CF24B}"/>
              </a:ext>
            </a:extLst>
          </p:cNvPr>
          <p:cNvSpPr>
            <a:spLocks noGrp="1"/>
          </p:cNvSpPr>
          <p:nvPr>
            <p:ph type="sldNum" sz="quarter" idx="12"/>
          </p:nvPr>
        </p:nvSpPr>
        <p:spPr/>
        <p:txBody>
          <a:bodyPr/>
          <a:lstStyle/>
          <a:p>
            <a:pPr>
              <a:defRPr/>
            </a:pPr>
            <a:fld id="{D02E777F-298D-4C96-825C-3DC57E52C55E}" type="slidenum">
              <a:rPr lang="pl-PL" smtClean="0"/>
              <a:pPr>
                <a:defRPr/>
              </a:pPr>
              <a:t>32</a:t>
            </a:fld>
            <a:endParaRPr lang="pl-PL" dirty="0"/>
          </a:p>
        </p:txBody>
      </p:sp>
    </p:spTree>
    <p:extLst>
      <p:ext uri="{BB962C8B-B14F-4D97-AF65-F5344CB8AC3E}">
        <p14:creationId xmlns:p14="http://schemas.microsoft.com/office/powerpoint/2010/main" val="1898828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F367B71-18F5-016A-DD27-06C29483AE3B}"/>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0629D85E-828C-AA19-4794-0B537B4F6BB6}"/>
              </a:ext>
            </a:extLst>
          </p:cNvPr>
          <p:cNvSpPr>
            <a:spLocks noGrp="1"/>
          </p:cNvSpPr>
          <p:nvPr>
            <p:ph type="title"/>
          </p:nvPr>
        </p:nvSpPr>
        <p:spPr>
          <a:xfrm>
            <a:off x="395536" y="188640"/>
            <a:ext cx="8229600" cy="785813"/>
          </a:xfrm>
        </p:spPr>
        <p:txBody>
          <a:bodyPr/>
          <a:lstStyle/>
          <a:p>
            <a:r>
              <a:rPr lang="pl-PL" b="1" dirty="0"/>
              <a:t>MULTISENSORY LEARNING</a:t>
            </a:r>
            <a:endParaRPr lang="en-US" b="1" dirty="0"/>
          </a:p>
        </p:txBody>
      </p:sp>
      <p:sp>
        <p:nvSpPr>
          <p:cNvPr id="2" name="pole tekstowe 1">
            <a:extLst>
              <a:ext uri="{FF2B5EF4-FFF2-40B4-BE49-F238E27FC236}">
                <a16:creationId xmlns="" xmlns:a16="http://schemas.microsoft.com/office/drawing/2014/main" id="{DB487E7F-E277-0244-2F8F-476304E38F29}"/>
              </a:ext>
            </a:extLst>
          </p:cNvPr>
          <p:cNvSpPr txBox="1"/>
          <p:nvPr/>
        </p:nvSpPr>
        <p:spPr>
          <a:xfrm>
            <a:off x="107504" y="951834"/>
            <a:ext cx="8928992" cy="4893647"/>
          </a:xfrm>
          <a:prstGeom prst="rect">
            <a:avLst/>
          </a:prstGeom>
          <a:noFill/>
        </p:spPr>
        <p:txBody>
          <a:bodyPr wrap="square" rtlCol="0">
            <a:spAutoFit/>
          </a:bodyPr>
          <a:lstStyle/>
          <a:p>
            <a:pPr algn="just"/>
            <a:r>
              <a:rPr lang="en-US" sz="2400" dirty="0">
                <a:solidFill>
                  <a:srgbClr val="0000FF"/>
                </a:solidFill>
              </a:rPr>
              <a:t>[…] </a:t>
            </a:r>
            <a:r>
              <a:rPr lang="en-US" sz="2400" i="1" dirty="0">
                <a:solidFill>
                  <a:srgbClr val="0000FF"/>
                </a:solidFill>
              </a:rPr>
              <a:t>my research is inspired by the way humans naturally engage with the world using all their senses. My long-term goal is to build intelligent systems that can see, hear, touch, smell, taste, and interact with their surroundings—enabling them to perceive, understand, and act within richly multisensory environments. Realizing this vision requires interdisciplinary collaboration across computer vision, robotics, natural language processing, machine learning, augmented reality, acoustic learning, and cognitive science. By integrating insights from these domains, my research aims to empower machines to emulate and enhance human multisensory capabilities, ultimately paving the way for more capable, adaptive, and intuitive artificial agents</a:t>
            </a:r>
            <a:r>
              <a:rPr lang="pl-PL" sz="2400" i="1" dirty="0">
                <a:solidFill>
                  <a:srgbClr val="0000FF"/>
                </a:solidFill>
              </a:rPr>
              <a:t>.</a:t>
            </a:r>
          </a:p>
        </p:txBody>
      </p:sp>
      <p:sp>
        <p:nvSpPr>
          <p:cNvPr id="7" name="pole tekstowe 6">
            <a:extLst>
              <a:ext uri="{FF2B5EF4-FFF2-40B4-BE49-F238E27FC236}">
                <a16:creationId xmlns="" xmlns:a16="http://schemas.microsoft.com/office/drawing/2014/main" id="{BE208AAF-B5C8-EDEC-5E8E-DB17EFCA8F44}"/>
              </a:ext>
            </a:extLst>
          </p:cNvPr>
          <p:cNvSpPr txBox="1"/>
          <p:nvPr/>
        </p:nvSpPr>
        <p:spPr>
          <a:xfrm>
            <a:off x="827584" y="5906166"/>
            <a:ext cx="7488832" cy="707886"/>
          </a:xfrm>
          <a:prstGeom prst="rect">
            <a:avLst/>
          </a:prstGeom>
          <a:noFill/>
        </p:spPr>
        <p:txBody>
          <a:bodyPr wrap="square" rtlCol="0">
            <a:spAutoFit/>
          </a:bodyPr>
          <a:lstStyle/>
          <a:p>
            <a:r>
              <a:rPr lang="en-US" sz="2000" i="1" dirty="0">
                <a:solidFill>
                  <a:srgbClr val="0000FF"/>
                </a:solidFill>
              </a:rPr>
              <a:t>R. Gao: Multisensory machine intelligence. </a:t>
            </a:r>
            <a:r>
              <a:rPr lang="pl-PL" sz="2000" i="1" dirty="0">
                <a:solidFill>
                  <a:srgbClr val="0000FF"/>
                </a:solidFill>
              </a:rPr>
              <a:t>AI Magazine 2025: 46:e70026 doi.org/10.1002/aaai.70026</a:t>
            </a:r>
          </a:p>
        </p:txBody>
      </p:sp>
      <p:sp>
        <p:nvSpPr>
          <p:cNvPr id="5" name="Symbol zastępczy numeru slajdu 4">
            <a:extLst>
              <a:ext uri="{FF2B5EF4-FFF2-40B4-BE49-F238E27FC236}">
                <a16:creationId xmlns="" xmlns:a16="http://schemas.microsoft.com/office/drawing/2014/main" id="{96971173-D1AB-B800-9EEB-217B8ECDBF5B}"/>
              </a:ext>
            </a:extLst>
          </p:cNvPr>
          <p:cNvSpPr>
            <a:spLocks noGrp="1"/>
          </p:cNvSpPr>
          <p:nvPr>
            <p:ph type="sldNum" sz="quarter" idx="12"/>
          </p:nvPr>
        </p:nvSpPr>
        <p:spPr/>
        <p:txBody>
          <a:bodyPr/>
          <a:lstStyle/>
          <a:p>
            <a:pPr>
              <a:defRPr/>
            </a:pPr>
            <a:fld id="{D02E777F-298D-4C96-825C-3DC57E52C55E}" type="slidenum">
              <a:rPr lang="pl-PL" smtClean="0"/>
              <a:pPr>
                <a:defRPr/>
              </a:pPr>
              <a:t>33</a:t>
            </a:fld>
            <a:endParaRPr lang="pl-PL"/>
          </a:p>
        </p:txBody>
      </p:sp>
    </p:spTree>
    <p:extLst>
      <p:ext uri="{BB962C8B-B14F-4D97-AF65-F5344CB8AC3E}">
        <p14:creationId xmlns:p14="http://schemas.microsoft.com/office/powerpoint/2010/main" val="3826175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2D38772-5AEC-1594-0FF9-CEC4A2291FA7}"/>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B21CAB69-CA2B-4150-D661-F743D1C30B02}"/>
              </a:ext>
            </a:extLst>
          </p:cNvPr>
          <p:cNvSpPr>
            <a:spLocks noGrp="1"/>
          </p:cNvSpPr>
          <p:nvPr>
            <p:ph type="title"/>
          </p:nvPr>
        </p:nvSpPr>
        <p:spPr>
          <a:xfrm>
            <a:off x="179512" y="-1"/>
            <a:ext cx="8784976" cy="6245225"/>
          </a:xfrm>
        </p:spPr>
        <p:txBody>
          <a:bodyPr/>
          <a:lstStyle/>
          <a:p>
            <a:r>
              <a:rPr lang="pl-PL" sz="3600" b="1" dirty="0"/>
              <a:t>TO MAKE SUCH ITERDISCIPLINARY COOPERATION FEASIBLE, IT IS NECASSARY TO GROUD IT IN THE RELEVANT COMPUTING MODEL</a:t>
            </a:r>
            <a:endParaRPr lang="en-US" sz="3600" b="1" dirty="0"/>
          </a:p>
        </p:txBody>
      </p:sp>
      <p:sp>
        <p:nvSpPr>
          <p:cNvPr id="5" name="Symbol zastępczy numeru slajdu 4">
            <a:extLst>
              <a:ext uri="{FF2B5EF4-FFF2-40B4-BE49-F238E27FC236}">
                <a16:creationId xmlns="" xmlns:a16="http://schemas.microsoft.com/office/drawing/2014/main" id="{6BC00BA9-82AE-1CE3-41D6-22AC6E59A9CF}"/>
              </a:ext>
            </a:extLst>
          </p:cNvPr>
          <p:cNvSpPr>
            <a:spLocks noGrp="1"/>
          </p:cNvSpPr>
          <p:nvPr>
            <p:ph type="sldNum" sz="quarter" idx="12"/>
          </p:nvPr>
        </p:nvSpPr>
        <p:spPr/>
        <p:txBody>
          <a:bodyPr/>
          <a:lstStyle/>
          <a:p>
            <a:pPr>
              <a:defRPr/>
            </a:pPr>
            <a:fld id="{D02E777F-298D-4C96-825C-3DC57E52C55E}" type="slidenum">
              <a:rPr lang="pl-PL" smtClean="0"/>
              <a:pPr>
                <a:defRPr/>
              </a:pPr>
              <a:t>34</a:t>
            </a:fld>
            <a:endParaRPr lang="pl-PL"/>
          </a:p>
        </p:txBody>
      </p:sp>
    </p:spTree>
    <p:extLst>
      <p:ext uri="{BB962C8B-B14F-4D97-AF65-F5344CB8AC3E}">
        <p14:creationId xmlns:p14="http://schemas.microsoft.com/office/powerpoint/2010/main" val="4175985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845" y="2492896"/>
            <a:ext cx="9036496" cy="1296144"/>
          </a:xfrm>
        </p:spPr>
        <p:txBody>
          <a:bodyPr/>
          <a:lstStyle/>
          <a:p>
            <a:r>
              <a:rPr lang="pl-PL" b="1" dirty="0"/>
              <a:t/>
            </a:r>
            <a:br>
              <a:rPr lang="pl-PL" b="1" dirty="0"/>
            </a:br>
            <a:r>
              <a:rPr lang="pl-PL" b="1" dirty="0"/>
              <a:t/>
            </a:r>
            <a:br>
              <a:rPr lang="pl-PL" b="1" dirty="0"/>
            </a:br>
            <a:r>
              <a:rPr lang="pl-PL" b="1" dirty="0"/>
              <a:t>INTERACTIVE GRANULAR COMPUTING (</a:t>
            </a:r>
            <a:r>
              <a:rPr lang="pl-PL" b="1" dirty="0" err="1"/>
              <a:t>IGrC</a:t>
            </a:r>
            <a:r>
              <a:rPr lang="pl-PL" b="1"/>
              <a:t>) MODEL</a:t>
            </a:r>
            <a:r>
              <a:rPr lang="pl-PL" b="1" dirty="0"/>
              <a:t/>
            </a:r>
            <a:br>
              <a:rPr lang="pl-PL" b="1" dirty="0"/>
            </a:br>
            <a:r>
              <a:rPr lang="pl-PL" b="1" dirty="0"/>
              <a:t/>
            </a:r>
            <a:br>
              <a:rPr lang="pl-PL" b="1" dirty="0"/>
            </a:br>
            <a:endParaRPr lang="en-US" b="1" dirty="0"/>
          </a:p>
        </p:txBody>
      </p: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35</a:t>
            </a:fld>
            <a:endParaRPr lang="pl-PL"/>
          </a:p>
        </p:txBody>
      </p:sp>
    </p:spTree>
    <p:extLst>
      <p:ext uri="{BB962C8B-B14F-4D97-AF65-F5344CB8AC3E}">
        <p14:creationId xmlns:p14="http://schemas.microsoft.com/office/powerpoint/2010/main" val="1869656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431" y="27828"/>
            <a:ext cx="9036496" cy="753559"/>
          </a:xfrm>
        </p:spPr>
        <p:txBody>
          <a:bodyPr/>
          <a:lstStyle/>
          <a:p>
            <a:r>
              <a:rPr lang="pl-PL" b="1" dirty="0"/>
              <a:t/>
            </a:r>
            <a:br>
              <a:rPr lang="pl-PL" b="1" dirty="0"/>
            </a:br>
            <a:r>
              <a:rPr lang="pl-PL" b="1" dirty="0"/>
              <a:t/>
            </a:r>
            <a:br>
              <a:rPr lang="pl-PL" b="1" dirty="0"/>
            </a:br>
            <a:r>
              <a:rPr lang="pl-PL" b="1" dirty="0"/>
              <a:t/>
            </a:r>
            <a:br>
              <a:rPr lang="pl-PL" b="1" dirty="0"/>
            </a:br>
            <a:r>
              <a:rPr lang="pl-PL" b="1" dirty="0"/>
              <a:t/>
            </a:r>
            <a:br>
              <a:rPr lang="pl-PL" b="1" dirty="0"/>
            </a:br>
            <a:r>
              <a:rPr lang="pl-PL" sz="3600" b="1" dirty="0" err="1"/>
              <a:t>IGrC</a:t>
            </a:r>
            <a:r>
              <a:rPr lang="pl-PL" sz="3600" b="1" dirty="0"/>
              <a:t>:</a:t>
            </a:r>
            <a:r>
              <a:rPr lang="en-US" sz="3600" b="1" dirty="0"/>
              <a:t> </a:t>
            </a:r>
            <a:r>
              <a:rPr lang="pl-PL" sz="2400" b="1" dirty="0"/>
              <a:t/>
            </a:r>
            <a:br>
              <a:rPr lang="pl-PL" sz="2400" b="1" dirty="0"/>
            </a:br>
            <a:r>
              <a:rPr lang="pl-PL" sz="2400" b="1" dirty="0"/>
              <a:t>A </a:t>
            </a:r>
            <a:r>
              <a:rPr lang="en-US" sz="2400" b="1" dirty="0"/>
              <a:t>RESPONSE TO ESSENTIAL COMPLEXITY</a:t>
            </a:r>
            <a:r>
              <a:rPr lang="pl-PL" sz="2400" b="1" dirty="0"/>
              <a:t> </a:t>
            </a:r>
            <a:r>
              <a:rPr lang="pl-PL" sz="3200" b="1" dirty="0"/>
              <a:t/>
            </a:r>
            <a:br>
              <a:rPr lang="pl-PL" sz="3200" b="1" dirty="0"/>
            </a:br>
            <a:r>
              <a:rPr lang="pl-PL" b="1" dirty="0"/>
              <a:t/>
            </a:r>
            <a:br>
              <a:rPr lang="pl-PL" b="1" dirty="0"/>
            </a:br>
            <a:r>
              <a:rPr lang="en-GB" sz="4000" b="1" dirty="0"/>
              <a:t/>
            </a:r>
            <a:br>
              <a:rPr lang="en-GB" sz="4000" b="1" dirty="0"/>
            </a:br>
            <a:r>
              <a:rPr lang="pl-PL" b="1" dirty="0"/>
              <a:t/>
            </a:r>
            <a:br>
              <a:rPr lang="pl-PL" b="1" dirty="0"/>
            </a:br>
            <a:endParaRPr lang="en-US" b="1" dirty="0"/>
          </a:p>
        </p:txBody>
      </p: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36</a:t>
            </a:fld>
            <a:endParaRPr lang="pl-PL"/>
          </a:p>
        </p:txBody>
      </p:sp>
      <p:sp>
        <p:nvSpPr>
          <p:cNvPr id="3" name="pole tekstowe 2"/>
          <p:cNvSpPr txBox="1"/>
          <p:nvPr/>
        </p:nvSpPr>
        <p:spPr>
          <a:xfrm>
            <a:off x="179512" y="1035527"/>
            <a:ext cx="8712968" cy="5632311"/>
          </a:xfrm>
          <a:prstGeom prst="rect">
            <a:avLst/>
          </a:prstGeom>
          <a:noFill/>
        </p:spPr>
        <p:txBody>
          <a:bodyPr wrap="square" rtlCol="0">
            <a:spAutoFit/>
          </a:bodyPr>
          <a:lstStyle/>
          <a:p>
            <a:r>
              <a:rPr lang="pl-PL" sz="2000" b="1" dirty="0">
                <a:solidFill>
                  <a:srgbClr val="0000CC"/>
                </a:solidFill>
              </a:rPr>
              <a:t>PARADIGM SHIFT : </a:t>
            </a:r>
          </a:p>
          <a:p>
            <a:r>
              <a:rPr lang="pl-PL" sz="2000" b="1" dirty="0">
                <a:solidFill>
                  <a:srgbClr val="0000CC"/>
                </a:solidFill>
              </a:rPr>
              <a:t>	</a:t>
            </a:r>
            <a:r>
              <a:rPr lang="en-US" sz="2000" b="1" dirty="0">
                <a:solidFill>
                  <a:srgbClr val="0000CC"/>
                </a:solidFill>
              </a:rPr>
              <a:t>FROM "HOW TO DO IT?</a:t>
            </a:r>
            <a:r>
              <a:rPr lang="pl-PL" sz="2000" b="1" dirty="0">
                <a:solidFill>
                  <a:srgbClr val="0000CC"/>
                </a:solidFill>
              </a:rPr>
              <a:t> (</a:t>
            </a:r>
            <a:r>
              <a:rPr lang="en-US" sz="2000" b="1" noProof="0" dirty="0">
                <a:solidFill>
                  <a:srgbClr val="0000CC"/>
                </a:solidFill>
              </a:rPr>
              <a:t>process-focused</a:t>
            </a:r>
            <a:r>
              <a:rPr lang="pl-PL" sz="2000" b="1" dirty="0">
                <a:solidFill>
                  <a:srgbClr val="0000CC"/>
                </a:solidFill>
              </a:rPr>
              <a:t>)</a:t>
            </a:r>
            <a:r>
              <a:rPr lang="en-US" sz="2000" b="1" dirty="0">
                <a:solidFill>
                  <a:srgbClr val="0000CC"/>
                </a:solidFill>
              </a:rPr>
              <a:t>" </a:t>
            </a:r>
            <a:endParaRPr lang="pl-PL" sz="2000" b="1" dirty="0">
              <a:solidFill>
                <a:srgbClr val="0000CC"/>
              </a:solidFill>
            </a:endParaRPr>
          </a:p>
          <a:p>
            <a:r>
              <a:rPr lang="pl-PL" sz="2000" b="1" dirty="0">
                <a:solidFill>
                  <a:srgbClr val="0000CC"/>
                </a:solidFill>
              </a:rPr>
              <a:t>                   </a:t>
            </a:r>
            <a:r>
              <a:rPr lang="en-US" sz="2000" b="1" dirty="0">
                <a:solidFill>
                  <a:srgbClr val="0000CC"/>
                </a:solidFill>
              </a:rPr>
              <a:t>TO "WHAT MUST</a:t>
            </a:r>
            <a:r>
              <a:rPr lang="pl-PL" sz="2000" b="1" dirty="0">
                <a:solidFill>
                  <a:srgbClr val="0000CC"/>
                </a:solidFill>
              </a:rPr>
              <a:t> </a:t>
            </a:r>
            <a:r>
              <a:rPr lang="en-US" sz="2000" b="1" dirty="0">
                <a:solidFill>
                  <a:srgbClr val="0000CC"/>
                </a:solidFill>
              </a:rPr>
              <a:t>BE DONE?</a:t>
            </a:r>
            <a:r>
              <a:rPr lang="pl-PL" sz="2000" b="1" dirty="0">
                <a:solidFill>
                  <a:srgbClr val="0000CC"/>
                </a:solidFill>
              </a:rPr>
              <a:t> (</a:t>
            </a:r>
            <a:r>
              <a:rPr lang="en-US" sz="2000" b="1" noProof="0" dirty="0">
                <a:solidFill>
                  <a:srgbClr val="0000CC"/>
                </a:solidFill>
              </a:rPr>
              <a:t>action/purpose-focused</a:t>
            </a:r>
            <a:r>
              <a:rPr lang="pl-PL" sz="2000" b="1" dirty="0">
                <a:solidFill>
                  <a:srgbClr val="0000CC"/>
                </a:solidFill>
              </a:rPr>
              <a:t>)</a:t>
            </a:r>
            <a:r>
              <a:rPr lang="en-US" sz="2000" b="1" dirty="0">
                <a:solidFill>
                  <a:srgbClr val="0000CC"/>
                </a:solidFill>
              </a:rPr>
              <a:t>" </a:t>
            </a:r>
            <a:r>
              <a:rPr lang="pl-PL" sz="2000" b="1" dirty="0">
                <a:solidFill>
                  <a:srgbClr val="0000CC"/>
                </a:solidFill>
              </a:rPr>
              <a:t/>
            </a:r>
            <a:br>
              <a:rPr lang="pl-PL" sz="2000" b="1" dirty="0">
                <a:solidFill>
                  <a:srgbClr val="0000CC"/>
                </a:solidFill>
              </a:rPr>
            </a:br>
            <a:r>
              <a:rPr lang="en-US" sz="2000" b="1" dirty="0">
                <a:solidFill>
                  <a:srgbClr val="0000CC"/>
                </a:solidFill>
              </a:rPr>
              <a:t>Key Idea</a:t>
            </a:r>
            <a:r>
              <a:rPr lang="pl-PL" sz="2000" dirty="0">
                <a:solidFill>
                  <a:srgbClr val="0000CC"/>
                </a:solidFill>
              </a:rPr>
              <a:t>: </a:t>
            </a:r>
            <a:r>
              <a:rPr lang="en-US" sz="2000" dirty="0">
                <a:solidFill>
                  <a:srgbClr val="0000CC"/>
                </a:solidFill>
              </a:rPr>
              <a:t>One cannot eliminate or constrain the very essence of complexity</a:t>
            </a:r>
            <a:r>
              <a:rPr lang="pl-PL" sz="2000" dirty="0">
                <a:solidFill>
                  <a:srgbClr val="0000CC"/>
                </a:solidFill>
              </a:rPr>
              <a:t>. </a:t>
            </a:r>
            <a:r>
              <a:rPr lang="en-US" sz="2000" dirty="0">
                <a:solidFill>
                  <a:srgbClr val="0000CC"/>
                </a:solidFill>
              </a:rPr>
              <a:t>One can blend into it and steer adaptively by discovering the </a:t>
            </a:r>
            <a:r>
              <a:rPr lang="en-US" sz="2000" noProof="0" dirty="0">
                <a:solidFill>
                  <a:srgbClr val="0000CC"/>
                </a:solidFill>
              </a:rPr>
              <a:t>sets of rules of interaction (complex games in IGrC).</a:t>
            </a:r>
          </a:p>
          <a:p>
            <a:r>
              <a:rPr lang="en-US" sz="2000" noProof="0" dirty="0">
                <a:solidFill>
                  <a:srgbClr val="0000CC"/>
                </a:solidFill>
              </a:rPr>
              <a:t> </a:t>
            </a:r>
          </a:p>
          <a:p>
            <a:r>
              <a:rPr lang="en-US" sz="2000" b="1" dirty="0">
                <a:solidFill>
                  <a:srgbClr val="0000CC"/>
                </a:solidFill>
              </a:rPr>
              <a:t>The Role of I</a:t>
            </a:r>
            <a:r>
              <a:rPr lang="pl-PL" sz="2000" b="1" dirty="0" err="1">
                <a:solidFill>
                  <a:srgbClr val="0000CC"/>
                </a:solidFill>
              </a:rPr>
              <a:t>GrC</a:t>
            </a:r>
            <a:r>
              <a:rPr lang="pl-PL" sz="2000" b="1" dirty="0">
                <a:solidFill>
                  <a:srgbClr val="0000CC"/>
                </a:solidFill>
              </a:rPr>
              <a:t>:</a:t>
            </a:r>
            <a:endParaRPr lang="en-US" sz="2000" b="1" dirty="0">
              <a:solidFill>
                <a:srgbClr val="0000CC"/>
              </a:solidFill>
            </a:endParaRPr>
          </a:p>
          <a:p>
            <a:pPr marL="342900" indent="-342900">
              <a:buFont typeface="Arial" panose="020B0604020202020204" pitchFamily="34" charset="0"/>
              <a:buChar char="•"/>
            </a:pPr>
            <a:r>
              <a:rPr lang="en-US" sz="2000" b="1" noProof="0" dirty="0">
                <a:solidFill>
                  <a:srgbClr val="0000CC"/>
                </a:solidFill>
              </a:rPr>
              <a:t>Approximate solutions to problems constructed along granular computations</a:t>
            </a:r>
          </a:p>
          <a:p>
            <a:pPr marL="342900" indent="-342900">
              <a:buFont typeface="Arial" panose="020B0604020202020204" pitchFamily="34" charset="0"/>
              <a:buChar char="•"/>
            </a:pPr>
            <a:r>
              <a:rPr lang="en-US" sz="2000" b="1" noProof="0" dirty="0">
                <a:solidFill>
                  <a:srgbClr val="0000CC"/>
                </a:solidFill>
              </a:rPr>
              <a:t>Ongoing interactions </a:t>
            </a:r>
            <a:r>
              <a:rPr lang="en-US" sz="2000" noProof="0" dirty="0">
                <a:solidFill>
                  <a:srgbClr val="0000CC"/>
                </a:solidFill>
              </a:rPr>
              <a:t>with the complex physical and abstract objects</a:t>
            </a:r>
          </a:p>
          <a:p>
            <a:pPr marL="342900" indent="-342900">
              <a:buFont typeface="Arial" panose="020B0604020202020204" pitchFamily="34" charset="0"/>
              <a:buChar char="•"/>
            </a:pPr>
            <a:r>
              <a:rPr lang="en-US" sz="2000" b="1" noProof="0" dirty="0">
                <a:solidFill>
                  <a:srgbClr val="0000CC"/>
                </a:solidFill>
              </a:rPr>
              <a:t>Adaptive discovery </a:t>
            </a:r>
            <a:r>
              <a:rPr lang="en-US" sz="2000" noProof="0" dirty="0">
                <a:solidFill>
                  <a:srgbClr val="0000CC"/>
                </a:solidFill>
              </a:rPr>
              <a:t>of sets of interaction rules (complex games)</a:t>
            </a:r>
          </a:p>
          <a:p>
            <a:pPr marL="342900" indent="-342900">
              <a:buFont typeface="Arial" panose="020B0604020202020204" pitchFamily="34" charset="0"/>
              <a:buChar char="•"/>
            </a:pPr>
            <a:r>
              <a:rPr lang="en-US" sz="2000" b="1" noProof="0" dirty="0">
                <a:solidFill>
                  <a:srgbClr val="0000CC"/>
                </a:solidFill>
              </a:rPr>
              <a:t>Emergent learning </a:t>
            </a:r>
            <a:r>
              <a:rPr lang="en-US" sz="2000" noProof="0" dirty="0">
                <a:solidFill>
                  <a:srgbClr val="0000CC"/>
                </a:solidFill>
              </a:rPr>
              <a:t>from experience</a:t>
            </a:r>
          </a:p>
          <a:p>
            <a:pPr marL="342900" indent="-342900">
              <a:buFont typeface="Arial" panose="020B0604020202020204" pitchFamily="34" charset="0"/>
              <a:buChar char="•"/>
            </a:pPr>
            <a:r>
              <a:rPr lang="en-US" sz="2000" b="1" noProof="0" dirty="0">
                <a:solidFill>
                  <a:srgbClr val="0000CC"/>
                </a:solidFill>
              </a:rPr>
              <a:t>Evolution of models </a:t>
            </a:r>
            <a:r>
              <a:rPr lang="en-US" sz="2000" noProof="0" dirty="0">
                <a:solidFill>
                  <a:srgbClr val="0000CC"/>
                </a:solidFill>
              </a:rPr>
              <a:t>in real time</a:t>
            </a:r>
          </a:p>
          <a:p>
            <a:endParaRPr lang="en-US" sz="2000" b="1" noProof="0" dirty="0">
              <a:solidFill>
                <a:srgbClr val="0000CC"/>
              </a:solidFill>
            </a:endParaRPr>
          </a:p>
          <a:p>
            <a:r>
              <a:rPr lang="en-US" sz="2000" b="1" noProof="0" dirty="0">
                <a:solidFill>
                  <a:srgbClr val="0000CC"/>
                </a:solidFill>
              </a:rPr>
              <a:t>Paradigm Shift</a:t>
            </a:r>
          </a:p>
          <a:p>
            <a:r>
              <a:rPr lang="en-US" sz="2000" dirty="0">
                <a:solidFill>
                  <a:srgbClr val="0000CC"/>
                </a:solidFill>
              </a:rPr>
              <a:t>From purely abstract modeling → </a:t>
            </a:r>
            <a:endParaRPr lang="pl-PL" sz="2000" dirty="0">
              <a:solidFill>
                <a:srgbClr val="0000CC"/>
              </a:solidFill>
            </a:endParaRPr>
          </a:p>
          <a:p>
            <a:r>
              <a:rPr lang="pl-PL" sz="2000" dirty="0">
                <a:solidFill>
                  <a:srgbClr val="0000CC"/>
                </a:solidFill>
              </a:rPr>
              <a:t>	</a:t>
            </a:r>
            <a:r>
              <a:rPr lang="en-US" sz="2000" dirty="0">
                <a:solidFill>
                  <a:srgbClr val="0000CC"/>
                </a:solidFill>
              </a:rPr>
              <a:t>To abstract–physical modeling grounded in real interactions</a:t>
            </a:r>
          </a:p>
        </p:txBody>
      </p:sp>
    </p:spTree>
    <p:extLst>
      <p:ext uri="{BB962C8B-B14F-4D97-AF65-F5344CB8AC3E}">
        <p14:creationId xmlns:p14="http://schemas.microsoft.com/office/powerpoint/2010/main" val="264661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3"/>
          <p:cNvSpPr>
            <a:spLocks noChangeArrowheads="1"/>
          </p:cNvSpPr>
          <p:nvPr/>
        </p:nvSpPr>
        <p:spPr bwMode="auto">
          <a:xfrm>
            <a:off x="51141" y="4365104"/>
            <a:ext cx="8969001" cy="923330"/>
          </a:xfrm>
          <a:prstGeom prst="rect">
            <a:avLst/>
          </a:prstGeom>
          <a:noFill/>
          <a:ln w="9525">
            <a:solidFill>
              <a:schemeClr val="bg1"/>
            </a:solidFill>
            <a:miter lim="800000"/>
            <a:headEnd/>
            <a:tailEnd/>
          </a:ln>
          <a:effectLst/>
        </p:spPr>
        <p:txBody>
          <a:bodyPr wrap="square">
            <a:spAutoFit/>
          </a:bodyPr>
          <a:lstStyle/>
          <a:p>
            <a:pPr algn="r"/>
            <a:r>
              <a:rPr lang="en-US" sz="1800" i="1" noProof="0" dirty="0">
                <a:solidFill>
                  <a:srgbClr val="0000CC"/>
                </a:solidFill>
              </a:rPr>
              <a:t>Wang, P. et al.: AI-driven complex systems redefine cognitive science. The Innovation (Letter, February 2026), https://www.cell.com/the-innovation/fulltext/S2666-6758(26)00061-5</a:t>
            </a:r>
          </a:p>
        </p:txBody>
      </p:sp>
      <p:sp>
        <p:nvSpPr>
          <p:cNvPr id="36869" name="Tytuł 1"/>
          <p:cNvSpPr>
            <a:spLocks/>
          </p:cNvSpPr>
          <p:nvPr/>
        </p:nvSpPr>
        <p:spPr bwMode="auto">
          <a:xfrm>
            <a:off x="51141" y="46567"/>
            <a:ext cx="9036496" cy="1222193"/>
          </a:xfrm>
          <a:prstGeom prst="rect">
            <a:avLst/>
          </a:prstGeom>
          <a:noFill/>
          <a:ln w="9525">
            <a:noFill/>
            <a:miter lim="800000"/>
            <a:headEnd/>
            <a:tailEnd/>
          </a:ln>
        </p:spPr>
        <p:txBody>
          <a:bodyPr anchor="ctr"/>
          <a:lstStyle/>
          <a:p>
            <a:pPr algn="ctr"/>
            <a:r>
              <a:rPr lang="en-US" sz="3600" b="1" dirty="0">
                <a:solidFill>
                  <a:srgbClr val="0070C0"/>
                </a:solidFill>
              </a:rPr>
              <a:t>AI DRIVEN COMPLEX SYSTEM</a:t>
            </a:r>
            <a:r>
              <a:rPr lang="pl-PL" sz="3600" b="1" dirty="0">
                <a:solidFill>
                  <a:srgbClr val="0070C0"/>
                </a:solidFill>
              </a:rPr>
              <a:t>S</a:t>
            </a:r>
            <a:r>
              <a:rPr lang="en-US" sz="3600" b="1" dirty="0">
                <a:solidFill>
                  <a:srgbClr val="0070C0"/>
                </a:solidFill>
              </a:rPr>
              <a:t> </a:t>
            </a:r>
          </a:p>
          <a:p>
            <a:pPr algn="ctr"/>
            <a:r>
              <a:rPr lang="en-US" sz="3600" b="1" dirty="0">
                <a:solidFill>
                  <a:srgbClr val="0070C0"/>
                </a:solidFill>
              </a:rPr>
              <a:t>IN COGNITIVE SCIENCE</a:t>
            </a:r>
          </a:p>
        </p:txBody>
      </p:sp>
      <p:sp>
        <p:nvSpPr>
          <p:cNvPr id="3" name="pole tekstowe 2"/>
          <p:cNvSpPr txBox="1"/>
          <p:nvPr/>
        </p:nvSpPr>
        <p:spPr>
          <a:xfrm>
            <a:off x="75996" y="1556792"/>
            <a:ext cx="8998310" cy="2677656"/>
          </a:xfrm>
          <a:prstGeom prst="rect">
            <a:avLst/>
          </a:prstGeom>
          <a:noFill/>
        </p:spPr>
        <p:txBody>
          <a:bodyPr wrap="square" rtlCol="0">
            <a:spAutoFit/>
          </a:bodyPr>
          <a:lstStyle/>
          <a:p>
            <a:r>
              <a:rPr lang="pl-PL" sz="2400" dirty="0">
                <a:solidFill>
                  <a:srgbClr val="0000FF"/>
                </a:solidFill>
              </a:rPr>
              <a:t>[…]</a:t>
            </a:r>
            <a:r>
              <a:rPr lang="en-US" sz="2400" dirty="0">
                <a:solidFill>
                  <a:srgbClr val="0000FF"/>
                </a:solidFill>
              </a:rPr>
              <a:t> the central question of cognitive</a:t>
            </a:r>
            <a:r>
              <a:rPr lang="pl-PL" sz="2400" dirty="0">
                <a:solidFill>
                  <a:srgbClr val="0000FF"/>
                </a:solidFill>
              </a:rPr>
              <a:t> </a:t>
            </a:r>
            <a:r>
              <a:rPr lang="en-US" sz="2400" dirty="0">
                <a:solidFill>
                  <a:srgbClr val="0000FF"/>
                </a:solidFill>
              </a:rPr>
              <a:t>science moves from </a:t>
            </a:r>
            <a:endParaRPr lang="pl-PL" sz="2400" dirty="0">
              <a:solidFill>
                <a:srgbClr val="0000FF"/>
              </a:solidFill>
            </a:endParaRPr>
          </a:p>
          <a:p>
            <a:pPr algn="ctr"/>
            <a:r>
              <a:rPr lang="en-US" sz="2400" dirty="0">
                <a:solidFill>
                  <a:srgbClr val="0000FF"/>
                </a:solidFill>
              </a:rPr>
              <a:t>“Which factor causes outcome X?” </a:t>
            </a:r>
            <a:endParaRPr lang="pl-PL" sz="2400" dirty="0">
              <a:solidFill>
                <a:srgbClr val="0000FF"/>
              </a:solidFill>
            </a:endParaRPr>
          </a:p>
          <a:p>
            <a:r>
              <a:rPr lang="en-US" sz="2400" dirty="0">
                <a:solidFill>
                  <a:srgbClr val="0000FF"/>
                </a:solidFill>
              </a:rPr>
              <a:t>to </a:t>
            </a:r>
            <a:endParaRPr lang="pl-PL" sz="2400" dirty="0">
              <a:solidFill>
                <a:srgbClr val="0000FF"/>
              </a:solidFill>
            </a:endParaRPr>
          </a:p>
          <a:p>
            <a:pPr algn="ctr"/>
            <a:r>
              <a:rPr lang="en-US" sz="2400" dirty="0">
                <a:solidFill>
                  <a:srgbClr val="0000FF"/>
                </a:solidFill>
              </a:rPr>
              <a:t>“How do elements interact within</a:t>
            </a:r>
            <a:r>
              <a:rPr lang="pl-PL" sz="2400" dirty="0">
                <a:solidFill>
                  <a:srgbClr val="0000FF"/>
                </a:solidFill>
              </a:rPr>
              <a:t> </a:t>
            </a:r>
            <a:r>
              <a:rPr lang="en-US" sz="2400" dirty="0">
                <a:solidFill>
                  <a:srgbClr val="0000FF"/>
                </a:solidFill>
              </a:rPr>
              <a:t>a complex system to generate X?” </a:t>
            </a:r>
            <a:endParaRPr lang="pl-PL" sz="2400" dirty="0">
              <a:solidFill>
                <a:srgbClr val="0000FF"/>
              </a:solidFill>
            </a:endParaRPr>
          </a:p>
          <a:p>
            <a:r>
              <a:rPr lang="en-US" sz="2400" dirty="0">
                <a:solidFill>
                  <a:srgbClr val="0000FF"/>
                </a:solidFill>
              </a:rPr>
              <a:t>—</a:t>
            </a:r>
            <a:r>
              <a:rPr lang="pl-PL" sz="2400" dirty="0">
                <a:solidFill>
                  <a:srgbClr val="0000FF"/>
                </a:solidFill>
              </a:rPr>
              <a:t> </a:t>
            </a:r>
            <a:r>
              <a:rPr lang="en-US" sz="2400" dirty="0">
                <a:solidFill>
                  <a:srgbClr val="0000FF"/>
                </a:solidFill>
              </a:rPr>
              <a:t>a pivot enabled by high-dimensional, longitudinal data</a:t>
            </a:r>
            <a:r>
              <a:rPr lang="pl-PL" sz="2400" dirty="0">
                <a:solidFill>
                  <a:srgbClr val="0000FF"/>
                </a:solidFill>
              </a:rPr>
              <a:t> </a:t>
            </a:r>
            <a:r>
              <a:rPr lang="en-US" sz="2400" dirty="0">
                <a:solidFill>
                  <a:srgbClr val="0000FF"/>
                </a:solidFill>
              </a:rPr>
              <a:t>and methods that treat variability as signal rather than noise</a:t>
            </a:r>
            <a:r>
              <a:rPr lang="pl-PL" sz="2400" dirty="0">
                <a:solidFill>
                  <a:srgbClr val="0000FF"/>
                </a:solidFill>
              </a:rPr>
              <a:t>.</a:t>
            </a:r>
            <a:endParaRPr lang="en-US" sz="2400" b="1" dirty="0">
              <a:solidFill>
                <a:srgbClr val="0000FF"/>
              </a:solidFill>
            </a:endParaRPr>
          </a:p>
        </p:txBody>
      </p:sp>
      <p:sp>
        <p:nvSpPr>
          <p:cNvPr id="4" name="pole tekstowe 3"/>
          <p:cNvSpPr txBox="1"/>
          <p:nvPr/>
        </p:nvSpPr>
        <p:spPr>
          <a:xfrm>
            <a:off x="179512" y="5589240"/>
            <a:ext cx="8784976" cy="1015663"/>
          </a:xfrm>
          <a:prstGeom prst="rect">
            <a:avLst/>
          </a:prstGeom>
          <a:noFill/>
        </p:spPr>
        <p:txBody>
          <a:bodyPr wrap="square" rtlCol="0">
            <a:spAutoFit/>
          </a:bodyPr>
          <a:lstStyle/>
          <a:p>
            <a:pPr algn="ctr"/>
            <a:r>
              <a:rPr lang="en-US" sz="2000" b="1" dirty="0">
                <a:solidFill>
                  <a:srgbClr val="0000CC"/>
                </a:solidFill>
              </a:rPr>
              <a:t>This requires defining the abstract and physical objects, as well as the interactions between them, on which computations are based. </a:t>
            </a:r>
            <a:r>
              <a:rPr lang="en-US" sz="2000" b="1" dirty="0" err="1">
                <a:solidFill>
                  <a:srgbClr val="0000CC"/>
                </a:solidFill>
              </a:rPr>
              <a:t>IGrC</a:t>
            </a:r>
            <a:r>
              <a:rPr lang="en-US" sz="2000" b="1" dirty="0">
                <a:solidFill>
                  <a:srgbClr val="0000CC"/>
                </a:solidFill>
              </a:rPr>
              <a:t> is a proposal to accomplish this.</a:t>
            </a:r>
          </a:p>
        </p:txBody>
      </p:sp>
    </p:spTree>
    <p:extLst>
      <p:ext uri="{BB962C8B-B14F-4D97-AF65-F5344CB8AC3E}">
        <p14:creationId xmlns:p14="http://schemas.microsoft.com/office/powerpoint/2010/main" val="2800804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29392" y="2215376"/>
            <a:ext cx="9064000" cy="422568"/>
          </a:xfrm>
        </p:spPr>
        <p:txBody>
          <a:bodyPr/>
          <a:lstStyle/>
          <a:p>
            <a:r>
              <a:rPr lang="pl-PL" sz="2800" b="1">
                <a:solidFill>
                  <a:srgbClr val="0000CC"/>
                </a:solidFill>
                <a:ea typeface="+mn-ea"/>
                <a:cs typeface="+mn-cs"/>
              </a:rPr>
              <a:t/>
            </a:r>
            <a:br>
              <a:rPr lang="pl-PL" sz="2800" b="1">
                <a:solidFill>
                  <a:srgbClr val="0000CC"/>
                </a:solidFill>
                <a:ea typeface="+mn-ea"/>
                <a:cs typeface="+mn-cs"/>
              </a:rPr>
            </a:br>
            <a:r>
              <a:rPr lang="pl-PL" sz="2800" b="1">
                <a:solidFill>
                  <a:srgbClr val="0000CC"/>
                </a:solidFill>
                <a:ea typeface="+mn-ea"/>
                <a:cs typeface="+mn-cs"/>
              </a:rPr>
              <a:t>ECORITHMS</a:t>
            </a:r>
            <a:br>
              <a:rPr lang="pl-PL" sz="2800" b="1">
                <a:solidFill>
                  <a:srgbClr val="0000CC"/>
                </a:solidFill>
                <a:ea typeface="+mn-ea"/>
                <a:cs typeface="+mn-cs"/>
              </a:rPr>
            </a:br>
            <a:endParaRPr lang="en-US" sz="2800" b="1">
              <a:solidFill>
                <a:srgbClr val="0000CC"/>
              </a:solidFill>
              <a:ea typeface="+mn-ea"/>
              <a:cs typeface="+mn-cs"/>
            </a:endParaRPr>
          </a:p>
        </p:txBody>
      </p:sp>
      <p:sp>
        <p:nvSpPr>
          <p:cNvPr id="4" name="Symbol zastępczy numeru slajdu 3"/>
          <p:cNvSpPr>
            <a:spLocks noGrp="1"/>
          </p:cNvSpPr>
          <p:nvPr>
            <p:ph type="sldNum" sz="quarter" idx="12"/>
          </p:nvPr>
        </p:nvSpPr>
        <p:spPr/>
        <p:txBody>
          <a:bodyPr/>
          <a:lstStyle/>
          <a:p>
            <a:pPr>
              <a:defRPr/>
            </a:pPr>
            <a:fld id="{B5AF2F5C-82AB-4307-9003-77CA5B44FEBC}" type="slidenum">
              <a:rPr lang="pl-PL" smtClean="0">
                <a:solidFill>
                  <a:prstClr val="black"/>
                </a:solidFill>
              </a:rPr>
              <a:pPr>
                <a:defRPr/>
              </a:pPr>
              <a:t>38</a:t>
            </a:fld>
            <a:endParaRPr lang="pl-PL">
              <a:solidFill>
                <a:prstClr val="black"/>
              </a:solidFill>
            </a:endParaRPr>
          </a:p>
        </p:txBody>
      </p:sp>
      <p:sp>
        <p:nvSpPr>
          <p:cNvPr id="9" name="pole tekstowe 8"/>
          <p:cNvSpPr txBox="1"/>
          <p:nvPr/>
        </p:nvSpPr>
        <p:spPr>
          <a:xfrm>
            <a:off x="81112" y="2580329"/>
            <a:ext cx="8856984" cy="3000821"/>
          </a:xfrm>
          <a:prstGeom prst="rect">
            <a:avLst/>
          </a:prstGeom>
          <a:noFill/>
        </p:spPr>
        <p:txBody>
          <a:bodyPr wrap="square" rtlCol="0">
            <a:spAutoFit/>
          </a:bodyPr>
          <a:lstStyle/>
          <a:p>
            <a:pPr algn="just"/>
            <a:r>
              <a:rPr lang="en-US" dirty="0">
                <a:solidFill>
                  <a:srgbClr val="0000FF"/>
                </a:solidFill>
              </a:rPr>
              <a:t>The algorithms I discuss in this book are special. Unlike most algorithms,</a:t>
            </a:r>
            <a:r>
              <a:rPr lang="pl-PL" dirty="0">
                <a:solidFill>
                  <a:srgbClr val="0000FF"/>
                </a:solidFill>
              </a:rPr>
              <a:t> </a:t>
            </a:r>
            <a:r>
              <a:rPr lang="en-US" dirty="0">
                <a:solidFill>
                  <a:srgbClr val="0000FF"/>
                </a:solidFill>
              </a:rPr>
              <a:t>they can be run in environments unknown to the designer, and they learn by</a:t>
            </a:r>
            <a:r>
              <a:rPr lang="pl-PL" dirty="0">
                <a:solidFill>
                  <a:srgbClr val="0000FF"/>
                </a:solidFill>
              </a:rPr>
              <a:t> </a:t>
            </a:r>
            <a:r>
              <a:rPr lang="en-US" dirty="0">
                <a:solidFill>
                  <a:srgbClr val="0000FF"/>
                </a:solidFill>
              </a:rPr>
              <a:t>interacting with the environment how to act effectively in it. After sufficient</a:t>
            </a:r>
            <a:r>
              <a:rPr lang="pl-PL" dirty="0">
                <a:solidFill>
                  <a:srgbClr val="0000FF"/>
                </a:solidFill>
              </a:rPr>
              <a:t> </a:t>
            </a:r>
            <a:r>
              <a:rPr lang="en-US" dirty="0">
                <a:solidFill>
                  <a:srgbClr val="0000FF"/>
                </a:solidFill>
              </a:rPr>
              <a:t>interaction they will have expertise not provided by the designer, but extracted</a:t>
            </a:r>
            <a:r>
              <a:rPr lang="pl-PL" dirty="0">
                <a:solidFill>
                  <a:srgbClr val="0000FF"/>
                </a:solidFill>
              </a:rPr>
              <a:t> </a:t>
            </a:r>
            <a:r>
              <a:rPr lang="en-US" dirty="0">
                <a:solidFill>
                  <a:srgbClr val="0000FF"/>
                </a:solidFill>
              </a:rPr>
              <a:t>from the environment. I call these algorithms </a:t>
            </a:r>
            <a:r>
              <a:rPr lang="en-US" b="1" dirty="0" err="1">
                <a:solidFill>
                  <a:srgbClr val="0000FF"/>
                </a:solidFill>
              </a:rPr>
              <a:t>ecorithm</a:t>
            </a:r>
            <a:r>
              <a:rPr lang="pl-PL" b="1" dirty="0">
                <a:solidFill>
                  <a:srgbClr val="0000FF"/>
                </a:solidFill>
              </a:rPr>
              <a:t>s</a:t>
            </a:r>
            <a:r>
              <a:rPr lang="en-US" dirty="0">
                <a:solidFill>
                  <a:srgbClr val="0000FF"/>
                </a:solidFill>
              </a:rPr>
              <a:t>.</a:t>
            </a:r>
          </a:p>
        </p:txBody>
      </p:sp>
      <p:sp>
        <p:nvSpPr>
          <p:cNvPr id="10" name="pole tekstowe 9"/>
          <p:cNvSpPr txBox="1"/>
          <p:nvPr/>
        </p:nvSpPr>
        <p:spPr>
          <a:xfrm>
            <a:off x="140523" y="5589240"/>
            <a:ext cx="9023360" cy="923330"/>
          </a:xfrm>
          <a:prstGeom prst="rect">
            <a:avLst/>
          </a:prstGeom>
          <a:noFill/>
        </p:spPr>
        <p:txBody>
          <a:bodyPr wrap="square" rtlCol="0">
            <a:spAutoFit/>
          </a:bodyPr>
          <a:lstStyle/>
          <a:p>
            <a:pPr lvl="2"/>
            <a:r>
              <a:rPr lang="en-US" sz="1800" i="1" dirty="0">
                <a:solidFill>
                  <a:srgbClr val="0000FF"/>
                </a:solidFill>
              </a:rPr>
              <a:t>Valiant, L.: Probably Approximately Correct. Nature’s Algorithms for Learning and Prospering</a:t>
            </a:r>
            <a:r>
              <a:rPr lang="pl-PL" sz="1800" i="1" dirty="0">
                <a:solidFill>
                  <a:srgbClr val="0000FF"/>
                </a:solidFill>
              </a:rPr>
              <a:t> </a:t>
            </a:r>
            <a:r>
              <a:rPr lang="en-US" sz="1800" i="1" dirty="0">
                <a:solidFill>
                  <a:srgbClr val="0000FF"/>
                </a:solidFill>
              </a:rPr>
              <a:t>in a Complex World. Basic Books, A Member of the Perseus Books Group, New York</a:t>
            </a:r>
            <a:r>
              <a:rPr lang="pl-PL" sz="1800" i="1" dirty="0">
                <a:solidFill>
                  <a:srgbClr val="0000FF"/>
                </a:solidFill>
              </a:rPr>
              <a:t> </a:t>
            </a:r>
            <a:r>
              <a:rPr lang="en-US" sz="1800" i="1" dirty="0">
                <a:solidFill>
                  <a:srgbClr val="0000FF"/>
                </a:solidFill>
              </a:rPr>
              <a:t>(2013)</a:t>
            </a:r>
          </a:p>
        </p:txBody>
      </p:sp>
      <p:sp>
        <p:nvSpPr>
          <p:cNvPr id="2" name="pole tekstowe 1"/>
          <p:cNvSpPr txBox="1"/>
          <p:nvPr/>
        </p:nvSpPr>
        <p:spPr>
          <a:xfrm>
            <a:off x="25666" y="98283"/>
            <a:ext cx="9152398" cy="954107"/>
          </a:xfrm>
          <a:prstGeom prst="rect">
            <a:avLst/>
          </a:prstGeom>
          <a:noFill/>
        </p:spPr>
        <p:txBody>
          <a:bodyPr wrap="square" rtlCol="0">
            <a:spAutoFit/>
          </a:bodyPr>
          <a:lstStyle/>
          <a:p>
            <a:pPr algn="ctr"/>
            <a:r>
              <a:rPr lang="pl-PL" sz="2800" b="1">
                <a:solidFill>
                  <a:srgbClr val="0000CC"/>
                </a:solidFill>
              </a:rPr>
              <a:t>PARADIGM SHIFT : </a:t>
            </a:r>
          </a:p>
          <a:p>
            <a:r>
              <a:rPr lang="pl-PL" sz="2800" b="1">
                <a:solidFill>
                  <a:srgbClr val="0000CC"/>
                </a:solidFill>
              </a:rPr>
              <a:t>	</a:t>
            </a:r>
            <a:r>
              <a:rPr lang="en-US" sz="2400" b="1">
                <a:solidFill>
                  <a:srgbClr val="0000CC"/>
                </a:solidFill>
              </a:rPr>
              <a:t>FROM "HOW TO DO IT?" TO "WHAT MUST BE</a:t>
            </a:r>
            <a:r>
              <a:rPr lang="pl-PL" sz="2400" b="1">
                <a:solidFill>
                  <a:srgbClr val="0000CC"/>
                </a:solidFill>
              </a:rPr>
              <a:t> </a:t>
            </a:r>
            <a:r>
              <a:rPr lang="en-US" sz="2400" b="1">
                <a:solidFill>
                  <a:srgbClr val="0000CC"/>
                </a:solidFill>
              </a:rPr>
              <a:t>DONE?" </a:t>
            </a:r>
            <a:endParaRPr lang="en-US" sz="2400"/>
          </a:p>
        </p:txBody>
      </p:sp>
      <p:sp>
        <p:nvSpPr>
          <p:cNvPr id="7" name="pole tekstowe 6"/>
          <p:cNvSpPr txBox="1"/>
          <p:nvPr/>
        </p:nvSpPr>
        <p:spPr>
          <a:xfrm>
            <a:off x="1153550" y="1159932"/>
            <a:ext cx="2991317" cy="707886"/>
          </a:xfrm>
          <a:prstGeom prst="rect">
            <a:avLst/>
          </a:prstGeom>
          <a:noFill/>
        </p:spPr>
        <p:txBody>
          <a:bodyPr wrap="square" rtlCol="0">
            <a:spAutoFit/>
          </a:bodyPr>
          <a:lstStyle/>
          <a:p>
            <a:pPr algn="ctr"/>
            <a:r>
              <a:rPr lang="pl-PL" sz="2000">
                <a:solidFill>
                  <a:srgbClr val="0000CC"/>
                </a:solidFill>
              </a:rPr>
              <a:t>f</a:t>
            </a:r>
            <a:r>
              <a:rPr lang="en-US" sz="2000">
                <a:solidFill>
                  <a:srgbClr val="0000CC"/>
                </a:solidFill>
              </a:rPr>
              <a:t>unction to be computed is not known a priori</a:t>
            </a:r>
          </a:p>
        </p:txBody>
      </p:sp>
      <p:sp>
        <p:nvSpPr>
          <p:cNvPr id="12" name="Prostokąt 11"/>
          <p:cNvSpPr/>
          <p:nvPr/>
        </p:nvSpPr>
        <p:spPr>
          <a:xfrm>
            <a:off x="1172244" y="1138869"/>
            <a:ext cx="2967708" cy="8512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Nawias klamrowy otwierający 16">
            <a:extLst>
              <a:ext uri="{FF2B5EF4-FFF2-40B4-BE49-F238E27FC236}">
                <a16:creationId xmlns="" xmlns:a16="http://schemas.microsoft.com/office/drawing/2014/main" id="{96F7A776-C297-7B6D-8344-2B5CE01CB352}"/>
              </a:ext>
            </a:extLst>
          </p:cNvPr>
          <p:cNvSpPr/>
          <p:nvPr/>
        </p:nvSpPr>
        <p:spPr>
          <a:xfrm rot="16200000">
            <a:off x="3178469" y="-118137"/>
            <a:ext cx="266786" cy="2232251"/>
          </a:xfrm>
          <a:prstGeom prst="leftBrace">
            <a:avLst>
              <a:gd name="adj1" fmla="val 8333"/>
              <a:gd name="adj2" fmla="val 47329"/>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pole tekstowe 17"/>
          <p:cNvSpPr txBox="1"/>
          <p:nvPr/>
        </p:nvSpPr>
        <p:spPr>
          <a:xfrm>
            <a:off x="4537783" y="1240639"/>
            <a:ext cx="4222080" cy="707886"/>
          </a:xfrm>
          <a:prstGeom prst="rect">
            <a:avLst/>
          </a:prstGeom>
          <a:noFill/>
        </p:spPr>
        <p:txBody>
          <a:bodyPr wrap="square" rtlCol="0">
            <a:spAutoFit/>
          </a:bodyPr>
          <a:lstStyle/>
          <a:p>
            <a:pPr algn="ctr"/>
            <a:r>
              <a:rPr lang="en-US" sz="2000" noProof="0" dirty="0">
                <a:solidFill>
                  <a:srgbClr val="0000CC"/>
                </a:solidFill>
              </a:rPr>
              <a:t>model of function should be learned by interacting with the environment</a:t>
            </a:r>
          </a:p>
        </p:txBody>
      </p:sp>
      <p:sp>
        <p:nvSpPr>
          <p:cNvPr id="19" name="Nawias klamrowy otwierający 18">
            <a:extLst>
              <a:ext uri="{FF2B5EF4-FFF2-40B4-BE49-F238E27FC236}">
                <a16:creationId xmlns="" xmlns:a16="http://schemas.microsoft.com/office/drawing/2014/main" id="{96F7A776-C297-7B6D-8344-2B5CE01CB352}"/>
              </a:ext>
            </a:extLst>
          </p:cNvPr>
          <p:cNvSpPr/>
          <p:nvPr/>
        </p:nvSpPr>
        <p:spPr>
          <a:xfrm rot="16200000">
            <a:off x="6802366" y="-699745"/>
            <a:ext cx="363812" cy="3384374"/>
          </a:xfrm>
          <a:prstGeom prst="leftBrace">
            <a:avLst>
              <a:gd name="adj1" fmla="val 8333"/>
              <a:gd name="adj2" fmla="val 47329"/>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Prostokąt 19"/>
          <p:cNvSpPr/>
          <p:nvPr/>
        </p:nvSpPr>
        <p:spPr>
          <a:xfrm>
            <a:off x="4572000" y="1118681"/>
            <a:ext cx="4248471" cy="959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421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ytuł 1"/>
          <p:cNvSpPr>
            <a:spLocks noGrp="1"/>
          </p:cNvSpPr>
          <p:nvPr>
            <p:ph type="title"/>
          </p:nvPr>
        </p:nvSpPr>
        <p:spPr/>
        <p:txBody>
          <a:bodyPr/>
          <a:lstStyle/>
          <a:p>
            <a:r>
              <a:rPr lang="pl-PL" sz="4000" b="1"/>
              <a:t>VAGUENESS IN PHILOSOPHY</a:t>
            </a:r>
            <a:endParaRPr lang="en-US" sz="4000" b="1"/>
          </a:p>
        </p:txBody>
      </p:sp>
      <p:sp>
        <p:nvSpPr>
          <p:cNvPr id="28675" name="Symbol zastępczy numeru slajdu 2"/>
          <p:cNvSpPr>
            <a:spLocks noGrp="1"/>
          </p:cNvSpPr>
          <p:nvPr>
            <p:ph type="sldNum" sz="quarter" idx="12"/>
          </p:nvPr>
        </p:nvSpPr>
        <p:spPr>
          <a:xfrm>
            <a:off x="8307065" y="6527530"/>
            <a:ext cx="658416" cy="280119"/>
          </a:xfrm>
          <a:noFill/>
        </p:spPr>
        <p:txBody>
          <a:bodyPr/>
          <a:lstStyle/>
          <a:p>
            <a:fld id="{D74EB97C-4DCE-4ABC-BD7B-B07AE88BBC86}" type="slidenum">
              <a:rPr lang="pl-PL" smtClean="0"/>
              <a:pPr/>
              <a:t>39</a:t>
            </a:fld>
            <a:endParaRPr lang="pl-PL"/>
          </a:p>
        </p:txBody>
      </p:sp>
      <p:sp>
        <p:nvSpPr>
          <p:cNvPr id="28676" name="Prostokąt 3"/>
          <p:cNvSpPr>
            <a:spLocks noChangeArrowheads="1"/>
          </p:cNvSpPr>
          <p:nvPr/>
        </p:nvSpPr>
        <p:spPr bwMode="auto">
          <a:xfrm>
            <a:off x="630976" y="1997834"/>
            <a:ext cx="7920037" cy="1938992"/>
          </a:xfrm>
          <a:prstGeom prst="rect">
            <a:avLst/>
          </a:prstGeom>
          <a:noFill/>
          <a:ln w="9525">
            <a:noFill/>
            <a:miter lim="800000"/>
            <a:headEnd/>
            <a:tailEnd/>
          </a:ln>
        </p:spPr>
        <p:txBody>
          <a:bodyPr>
            <a:spAutoFit/>
          </a:bodyPr>
          <a:lstStyle/>
          <a:p>
            <a:r>
              <a:rPr lang="en-US" sz="2000">
                <a:solidFill>
                  <a:srgbClr val="0000FF"/>
                </a:solidFill>
              </a:rPr>
              <a:t>Discussion on vague (imprecise) concepts includes the following :</a:t>
            </a:r>
          </a:p>
          <a:p>
            <a:r>
              <a:rPr lang="pl-PL" sz="2000">
                <a:solidFill>
                  <a:srgbClr val="0000FF"/>
                </a:solidFill>
              </a:rPr>
              <a:t>   </a:t>
            </a:r>
            <a:r>
              <a:rPr lang="en-US" sz="2000">
                <a:solidFill>
                  <a:srgbClr val="0000FF"/>
                </a:solidFill>
              </a:rPr>
              <a:t>1. The presence of borderline cases.</a:t>
            </a:r>
            <a:endParaRPr lang="pl-PL" sz="2000">
              <a:solidFill>
                <a:srgbClr val="0000FF"/>
              </a:solidFill>
            </a:endParaRPr>
          </a:p>
          <a:p>
            <a:r>
              <a:rPr lang="pl-PL" sz="2000">
                <a:solidFill>
                  <a:srgbClr val="0000FF"/>
                </a:solidFill>
              </a:rPr>
              <a:t>   </a:t>
            </a:r>
            <a:r>
              <a:rPr lang="en-US" sz="2000">
                <a:solidFill>
                  <a:srgbClr val="0000FF"/>
                </a:solidFill>
              </a:rPr>
              <a:t>2. </a:t>
            </a:r>
            <a:r>
              <a:rPr lang="en-US" sz="2000" b="1">
                <a:solidFill>
                  <a:srgbClr val="0000FF"/>
                </a:solidFill>
              </a:rPr>
              <a:t>Boundary regions of vague concepts are</a:t>
            </a:r>
            <a:endParaRPr lang="pl-PL" sz="2000" b="1">
              <a:solidFill>
                <a:srgbClr val="0000FF"/>
              </a:solidFill>
            </a:endParaRPr>
          </a:p>
          <a:p>
            <a:r>
              <a:rPr lang="pl-PL" sz="2000" b="1">
                <a:solidFill>
                  <a:srgbClr val="0000FF"/>
                </a:solidFill>
              </a:rPr>
              <a:t>     </a:t>
            </a:r>
            <a:r>
              <a:rPr lang="en-US" sz="2000" b="1">
                <a:solidFill>
                  <a:srgbClr val="0000FF"/>
                </a:solidFill>
              </a:rPr>
              <a:t> </a:t>
            </a:r>
            <a:r>
              <a:rPr lang="pl-PL" sz="2000" b="1">
                <a:solidFill>
                  <a:srgbClr val="0000FF"/>
                </a:solidFill>
              </a:rPr>
              <a:t> </a:t>
            </a:r>
            <a:r>
              <a:rPr lang="en-US" sz="2000" b="1">
                <a:solidFill>
                  <a:srgbClr val="0000FF"/>
                </a:solidFill>
              </a:rPr>
              <a:t>not</a:t>
            </a:r>
            <a:r>
              <a:rPr lang="pl-PL" sz="2000" b="1">
                <a:solidFill>
                  <a:srgbClr val="0000FF"/>
                </a:solidFill>
              </a:rPr>
              <a:t> </a:t>
            </a:r>
            <a:r>
              <a:rPr lang="en-US" sz="2000" b="1">
                <a:solidFill>
                  <a:srgbClr val="0000FF"/>
                </a:solidFill>
              </a:rPr>
              <a:t>crisp.</a:t>
            </a:r>
            <a:endParaRPr lang="pl-PL" sz="2000" b="1">
              <a:solidFill>
                <a:srgbClr val="0000FF"/>
              </a:solidFill>
            </a:endParaRPr>
          </a:p>
          <a:p>
            <a:r>
              <a:rPr lang="pl-PL" sz="2000">
                <a:solidFill>
                  <a:srgbClr val="0000FF"/>
                </a:solidFill>
              </a:rPr>
              <a:t>   </a:t>
            </a:r>
            <a:r>
              <a:rPr lang="fr-FR" sz="2000">
                <a:solidFill>
                  <a:srgbClr val="0000FF"/>
                </a:solidFill>
              </a:rPr>
              <a:t>3. Vague concepts are susceptible to sorites</a:t>
            </a:r>
            <a:endParaRPr lang="pl-PL" sz="2000">
              <a:solidFill>
                <a:srgbClr val="0000FF"/>
              </a:solidFill>
            </a:endParaRPr>
          </a:p>
          <a:p>
            <a:r>
              <a:rPr lang="pl-PL" sz="2000">
                <a:solidFill>
                  <a:srgbClr val="0000FF"/>
                </a:solidFill>
              </a:rPr>
              <a:t>      </a:t>
            </a:r>
            <a:r>
              <a:rPr lang="fr-FR" sz="2000">
                <a:solidFill>
                  <a:srgbClr val="0000FF"/>
                </a:solidFill>
              </a:rPr>
              <a:t> paradoxes.</a:t>
            </a:r>
            <a:endParaRPr lang="en-US" sz="2000">
              <a:solidFill>
                <a:srgbClr val="0000FF"/>
              </a:solidFill>
            </a:endParaRPr>
          </a:p>
        </p:txBody>
      </p:sp>
      <p:sp>
        <p:nvSpPr>
          <p:cNvPr id="28677" name="pole tekstowe 5"/>
          <p:cNvSpPr txBox="1">
            <a:spLocks noChangeArrowheads="1"/>
          </p:cNvSpPr>
          <p:nvPr/>
        </p:nvSpPr>
        <p:spPr bwMode="auto">
          <a:xfrm>
            <a:off x="1691680" y="3924127"/>
            <a:ext cx="7489825" cy="707886"/>
          </a:xfrm>
          <a:prstGeom prst="rect">
            <a:avLst/>
          </a:prstGeom>
          <a:noFill/>
          <a:ln w="9525">
            <a:noFill/>
            <a:miter lim="800000"/>
            <a:headEnd/>
            <a:tailEnd/>
          </a:ln>
        </p:spPr>
        <p:txBody>
          <a:bodyPr>
            <a:spAutoFit/>
          </a:bodyPr>
          <a:lstStyle/>
          <a:p>
            <a:r>
              <a:rPr lang="en-US" sz="2000" i="1">
                <a:solidFill>
                  <a:srgbClr val="0000FF"/>
                </a:solidFill>
              </a:rPr>
              <a:t>Keefe,  R. (2000) Theories of Vagueness. Cambridge</a:t>
            </a:r>
            <a:r>
              <a:rPr lang="pl-PL" sz="2000" i="1">
                <a:solidFill>
                  <a:srgbClr val="0000FF"/>
                </a:solidFill>
              </a:rPr>
              <a:t> </a:t>
            </a:r>
            <a:r>
              <a:rPr lang="en-US" sz="2000" i="1">
                <a:solidFill>
                  <a:srgbClr val="0000FF"/>
                </a:solidFill>
              </a:rPr>
              <a:t>Studies in Philosophy, Cambridge, UK</a:t>
            </a:r>
            <a:r>
              <a:rPr lang="pl-PL" sz="2000" i="1">
                <a:solidFill>
                  <a:srgbClr val="0000FF"/>
                </a:solidFill>
              </a:rPr>
              <a:t>)</a:t>
            </a:r>
            <a:endParaRPr lang="en-US" sz="2000" i="1">
              <a:solidFill>
                <a:srgbClr val="0000FF"/>
              </a:solidFill>
            </a:endParaRPr>
          </a:p>
        </p:txBody>
      </p:sp>
      <p:sp>
        <p:nvSpPr>
          <p:cNvPr id="6" name="pole tekstowe 5"/>
          <p:cNvSpPr txBox="1"/>
          <p:nvPr/>
        </p:nvSpPr>
        <p:spPr>
          <a:xfrm>
            <a:off x="216508" y="663361"/>
            <a:ext cx="8748972" cy="1384995"/>
          </a:xfrm>
          <a:prstGeom prst="rect">
            <a:avLst/>
          </a:prstGeom>
          <a:noFill/>
        </p:spPr>
        <p:txBody>
          <a:bodyPr wrap="square" rtlCol="0">
            <a:spAutoFit/>
          </a:bodyPr>
          <a:lstStyle/>
          <a:p>
            <a:pPr algn="ctr"/>
            <a:r>
              <a:rPr lang="pl-PL" sz="2800" b="1">
                <a:solidFill>
                  <a:srgbClr val="0000CC"/>
                </a:solidFill>
              </a:rPr>
              <a:t>PARADIGM SHIFT : </a:t>
            </a:r>
          </a:p>
          <a:p>
            <a:pPr algn="ctr"/>
            <a:r>
              <a:rPr lang="pl-PL" sz="2800" b="1">
                <a:solidFill>
                  <a:srgbClr val="0000CC"/>
                </a:solidFill>
              </a:rPr>
              <a:t>	</a:t>
            </a:r>
            <a:r>
              <a:rPr lang="en-US" sz="2800" b="1">
                <a:solidFill>
                  <a:srgbClr val="0000CC"/>
                </a:solidFill>
              </a:rPr>
              <a:t>FROM "HOW TO DO IT?" TO "WHAT MUST BE DONE?" </a:t>
            </a:r>
            <a:endParaRPr lang="en-US"/>
          </a:p>
        </p:txBody>
      </p:sp>
      <p:sp>
        <p:nvSpPr>
          <p:cNvPr id="2" name="pole tekstowe 1"/>
          <p:cNvSpPr txBox="1"/>
          <p:nvPr/>
        </p:nvSpPr>
        <p:spPr>
          <a:xfrm>
            <a:off x="53752" y="4843101"/>
            <a:ext cx="9036496" cy="1938992"/>
          </a:xfrm>
          <a:prstGeom prst="rect">
            <a:avLst/>
          </a:prstGeom>
          <a:noFill/>
        </p:spPr>
        <p:txBody>
          <a:bodyPr wrap="square" rtlCol="0">
            <a:spAutoFit/>
          </a:bodyPr>
          <a:lstStyle/>
          <a:p>
            <a:pPr algn="just"/>
            <a:r>
              <a:rPr lang="en-US" sz="2400">
                <a:solidFill>
                  <a:srgbClr val="0000FF"/>
                </a:solidFill>
              </a:rPr>
              <a:t>Concepts that trigger actions and plans are often complex and vague, concerning situations in the real physical world. Therefore, models of these concepts can only temporarily be of high quality and must continuously adapt through interaction with the physical world.</a:t>
            </a:r>
          </a:p>
        </p:txBody>
      </p:sp>
    </p:spTree>
    <p:extLst>
      <p:ext uri="{BB962C8B-B14F-4D97-AF65-F5344CB8AC3E}">
        <p14:creationId xmlns:p14="http://schemas.microsoft.com/office/powerpoint/2010/main" val="353115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 y="2492896"/>
            <a:ext cx="9036496" cy="1368152"/>
          </a:xfrm>
        </p:spPr>
        <p:txBody>
          <a:bodyPr/>
          <a:lstStyle/>
          <a:p>
            <a:r>
              <a:rPr lang="pl-PL" b="1"/>
              <a:t/>
            </a:r>
            <a:br>
              <a:rPr lang="pl-PL" b="1"/>
            </a:br>
            <a:r>
              <a:rPr lang="pl-PL" b="1"/>
              <a:t/>
            </a:r>
            <a:br>
              <a:rPr lang="pl-PL" b="1"/>
            </a:br>
            <a:r>
              <a:rPr lang="pl-PL" b="1"/>
              <a:t/>
            </a:r>
            <a:br>
              <a:rPr lang="pl-PL" b="1"/>
            </a:br>
            <a:r>
              <a:rPr lang="pl-PL" b="1"/>
              <a:t>MOTIVATIONS FOR NEW COMPUTING MODEL</a:t>
            </a:r>
            <a:br>
              <a:rPr lang="pl-PL" b="1"/>
            </a:br>
            <a:r>
              <a:rPr lang="en-GB" sz="4000" b="1"/>
              <a:t/>
            </a:r>
            <a:br>
              <a:rPr lang="en-GB" sz="4000" b="1"/>
            </a:br>
            <a:r>
              <a:rPr lang="pl-PL" b="1"/>
              <a:t/>
            </a:r>
            <a:br>
              <a:rPr lang="pl-PL" b="1"/>
            </a:br>
            <a:endParaRPr lang="en-US" b="1"/>
          </a:p>
        </p:txBody>
      </p: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4</a:t>
            </a:fld>
            <a:endParaRPr lang="pl-PL"/>
          </a:p>
        </p:txBody>
      </p:sp>
    </p:spTree>
    <p:extLst>
      <p:ext uri="{BB962C8B-B14F-4D97-AF65-F5344CB8AC3E}">
        <p14:creationId xmlns:p14="http://schemas.microsoft.com/office/powerpoint/2010/main" val="962357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34D1F4D-69CA-B955-CAC0-16D62D57AD97}"/>
            </a:ext>
          </a:extLst>
        </p:cNvPr>
        <p:cNvGrpSpPr/>
        <p:nvPr/>
      </p:nvGrpSpPr>
      <p:grpSpPr>
        <a:xfrm>
          <a:off x="0" y="0"/>
          <a:ext cx="0" cy="0"/>
          <a:chOff x="0" y="0"/>
          <a:chExt cx="0" cy="0"/>
        </a:xfrm>
      </p:grpSpPr>
      <p:sp>
        <p:nvSpPr>
          <p:cNvPr id="27651" name="Tytuł 1">
            <a:extLst>
              <a:ext uri="{FF2B5EF4-FFF2-40B4-BE49-F238E27FC236}">
                <a16:creationId xmlns="" xmlns:a16="http://schemas.microsoft.com/office/drawing/2014/main" id="{B6E8D8AC-9609-53D2-7018-60356EA1BE65}"/>
              </a:ext>
            </a:extLst>
          </p:cNvPr>
          <p:cNvSpPr>
            <a:spLocks noGrp="1"/>
          </p:cNvSpPr>
          <p:nvPr>
            <p:ph type="title"/>
          </p:nvPr>
        </p:nvSpPr>
        <p:spPr>
          <a:xfrm>
            <a:off x="0" y="115888"/>
            <a:ext cx="9144000" cy="747125"/>
          </a:xfrm>
        </p:spPr>
        <p:txBody>
          <a:bodyPr/>
          <a:lstStyle/>
          <a:p>
            <a:pPr eaLnBrk="1" hangingPunct="1"/>
            <a:r>
              <a:rPr lang="pl-PL" sz="3600" b="1" dirty="0" err="1"/>
              <a:t>GRANULES</a:t>
            </a:r>
            <a:r>
              <a:rPr lang="pl-PL" sz="3600" b="1" dirty="0"/>
              <a:t> &amp; </a:t>
            </a:r>
            <a:r>
              <a:rPr lang="pl-PL" sz="3600" b="1" dirty="0" err="1"/>
              <a:t>PERCEPTION</a:t>
            </a:r>
            <a:endParaRPr lang="en-US" sz="3600" b="1" dirty="0"/>
          </a:p>
        </p:txBody>
      </p:sp>
      <p:sp>
        <p:nvSpPr>
          <p:cNvPr id="99332" name="Rectangle 5">
            <a:extLst>
              <a:ext uri="{FF2B5EF4-FFF2-40B4-BE49-F238E27FC236}">
                <a16:creationId xmlns="" xmlns:a16="http://schemas.microsoft.com/office/drawing/2014/main" id="{3574C7D4-1EE2-513E-D83F-2F06B1C814B2}"/>
              </a:ext>
            </a:extLst>
          </p:cNvPr>
          <p:cNvSpPr>
            <a:spLocks noGrp="1" noChangeArrowheads="1"/>
          </p:cNvSpPr>
          <p:nvPr>
            <p:ph idx="4294967295"/>
          </p:nvPr>
        </p:nvSpPr>
        <p:spPr>
          <a:xfrm>
            <a:off x="0" y="1953610"/>
            <a:ext cx="9144000" cy="3785652"/>
          </a:xfrm>
        </p:spPr>
        <p:txBody>
          <a:bodyPr anchor="ctr">
            <a:spAutoFit/>
          </a:bodyPr>
          <a:lstStyle/>
          <a:p>
            <a:pPr algn="ctr" eaLnBrk="1" hangingPunct="1">
              <a:buFont typeface="Arial" charset="0"/>
              <a:buNone/>
              <a:defRPr/>
            </a:pPr>
            <a:r>
              <a:rPr lang="en-US" sz="2000" dirty="0"/>
              <a:t>Leslie Valiant, of Harvard University, has been named the</a:t>
            </a:r>
            <a:r>
              <a:rPr lang="pl-PL" sz="2000" dirty="0"/>
              <a:t> </a:t>
            </a:r>
            <a:r>
              <a:rPr lang="en-US" sz="2000" dirty="0"/>
              <a:t>winner of the 2010 Turing Award for his efforts to develop computational learning theory.</a:t>
            </a:r>
            <a:br>
              <a:rPr lang="en-US" sz="2000" dirty="0"/>
            </a:br>
            <a:r>
              <a:rPr lang="en-US" sz="1600" dirty="0">
                <a:hlinkClick r:id="rId3"/>
              </a:rPr>
              <a:t>http://www.techeye.net/software/leslie-valiant-gets-turing-award#ixzz1HVBeZWQL</a:t>
            </a:r>
            <a:endParaRPr lang="pl-PL" sz="1600" dirty="0"/>
          </a:p>
          <a:p>
            <a:pPr algn="ctr" eaLnBrk="1" hangingPunct="1">
              <a:buFont typeface="Arial" charset="0"/>
              <a:buNone/>
              <a:defRPr/>
            </a:pPr>
            <a:r>
              <a:rPr lang="pl-PL" sz="2000" dirty="0" err="1"/>
              <a:t>Current</a:t>
            </a:r>
            <a:r>
              <a:rPr lang="pl-PL" sz="2000" dirty="0"/>
              <a:t> </a:t>
            </a:r>
            <a:r>
              <a:rPr lang="pl-PL" sz="2000" dirty="0" err="1"/>
              <a:t>research</a:t>
            </a:r>
            <a:r>
              <a:rPr lang="pl-PL" sz="2000" dirty="0"/>
              <a:t> of </a:t>
            </a:r>
            <a:r>
              <a:rPr lang="pl-PL" sz="2000" dirty="0" err="1"/>
              <a:t>Professor</a:t>
            </a:r>
            <a:r>
              <a:rPr lang="pl-PL" sz="2000" dirty="0"/>
              <a:t> </a:t>
            </a:r>
            <a:r>
              <a:rPr lang="pl-PL" sz="2000" dirty="0" err="1"/>
              <a:t>Valiant</a:t>
            </a:r>
            <a:r>
              <a:rPr lang="pl-PL" sz="2000" dirty="0"/>
              <a:t> </a:t>
            </a:r>
            <a:r>
              <a:rPr lang="pl-PL" sz="1600" dirty="0"/>
              <a:t>http://people.seas.harvard.edu/~valiant/researchinterests.htm</a:t>
            </a:r>
          </a:p>
          <a:p>
            <a:pPr marL="0" indent="0" algn="ctr" eaLnBrk="1" hangingPunct="1">
              <a:spcBef>
                <a:spcPts val="0"/>
              </a:spcBef>
              <a:buFont typeface="Arial" charset="0"/>
              <a:buNone/>
              <a:defRPr/>
            </a:pPr>
            <a:r>
              <a:rPr lang="en-US" sz="3600" b="1" dirty="0"/>
              <a:t>A fundamental question for artificial intelligence is to</a:t>
            </a:r>
            <a:r>
              <a:rPr lang="pl-PL" sz="3600" b="1" dirty="0"/>
              <a:t> </a:t>
            </a:r>
            <a:r>
              <a:rPr lang="en-US" sz="3600" b="1" dirty="0"/>
              <a:t>characterize</a:t>
            </a:r>
            <a:r>
              <a:rPr lang="pl-PL" sz="3600" b="1" dirty="0"/>
              <a:t> </a:t>
            </a:r>
            <a:r>
              <a:rPr lang="en-US" sz="3600" b="1" dirty="0"/>
              <a:t>the </a:t>
            </a:r>
            <a:r>
              <a:rPr lang="en-US" sz="3600" b="1" dirty="0">
                <a:solidFill>
                  <a:srgbClr val="00B050"/>
                </a:solidFill>
              </a:rPr>
              <a:t>computational building blocks </a:t>
            </a:r>
            <a:r>
              <a:rPr lang="en-US" sz="3600" b="1" dirty="0"/>
              <a:t>that are</a:t>
            </a:r>
            <a:endParaRPr lang="pl-PL" sz="3600" b="1" dirty="0"/>
          </a:p>
          <a:p>
            <a:pPr marL="0" indent="0" algn="ctr" eaLnBrk="1" hangingPunct="1">
              <a:spcBef>
                <a:spcPts val="0"/>
              </a:spcBef>
              <a:buFont typeface="Arial" charset="0"/>
              <a:buNone/>
              <a:defRPr/>
            </a:pPr>
            <a:r>
              <a:rPr lang="pl-PL" sz="3600" b="1" dirty="0"/>
              <a:t>              </a:t>
            </a:r>
            <a:r>
              <a:rPr lang="en-US" sz="3600" b="1" dirty="0"/>
              <a:t> </a:t>
            </a:r>
            <a:r>
              <a:rPr lang="pl-PL" sz="3600" b="1" dirty="0"/>
              <a:t> </a:t>
            </a:r>
            <a:r>
              <a:rPr lang="en-US" sz="3600" b="1" dirty="0"/>
              <a:t>necessary for </a:t>
            </a:r>
            <a:r>
              <a:rPr lang="en-US" sz="3600" b="1" dirty="0">
                <a:solidFill>
                  <a:srgbClr val="00B050"/>
                </a:solidFill>
              </a:rPr>
              <a:t>cognition</a:t>
            </a:r>
            <a:r>
              <a:rPr lang="en-US" sz="2000" dirty="0"/>
              <a:t>. </a:t>
            </a:r>
            <a:endParaRPr lang="pl-PL" sz="2000" dirty="0"/>
          </a:p>
        </p:txBody>
      </p:sp>
      <p:sp>
        <p:nvSpPr>
          <p:cNvPr id="7" name="Objaśnienie prostokątne zaokrąglone 6">
            <a:extLst>
              <a:ext uri="{FF2B5EF4-FFF2-40B4-BE49-F238E27FC236}">
                <a16:creationId xmlns="" xmlns:a16="http://schemas.microsoft.com/office/drawing/2014/main" id="{3763185F-7E88-F05B-09D6-96A772883834}"/>
              </a:ext>
            </a:extLst>
          </p:cNvPr>
          <p:cNvSpPr/>
          <p:nvPr/>
        </p:nvSpPr>
        <p:spPr>
          <a:xfrm>
            <a:off x="324197" y="4653136"/>
            <a:ext cx="6696075" cy="504825"/>
          </a:xfrm>
          <a:prstGeom prst="wedgeRoundRectCallout">
            <a:avLst>
              <a:gd name="adj1" fmla="val -34289"/>
              <a:gd name="adj2" fmla="val 16928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4" name="pole tekstowe 7">
            <a:extLst>
              <a:ext uri="{FF2B5EF4-FFF2-40B4-BE49-F238E27FC236}">
                <a16:creationId xmlns="" xmlns:a16="http://schemas.microsoft.com/office/drawing/2014/main" id="{616FA60E-9F46-6942-42A5-790D2A930015}"/>
              </a:ext>
            </a:extLst>
          </p:cNvPr>
          <p:cNvSpPr txBox="1">
            <a:spLocks noChangeArrowheads="1"/>
          </p:cNvSpPr>
          <p:nvPr/>
        </p:nvSpPr>
        <p:spPr bwMode="auto">
          <a:xfrm>
            <a:off x="323850" y="5673370"/>
            <a:ext cx="2160612" cy="923330"/>
          </a:xfrm>
          <a:prstGeom prst="rect">
            <a:avLst/>
          </a:prstGeom>
          <a:noFill/>
          <a:ln w="9525">
            <a:noFill/>
            <a:miter lim="800000"/>
            <a:headEnd/>
            <a:tailEnd/>
          </a:ln>
        </p:spPr>
        <p:txBody>
          <a:bodyPr wrap="square">
            <a:spAutoFit/>
          </a:bodyPr>
          <a:lstStyle/>
          <a:p>
            <a:pPr algn="ctr"/>
            <a:r>
              <a:rPr lang="pl-PL" b="1" dirty="0" err="1">
                <a:solidFill>
                  <a:srgbClr val="00B050"/>
                </a:solidFill>
              </a:rPr>
              <a:t>COMPLEX</a:t>
            </a:r>
            <a:r>
              <a:rPr lang="pl-PL" b="1" dirty="0">
                <a:solidFill>
                  <a:srgbClr val="00B050"/>
                </a:solidFill>
              </a:rPr>
              <a:t> </a:t>
            </a:r>
            <a:r>
              <a:rPr lang="pl-PL" b="1" dirty="0" err="1">
                <a:solidFill>
                  <a:srgbClr val="00B050"/>
                </a:solidFill>
              </a:rPr>
              <a:t>GRANULES</a:t>
            </a:r>
            <a:endParaRPr lang="en-US" b="1" dirty="0">
              <a:solidFill>
                <a:srgbClr val="00B050"/>
              </a:solidFill>
            </a:endParaRPr>
          </a:p>
        </p:txBody>
      </p:sp>
      <p:sp>
        <p:nvSpPr>
          <p:cNvPr id="2" name="Symbol zastępczy numeru slajdu 1">
            <a:extLst>
              <a:ext uri="{FF2B5EF4-FFF2-40B4-BE49-F238E27FC236}">
                <a16:creationId xmlns="" xmlns:a16="http://schemas.microsoft.com/office/drawing/2014/main" id="{E630C5C4-A657-A3DB-ED90-78DEE597A323}"/>
              </a:ext>
            </a:extLst>
          </p:cNvPr>
          <p:cNvSpPr>
            <a:spLocks noGrp="1"/>
          </p:cNvSpPr>
          <p:nvPr>
            <p:ph type="sldNum" sz="quarter" idx="12"/>
          </p:nvPr>
        </p:nvSpPr>
        <p:spPr/>
        <p:txBody>
          <a:bodyPr/>
          <a:lstStyle/>
          <a:p>
            <a:pPr>
              <a:defRPr/>
            </a:pPr>
            <a:fld id="{D02E777F-298D-4C96-825C-3DC57E52C55E}" type="slidenum">
              <a:rPr lang="pl-PL" smtClean="0"/>
              <a:pPr>
                <a:defRPr/>
              </a:pPr>
              <a:t>40</a:t>
            </a:fld>
            <a:endParaRPr lang="pl-PL"/>
          </a:p>
        </p:txBody>
      </p:sp>
      <p:sp>
        <p:nvSpPr>
          <p:cNvPr id="5" name="pole tekstowe 4"/>
          <p:cNvSpPr txBox="1"/>
          <p:nvPr/>
        </p:nvSpPr>
        <p:spPr>
          <a:xfrm>
            <a:off x="2916714" y="5876708"/>
            <a:ext cx="6120680" cy="707886"/>
          </a:xfrm>
          <a:prstGeom prst="rect">
            <a:avLst/>
          </a:prstGeom>
          <a:noFill/>
        </p:spPr>
        <p:txBody>
          <a:bodyPr wrap="square" rtlCol="0">
            <a:spAutoFit/>
          </a:bodyPr>
          <a:lstStyle/>
          <a:p>
            <a:pPr algn="ctr"/>
            <a:r>
              <a:rPr lang="en-US" sz="2000" dirty="0">
                <a:solidFill>
                  <a:srgbClr val="0000CC"/>
                </a:solidFill>
              </a:rPr>
              <a:t>The discovery of such granules requires </a:t>
            </a:r>
          </a:p>
          <a:p>
            <a:pPr algn="ctr"/>
            <a:r>
              <a:rPr lang="en-US" sz="2000" dirty="0">
                <a:solidFill>
                  <a:srgbClr val="0000CC"/>
                </a:solidFill>
              </a:rPr>
              <a:t>insightful methods of reasoning.</a:t>
            </a:r>
          </a:p>
        </p:txBody>
      </p:sp>
      <p:sp>
        <p:nvSpPr>
          <p:cNvPr id="6" name="Strzałka w prawo 5"/>
          <p:cNvSpPr/>
          <p:nvPr/>
        </p:nvSpPr>
        <p:spPr>
          <a:xfrm>
            <a:off x="2412658" y="5983109"/>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ole tekstowe 7"/>
          <p:cNvSpPr txBox="1"/>
          <p:nvPr/>
        </p:nvSpPr>
        <p:spPr>
          <a:xfrm>
            <a:off x="107504" y="863013"/>
            <a:ext cx="8856984" cy="923330"/>
          </a:xfrm>
          <a:prstGeom prst="rect">
            <a:avLst/>
          </a:prstGeom>
          <a:noFill/>
        </p:spPr>
        <p:txBody>
          <a:bodyPr wrap="square" rtlCol="0">
            <a:spAutoFit/>
          </a:bodyPr>
          <a:lstStyle/>
          <a:p>
            <a:pPr algn="ctr"/>
            <a:r>
              <a:rPr lang="en-US" sz="1800" dirty="0" err="1">
                <a:solidFill>
                  <a:srgbClr val="0000CC"/>
                </a:solidFill>
              </a:rPr>
              <a:t>Lotfi</a:t>
            </a:r>
            <a:r>
              <a:rPr lang="en-US" sz="1800" dirty="0">
                <a:solidFill>
                  <a:srgbClr val="0000CC"/>
                </a:solidFill>
              </a:rPr>
              <a:t> </a:t>
            </a:r>
            <a:r>
              <a:rPr lang="en-US" sz="1800" dirty="0" err="1">
                <a:solidFill>
                  <a:srgbClr val="0000CC"/>
                </a:solidFill>
              </a:rPr>
              <a:t>Zadeh</a:t>
            </a:r>
            <a:r>
              <a:rPr lang="en-US" sz="1800" dirty="0">
                <a:solidFill>
                  <a:srgbClr val="0000CC"/>
                </a:solidFill>
              </a:rPr>
              <a:t>: an information granule is a </a:t>
            </a:r>
            <a:r>
              <a:rPr lang="en-US" sz="1800" b="1" dirty="0">
                <a:solidFill>
                  <a:srgbClr val="0000CC"/>
                </a:solidFill>
              </a:rPr>
              <a:t>clump of objects (or points) drawn together by various criteria</a:t>
            </a:r>
            <a:r>
              <a:rPr lang="en-US" sz="1800" dirty="0">
                <a:solidFill>
                  <a:srgbClr val="0000CC"/>
                </a:solidFill>
              </a:rPr>
              <a:t> such as indistinguishability, similarity, proximity, or functionality. </a:t>
            </a:r>
          </a:p>
        </p:txBody>
      </p:sp>
    </p:spTree>
    <p:extLst>
      <p:ext uri="{BB962C8B-B14F-4D97-AF65-F5344CB8AC3E}">
        <p14:creationId xmlns:p14="http://schemas.microsoft.com/office/powerpoint/2010/main" val="670515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1176" y="50899"/>
            <a:ext cx="8579296" cy="785813"/>
          </a:xfrm>
        </p:spPr>
        <p:txBody>
          <a:bodyPr/>
          <a:lstStyle/>
          <a:p>
            <a:r>
              <a:rPr lang="pl-PL" sz="2800" b="1" err="1"/>
              <a:t>IGrC</a:t>
            </a:r>
            <a:r>
              <a:rPr lang="pl-PL" sz="2800" b="1"/>
              <a:t> MODEL BASED ON INTERACTION BETWEEN ABSTRACT AND PHYSICAL OBJECTS</a:t>
            </a:r>
            <a:endParaRPr lang="en-US" sz="2800" b="1"/>
          </a:p>
        </p:txBody>
      </p:sp>
      <p:sp>
        <p:nvSpPr>
          <p:cNvPr id="4" name="pole tekstowe 3"/>
          <p:cNvSpPr txBox="1"/>
          <p:nvPr/>
        </p:nvSpPr>
        <p:spPr>
          <a:xfrm>
            <a:off x="102332" y="1268760"/>
            <a:ext cx="8856984" cy="5478423"/>
          </a:xfrm>
          <a:prstGeom prst="rect">
            <a:avLst/>
          </a:prstGeom>
          <a:noFill/>
        </p:spPr>
        <p:txBody>
          <a:bodyPr wrap="square" rtlCol="0">
            <a:spAutoFit/>
          </a:bodyPr>
          <a:lstStyle/>
          <a:p>
            <a:pPr algn="just"/>
            <a:r>
              <a:rPr lang="en-US" sz="2400" dirty="0">
                <a:solidFill>
                  <a:srgbClr val="0000FF"/>
                </a:solidFill>
              </a:rPr>
              <a:t>In IGrC, we study a new type of (behavioral) rules using the idea that the development of Complex Intelligent Systems (IS) (i.e., Intelligent Systems that deal with complex phenomena), such as </a:t>
            </a:r>
            <a:r>
              <a:rPr lang="en-US" sz="2400" dirty="0" err="1">
                <a:solidFill>
                  <a:srgbClr val="0000FF"/>
                </a:solidFill>
              </a:rPr>
              <a:t>OnkoBot</a:t>
            </a:r>
            <a:r>
              <a:rPr lang="en-US" sz="2400" dirty="0">
                <a:solidFill>
                  <a:srgbClr val="0000FF"/>
                </a:solidFill>
              </a:rPr>
              <a:t>, should be based on new rules originating from interactions between abstract and physical objects rather than on simple rules that are confined to the abstract space (as in the case of cellular automata).</a:t>
            </a:r>
          </a:p>
          <a:p>
            <a:pPr algn="just"/>
            <a:endParaRPr lang="pl-PL" sz="1600" i="1" dirty="0"/>
          </a:p>
          <a:p>
            <a:pPr algn="r"/>
            <a:r>
              <a:rPr lang="en-US" sz="1600" i="1" dirty="0">
                <a:solidFill>
                  <a:srgbClr val="0000CC"/>
                </a:solidFill>
              </a:rPr>
              <a:t>Stephen Wolfram: A New Kind of Science</a:t>
            </a:r>
            <a:r>
              <a:rPr lang="pl-PL" sz="1600" i="1" dirty="0">
                <a:solidFill>
                  <a:srgbClr val="0000CC"/>
                </a:solidFill>
              </a:rPr>
              <a:t> </a:t>
            </a:r>
          </a:p>
          <a:p>
            <a:pPr algn="r"/>
            <a:r>
              <a:rPr lang="en-US" sz="1400" i="1" u="sng" dirty="0">
                <a:hlinkClick r:id="rId2"/>
              </a:rPr>
              <a:t>https://www.wolframscience.com/nks/</a:t>
            </a:r>
            <a:endParaRPr lang="pl-PL" sz="1400" u="sng" dirty="0"/>
          </a:p>
          <a:p>
            <a:pPr algn="r"/>
            <a:r>
              <a:rPr lang="en-US" sz="1400" i="1" dirty="0">
                <a:hlinkClick r:id="rId3"/>
              </a:rPr>
              <a:t>https://www.wolframscience.com/resources/</a:t>
            </a:r>
            <a:endParaRPr lang="en-US" sz="1400" dirty="0"/>
          </a:p>
          <a:p>
            <a:pPr algn="r"/>
            <a:r>
              <a:rPr lang="en-US" sz="1400" i="1" dirty="0">
                <a:hlinkClick r:id="rId4"/>
              </a:rPr>
              <a:t>https://publications.stephenwolfram.com/foundations-mathematics-mathematica/</a:t>
            </a:r>
            <a:endParaRPr lang="en-US" sz="1400" i="1" dirty="0"/>
          </a:p>
          <a:p>
            <a:r>
              <a:rPr lang="en-US" sz="1800" dirty="0">
                <a:solidFill>
                  <a:srgbClr val="0000FF"/>
                </a:solidFill>
              </a:rPr>
              <a:t>[...]</a:t>
            </a:r>
            <a:r>
              <a:rPr lang="en-US" sz="1800" i="1" dirty="0">
                <a:solidFill>
                  <a:srgbClr val="0000FF"/>
                </a:solidFill>
              </a:rPr>
              <a:t> nature follows definite laws, definite rules: otherwise we couldn’t do science at all. </a:t>
            </a:r>
            <a:r>
              <a:rPr lang="en-US" sz="1800" dirty="0">
                <a:solidFill>
                  <a:srgbClr val="0000FF"/>
                </a:solidFill>
              </a:rPr>
              <a:t>[…]</a:t>
            </a:r>
            <a:r>
              <a:rPr lang="en-US" sz="1800" i="1" dirty="0">
                <a:solidFill>
                  <a:srgbClr val="0000FF"/>
                </a:solidFill>
              </a:rPr>
              <a:t> The question is what kinds of rules one uses.</a:t>
            </a:r>
            <a:endParaRPr lang="en-US" sz="1800" dirty="0">
              <a:solidFill>
                <a:srgbClr val="0000FF"/>
              </a:solidFill>
            </a:endParaRPr>
          </a:p>
          <a:p>
            <a:r>
              <a:rPr lang="en-US" sz="1800" dirty="0">
                <a:solidFill>
                  <a:srgbClr val="0000FF"/>
                </a:solidFill>
              </a:rPr>
              <a:t>[…] </a:t>
            </a:r>
            <a:r>
              <a:rPr lang="en-US" sz="1800" i="1" dirty="0">
                <a:solidFill>
                  <a:srgbClr val="0000FF"/>
                </a:solidFill>
              </a:rPr>
              <a:t> I think what’s happened is that mathematics has ended up using only rather special kinds of rules. </a:t>
            </a:r>
            <a:r>
              <a:rPr lang="en-US" sz="1800" dirty="0">
                <a:solidFill>
                  <a:srgbClr val="0000FF"/>
                </a:solidFill>
              </a:rPr>
              <a:t>[…]</a:t>
            </a:r>
            <a:r>
              <a:rPr lang="en-US" sz="1800" i="1" dirty="0">
                <a:solidFill>
                  <a:srgbClr val="0000FF"/>
                </a:solidFill>
              </a:rPr>
              <a:t> But in fact there’s a vast universe of other rules out there, which mathematics has essentially never looked at.</a:t>
            </a:r>
            <a:endParaRPr lang="pl-PL" sz="1800" i="1" dirty="0">
              <a:solidFill>
                <a:srgbClr val="0000FF"/>
              </a:solidFill>
            </a:endParaRPr>
          </a:p>
          <a:p>
            <a:r>
              <a:rPr lang="en-US" sz="1800" dirty="0">
                <a:solidFill>
                  <a:srgbClr val="0000FF"/>
                </a:solidFill>
              </a:rPr>
              <a:t>Thesis: all of mathematics (and physics) can emerge from simple iterative rules.</a:t>
            </a:r>
            <a:endParaRPr lang="pl-PL" sz="1800" dirty="0">
              <a:solidFill>
                <a:srgbClr val="0000FF"/>
              </a:solidFill>
            </a:endParaRPr>
          </a:p>
        </p:txBody>
      </p:sp>
    </p:spTree>
    <p:extLst>
      <p:ext uri="{BB962C8B-B14F-4D97-AF65-F5344CB8AC3E}">
        <p14:creationId xmlns:p14="http://schemas.microsoft.com/office/powerpoint/2010/main" val="1822957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899"/>
            <a:ext cx="9041668" cy="1289869"/>
          </a:xfrm>
        </p:spPr>
        <p:txBody>
          <a:bodyPr/>
          <a:lstStyle/>
          <a:p>
            <a:r>
              <a:rPr lang="pl-PL" sz="2800" b="1" dirty="0"/>
              <a:t/>
            </a:r>
            <a:br>
              <a:rPr lang="pl-PL" sz="2800" b="1" dirty="0"/>
            </a:br>
            <a:r>
              <a:rPr lang="en-US" sz="2800" b="1" dirty="0"/>
              <a:t>TWO PERSPECTIVES ON THE NATURE OF </a:t>
            </a:r>
            <a:r>
              <a:rPr lang="pl-PL" sz="2800" b="1" dirty="0"/>
              <a:t>COMPLEXITY</a:t>
            </a:r>
            <a:br>
              <a:rPr lang="pl-PL" sz="2800" b="1" dirty="0"/>
            </a:br>
            <a:r>
              <a:rPr lang="pl-PL" sz="2800" b="1" dirty="0"/>
              <a:t>IN </a:t>
            </a:r>
            <a:r>
              <a:rPr lang="en-US" sz="2800" b="1" dirty="0"/>
              <a:t>MATHEMATICS AND COMPUTER SCIENCE</a:t>
            </a:r>
            <a:r>
              <a:rPr lang="en-US" sz="3200" b="1" dirty="0"/>
              <a:t/>
            </a:r>
            <a:br>
              <a:rPr lang="en-US" sz="3200" b="1" dirty="0"/>
            </a:br>
            <a:endParaRPr lang="en-US" sz="3200" b="1" dirty="0"/>
          </a:p>
        </p:txBody>
      </p:sp>
      <p:sp>
        <p:nvSpPr>
          <p:cNvPr id="4" name="pole tekstowe 3"/>
          <p:cNvSpPr txBox="1"/>
          <p:nvPr/>
        </p:nvSpPr>
        <p:spPr>
          <a:xfrm>
            <a:off x="184684" y="1268760"/>
            <a:ext cx="8856984" cy="5539978"/>
          </a:xfrm>
          <a:prstGeom prst="rect">
            <a:avLst/>
          </a:prstGeom>
          <a:noFill/>
        </p:spPr>
        <p:txBody>
          <a:bodyPr wrap="square" rtlCol="0">
            <a:spAutoFit/>
          </a:bodyPr>
          <a:lstStyle/>
          <a:p>
            <a:pPr algn="ctr"/>
            <a:r>
              <a:rPr lang="en-US" sz="2800" dirty="0">
                <a:solidFill>
                  <a:srgbClr val="0000CC"/>
                </a:solidFill>
              </a:rPr>
              <a:t>accepting irreducible complexity </a:t>
            </a:r>
            <a:endParaRPr lang="pl-PL" sz="2800" dirty="0">
              <a:solidFill>
                <a:srgbClr val="0000CC"/>
              </a:solidFill>
            </a:endParaRPr>
          </a:p>
          <a:p>
            <a:pPr algn="ctr"/>
            <a:r>
              <a:rPr lang="en-US" sz="2800" dirty="0">
                <a:solidFill>
                  <a:srgbClr val="0000CC"/>
                </a:solidFill>
              </a:rPr>
              <a:t>(</a:t>
            </a:r>
            <a:r>
              <a:rPr lang="pl-PL" sz="2800" dirty="0">
                <a:solidFill>
                  <a:srgbClr val="0000CC"/>
                </a:solidFill>
              </a:rPr>
              <a:t>in the </a:t>
            </a:r>
            <a:r>
              <a:rPr lang="pl-PL" sz="2800" dirty="0" err="1">
                <a:solidFill>
                  <a:srgbClr val="0000CC"/>
                </a:solidFill>
              </a:rPr>
              <a:t>sense</a:t>
            </a:r>
            <a:r>
              <a:rPr lang="pl-PL" sz="2800" dirty="0">
                <a:solidFill>
                  <a:srgbClr val="0000CC"/>
                </a:solidFill>
              </a:rPr>
              <a:t> </a:t>
            </a:r>
            <a:r>
              <a:rPr lang="pl-PL" sz="2800" dirty="0" err="1">
                <a:solidFill>
                  <a:srgbClr val="0000CC"/>
                </a:solidFill>
              </a:rPr>
              <a:t>defined</a:t>
            </a:r>
            <a:r>
              <a:rPr lang="pl-PL" sz="2800" dirty="0">
                <a:solidFill>
                  <a:srgbClr val="0000CC"/>
                </a:solidFill>
              </a:rPr>
              <a:t> by Frederick </a:t>
            </a:r>
            <a:r>
              <a:rPr lang="en-US" sz="2800" dirty="0">
                <a:solidFill>
                  <a:srgbClr val="0000CC"/>
                </a:solidFill>
              </a:rPr>
              <a:t>Brooks)</a:t>
            </a:r>
            <a:endParaRPr lang="pl-PL" sz="2800" dirty="0">
              <a:solidFill>
                <a:srgbClr val="0000CC"/>
              </a:solidFill>
            </a:endParaRPr>
          </a:p>
          <a:p>
            <a:pPr algn="ctr"/>
            <a:r>
              <a:rPr lang="en-US" sz="2800" dirty="0">
                <a:solidFill>
                  <a:srgbClr val="0000CC"/>
                </a:solidFill>
              </a:rPr>
              <a:t> vs.</a:t>
            </a:r>
            <a:br>
              <a:rPr lang="en-US" sz="2800" dirty="0">
                <a:solidFill>
                  <a:srgbClr val="0000CC"/>
                </a:solidFill>
              </a:rPr>
            </a:br>
            <a:r>
              <a:rPr lang="en-US" sz="2800" dirty="0">
                <a:solidFill>
                  <a:srgbClr val="0000CC"/>
                </a:solidFill>
              </a:rPr>
              <a:t>seeking simple sources of complexity </a:t>
            </a:r>
            <a:endParaRPr lang="pl-PL" sz="2800" dirty="0">
              <a:solidFill>
                <a:srgbClr val="0000CC"/>
              </a:solidFill>
            </a:endParaRPr>
          </a:p>
          <a:p>
            <a:pPr algn="ctr"/>
            <a:r>
              <a:rPr lang="en-US" sz="2800" dirty="0">
                <a:solidFill>
                  <a:srgbClr val="0000CC"/>
                </a:solidFill>
              </a:rPr>
              <a:t>(Wolfram)</a:t>
            </a:r>
            <a:endParaRPr lang="pl-PL" sz="2800" dirty="0">
              <a:solidFill>
                <a:srgbClr val="0000CC"/>
              </a:solidFill>
            </a:endParaRPr>
          </a:p>
          <a:p>
            <a:pPr algn="just"/>
            <a:r>
              <a:rPr lang="pl-PL" sz="2400" b="1" dirty="0">
                <a:solidFill>
                  <a:srgbClr val="0000CC"/>
                </a:solidFill>
              </a:rPr>
              <a:t>Challenge: </a:t>
            </a:r>
          </a:p>
          <a:p>
            <a:pPr algn="ctr"/>
            <a:r>
              <a:rPr lang="en-US" sz="2400" b="1" noProof="0" dirty="0">
                <a:solidFill>
                  <a:srgbClr val="0000CC"/>
                </a:solidFill>
              </a:rPr>
              <a:t>How IGrC can help to discover such simple rules </a:t>
            </a:r>
            <a:r>
              <a:rPr lang="pl-PL" sz="2400" b="1" dirty="0">
                <a:solidFill>
                  <a:srgbClr val="0000CC"/>
                </a:solidFill>
              </a:rPr>
              <a:t>?</a:t>
            </a:r>
          </a:p>
          <a:p>
            <a:pPr algn="r"/>
            <a:r>
              <a:rPr lang="en-US" sz="1600" i="1" dirty="0">
                <a:solidFill>
                  <a:srgbClr val="0000CC"/>
                </a:solidFill>
              </a:rPr>
              <a:t>Stephen Wolfram: A New Kind of Science</a:t>
            </a:r>
            <a:r>
              <a:rPr lang="pl-PL" sz="1600" i="1" dirty="0">
                <a:solidFill>
                  <a:srgbClr val="0000CC"/>
                </a:solidFill>
              </a:rPr>
              <a:t> </a:t>
            </a:r>
          </a:p>
          <a:p>
            <a:pPr algn="r"/>
            <a:r>
              <a:rPr lang="en-US" sz="1400" i="1" u="sng" dirty="0">
                <a:hlinkClick r:id="rId2"/>
              </a:rPr>
              <a:t>https://www.wolframscience.com/nks/</a:t>
            </a:r>
            <a:endParaRPr lang="pl-PL" sz="1400" u="sng" dirty="0"/>
          </a:p>
          <a:p>
            <a:pPr algn="r"/>
            <a:r>
              <a:rPr lang="en-US" sz="1400" i="1" dirty="0">
                <a:hlinkClick r:id="rId3"/>
              </a:rPr>
              <a:t>https://www.wolframscience.com/resources/</a:t>
            </a:r>
            <a:endParaRPr lang="en-US" sz="1400" dirty="0"/>
          </a:p>
          <a:p>
            <a:pPr algn="r"/>
            <a:r>
              <a:rPr lang="en-US" sz="1400" i="1" dirty="0">
                <a:hlinkClick r:id="rId4"/>
              </a:rPr>
              <a:t>https://publications.stephenwolfram.com/foundations-mathematics-mathematica/</a:t>
            </a:r>
            <a:endParaRPr lang="en-US" sz="1400" i="1" dirty="0"/>
          </a:p>
          <a:p>
            <a:r>
              <a:rPr lang="en-US" sz="1800" dirty="0">
                <a:solidFill>
                  <a:srgbClr val="0000FF"/>
                </a:solidFill>
              </a:rPr>
              <a:t>[...]</a:t>
            </a:r>
            <a:r>
              <a:rPr lang="en-US" sz="1800" i="1" dirty="0">
                <a:solidFill>
                  <a:srgbClr val="0000FF"/>
                </a:solidFill>
              </a:rPr>
              <a:t> nature follows definite laws, definite rules:</a:t>
            </a:r>
            <a:r>
              <a:rPr lang="pl-PL" sz="1800" i="1" dirty="0">
                <a:solidFill>
                  <a:srgbClr val="0000FF"/>
                </a:solidFill>
              </a:rPr>
              <a:t> </a:t>
            </a:r>
            <a:r>
              <a:rPr lang="pl-PL" sz="1800" i="1" dirty="0" err="1">
                <a:solidFill>
                  <a:srgbClr val="0000FF"/>
                </a:solidFill>
              </a:rPr>
              <a:t>otherwise</a:t>
            </a:r>
            <a:r>
              <a:rPr lang="en-US" sz="1800" i="1" dirty="0">
                <a:solidFill>
                  <a:srgbClr val="0000FF"/>
                </a:solidFill>
              </a:rPr>
              <a:t> we couldn’t do science at all. </a:t>
            </a:r>
            <a:r>
              <a:rPr lang="en-US" sz="1800" dirty="0">
                <a:solidFill>
                  <a:srgbClr val="0000FF"/>
                </a:solidFill>
              </a:rPr>
              <a:t>[…]</a:t>
            </a:r>
            <a:r>
              <a:rPr lang="en-US" sz="1800" i="1" dirty="0">
                <a:solidFill>
                  <a:srgbClr val="0000FF"/>
                </a:solidFill>
              </a:rPr>
              <a:t> The question is what kinds of rules one uses.</a:t>
            </a:r>
            <a:endParaRPr lang="en-US" sz="1800" dirty="0">
              <a:solidFill>
                <a:srgbClr val="0000FF"/>
              </a:solidFill>
            </a:endParaRPr>
          </a:p>
          <a:p>
            <a:r>
              <a:rPr lang="en-US" sz="1800" dirty="0">
                <a:solidFill>
                  <a:srgbClr val="0000FF"/>
                </a:solidFill>
              </a:rPr>
              <a:t>[…] </a:t>
            </a:r>
            <a:r>
              <a:rPr lang="en-US" sz="1800" i="1" dirty="0">
                <a:solidFill>
                  <a:srgbClr val="0000FF"/>
                </a:solidFill>
              </a:rPr>
              <a:t> I think what’s happened is that mathematics has ended up using only rather special kinds of rules. </a:t>
            </a:r>
            <a:r>
              <a:rPr lang="en-US" sz="1800" dirty="0">
                <a:solidFill>
                  <a:srgbClr val="0000FF"/>
                </a:solidFill>
              </a:rPr>
              <a:t>[…]</a:t>
            </a:r>
            <a:r>
              <a:rPr lang="en-US" sz="1800" i="1" dirty="0">
                <a:solidFill>
                  <a:srgbClr val="0000FF"/>
                </a:solidFill>
              </a:rPr>
              <a:t> But in</a:t>
            </a:r>
            <a:r>
              <a:rPr lang="pl-PL" sz="1800" i="1" dirty="0">
                <a:solidFill>
                  <a:srgbClr val="0000FF"/>
                </a:solidFill>
              </a:rPr>
              <a:t> </a:t>
            </a:r>
            <a:r>
              <a:rPr lang="pl-PL" sz="1800" i="1" dirty="0" err="1">
                <a:solidFill>
                  <a:srgbClr val="0000FF"/>
                </a:solidFill>
              </a:rPr>
              <a:t>fact</a:t>
            </a:r>
            <a:r>
              <a:rPr lang="en-US" sz="1800" i="1" dirty="0">
                <a:solidFill>
                  <a:srgbClr val="0000FF"/>
                </a:solidFill>
              </a:rPr>
              <a:t> there’s a vast universe of other rules out there, which mathematics has essentially never looked at.</a:t>
            </a:r>
            <a:endParaRPr lang="pl-PL" sz="1800" i="1" dirty="0">
              <a:solidFill>
                <a:srgbClr val="0000FF"/>
              </a:solidFill>
            </a:endParaRPr>
          </a:p>
          <a:p>
            <a:r>
              <a:rPr lang="en-US" sz="1800" dirty="0">
                <a:solidFill>
                  <a:srgbClr val="0000FF"/>
                </a:solidFill>
              </a:rPr>
              <a:t>Thesis: all of mathematics (and physics) can emerge from simple iterative rules.</a:t>
            </a:r>
            <a:endParaRPr lang="pl-PL" sz="1800" dirty="0">
              <a:solidFill>
                <a:srgbClr val="0000FF"/>
              </a:solidFill>
            </a:endParaRPr>
          </a:p>
        </p:txBody>
      </p:sp>
    </p:spTree>
    <p:extLst>
      <p:ext uri="{BB962C8B-B14F-4D97-AF65-F5344CB8AC3E}">
        <p14:creationId xmlns:p14="http://schemas.microsoft.com/office/powerpoint/2010/main" val="1651311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ACFFB79-948B-1AB2-FF27-F32CC5A01F03}"/>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B31330C2-D26A-8A44-745F-66045529237B}"/>
              </a:ext>
            </a:extLst>
          </p:cNvPr>
          <p:cNvSpPr>
            <a:spLocks noGrp="1"/>
          </p:cNvSpPr>
          <p:nvPr>
            <p:ph type="title"/>
          </p:nvPr>
        </p:nvSpPr>
        <p:spPr>
          <a:xfrm>
            <a:off x="53752" y="432470"/>
            <a:ext cx="9036496" cy="6020866"/>
          </a:xfrm>
        </p:spPr>
        <p:txBody>
          <a:bodyPr/>
          <a:lstStyle/>
          <a:p>
            <a:r>
              <a:rPr lang="pl-PL" b="1"/>
              <a:t/>
            </a:r>
            <a:br>
              <a:rPr lang="pl-PL" b="1"/>
            </a:br>
            <a:r>
              <a:rPr lang="pl-PL" b="1"/>
              <a:t/>
            </a:r>
            <a:br>
              <a:rPr lang="pl-PL" b="1"/>
            </a:br>
            <a:r>
              <a:rPr lang="pl-PL" b="1"/>
              <a:t/>
            </a:r>
            <a:br>
              <a:rPr lang="pl-PL" b="1"/>
            </a:br>
            <a:r>
              <a:rPr lang="pl-PL" b="1"/>
              <a:t>GRANULAR COMPUTING (</a:t>
            </a:r>
            <a:r>
              <a:rPr lang="pl-PL" b="1" err="1"/>
              <a:t>GrC</a:t>
            </a:r>
            <a:r>
              <a:rPr lang="pl-PL" b="1"/>
              <a:t>): </a:t>
            </a:r>
            <a:r>
              <a:rPr lang="pl-PL" sz="3600" b="1"/>
              <a:t>GRANULES CLOSED </a:t>
            </a:r>
            <a:br>
              <a:rPr lang="pl-PL" sz="3600" b="1"/>
            </a:br>
            <a:r>
              <a:rPr lang="pl-PL" sz="3600" b="1"/>
              <a:t>IN THE ABSTRACT SPACE ONLY</a:t>
            </a:r>
            <a:r>
              <a:rPr lang="pl-PL" b="1"/>
              <a:t/>
            </a:r>
            <a:br>
              <a:rPr lang="pl-PL" b="1"/>
            </a:br>
            <a:r>
              <a:rPr lang="pl-PL" b="1"/>
              <a:t/>
            </a:r>
            <a:br>
              <a:rPr lang="pl-PL" b="1"/>
            </a:br>
            <a:r>
              <a:rPr lang="pl-PL" b="1"/>
              <a:t> INTERACTIVE GRANULAR COMPUTING (</a:t>
            </a:r>
            <a:r>
              <a:rPr lang="pl-PL" b="1" err="1"/>
              <a:t>IGrC</a:t>
            </a:r>
            <a:r>
              <a:rPr lang="pl-PL" b="1"/>
              <a:t>): </a:t>
            </a:r>
            <a:br>
              <a:rPr lang="pl-PL" b="1"/>
            </a:br>
            <a:r>
              <a:rPr lang="pl-PL" sz="3200" b="1"/>
              <a:t>GRANULES </a:t>
            </a:r>
            <a:br>
              <a:rPr lang="pl-PL" sz="3200" b="1"/>
            </a:br>
            <a:r>
              <a:rPr lang="pl-PL" sz="3200" b="1"/>
              <a:t>IN THE ABSTRACT AND PHYSICAL SPACES FOR PRCEPTION MODELING</a:t>
            </a:r>
            <a:r>
              <a:rPr lang="pl-PL" b="1"/>
              <a:t/>
            </a:r>
            <a:br>
              <a:rPr lang="pl-PL" b="1"/>
            </a:br>
            <a:r>
              <a:rPr lang="en-GB" sz="4000" b="1"/>
              <a:t/>
            </a:r>
            <a:br>
              <a:rPr lang="en-GB" sz="4000" b="1"/>
            </a:br>
            <a:r>
              <a:rPr lang="pl-PL" b="1"/>
              <a:t/>
            </a:r>
            <a:br>
              <a:rPr lang="pl-PL" b="1"/>
            </a:br>
            <a:endParaRPr lang="en-US" b="1"/>
          </a:p>
        </p:txBody>
      </p:sp>
      <p:sp>
        <p:nvSpPr>
          <p:cNvPr id="4" name="Symbol zastępczy numeru slajdu 3">
            <a:extLst>
              <a:ext uri="{FF2B5EF4-FFF2-40B4-BE49-F238E27FC236}">
                <a16:creationId xmlns="" xmlns:a16="http://schemas.microsoft.com/office/drawing/2014/main" id="{4C7142D4-BCBC-87B5-A34F-15194EE4BFE1}"/>
              </a:ext>
            </a:extLst>
          </p:cNvPr>
          <p:cNvSpPr>
            <a:spLocks noGrp="1"/>
          </p:cNvSpPr>
          <p:nvPr>
            <p:ph type="sldNum" sz="quarter" idx="12"/>
          </p:nvPr>
        </p:nvSpPr>
        <p:spPr/>
        <p:txBody>
          <a:bodyPr/>
          <a:lstStyle/>
          <a:p>
            <a:pPr>
              <a:defRPr/>
            </a:pPr>
            <a:fld id="{D02E777F-298D-4C96-825C-3DC57E52C55E}" type="slidenum">
              <a:rPr lang="pl-PL" smtClean="0"/>
              <a:pPr>
                <a:defRPr/>
              </a:pPr>
              <a:t>43</a:t>
            </a:fld>
            <a:endParaRPr lang="pl-PL"/>
          </a:p>
        </p:txBody>
      </p:sp>
    </p:spTree>
    <p:extLst>
      <p:ext uri="{BB962C8B-B14F-4D97-AF65-F5344CB8AC3E}">
        <p14:creationId xmlns:p14="http://schemas.microsoft.com/office/powerpoint/2010/main" val="3641131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8AEF188-BF98-DA5F-4796-9EE8CE02527E}"/>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7B7EEB80-1C75-0AC7-C592-4590639C0224}"/>
              </a:ext>
            </a:extLst>
          </p:cNvPr>
          <p:cNvSpPr>
            <a:spLocks noGrp="1"/>
          </p:cNvSpPr>
          <p:nvPr>
            <p:ph type="title"/>
          </p:nvPr>
        </p:nvSpPr>
        <p:spPr>
          <a:xfrm>
            <a:off x="0" y="0"/>
            <a:ext cx="9144000" cy="785813"/>
          </a:xfrm>
        </p:spPr>
        <p:txBody>
          <a:bodyPr/>
          <a:lstStyle/>
          <a:p>
            <a:r>
              <a:rPr lang="pl-PL" sz="4000" b="1"/>
              <a:t>FROM </a:t>
            </a:r>
            <a:r>
              <a:rPr lang="pl-PL" sz="4000" b="1" err="1"/>
              <a:t>GrC</a:t>
            </a:r>
            <a:r>
              <a:rPr lang="pl-PL" sz="4000" b="1"/>
              <a:t> TO </a:t>
            </a:r>
            <a:r>
              <a:rPr lang="pl-PL" sz="4000" b="1" err="1"/>
              <a:t>IGrC</a:t>
            </a:r>
            <a:endParaRPr lang="pl-PL" sz="4000" b="1"/>
          </a:p>
        </p:txBody>
      </p:sp>
      <p:sp>
        <p:nvSpPr>
          <p:cNvPr id="3" name="Symbol zastępczy numeru slajdu 2">
            <a:extLst>
              <a:ext uri="{FF2B5EF4-FFF2-40B4-BE49-F238E27FC236}">
                <a16:creationId xmlns="" xmlns:a16="http://schemas.microsoft.com/office/drawing/2014/main" id="{3DFAA4C9-EE32-FFD9-101B-FAD83F324D38}"/>
              </a:ext>
            </a:extLst>
          </p:cNvPr>
          <p:cNvSpPr>
            <a:spLocks noGrp="1"/>
          </p:cNvSpPr>
          <p:nvPr>
            <p:ph type="sldNum" sz="quarter" idx="12"/>
          </p:nvPr>
        </p:nvSpPr>
        <p:spPr/>
        <p:txBody>
          <a:bodyPr/>
          <a:lstStyle/>
          <a:p>
            <a:pPr>
              <a:defRPr/>
            </a:pPr>
            <a:fld id="{D02E777F-298D-4C96-825C-3DC57E52C55E}" type="slidenum">
              <a:rPr lang="pl-PL" smtClean="0"/>
              <a:pPr>
                <a:defRPr/>
              </a:pPr>
              <a:t>44</a:t>
            </a:fld>
            <a:endParaRPr lang="pl-PL"/>
          </a:p>
        </p:txBody>
      </p:sp>
      <p:sp>
        <p:nvSpPr>
          <p:cNvPr id="4" name="pole tekstowe 3">
            <a:extLst>
              <a:ext uri="{FF2B5EF4-FFF2-40B4-BE49-F238E27FC236}">
                <a16:creationId xmlns="" xmlns:a16="http://schemas.microsoft.com/office/drawing/2014/main" id="{D82A20D0-32FD-F08C-9142-5B07B201EC32}"/>
              </a:ext>
            </a:extLst>
          </p:cNvPr>
          <p:cNvSpPr txBox="1"/>
          <p:nvPr/>
        </p:nvSpPr>
        <p:spPr>
          <a:xfrm>
            <a:off x="179512" y="1124744"/>
            <a:ext cx="8784976" cy="5493812"/>
          </a:xfrm>
          <a:prstGeom prst="rect">
            <a:avLst/>
          </a:prstGeom>
          <a:noFill/>
        </p:spPr>
        <p:txBody>
          <a:bodyPr wrap="square" rtlCol="0">
            <a:spAutoFit/>
          </a:bodyPr>
          <a:lstStyle/>
          <a:p>
            <a:pPr algn="just"/>
            <a:r>
              <a:rPr lang="en-US" dirty="0" err="1">
                <a:solidFill>
                  <a:srgbClr val="0000FF"/>
                </a:solidFill>
              </a:rPr>
              <a:t>GrC</a:t>
            </a:r>
            <a:r>
              <a:rPr lang="en-US" dirty="0">
                <a:solidFill>
                  <a:srgbClr val="0000FF"/>
                </a:solidFill>
              </a:rPr>
              <a:t>, with abstract information granules as basic objects, is generalized to IGrC through the introduction of complex granules (c-granules), which are the fundamental objects of IGrC. These combine abstract and physical objects, enabling the perception of their properties through the control of c-granules. The IGrC model differs from the classical Turing model. In the IGrC model, both language and reasoning issues as well as actions and perception are significant. Research on IGrC utilizes existing partial results from various fields, such as multi-agent systems, perception and action, machine learning, natural language processing, and more.</a:t>
            </a:r>
            <a:endParaRPr lang="pl-PL" dirty="0">
              <a:solidFill>
                <a:srgbClr val="0000FF"/>
              </a:solidFill>
            </a:endParaRPr>
          </a:p>
        </p:txBody>
      </p:sp>
    </p:spTree>
    <p:extLst>
      <p:ext uri="{BB962C8B-B14F-4D97-AF65-F5344CB8AC3E}">
        <p14:creationId xmlns:p14="http://schemas.microsoft.com/office/powerpoint/2010/main" val="2799419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8AEF188-BF98-DA5F-4796-9EE8CE02527E}"/>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7B7EEB80-1C75-0AC7-C592-4590639C0224}"/>
              </a:ext>
            </a:extLst>
          </p:cNvPr>
          <p:cNvSpPr>
            <a:spLocks noGrp="1"/>
          </p:cNvSpPr>
          <p:nvPr>
            <p:ph type="title"/>
          </p:nvPr>
        </p:nvSpPr>
        <p:spPr>
          <a:xfrm>
            <a:off x="0" y="0"/>
            <a:ext cx="9144000" cy="1484784"/>
          </a:xfrm>
        </p:spPr>
        <p:txBody>
          <a:bodyPr/>
          <a:lstStyle/>
          <a:p>
            <a:r>
              <a:rPr lang="pl-PL" sz="3200" b="1"/>
              <a:t>INFORMATION GRANULES OF </a:t>
            </a:r>
            <a:r>
              <a:rPr lang="pl-PL" sz="3200" b="1" err="1"/>
              <a:t>GrC</a:t>
            </a:r>
            <a:r>
              <a:rPr lang="pl-PL" sz="3200" b="1"/>
              <a:t> AS SPECIAL CASES OF C-GRANULES OF </a:t>
            </a:r>
            <a:r>
              <a:rPr lang="pl-PL" sz="3200" b="1" err="1"/>
              <a:t>IGrC</a:t>
            </a:r>
            <a:endParaRPr lang="pl-PL" sz="3200" b="1"/>
          </a:p>
        </p:txBody>
      </p:sp>
      <p:sp>
        <p:nvSpPr>
          <p:cNvPr id="3" name="Symbol zastępczy numeru slajdu 2">
            <a:extLst>
              <a:ext uri="{FF2B5EF4-FFF2-40B4-BE49-F238E27FC236}">
                <a16:creationId xmlns="" xmlns:a16="http://schemas.microsoft.com/office/drawing/2014/main" id="{3DFAA4C9-EE32-FFD9-101B-FAD83F324D38}"/>
              </a:ext>
            </a:extLst>
          </p:cNvPr>
          <p:cNvSpPr>
            <a:spLocks noGrp="1"/>
          </p:cNvSpPr>
          <p:nvPr>
            <p:ph type="sldNum" sz="quarter" idx="12"/>
          </p:nvPr>
        </p:nvSpPr>
        <p:spPr/>
        <p:txBody>
          <a:bodyPr/>
          <a:lstStyle/>
          <a:p>
            <a:pPr>
              <a:defRPr/>
            </a:pPr>
            <a:fld id="{D02E777F-298D-4C96-825C-3DC57E52C55E}" type="slidenum">
              <a:rPr lang="pl-PL" smtClean="0"/>
              <a:pPr>
                <a:defRPr/>
              </a:pPr>
              <a:t>45</a:t>
            </a:fld>
            <a:endParaRPr lang="pl-PL"/>
          </a:p>
        </p:txBody>
      </p:sp>
      <p:sp>
        <p:nvSpPr>
          <p:cNvPr id="4" name="pole tekstowe 3">
            <a:extLst>
              <a:ext uri="{FF2B5EF4-FFF2-40B4-BE49-F238E27FC236}">
                <a16:creationId xmlns="" xmlns:a16="http://schemas.microsoft.com/office/drawing/2014/main" id="{D82A20D0-32FD-F08C-9142-5B07B201EC32}"/>
              </a:ext>
            </a:extLst>
          </p:cNvPr>
          <p:cNvSpPr txBox="1"/>
          <p:nvPr/>
        </p:nvSpPr>
        <p:spPr>
          <a:xfrm>
            <a:off x="107504" y="1997908"/>
            <a:ext cx="8784976" cy="4247317"/>
          </a:xfrm>
          <a:prstGeom prst="rect">
            <a:avLst/>
          </a:prstGeom>
          <a:noFill/>
        </p:spPr>
        <p:txBody>
          <a:bodyPr wrap="square" rtlCol="0">
            <a:spAutoFit/>
          </a:bodyPr>
          <a:lstStyle/>
          <a:p>
            <a:pPr algn="just"/>
            <a:r>
              <a:rPr lang="en-US" dirty="0">
                <a:solidFill>
                  <a:srgbClr val="0000FF"/>
                </a:solidFill>
              </a:rPr>
              <a:t>The IGrC model substantially extends the </a:t>
            </a:r>
            <a:r>
              <a:rPr lang="en-US" dirty="0" err="1">
                <a:solidFill>
                  <a:srgbClr val="0000FF"/>
                </a:solidFill>
              </a:rPr>
              <a:t>GrC</a:t>
            </a:r>
            <a:r>
              <a:rPr lang="en-US" dirty="0">
                <a:solidFill>
                  <a:srgbClr val="0000FF"/>
                </a:solidFill>
              </a:rPr>
              <a:t> model. </a:t>
            </a:r>
            <a:r>
              <a:rPr lang="en-US" dirty="0" err="1">
                <a:solidFill>
                  <a:srgbClr val="0000FF"/>
                </a:solidFill>
              </a:rPr>
              <a:t>GrC</a:t>
            </a:r>
            <a:r>
              <a:rPr lang="en-US" dirty="0">
                <a:solidFill>
                  <a:srgbClr val="0000FF"/>
                </a:solidFill>
              </a:rPr>
              <a:t> granules can be considered special cases of c-granules</a:t>
            </a:r>
            <a:r>
              <a:rPr lang="pl-PL" dirty="0">
                <a:solidFill>
                  <a:srgbClr val="0000FF"/>
                </a:solidFill>
              </a:rPr>
              <a:t> of </a:t>
            </a:r>
            <a:r>
              <a:rPr lang="pl-PL" dirty="0" err="1">
                <a:solidFill>
                  <a:srgbClr val="0000FF"/>
                </a:solidFill>
              </a:rPr>
              <a:t>IGrC</a:t>
            </a:r>
            <a:r>
              <a:rPr lang="en-US" dirty="0">
                <a:solidFill>
                  <a:srgbClr val="0000FF"/>
                </a:solidFill>
              </a:rPr>
              <a:t>. Any information granule </a:t>
            </a:r>
            <a:r>
              <a:rPr lang="en-US" i="1" dirty="0">
                <a:solidFill>
                  <a:srgbClr val="0000FF"/>
                </a:solidFill>
              </a:rPr>
              <a:t>g</a:t>
            </a:r>
            <a:r>
              <a:rPr lang="pl-PL" baseline="-25000" dirty="0">
                <a:solidFill>
                  <a:srgbClr val="0000FF"/>
                </a:solidFill>
              </a:rPr>
              <a:t>o</a:t>
            </a:r>
            <a:r>
              <a:rPr lang="en-US" dirty="0">
                <a:solidFill>
                  <a:srgbClr val="0000FF"/>
                </a:solidFill>
              </a:rPr>
              <a:t> from </a:t>
            </a:r>
            <a:r>
              <a:rPr lang="en-US" dirty="0" err="1">
                <a:solidFill>
                  <a:srgbClr val="0000FF"/>
                </a:solidFill>
              </a:rPr>
              <a:t>GrC</a:t>
            </a:r>
            <a:r>
              <a:rPr lang="en-US" dirty="0">
                <a:solidFill>
                  <a:srgbClr val="0000FF"/>
                </a:solidFill>
              </a:rPr>
              <a:t> can be identified as a c-granule </a:t>
            </a:r>
            <a:r>
              <a:rPr lang="en-US" i="1" dirty="0">
                <a:solidFill>
                  <a:srgbClr val="0000FF"/>
                </a:solidFill>
              </a:rPr>
              <a:t>g</a:t>
            </a:r>
            <a:r>
              <a:rPr lang="en-US" dirty="0">
                <a:solidFill>
                  <a:srgbClr val="0000FF"/>
                </a:solidFill>
              </a:rPr>
              <a:t> consisting of an </a:t>
            </a:r>
            <a:r>
              <a:rPr lang="en-US" dirty="0" err="1">
                <a:solidFill>
                  <a:srgbClr val="0000FF"/>
                </a:solidFill>
              </a:rPr>
              <a:t>i</a:t>
            </a:r>
            <a:r>
              <a:rPr lang="en-US" dirty="0">
                <a:solidFill>
                  <a:srgbClr val="0000FF"/>
                </a:solidFill>
              </a:rPr>
              <a:t>-layer that encodes </a:t>
            </a:r>
            <a:r>
              <a:rPr lang="en-US" i="1" dirty="0">
                <a:solidFill>
                  <a:srgbClr val="0000FF"/>
                </a:solidFill>
              </a:rPr>
              <a:t>g</a:t>
            </a:r>
            <a:r>
              <a:rPr lang="pl-PL" baseline="-25000" dirty="0">
                <a:solidFill>
                  <a:srgbClr val="0000FF"/>
                </a:solidFill>
              </a:rPr>
              <a:t>o</a:t>
            </a:r>
            <a:r>
              <a:rPr lang="en-US" dirty="0">
                <a:solidFill>
                  <a:srgbClr val="0000FF"/>
                </a:solidFill>
              </a:rPr>
              <a:t> and two transformation specifications: </a:t>
            </a:r>
            <a:r>
              <a:rPr lang="en-US" i="1" dirty="0">
                <a:solidFill>
                  <a:srgbClr val="0000FF"/>
                </a:solidFill>
              </a:rPr>
              <a:t>store</a:t>
            </a:r>
            <a:r>
              <a:rPr lang="en-US" dirty="0">
                <a:solidFill>
                  <a:srgbClr val="0000FF"/>
                </a:solidFill>
              </a:rPr>
              <a:t> and </a:t>
            </a:r>
            <a:r>
              <a:rPr lang="en-US" i="1" dirty="0">
                <a:solidFill>
                  <a:srgbClr val="0000FF"/>
                </a:solidFill>
              </a:rPr>
              <a:t>read</a:t>
            </a:r>
            <a:r>
              <a:rPr lang="en-US" dirty="0">
                <a:solidFill>
                  <a:srgbClr val="0000FF"/>
                </a:solidFill>
              </a:rPr>
              <a:t> (labeled by </a:t>
            </a:r>
            <a:r>
              <a:rPr lang="pl-PL" dirty="0">
                <a:solidFill>
                  <a:srgbClr val="0000FF"/>
                </a:solidFill>
              </a:rPr>
              <a:t>the </a:t>
            </a:r>
            <a:r>
              <a:rPr lang="en-US" dirty="0">
                <a:solidFill>
                  <a:srgbClr val="0000FF"/>
                </a:solidFill>
              </a:rPr>
              <a:t>address that point</a:t>
            </a:r>
            <a:r>
              <a:rPr lang="pl-PL" dirty="0">
                <a:solidFill>
                  <a:srgbClr val="0000FF"/>
                </a:solidFill>
              </a:rPr>
              <a:t>s</a:t>
            </a:r>
            <a:r>
              <a:rPr lang="en-US" dirty="0">
                <a:solidFill>
                  <a:srgbClr val="0000FF"/>
                </a:solidFill>
              </a:rPr>
              <a:t> to physical memory). The control of the c-granule </a:t>
            </a:r>
            <a:r>
              <a:rPr lang="pl-PL" i="1" dirty="0">
                <a:solidFill>
                  <a:srgbClr val="0000FF"/>
                </a:solidFill>
              </a:rPr>
              <a:t>g</a:t>
            </a:r>
            <a:r>
              <a:rPr lang="pl-PL" dirty="0">
                <a:solidFill>
                  <a:srgbClr val="0000FF"/>
                </a:solidFill>
              </a:rPr>
              <a:t> </a:t>
            </a:r>
            <a:r>
              <a:rPr lang="en-US" dirty="0">
                <a:solidFill>
                  <a:srgbClr val="0000FF"/>
                </a:solidFill>
              </a:rPr>
              <a:t>can use these specifications to either store </a:t>
            </a:r>
            <a:r>
              <a:rPr lang="pl-PL" i="1" dirty="0">
                <a:solidFill>
                  <a:srgbClr val="0000FF"/>
                </a:solidFill>
              </a:rPr>
              <a:t>g</a:t>
            </a:r>
            <a:r>
              <a:rPr lang="pl-PL" baseline="-25000" dirty="0">
                <a:solidFill>
                  <a:srgbClr val="0000FF"/>
                </a:solidFill>
              </a:rPr>
              <a:t>o</a:t>
            </a:r>
            <a:r>
              <a:rPr lang="en-US" dirty="0">
                <a:solidFill>
                  <a:srgbClr val="0000FF"/>
                </a:solidFill>
              </a:rPr>
              <a:t> in the p-layer of </a:t>
            </a:r>
            <a:r>
              <a:rPr lang="pl-PL" i="1" dirty="0">
                <a:solidFill>
                  <a:srgbClr val="0000FF"/>
                </a:solidFill>
              </a:rPr>
              <a:t>g</a:t>
            </a:r>
            <a:r>
              <a:rPr lang="en-US" dirty="0">
                <a:solidFill>
                  <a:srgbClr val="0000FF"/>
                </a:solidFill>
              </a:rPr>
              <a:t> or read </a:t>
            </a:r>
            <a:r>
              <a:rPr lang="pl-PL" i="1" dirty="0">
                <a:solidFill>
                  <a:srgbClr val="0000FF"/>
                </a:solidFill>
              </a:rPr>
              <a:t>g</a:t>
            </a:r>
            <a:r>
              <a:rPr lang="pl-PL" baseline="-25000" dirty="0">
                <a:solidFill>
                  <a:srgbClr val="0000FF"/>
                </a:solidFill>
              </a:rPr>
              <a:t>o</a:t>
            </a:r>
            <a:r>
              <a:rPr lang="en-US" dirty="0">
                <a:solidFill>
                  <a:srgbClr val="0000FF"/>
                </a:solidFill>
              </a:rPr>
              <a:t> from it into the </a:t>
            </a:r>
            <a:r>
              <a:rPr lang="en-US" dirty="0" err="1">
                <a:solidFill>
                  <a:srgbClr val="0000FF"/>
                </a:solidFill>
              </a:rPr>
              <a:t>i</a:t>
            </a:r>
            <a:r>
              <a:rPr lang="en-US" dirty="0">
                <a:solidFill>
                  <a:srgbClr val="0000FF"/>
                </a:solidFill>
              </a:rPr>
              <a:t>-layer of </a:t>
            </a:r>
            <a:r>
              <a:rPr lang="pl-PL" i="1" dirty="0">
                <a:solidFill>
                  <a:srgbClr val="0000FF"/>
                </a:solidFill>
              </a:rPr>
              <a:t>g</a:t>
            </a:r>
            <a:r>
              <a:rPr lang="en-US" dirty="0">
                <a:solidFill>
                  <a:srgbClr val="0000FF"/>
                </a:solidFill>
              </a:rPr>
              <a:t> </a:t>
            </a:r>
            <a:r>
              <a:rPr lang="pl-PL" dirty="0">
                <a:solidFill>
                  <a:srgbClr val="0000FF"/>
                </a:solidFill>
              </a:rPr>
              <a:t>(</a:t>
            </a:r>
            <a:r>
              <a:rPr lang="en-US" dirty="0">
                <a:solidFill>
                  <a:srgbClr val="0000FF"/>
                </a:solidFill>
              </a:rPr>
              <a:t>without losing any information</a:t>
            </a:r>
            <a:r>
              <a:rPr lang="pl-PL" dirty="0">
                <a:solidFill>
                  <a:srgbClr val="0000FF"/>
                </a:solidFill>
              </a:rPr>
              <a:t>)</a:t>
            </a:r>
            <a:r>
              <a:rPr lang="en-US" dirty="0">
                <a:solidFill>
                  <a:srgbClr val="0000FF"/>
                </a:solidFill>
              </a:rPr>
              <a:t>.</a:t>
            </a:r>
            <a:endParaRPr lang="pl-PL" dirty="0">
              <a:solidFill>
                <a:srgbClr val="0000FF"/>
              </a:solidFill>
            </a:endParaRPr>
          </a:p>
        </p:txBody>
      </p:sp>
    </p:spTree>
    <p:extLst>
      <p:ext uri="{BB962C8B-B14F-4D97-AF65-F5344CB8AC3E}">
        <p14:creationId xmlns:p14="http://schemas.microsoft.com/office/powerpoint/2010/main" val="2289855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 xmlns:a16="http://schemas.microsoft.com/office/drawing/2014/main" id="{E62D70A9-15E9-7805-5232-C42774D77DD9}"/>
              </a:ext>
            </a:extLst>
          </p:cNvPr>
          <p:cNvSpPr>
            <a:spLocks noGrp="1" noChangeArrowheads="1"/>
          </p:cNvSpPr>
          <p:nvPr>
            <p:ph type="title"/>
          </p:nvPr>
        </p:nvSpPr>
        <p:spPr>
          <a:xfrm>
            <a:off x="-29344" y="2276872"/>
            <a:ext cx="9144000" cy="1296144"/>
          </a:xfrm>
        </p:spPr>
        <p:txBody>
          <a:bodyPr/>
          <a:lstStyle/>
          <a:p>
            <a:pPr eaLnBrk="1" hangingPunct="1"/>
            <a:r>
              <a:rPr lang="pl-PL" sz="4000" b="1" dirty="0"/>
              <a:t/>
            </a:r>
            <a:br>
              <a:rPr lang="pl-PL" sz="4000" b="1" dirty="0"/>
            </a:br>
            <a:r>
              <a:rPr lang="pl-PL" sz="4000" b="1" dirty="0"/>
              <a:t>COMPLEX GRANULES</a:t>
            </a:r>
            <a:br>
              <a:rPr lang="pl-PL" sz="4000" b="1" dirty="0"/>
            </a:br>
            <a:r>
              <a:rPr lang="pl-PL" sz="4000" b="1" dirty="0"/>
              <a:t>(C-GRANULES) </a:t>
            </a:r>
            <a:br>
              <a:rPr lang="pl-PL" sz="4000" b="1" dirty="0"/>
            </a:br>
            <a:endParaRPr lang="pl-PL" sz="40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46</a:t>
            </a:fld>
            <a:endParaRPr lang="pl-PL"/>
          </a:p>
        </p:txBody>
      </p:sp>
    </p:spTree>
    <p:extLst>
      <p:ext uri="{BB962C8B-B14F-4D97-AF65-F5344CB8AC3E}">
        <p14:creationId xmlns:p14="http://schemas.microsoft.com/office/powerpoint/2010/main" val="373979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284609"/>
            <a:ext cx="9289032" cy="11517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dirty="0" err="1">
                <a:latin typeface="+mn-lt"/>
              </a:rPr>
              <a:t>GRANULAR</a:t>
            </a:r>
            <a:r>
              <a:rPr lang="pl-PL" sz="2800" b="1" dirty="0">
                <a:latin typeface="+mn-lt"/>
              </a:rPr>
              <a:t> COMPUTING (</a:t>
            </a:r>
            <a:r>
              <a:rPr lang="pl-PL" sz="2800" b="1" dirty="0" err="1">
                <a:latin typeface="+mn-lt"/>
              </a:rPr>
              <a:t>GrC</a:t>
            </a:r>
            <a:r>
              <a:rPr lang="pl-PL" sz="2800" b="1" dirty="0">
                <a:latin typeface="+mn-lt"/>
              </a:rPr>
              <a:t>) </a:t>
            </a:r>
          </a:p>
          <a:p>
            <a:pPr eaLnBrk="1" hangingPunct="1">
              <a:defRPr/>
            </a:pPr>
            <a:r>
              <a:rPr lang="pl-PL" sz="2800" b="1" dirty="0">
                <a:latin typeface="+mn-lt"/>
              </a:rPr>
              <a:t>&amp; </a:t>
            </a:r>
          </a:p>
          <a:p>
            <a:pPr eaLnBrk="1" hangingPunct="1">
              <a:defRPr/>
            </a:pPr>
            <a:r>
              <a:rPr lang="pl-PL" sz="2800" b="1" dirty="0">
                <a:latin typeface="+mn-lt"/>
              </a:rPr>
              <a:t>INTERACTIVE </a:t>
            </a:r>
            <a:r>
              <a:rPr lang="pl-PL" sz="2800" b="1" dirty="0" err="1">
                <a:latin typeface="+mn-lt"/>
              </a:rPr>
              <a:t>GRANULAR</a:t>
            </a:r>
            <a:r>
              <a:rPr lang="pl-PL" sz="2800" b="1" dirty="0">
                <a:latin typeface="+mn-lt"/>
              </a:rPr>
              <a:t> COMPUTING (</a:t>
            </a:r>
            <a:r>
              <a:rPr lang="pl-PL" sz="2800" b="1" dirty="0" err="1">
                <a:latin typeface="+mn-lt"/>
              </a:rPr>
              <a:t>IGrC</a:t>
            </a:r>
            <a:r>
              <a:rPr lang="pl-PL" sz="2800" b="1" dirty="0">
                <a:latin typeface="+mn-lt"/>
              </a:rPr>
              <a:t>)</a:t>
            </a:r>
            <a:endParaRPr lang="en-US" sz="2800" b="1" dirty="0">
              <a:latin typeface="+mn-lt"/>
            </a:endParaRPr>
          </a:p>
        </p:txBody>
      </p:sp>
      <p:sp>
        <p:nvSpPr>
          <p:cNvPr id="2" name="Symbol zastępczy numeru slajdu 1"/>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47</a:t>
            </a:fld>
            <a:endParaRPr lang="pl-PL"/>
          </a:p>
        </p:txBody>
      </p:sp>
      <p:grpSp>
        <p:nvGrpSpPr>
          <p:cNvPr id="25" name="Grupa 24"/>
          <p:cNvGrpSpPr/>
          <p:nvPr/>
        </p:nvGrpSpPr>
        <p:grpSpPr>
          <a:xfrm>
            <a:off x="399035" y="2815717"/>
            <a:ext cx="8064895" cy="2264621"/>
            <a:chOff x="1601198" y="1703335"/>
            <a:chExt cx="6859234" cy="2052460"/>
          </a:xfrm>
        </p:grpSpPr>
        <p:sp>
          <p:nvSpPr>
            <p:cNvPr id="3" name="pole tekstowe 2"/>
            <p:cNvSpPr txBox="1"/>
            <p:nvPr/>
          </p:nvSpPr>
          <p:spPr>
            <a:xfrm>
              <a:off x="1601198" y="1703335"/>
              <a:ext cx="6859234" cy="334731"/>
            </a:xfrm>
            <a:prstGeom prst="rect">
              <a:avLst/>
            </a:prstGeom>
            <a:noFill/>
          </p:spPr>
          <p:txBody>
            <a:bodyPr wrap="square" lIns="0" tIns="0" rIns="0" bIns="0" rtlCol="0">
              <a:spAutoFit/>
            </a:bodyPr>
            <a:lstStyle/>
            <a:p>
              <a:pPr algn="ctr"/>
              <a:r>
                <a:rPr lang="pl-PL" sz="2400" i="1" dirty="0">
                  <a:solidFill>
                    <a:srgbClr val="0000FF"/>
                  </a:solidFill>
                </a:rPr>
                <a:t>g =(syn(g), </a:t>
              </a:r>
              <a:r>
                <a:rPr lang="pl-PL" sz="2400" i="1" dirty="0" err="1">
                  <a:solidFill>
                    <a:srgbClr val="0000FF"/>
                  </a:solidFill>
                </a:rPr>
                <a:t>sem</a:t>
              </a:r>
              <a:r>
                <a:rPr lang="pl-PL" sz="2400" i="1" dirty="0">
                  <a:solidFill>
                    <a:srgbClr val="0000FF"/>
                  </a:solidFill>
                </a:rPr>
                <a:t>(g)) – granule</a:t>
              </a:r>
            </a:p>
          </p:txBody>
        </p:sp>
        <p:cxnSp>
          <p:nvCxnSpPr>
            <p:cNvPr id="7" name="Łącznik prosty ze strzałką 6"/>
            <p:cNvCxnSpPr>
              <a:cxnSpLocks/>
            </p:cNvCxnSpPr>
            <p:nvPr/>
          </p:nvCxnSpPr>
          <p:spPr>
            <a:xfrm flipH="1">
              <a:off x="3802976" y="2147754"/>
              <a:ext cx="225680" cy="2858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a:cxnSpLocks/>
            </p:cNvCxnSpPr>
            <p:nvPr/>
          </p:nvCxnSpPr>
          <p:spPr>
            <a:xfrm>
              <a:off x="5030815" y="2123856"/>
              <a:ext cx="241373" cy="2914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pole tekstowe 11"/>
            <p:cNvSpPr txBox="1"/>
            <p:nvPr/>
          </p:nvSpPr>
          <p:spPr>
            <a:xfrm>
              <a:off x="2555244" y="2409333"/>
              <a:ext cx="2038543" cy="334731"/>
            </a:xfrm>
            <a:prstGeom prst="rect">
              <a:avLst/>
            </a:prstGeom>
            <a:noFill/>
          </p:spPr>
          <p:txBody>
            <a:bodyPr wrap="square" lIns="0" tIns="0" rIns="0" bIns="0" rtlCol="0">
              <a:spAutoFit/>
            </a:bodyPr>
            <a:lstStyle/>
            <a:p>
              <a:r>
                <a:rPr lang="pl-PL" sz="2400" i="1" dirty="0">
                  <a:solidFill>
                    <a:srgbClr val="0000FF"/>
                  </a:solidFill>
                </a:rPr>
                <a:t>syn(g) – </a:t>
              </a:r>
              <a:r>
                <a:rPr lang="en-US" sz="2400" i="1" dirty="0">
                  <a:solidFill>
                    <a:srgbClr val="0000FF"/>
                  </a:solidFill>
                </a:rPr>
                <a:t>syntax</a:t>
              </a:r>
            </a:p>
          </p:txBody>
        </p:sp>
        <p:sp>
          <p:nvSpPr>
            <p:cNvPr id="13" name="pole tekstowe 12"/>
            <p:cNvSpPr txBox="1"/>
            <p:nvPr/>
          </p:nvSpPr>
          <p:spPr>
            <a:xfrm>
              <a:off x="4537894" y="2438477"/>
              <a:ext cx="3114175" cy="334731"/>
            </a:xfrm>
            <a:prstGeom prst="rect">
              <a:avLst/>
            </a:prstGeom>
            <a:noFill/>
          </p:spPr>
          <p:txBody>
            <a:bodyPr wrap="square" lIns="0" tIns="0" rIns="0" bIns="0" rtlCol="0">
              <a:spAutoFit/>
            </a:bodyPr>
            <a:lstStyle/>
            <a:p>
              <a:r>
                <a:rPr lang="pl-PL" sz="2400" i="1" dirty="0" err="1">
                  <a:solidFill>
                    <a:srgbClr val="0000FF"/>
                  </a:solidFill>
                </a:rPr>
                <a:t>sem</a:t>
              </a:r>
              <a:r>
                <a:rPr lang="pl-PL" sz="2400" i="1" dirty="0">
                  <a:solidFill>
                    <a:srgbClr val="0000FF"/>
                  </a:solidFill>
                </a:rPr>
                <a:t>(g) – </a:t>
              </a:r>
              <a:r>
                <a:rPr lang="en-US" sz="2400" i="1" dirty="0">
                  <a:solidFill>
                    <a:srgbClr val="0000FF"/>
                  </a:solidFill>
                </a:rPr>
                <a:t>semantics</a:t>
              </a:r>
            </a:p>
          </p:txBody>
        </p:sp>
        <p:cxnSp>
          <p:nvCxnSpPr>
            <p:cNvPr id="17" name="Łącznik prosty ze strzałką 16"/>
            <p:cNvCxnSpPr>
              <a:cxnSpLocks/>
            </p:cNvCxnSpPr>
            <p:nvPr/>
          </p:nvCxnSpPr>
          <p:spPr>
            <a:xfrm flipH="1">
              <a:off x="5030815" y="2826763"/>
              <a:ext cx="357477" cy="6030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p:cNvCxnSpPr>
              <a:cxnSpLocks/>
            </p:cNvCxnSpPr>
            <p:nvPr/>
          </p:nvCxnSpPr>
          <p:spPr>
            <a:xfrm>
              <a:off x="5437973" y="2831392"/>
              <a:ext cx="304417" cy="5983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pole tekstowe 22"/>
            <p:cNvSpPr txBox="1"/>
            <p:nvPr/>
          </p:nvSpPr>
          <p:spPr>
            <a:xfrm>
              <a:off x="4457352" y="3417369"/>
              <a:ext cx="1146925" cy="334731"/>
            </a:xfrm>
            <a:prstGeom prst="rect">
              <a:avLst/>
            </a:prstGeom>
            <a:noFill/>
          </p:spPr>
          <p:txBody>
            <a:bodyPr wrap="square" lIns="0" tIns="0" rIns="0" bIns="0" rtlCol="0">
              <a:spAutoFit/>
            </a:bodyPr>
            <a:lstStyle/>
            <a:p>
              <a:r>
                <a:rPr lang="en-US" sz="2400" i="1" dirty="0">
                  <a:solidFill>
                    <a:srgbClr val="0000FF"/>
                  </a:solidFill>
                </a:rPr>
                <a:t>abstract</a:t>
              </a:r>
            </a:p>
          </p:txBody>
        </p:sp>
        <p:sp>
          <p:nvSpPr>
            <p:cNvPr id="24" name="pole tekstowe 23"/>
            <p:cNvSpPr txBox="1"/>
            <p:nvPr/>
          </p:nvSpPr>
          <p:spPr>
            <a:xfrm>
              <a:off x="5701514" y="3421064"/>
              <a:ext cx="1723290" cy="334731"/>
            </a:xfrm>
            <a:prstGeom prst="rect">
              <a:avLst/>
            </a:prstGeom>
            <a:noFill/>
          </p:spPr>
          <p:txBody>
            <a:bodyPr wrap="square" lIns="0" tIns="0" rIns="0" bIns="0" rtlCol="0">
              <a:spAutoFit/>
            </a:bodyPr>
            <a:lstStyle/>
            <a:p>
              <a:r>
                <a:rPr lang="pl-PL" sz="2400" i="1" dirty="0" err="1">
                  <a:solidFill>
                    <a:srgbClr val="0000FF"/>
                  </a:solidFill>
                </a:rPr>
                <a:t>physical</a:t>
              </a:r>
              <a:r>
                <a:rPr lang="pl-PL" sz="2400" i="1" dirty="0">
                  <a:solidFill>
                    <a:srgbClr val="0000FF"/>
                  </a:solidFill>
                </a:rPr>
                <a:t> </a:t>
              </a:r>
            </a:p>
          </p:txBody>
        </p:sp>
      </p:grpSp>
      <p:sp>
        <p:nvSpPr>
          <p:cNvPr id="6" name="Prostokąt 5"/>
          <p:cNvSpPr/>
          <p:nvPr/>
        </p:nvSpPr>
        <p:spPr>
          <a:xfrm>
            <a:off x="6721375" y="3576369"/>
            <a:ext cx="1803698" cy="4198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FF"/>
                </a:solidFill>
              </a:rPr>
              <a:t>(only in IGrC)</a:t>
            </a:r>
          </a:p>
        </p:txBody>
      </p:sp>
    </p:spTree>
    <p:extLst>
      <p:ext uri="{BB962C8B-B14F-4D97-AF65-F5344CB8AC3E}">
        <p14:creationId xmlns:p14="http://schemas.microsoft.com/office/powerpoint/2010/main" val="3144670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80577" y="0"/>
            <a:ext cx="8451118"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600" b="1" dirty="0" err="1">
                <a:latin typeface="+mn-lt"/>
              </a:rPr>
              <a:t>GrC</a:t>
            </a:r>
            <a:r>
              <a:rPr lang="en-US" sz="3600" b="1" dirty="0">
                <a:latin typeface="+mn-lt"/>
              </a:rPr>
              <a:t> &amp; </a:t>
            </a:r>
            <a:r>
              <a:rPr lang="en-US" sz="3600" b="1" dirty="0" err="1">
                <a:latin typeface="+mn-lt"/>
              </a:rPr>
              <a:t>IGrC</a:t>
            </a:r>
            <a:endParaRPr lang="en-US" sz="3600" b="1" dirty="0">
              <a:latin typeface="+mn-lt"/>
            </a:endParaRPr>
          </a:p>
        </p:txBody>
      </p:sp>
      <p:sp>
        <p:nvSpPr>
          <p:cNvPr id="2" name="Symbol zastępczy numeru slajdu 1"/>
          <p:cNvSpPr>
            <a:spLocks noGrp="1"/>
          </p:cNvSpPr>
          <p:nvPr>
            <p:ph type="sldNum" sz="quarter" idx="12"/>
          </p:nvPr>
        </p:nvSpPr>
        <p:spPr>
          <a:xfrm>
            <a:off x="8420979" y="6483431"/>
            <a:ext cx="621432" cy="321889"/>
          </a:xfrm>
        </p:spPr>
        <p:txBody>
          <a:bodyPr/>
          <a:lstStyle/>
          <a:p>
            <a:pPr>
              <a:defRPr/>
            </a:pPr>
            <a:fld id="{D02E777F-298D-4C96-825C-3DC57E52C55E}" type="slidenum">
              <a:rPr lang="pl-PL" smtClean="0"/>
              <a:pPr>
                <a:defRPr/>
              </a:pPr>
              <a:t>48</a:t>
            </a:fld>
            <a:endParaRPr lang="pl-PL" dirty="0"/>
          </a:p>
        </p:txBody>
      </p:sp>
      <p:sp>
        <p:nvSpPr>
          <p:cNvPr id="5" name="pole tekstowe 4">
            <a:extLst>
              <a:ext uri="{FF2B5EF4-FFF2-40B4-BE49-F238E27FC236}">
                <a16:creationId xmlns="" xmlns:a16="http://schemas.microsoft.com/office/drawing/2014/main" id="{4E5198D7-E025-D71A-4F73-57E7350C05DD}"/>
              </a:ext>
            </a:extLst>
          </p:cNvPr>
          <p:cNvSpPr txBox="1"/>
          <p:nvPr/>
        </p:nvSpPr>
        <p:spPr>
          <a:xfrm>
            <a:off x="122438" y="828237"/>
            <a:ext cx="8767396" cy="4708981"/>
          </a:xfrm>
          <a:prstGeom prst="rect">
            <a:avLst/>
          </a:prstGeom>
          <a:noFill/>
        </p:spPr>
        <p:txBody>
          <a:bodyPr wrap="square" rtlCol="0">
            <a:spAutoFit/>
          </a:bodyPr>
          <a:lstStyle/>
          <a:p>
            <a:pPr eaLnBrk="1" hangingPunct="1">
              <a:defRPr/>
            </a:pPr>
            <a:r>
              <a:rPr lang="en-US" sz="2000" u="sng" noProof="0" dirty="0">
                <a:solidFill>
                  <a:srgbClr val="0000FF"/>
                </a:solidFill>
              </a:rPr>
              <a:t>Remarks</a:t>
            </a:r>
            <a:r>
              <a:rPr lang="en-US" sz="2000" noProof="0" dirty="0">
                <a:solidFill>
                  <a:srgbClr val="0000FF"/>
                </a:solidFill>
              </a:rPr>
              <a:t>. </a:t>
            </a:r>
            <a:endParaRPr lang="pl-PL" sz="2000" noProof="0" dirty="0">
              <a:solidFill>
                <a:srgbClr val="0000FF"/>
              </a:solidFill>
            </a:endParaRPr>
          </a:p>
          <a:p>
            <a:pPr marL="285750" indent="-285750">
              <a:buFont typeface="Arial" panose="020B0604020202020204" pitchFamily="34" charset="0"/>
              <a:buChar char="•"/>
              <a:defRPr/>
            </a:pPr>
            <a:r>
              <a:rPr lang="en-US" sz="2000" dirty="0">
                <a:solidFill>
                  <a:srgbClr val="0000FF"/>
                </a:solidFill>
              </a:rPr>
              <a:t>In order to successfully search for high-quality granules </a:t>
            </a:r>
            <a:r>
              <a:rPr lang="pl-PL" sz="2000" dirty="0">
                <a:solidFill>
                  <a:srgbClr val="0000FF"/>
                </a:solidFill>
              </a:rPr>
              <a:t>(</a:t>
            </a:r>
            <a:r>
              <a:rPr lang="en-US" sz="2000" dirty="0">
                <a:solidFill>
                  <a:srgbClr val="0000FF"/>
                </a:solidFill>
              </a:rPr>
              <a:t>information granules in </a:t>
            </a:r>
            <a:r>
              <a:rPr lang="en-US" sz="2000" dirty="0" err="1">
                <a:solidFill>
                  <a:srgbClr val="0000FF"/>
                </a:solidFill>
              </a:rPr>
              <a:t>GrC</a:t>
            </a:r>
            <a:r>
              <a:rPr lang="en-US" sz="2000" dirty="0">
                <a:solidFill>
                  <a:srgbClr val="0000FF"/>
                </a:solidFill>
              </a:rPr>
              <a:t> and c-granules in </a:t>
            </a:r>
            <a:r>
              <a:rPr lang="en-US" sz="2000" dirty="0" err="1">
                <a:solidFill>
                  <a:srgbClr val="0000FF"/>
                </a:solidFill>
              </a:rPr>
              <a:t>IGrC</a:t>
            </a:r>
            <a:r>
              <a:rPr lang="en-US" sz="2000" dirty="0">
                <a:solidFill>
                  <a:srgbClr val="0000FF"/>
                </a:solidFill>
              </a:rPr>
              <a:t>) as computational building blocks for cognition, they must first be discovered</a:t>
            </a:r>
            <a:r>
              <a:rPr lang="pl-PL" sz="2000" dirty="0">
                <a:solidFill>
                  <a:srgbClr val="0000FF"/>
                </a:solidFill>
              </a:rPr>
              <a:t>:</a:t>
            </a:r>
          </a:p>
          <a:p>
            <a:pPr marL="742950" lvl="1" indent="-285750">
              <a:buFont typeface="Arial" panose="020B0604020202020204" pitchFamily="34" charset="0"/>
              <a:buChar char="•"/>
              <a:defRPr/>
            </a:pPr>
            <a:r>
              <a:rPr lang="en-US" sz="2000" dirty="0">
                <a:solidFill>
                  <a:srgbClr val="0000FF"/>
                </a:solidFill>
              </a:rPr>
              <a:t>language</a:t>
            </a:r>
            <a:r>
              <a:rPr lang="pl-PL" sz="2000" dirty="0">
                <a:solidFill>
                  <a:srgbClr val="0000FF"/>
                </a:solidFill>
              </a:rPr>
              <a:t>s</a:t>
            </a:r>
            <a:r>
              <a:rPr lang="en-US" sz="2000" dirty="0">
                <a:solidFill>
                  <a:srgbClr val="0000FF"/>
                </a:solidFill>
              </a:rPr>
              <a:t> </a:t>
            </a:r>
            <a:r>
              <a:rPr lang="pl-PL" sz="2000" dirty="0">
                <a:solidFill>
                  <a:srgbClr val="0000FF"/>
                </a:solidFill>
              </a:rPr>
              <a:t>for </a:t>
            </a:r>
            <a:r>
              <a:rPr lang="en-US" sz="2000" dirty="0">
                <a:solidFill>
                  <a:srgbClr val="0000FF"/>
                </a:solidFill>
              </a:rPr>
              <a:t>express</a:t>
            </a:r>
            <a:r>
              <a:rPr lang="pl-PL" sz="2000" dirty="0" err="1">
                <a:solidFill>
                  <a:srgbClr val="0000FF"/>
                </a:solidFill>
              </a:rPr>
              <a:t>ing</a:t>
            </a:r>
            <a:r>
              <a:rPr lang="en-US" sz="2000" dirty="0">
                <a:solidFill>
                  <a:srgbClr val="0000FF"/>
                </a:solidFill>
              </a:rPr>
              <a:t> granule</a:t>
            </a:r>
            <a:r>
              <a:rPr lang="pl-PL" sz="2000" dirty="0">
                <a:solidFill>
                  <a:srgbClr val="0000FF"/>
                </a:solidFill>
              </a:rPr>
              <a:t>s on </a:t>
            </a:r>
            <a:r>
              <a:rPr lang="en-US" sz="2000" dirty="0">
                <a:solidFill>
                  <a:srgbClr val="0000FF"/>
                </a:solidFill>
              </a:rPr>
              <a:t>hierarchical levels,</a:t>
            </a:r>
          </a:p>
          <a:p>
            <a:pPr marL="742950" lvl="1" indent="-285750">
              <a:buFont typeface="Arial" panose="020B0604020202020204" pitchFamily="34" charset="0"/>
              <a:buChar char="•"/>
              <a:defRPr/>
            </a:pPr>
            <a:r>
              <a:rPr lang="en-US" sz="2000" dirty="0">
                <a:solidFill>
                  <a:srgbClr val="0000FF"/>
                </a:solidFill>
              </a:rPr>
              <a:t>interpretation</a:t>
            </a:r>
            <a:r>
              <a:rPr lang="pl-PL" sz="2000" dirty="0">
                <a:solidFill>
                  <a:srgbClr val="0000FF"/>
                </a:solidFill>
              </a:rPr>
              <a:t>s</a:t>
            </a:r>
            <a:r>
              <a:rPr lang="en-US" sz="2000" dirty="0">
                <a:solidFill>
                  <a:srgbClr val="0000FF"/>
                </a:solidFill>
              </a:rPr>
              <a:t> of the languages that define the </a:t>
            </a:r>
            <a:r>
              <a:rPr lang="pl-PL" sz="2000" dirty="0">
                <a:solidFill>
                  <a:srgbClr val="0000FF"/>
                </a:solidFill>
              </a:rPr>
              <a:t>(</a:t>
            </a:r>
            <a:r>
              <a:rPr lang="en-US" sz="2000" dirty="0">
                <a:solidFill>
                  <a:srgbClr val="0000FF"/>
                </a:solidFill>
              </a:rPr>
              <a:t>abstract and</a:t>
            </a:r>
            <a:r>
              <a:rPr lang="pl-PL" sz="2000" dirty="0">
                <a:solidFill>
                  <a:srgbClr val="0000FF"/>
                </a:solidFill>
              </a:rPr>
              <a:t>/</a:t>
            </a:r>
            <a:r>
              <a:rPr lang="pl-PL" sz="2000" dirty="0" err="1">
                <a:solidFill>
                  <a:srgbClr val="0000FF"/>
                </a:solidFill>
              </a:rPr>
              <a:t>or</a:t>
            </a:r>
            <a:r>
              <a:rPr lang="en-US" sz="2000" dirty="0">
                <a:solidFill>
                  <a:srgbClr val="0000FF"/>
                </a:solidFill>
              </a:rPr>
              <a:t> physical</a:t>
            </a:r>
            <a:r>
              <a:rPr lang="pl-PL" sz="2000" dirty="0">
                <a:solidFill>
                  <a:srgbClr val="0000FF"/>
                </a:solidFill>
              </a:rPr>
              <a:t>) </a:t>
            </a:r>
            <a:r>
              <a:rPr lang="en-US" sz="2000" dirty="0">
                <a:solidFill>
                  <a:srgbClr val="0000FF"/>
                </a:solidFill>
              </a:rPr>
              <a:t>semantics of granules,</a:t>
            </a:r>
          </a:p>
          <a:p>
            <a:pPr marL="742950" lvl="1" indent="-285750">
              <a:buFont typeface="Arial" panose="020B0604020202020204" pitchFamily="34" charset="0"/>
              <a:buChar char="•"/>
              <a:defRPr/>
            </a:pPr>
            <a:r>
              <a:rPr lang="en-US" sz="2000" dirty="0">
                <a:solidFill>
                  <a:srgbClr val="0000FF"/>
                </a:solidFill>
              </a:rPr>
              <a:t>relevant utility measures that estimate whether the discovered granules can be treated as satisfactory computational building blocks for cognition</a:t>
            </a:r>
            <a:r>
              <a:rPr lang="pl-PL" sz="2000" dirty="0">
                <a:solidFill>
                  <a:srgbClr val="0000FF"/>
                </a:solidFill>
              </a:rPr>
              <a:t>,</a:t>
            </a:r>
          </a:p>
          <a:p>
            <a:pPr marL="742950" lvl="1" indent="-285750">
              <a:buFont typeface="Arial" panose="020B0604020202020204" pitchFamily="34" charset="0"/>
              <a:buChar char="•"/>
              <a:defRPr/>
            </a:pPr>
            <a:r>
              <a:rPr lang="en-US" sz="2000" dirty="0">
                <a:solidFill>
                  <a:srgbClr val="0000FF"/>
                </a:solidFill>
              </a:rPr>
              <a:t>efficient searching strategies for granules </a:t>
            </a:r>
            <a:r>
              <a:rPr lang="pl-PL" sz="2000" dirty="0" err="1">
                <a:solidFill>
                  <a:srgbClr val="0000FF"/>
                </a:solidFill>
              </a:rPr>
              <a:t>expressed</a:t>
            </a:r>
            <a:r>
              <a:rPr lang="pl-PL" sz="2000" dirty="0">
                <a:solidFill>
                  <a:srgbClr val="0000FF"/>
                </a:solidFill>
              </a:rPr>
              <a:t> in </a:t>
            </a:r>
            <a:r>
              <a:rPr lang="en-US" sz="2000" dirty="0">
                <a:solidFill>
                  <a:srgbClr val="0000FF"/>
                </a:solidFill>
              </a:rPr>
              <a:t>the languages that have satisfactory qualities relative to these measures</a:t>
            </a:r>
            <a:r>
              <a:rPr lang="pl-PL" sz="2000" dirty="0">
                <a:solidFill>
                  <a:srgbClr val="0000FF"/>
                </a:solidFill>
              </a:rPr>
              <a:t>,</a:t>
            </a:r>
          </a:p>
          <a:p>
            <a:pPr marL="742950" lvl="1" indent="-285750">
              <a:buFont typeface="Arial" panose="020B0604020202020204" pitchFamily="34" charset="0"/>
              <a:buChar char="•"/>
              <a:defRPr/>
            </a:pPr>
            <a:r>
              <a:rPr lang="en-US" sz="2000" dirty="0">
                <a:solidFill>
                  <a:srgbClr val="0000FF"/>
                </a:solidFill>
              </a:rPr>
              <a:t>adaptive strategies accordingly modifying the aforementioned entities to successfully </a:t>
            </a:r>
            <a:r>
              <a:rPr lang="pl-PL" sz="2000" dirty="0" err="1">
                <a:solidFill>
                  <a:srgbClr val="0000FF"/>
                </a:solidFill>
              </a:rPr>
              <a:t>support</a:t>
            </a:r>
            <a:r>
              <a:rPr lang="pl-PL" sz="2000" dirty="0">
                <a:solidFill>
                  <a:srgbClr val="0000FF"/>
                </a:solidFill>
              </a:rPr>
              <a:t> the </a:t>
            </a:r>
            <a:r>
              <a:rPr lang="en-US" sz="2000" dirty="0">
                <a:solidFill>
                  <a:srgbClr val="0000FF"/>
                </a:solidFill>
              </a:rPr>
              <a:t>discover</a:t>
            </a:r>
            <a:r>
              <a:rPr lang="pl-PL" sz="2000" dirty="0">
                <a:solidFill>
                  <a:srgbClr val="0000FF"/>
                </a:solidFill>
              </a:rPr>
              <a:t>y of</a:t>
            </a:r>
            <a:r>
              <a:rPr lang="en-US" sz="2000" dirty="0">
                <a:solidFill>
                  <a:srgbClr val="0000FF"/>
                </a:solidFill>
              </a:rPr>
              <a:t> computational building blocks for cognition.</a:t>
            </a:r>
          </a:p>
        </p:txBody>
      </p:sp>
    </p:spTree>
    <p:extLst>
      <p:ext uri="{BB962C8B-B14F-4D97-AF65-F5344CB8AC3E}">
        <p14:creationId xmlns:p14="http://schemas.microsoft.com/office/powerpoint/2010/main" val="454644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80577" y="0"/>
            <a:ext cx="8451118"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600" b="1" dirty="0" err="1">
                <a:latin typeface="+mn-lt"/>
              </a:rPr>
              <a:t>GrC</a:t>
            </a:r>
            <a:r>
              <a:rPr lang="en-US" sz="3600" b="1" dirty="0">
                <a:latin typeface="+mn-lt"/>
              </a:rPr>
              <a:t> &amp; </a:t>
            </a:r>
            <a:r>
              <a:rPr lang="en-US" sz="3600" b="1" dirty="0" err="1">
                <a:latin typeface="+mn-lt"/>
              </a:rPr>
              <a:t>IGrC</a:t>
            </a:r>
            <a:endParaRPr lang="en-US" sz="3600" b="1" dirty="0">
              <a:latin typeface="+mn-lt"/>
            </a:endParaRPr>
          </a:p>
        </p:txBody>
      </p:sp>
      <p:sp>
        <p:nvSpPr>
          <p:cNvPr id="2" name="Symbol zastępczy numeru slajdu 1"/>
          <p:cNvSpPr>
            <a:spLocks noGrp="1"/>
          </p:cNvSpPr>
          <p:nvPr>
            <p:ph type="sldNum" sz="quarter" idx="12"/>
          </p:nvPr>
        </p:nvSpPr>
        <p:spPr>
          <a:xfrm>
            <a:off x="8420979" y="6483431"/>
            <a:ext cx="621432" cy="321889"/>
          </a:xfrm>
        </p:spPr>
        <p:txBody>
          <a:bodyPr/>
          <a:lstStyle/>
          <a:p>
            <a:pPr>
              <a:defRPr/>
            </a:pPr>
            <a:fld id="{D02E777F-298D-4C96-825C-3DC57E52C55E}" type="slidenum">
              <a:rPr lang="pl-PL" smtClean="0"/>
              <a:pPr>
                <a:defRPr/>
              </a:pPr>
              <a:t>49</a:t>
            </a:fld>
            <a:endParaRPr lang="pl-PL" dirty="0"/>
          </a:p>
        </p:txBody>
      </p:sp>
      <p:sp>
        <p:nvSpPr>
          <p:cNvPr id="5" name="pole tekstowe 4">
            <a:extLst>
              <a:ext uri="{FF2B5EF4-FFF2-40B4-BE49-F238E27FC236}">
                <a16:creationId xmlns="" xmlns:a16="http://schemas.microsoft.com/office/drawing/2014/main" id="{4E5198D7-E025-D71A-4F73-57E7350C05DD}"/>
              </a:ext>
            </a:extLst>
          </p:cNvPr>
          <p:cNvSpPr txBox="1"/>
          <p:nvPr/>
        </p:nvSpPr>
        <p:spPr>
          <a:xfrm>
            <a:off x="197092" y="447044"/>
            <a:ext cx="8767396" cy="5632311"/>
          </a:xfrm>
          <a:prstGeom prst="rect">
            <a:avLst/>
          </a:prstGeom>
          <a:noFill/>
        </p:spPr>
        <p:txBody>
          <a:bodyPr wrap="square" rtlCol="0">
            <a:spAutoFit/>
          </a:bodyPr>
          <a:lstStyle/>
          <a:p>
            <a:pPr eaLnBrk="1" hangingPunct="1">
              <a:defRPr/>
            </a:pPr>
            <a:r>
              <a:rPr lang="en-US" sz="2000" u="sng" noProof="0" dirty="0">
                <a:solidFill>
                  <a:srgbClr val="0000FF"/>
                </a:solidFill>
              </a:rPr>
              <a:t>Remarks</a:t>
            </a:r>
            <a:r>
              <a:rPr lang="pl-PL" sz="2000" u="sng" noProof="0" dirty="0">
                <a:solidFill>
                  <a:srgbClr val="0000FF"/>
                </a:solidFill>
              </a:rPr>
              <a:t> (</a:t>
            </a:r>
            <a:r>
              <a:rPr lang="pl-PL" sz="2000" u="sng" noProof="0" dirty="0" err="1">
                <a:solidFill>
                  <a:srgbClr val="0000FF"/>
                </a:solidFill>
              </a:rPr>
              <a:t>cont</a:t>
            </a:r>
            <a:r>
              <a:rPr lang="pl-PL" sz="2000" u="sng" noProof="0" dirty="0">
                <a:solidFill>
                  <a:srgbClr val="0000FF"/>
                </a:solidFill>
              </a:rPr>
              <a:t>.)</a:t>
            </a:r>
            <a:r>
              <a:rPr lang="en-US" sz="2000" noProof="0" dirty="0">
                <a:solidFill>
                  <a:srgbClr val="0000FF"/>
                </a:solidFill>
              </a:rPr>
              <a:t>. </a:t>
            </a:r>
            <a:endParaRPr lang="pl-PL" sz="2000" noProof="0" dirty="0">
              <a:solidFill>
                <a:srgbClr val="0000FF"/>
              </a:solidFill>
            </a:endParaRPr>
          </a:p>
          <a:p>
            <a:pPr marL="285750" indent="-285750" eaLnBrk="1" hangingPunct="1">
              <a:buFont typeface="Arial" panose="020B0604020202020204" pitchFamily="34" charset="0"/>
              <a:buChar char="•"/>
              <a:defRPr/>
            </a:pPr>
            <a:r>
              <a:rPr lang="en-US" sz="2000" dirty="0">
                <a:solidFill>
                  <a:srgbClr val="0000FF"/>
                </a:solidFill>
              </a:rPr>
              <a:t>The semantics of granules should be based on constructively defined relational systems consisting of sets of objects and the relationships between them. These sets of objects include pre-defined granules  </a:t>
            </a:r>
            <a:r>
              <a:rPr lang="pl-PL" sz="2000" dirty="0">
                <a:solidFill>
                  <a:srgbClr val="0000FF"/>
                </a:solidFill>
              </a:rPr>
              <a:t>for the </a:t>
            </a:r>
            <a:r>
              <a:rPr lang="en-US" sz="2000" dirty="0">
                <a:solidFill>
                  <a:srgbClr val="0000FF"/>
                </a:solidFill>
              </a:rPr>
              <a:t>currently considered hierarchical level </a:t>
            </a:r>
            <a:r>
              <a:rPr lang="pl-PL" sz="2000" dirty="0">
                <a:solidFill>
                  <a:srgbClr val="0000FF"/>
                </a:solidFill>
              </a:rPr>
              <a:t>and </a:t>
            </a:r>
            <a:r>
              <a:rPr lang="en-US" sz="2000" dirty="0">
                <a:solidFill>
                  <a:srgbClr val="0000FF"/>
                </a:solidFill>
              </a:rPr>
              <a:t>new granules defined on this level</a:t>
            </a:r>
            <a:r>
              <a:rPr lang="pl-PL" sz="2000" dirty="0">
                <a:solidFill>
                  <a:srgbClr val="0000FF"/>
                </a:solidFill>
              </a:rPr>
              <a:t> (</a:t>
            </a:r>
            <a:r>
              <a:rPr lang="en-US" sz="2000" dirty="0">
                <a:solidFill>
                  <a:srgbClr val="0000FF"/>
                </a:solidFill>
              </a:rPr>
              <a:t>in the language for expressing granules</a:t>
            </a:r>
            <a:r>
              <a:rPr lang="pl-PL" sz="2000" dirty="0">
                <a:solidFill>
                  <a:srgbClr val="0000FF"/>
                </a:solidFill>
              </a:rPr>
              <a:t>). </a:t>
            </a:r>
            <a:r>
              <a:rPr lang="en-US" sz="2000" dirty="0">
                <a:solidFill>
                  <a:srgbClr val="0000FF"/>
                </a:solidFill>
              </a:rPr>
              <a:t>These new granules are constructed </a:t>
            </a:r>
            <a:r>
              <a:rPr lang="pl-PL" sz="2000" dirty="0">
                <a:solidFill>
                  <a:srgbClr val="0000FF"/>
                </a:solidFill>
              </a:rPr>
              <a:t>by </a:t>
            </a:r>
            <a:r>
              <a:rPr lang="en-US" sz="2000" dirty="0">
                <a:solidFill>
                  <a:srgbClr val="0000FF"/>
                </a:solidFill>
              </a:rPr>
              <a:t>control of a given c-granule aiming to discover the granules as computational building blocks for cognition. The languages for expressing granules are interpreted within these relational systems. </a:t>
            </a:r>
          </a:p>
          <a:p>
            <a:pPr marL="285750" indent="-285750" eaLnBrk="1" hangingPunct="1">
              <a:buFont typeface="Arial" panose="020B0604020202020204" pitchFamily="34" charset="0"/>
              <a:buChar char="•"/>
              <a:defRPr/>
            </a:pPr>
            <a:r>
              <a:rPr lang="en-US" sz="2000" dirty="0">
                <a:solidFill>
                  <a:srgbClr val="0000FF"/>
                </a:solidFill>
              </a:rPr>
              <a:t>Furthermore, constructive methods that expand upon the traditional concept of an algorithm must be developed. Consider, </a:t>
            </a:r>
            <a:r>
              <a:rPr lang="pl-PL" sz="2000" dirty="0" err="1">
                <a:solidFill>
                  <a:srgbClr val="0000FF"/>
                </a:solidFill>
              </a:rPr>
              <a:t>e.g</a:t>
            </a:r>
            <a:r>
              <a:rPr lang="pl-PL" sz="2000" dirty="0">
                <a:solidFill>
                  <a:srgbClr val="0000FF"/>
                </a:solidFill>
              </a:rPr>
              <a:t>.,</a:t>
            </a:r>
            <a:r>
              <a:rPr lang="en-US" sz="2000" dirty="0">
                <a:solidFill>
                  <a:srgbClr val="0000FF"/>
                </a:solidFill>
              </a:rPr>
              <a:t> Leslie </a:t>
            </a:r>
            <a:r>
              <a:rPr lang="en-US" sz="2000" dirty="0" err="1">
                <a:solidFill>
                  <a:srgbClr val="0000FF"/>
                </a:solidFill>
              </a:rPr>
              <a:t>Valiant's</a:t>
            </a:r>
            <a:r>
              <a:rPr lang="en-US" sz="2000" dirty="0">
                <a:solidFill>
                  <a:srgbClr val="0000FF"/>
                </a:solidFill>
              </a:rPr>
              <a:t> </a:t>
            </a:r>
            <a:r>
              <a:rPr lang="en-US" sz="2000" dirty="0" err="1">
                <a:solidFill>
                  <a:srgbClr val="0000FF"/>
                </a:solidFill>
              </a:rPr>
              <a:t>ecorithms</a:t>
            </a:r>
            <a:r>
              <a:rPr lang="en-US" sz="2000" dirty="0">
                <a:solidFill>
                  <a:srgbClr val="0000FF"/>
                </a:solidFill>
              </a:rPr>
              <a:t>, which are based on learning. These methods aim to estimate the membership of objects or situations perceived from physical space within the considered granules.</a:t>
            </a:r>
            <a:r>
              <a:rPr lang="pl-PL" sz="2000" dirty="0">
                <a:solidFill>
                  <a:srgbClr val="0000FF"/>
                </a:solidFill>
              </a:rPr>
              <a:t> </a:t>
            </a:r>
            <a:r>
              <a:rPr lang="en-US" sz="2000" dirty="0">
                <a:solidFill>
                  <a:srgbClr val="0000FF"/>
                </a:solidFill>
              </a:rPr>
              <a:t>These methods should be supported by reasoning models, such as those used for reasoning across different hierarchical levels.</a:t>
            </a:r>
            <a:endParaRPr lang="pl-PL" sz="2000" dirty="0">
              <a:solidFill>
                <a:srgbClr val="0000FF"/>
              </a:solidFill>
            </a:endParaRPr>
          </a:p>
          <a:p>
            <a:pPr marL="285750" indent="-285750" eaLnBrk="1" hangingPunct="1">
              <a:buFont typeface="Arial" panose="020B0604020202020204" pitchFamily="34" charset="0"/>
              <a:buChar char="•"/>
              <a:defRPr/>
            </a:pPr>
            <a:r>
              <a:rPr lang="en-US" sz="2000" dirty="0">
                <a:solidFill>
                  <a:srgbClr val="0000FF"/>
                </a:solidFill>
              </a:rPr>
              <a:t>An implementation module (IM) realizes physical semantics. The IM is a sub-granule of the </a:t>
            </a:r>
            <a:r>
              <a:rPr lang="pl-PL" sz="2000" dirty="0">
                <a:solidFill>
                  <a:srgbClr val="0000FF"/>
                </a:solidFill>
              </a:rPr>
              <a:t>c</a:t>
            </a:r>
            <a:r>
              <a:rPr lang="en-US" sz="2000" dirty="0">
                <a:solidFill>
                  <a:srgbClr val="0000FF"/>
                </a:solidFill>
              </a:rPr>
              <a:t>-granule control.</a:t>
            </a:r>
          </a:p>
        </p:txBody>
      </p:sp>
      <p:sp>
        <p:nvSpPr>
          <p:cNvPr id="9" name="pole tekstowe 8"/>
          <p:cNvSpPr txBox="1"/>
          <p:nvPr/>
        </p:nvSpPr>
        <p:spPr>
          <a:xfrm>
            <a:off x="117595" y="6024481"/>
            <a:ext cx="8594323" cy="738664"/>
          </a:xfrm>
          <a:prstGeom prst="rect">
            <a:avLst/>
          </a:prstGeom>
          <a:noFill/>
        </p:spPr>
        <p:txBody>
          <a:bodyPr wrap="square" rtlCol="0">
            <a:spAutoFit/>
          </a:bodyPr>
          <a:lstStyle/>
          <a:p>
            <a:pPr algn="r"/>
            <a:r>
              <a:rPr lang="pl-PL" sz="1400" i="1" dirty="0">
                <a:solidFill>
                  <a:srgbClr val="0000FF"/>
                </a:solidFill>
              </a:rPr>
              <a:t>L. </a:t>
            </a:r>
            <a:r>
              <a:rPr lang="en-US" sz="1400" i="1" dirty="0">
                <a:solidFill>
                  <a:srgbClr val="0000FF"/>
                </a:solidFill>
              </a:rPr>
              <a:t>Valiant: Probably Approximately Correct. Nature’s Algorithms for Learning and Prospering</a:t>
            </a:r>
            <a:r>
              <a:rPr lang="pl-PL" sz="1400" i="1" dirty="0">
                <a:solidFill>
                  <a:srgbClr val="0000FF"/>
                </a:solidFill>
              </a:rPr>
              <a:t> </a:t>
            </a:r>
            <a:r>
              <a:rPr lang="en-US" sz="1400" i="1" dirty="0">
                <a:solidFill>
                  <a:srgbClr val="0000FF"/>
                </a:solidFill>
              </a:rPr>
              <a:t>in a Complex World. Basic Books, A Member of the Perseus Books Group, New York</a:t>
            </a:r>
            <a:r>
              <a:rPr lang="pl-PL" sz="1400" i="1" dirty="0">
                <a:solidFill>
                  <a:srgbClr val="0000FF"/>
                </a:solidFill>
              </a:rPr>
              <a:t> </a:t>
            </a:r>
            <a:r>
              <a:rPr lang="en-US" sz="1400" i="1" dirty="0">
                <a:solidFill>
                  <a:srgbClr val="0000FF"/>
                </a:solidFill>
              </a:rPr>
              <a:t>(2013)</a:t>
            </a:r>
            <a:endParaRPr lang="pl-PL" sz="1400" i="1" dirty="0">
              <a:solidFill>
                <a:srgbClr val="0000FF"/>
              </a:solidFill>
            </a:endParaRPr>
          </a:p>
          <a:p>
            <a:pPr algn="r"/>
            <a:r>
              <a:rPr lang="pl-PL" sz="1400" i="1" dirty="0">
                <a:solidFill>
                  <a:srgbClr val="0000FF"/>
                </a:solidFill>
              </a:rPr>
              <a:t>L. </a:t>
            </a:r>
            <a:r>
              <a:rPr lang="pl-PL" sz="1400" i="1" dirty="0" err="1">
                <a:solidFill>
                  <a:srgbClr val="0000FF"/>
                </a:solidFill>
              </a:rPr>
              <a:t>Valiant</a:t>
            </a:r>
            <a:r>
              <a:rPr lang="pl-PL" sz="1400" i="1" dirty="0">
                <a:solidFill>
                  <a:srgbClr val="0000FF"/>
                </a:solidFill>
              </a:rPr>
              <a:t>: http://people.seas.harvard.edu/~valiant/researchinterests.htm</a:t>
            </a:r>
          </a:p>
        </p:txBody>
      </p:sp>
    </p:spTree>
    <p:extLst>
      <p:ext uri="{BB962C8B-B14F-4D97-AF65-F5344CB8AC3E}">
        <p14:creationId xmlns:p14="http://schemas.microsoft.com/office/powerpoint/2010/main" val="672909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CCCFD4A-66ED-FE74-EB7E-770257BCA41E}"/>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60F957E7-09F4-7E93-F6D1-0BC5B0BAC0F0}"/>
              </a:ext>
            </a:extLst>
          </p:cNvPr>
          <p:cNvSpPr>
            <a:spLocks noGrp="1"/>
          </p:cNvSpPr>
          <p:nvPr>
            <p:ph type="title"/>
          </p:nvPr>
        </p:nvSpPr>
        <p:spPr>
          <a:xfrm>
            <a:off x="0" y="174031"/>
            <a:ext cx="9144000" cy="1237158"/>
          </a:xfrm>
        </p:spPr>
        <p:txBody>
          <a:bodyPr/>
          <a:lstStyle/>
          <a:p>
            <a:r>
              <a:rPr lang="en-US" sz="3200" b="1" dirty="0"/>
              <a:t>NEEDS FOR RELEVANT MODEL OF COMPUTATIONS: </a:t>
            </a:r>
            <a:br>
              <a:rPr lang="en-US" sz="3200" b="1" dirty="0"/>
            </a:br>
            <a:r>
              <a:rPr lang="en-US" sz="2800" b="1" dirty="0"/>
              <a:t>EXAMPLE OF CONCEPT OF MULTI-AGENT SYSTEM</a:t>
            </a:r>
          </a:p>
        </p:txBody>
      </p:sp>
      <p:sp>
        <p:nvSpPr>
          <p:cNvPr id="2" name="pole tekstowe 1">
            <a:extLst>
              <a:ext uri="{FF2B5EF4-FFF2-40B4-BE49-F238E27FC236}">
                <a16:creationId xmlns="" xmlns:a16="http://schemas.microsoft.com/office/drawing/2014/main" id="{B8851411-D786-F238-1278-F898DACBDEC1}"/>
              </a:ext>
            </a:extLst>
          </p:cNvPr>
          <p:cNvSpPr txBox="1"/>
          <p:nvPr/>
        </p:nvSpPr>
        <p:spPr>
          <a:xfrm>
            <a:off x="251520" y="1547714"/>
            <a:ext cx="8640960" cy="4524315"/>
          </a:xfrm>
          <a:prstGeom prst="rect">
            <a:avLst/>
          </a:prstGeom>
          <a:noFill/>
        </p:spPr>
        <p:txBody>
          <a:bodyPr wrap="square" rtlCol="0">
            <a:spAutoFit/>
          </a:bodyPr>
          <a:lstStyle/>
          <a:p>
            <a:pPr algn="just"/>
            <a:r>
              <a:rPr lang="en-US" sz="2400" dirty="0">
                <a:solidFill>
                  <a:srgbClr val="0000FF"/>
                </a:solidFill>
              </a:rPr>
              <a:t>An important open issue in the Agent Based Simulation field is </a:t>
            </a:r>
            <a:r>
              <a:rPr lang="en-US" sz="2400" b="1" dirty="0">
                <a:solidFill>
                  <a:srgbClr val="0000FF"/>
                </a:solidFill>
              </a:rPr>
              <a:t>the lack of an univocal definition of the term “agent” </a:t>
            </a:r>
            <a:r>
              <a:rPr lang="en-US" sz="2400" dirty="0">
                <a:solidFill>
                  <a:srgbClr val="0000FF"/>
                </a:solidFill>
              </a:rPr>
              <a:t>and of the paradigms and methodology used to build models; in software-engineering, a system </a:t>
            </a:r>
            <a:r>
              <a:rPr lang="pl-PL" sz="2400" dirty="0">
                <a:solidFill>
                  <a:srgbClr val="0000FF"/>
                </a:solidFill>
              </a:rPr>
              <a:t>o</a:t>
            </a:r>
            <a:r>
              <a:rPr lang="en-US" sz="2400" dirty="0">
                <a:solidFill>
                  <a:srgbClr val="0000FF"/>
                </a:solidFill>
              </a:rPr>
              <a:t>f independent programs is considered a multi-agent system, </a:t>
            </a:r>
            <a:r>
              <a:rPr lang="en-US" sz="2400" b="1" dirty="0">
                <a:solidFill>
                  <a:srgbClr val="0000FF"/>
                </a:solidFill>
              </a:rPr>
              <a:t>although there is no clarity about what the term exactly defines</a:t>
            </a:r>
            <a:r>
              <a:rPr lang="en-US" sz="2400" dirty="0">
                <a:solidFill>
                  <a:srgbClr val="0000FF"/>
                </a:solidFill>
              </a:rPr>
              <a:t>. The term “agent”, deriving from the Latin “</a:t>
            </a:r>
            <a:r>
              <a:rPr lang="en-US" sz="2400" dirty="0" err="1">
                <a:solidFill>
                  <a:srgbClr val="0000FF"/>
                </a:solidFill>
              </a:rPr>
              <a:t>agens</a:t>
            </a:r>
            <a:r>
              <a:rPr lang="en-US" sz="2400" dirty="0">
                <a:solidFill>
                  <a:srgbClr val="0000FF"/>
                </a:solidFill>
              </a:rPr>
              <a:t>”, identifies someone (or something) who acts; the same word can also be used to define a mean through which some action is made or caused. </a:t>
            </a:r>
            <a:r>
              <a:rPr lang="en-US" sz="2400" b="1" dirty="0">
                <a:solidFill>
                  <a:srgbClr val="0000FF"/>
                </a:solidFill>
              </a:rPr>
              <a:t>The term is used in many different fields and disciplines, such as economics, physics, natural sciences, sociology and many others.</a:t>
            </a:r>
            <a:endParaRPr lang="pl-PL" sz="2400" b="1" dirty="0">
              <a:solidFill>
                <a:srgbClr val="0000FF"/>
              </a:solidFill>
            </a:endParaRPr>
          </a:p>
        </p:txBody>
      </p:sp>
      <p:sp>
        <p:nvSpPr>
          <p:cNvPr id="7" name="pole tekstowe 6">
            <a:extLst>
              <a:ext uri="{FF2B5EF4-FFF2-40B4-BE49-F238E27FC236}">
                <a16:creationId xmlns="" xmlns:a16="http://schemas.microsoft.com/office/drawing/2014/main" id="{FD305EB2-8270-D73E-C7C8-879957BC17D4}"/>
              </a:ext>
            </a:extLst>
          </p:cNvPr>
          <p:cNvSpPr txBox="1"/>
          <p:nvPr/>
        </p:nvSpPr>
        <p:spPr>
          <a:xfrm>
            <a:off x="1331640" y="5934670"/>
            <a:ext cx="7067128" cy="923330"/>
          </a:xfrm>
          <a:prstGeom prst="rect">
            <a:avLst/>
          </a:prstGeom>
          <a:noFill/>
        </p:spPr>
        <p:txBody>
          <a:bodyPr wrap="square" rtlCol="0">
            <a:spAutoFit/>
          </a:bodyPr>
          <a:lstStyle/>
          <a:p>
            <a:r>
              <a:rPr lang="en-US" sz="1800" i="1" dirty="0">
                <a:solidFill>
                  <a:srgbClr val="0000FF"/>
                </a:solidFill>
              </a:rPr>
              <a:t>Marco </a:t>
            </a:r>
            <a:r>
              <a:rPr lang="en-US" sz="1800" i="1" dirty="0" err="1">
                <a:solidFill>
                  <a:srgbClr val="0000FF"/>
                </a:solidFill>
              </a:rPr>
              <a:t>Remondino</a:t>
            </a:r>
            <a:r>
              <a:rPr lang="en-US" sz="1800" i="1" dirty="0">
                <a:solidFill>
                  <a:srgbClr val="0000FF"/>
                </a:solidFill>
              </a:rPr>
              <a:t>: Reactive and deliberative agents applied to simulation of socio-economical and biological systems. International Journal of Simulation 6(12-13) 1473-8031 (2025)</a:t>
            </a:r>
          </a:p>
        </p:txBody>
      </p:sp>
      <p:sp>
        <p:nvSpPr>
          <p:cNvPr id="5" name="Symbol zastępczy numeru slajdu 4">
            <a:extLst>
              <a:ext uri="{FF2B5EF4-FFF2-40B4-BE49-F238E27FC236}">
                <a16:creationId xmlns="" xmlns:a16="http://schemas.microsoft.com/office/drawing/2014/main" id="{51CAA6DF-5ACE-F221-488E-274D2396265B}"/>
              </a:ext>
            </a:extLst>
          </p:cNvPr>
          <p:cNvSpPr>
            <a:spLocks noGrp="1"/>
          </p:cNvSpPr>
          <p:nvPr>
            <p:ph type="sldNum" sz="quarter" idx="12"/>
          </p:nvPr>
        </p:nvSpPr>
        <p:spPr/>
        <p:txBody>
          <a:bodyPr/>
          <a:lstStyle/>
          <a:p>
            <a:pPr>
              <a:defRPr/>
            </a:pPr>
            <a:fld id="{D02E777F-298D-4C96-825C-3DC57E52C55E}" type="slidenum">
              <a:rPr lang="pl-PL" smtClean="0"/>
              <a:pPr>
                <a:defRPr/>
              </a:pPr>
              <a:t>5</a:t>
            </a:fld>
            <a:endParaRPr lang="pl-PL"/>
          </a:p>
        </p:txBody>
      </p:sp>
    </p:spTree>
    <p:extLst>
      <p:ext uri="{BB962C8B-B14F-4D97-AF65-F5344CB8AC3E}">
        <p14:creationId xmlns:p14="http://schemas.microsoft.com/office/powerpoint/2010/main" val="18246758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DB5F31B-6AB8-B203-87F3-2C9169CE547D}"/>
            </a:ext>
          </a:extLst>
        </p:cNvPr>
        <p:cNvGrpSpPr/>
        <p:nvPr/>
      </p:nvGrpSpPr>
      <p:grpSpPr>
        <a:xfrm>
          <a:off x="0" y="0"/>
          <a:ext cx="0" cy="0"/>
          <a:chOff x="0" y="0"/>
          <a:chExt cx="0" cy="0"/>
        </a:xfrm>
      </p:grpSpPr>
      <p:sp>
        <p:nvSpPr>
          <p:cNvPr id="110" name="Prostokąt: zaokrąglone rogi 109">
            <a:extLst>
              <a:ext uri="{FF2B5EF4-FFF2-40B4-BE49-F238E27FC236}">
                <a16:creationId xmlns="" xmlns:a16="http://schemas.microsoft.com/office/drawing/2014/main" id="{BFC2F133-6BB4-0914-976D-5F7BC15E01CD}"/>
              </a:ext>
            </a:extLst>
          </p:cNvPr>
          <p:cNvSpPr/>
          <p:nvPr/>
        </p:nvSpPr>
        <p:spPr>
          <a:xfrm>
            <a:off x="5724128" y="2996952"/>
            <a:ext cx="331429" cy="356368"/>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Tytuł 1">
            <a:extLst>
              <a:ext uri="{FF2B5EF4-FFF2-40B4-BE49-F238E27FC236}">
                <a16:creationId xmlns="" xmlns:a16="http://schemas.microsoft.com/office/drawing/2014/main" id="{677FFB25-E751-E804-8295-2B1F6233E6B6}"/>
              </a:ext>
            </a:extLst>
          </p:cNvPr>
          <p:cNvSpPr txBox="1">
            <a:spLocks/>
          </p:cNvSpPr>
          <p:nvPr/>
        </p:nvSpPr>
        <p:spPr>
          <a:xfrm>
            <a:off x="322935" y="93498"/>
            <a:ext cx="4511699" cy="50861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800" b="1" i="0" u="none" strike="noStrike" kern="1200" cap="none" spc="0" normalizeH="0" baseline="0" noProof="0">
                <a:ln>
                  <a:noFill/>
                </a:ln>
                <a:solidFill>
                  <a:srgbClr val="0070C0"/>
                </a:solidFill>
                <a:effectLst/>
                <a:uLnTx/>
                <a:uFillTx/>
                <a:ea typeface="+mj-ea"/>
                <a:cs typeface="+mj-cs"/>
              </a:rPr>
              <a:t>C-GRANULE: INTUITION </a:t>
            </a:r>
          </a:p>
        </p:txBody>
      </p:sp>
      <p:sp>
        <p:nvSpPr>
          <p:cNvPr id="3" name="Symbol zastępczy numeru slajdu 2">
            <a:extLst>
              <a:ext uri="{FF2B5EF4-FFF2-40B4-BE49-F238E27FC236}">
                <a16:creationId xmlns="" xmlns:a16="http://schemas.microsoft.com/office/drawing/2014/main" id="{63D75BEA-9BD9-7568-CBE4-2EE32B57D60D}"/>
              </a:ext>
            </a:extLst>
          </p:cNvPr>
          <p:cNvSpPr>
            <a:spLocks noGrp="1"/>
          </p:cNvSpPr>
          <p:nvPr>
            <p:ph type="sldNum" sz="quarter" idx="12"/>
          </p:nvPr>
        </p:nvSpPr>
        <p:spPr>
          <a:xfrm>
            <a:off x="8244408" y="6453336"/>
            <a:ext cx="442392" cy="268138"/>
          </a:xfrm>
        </p:spPr>
        <p:txBody>
          <a:bodyPr/>
          <a:lstStyle/>
          <a:p>
            <a:pPr>
              <a:defRPr/>
            </a:pPr>
            <a:fld id="{D02E777F-298D-4C96-825C-3DC57E52C55E}" type="slidenum">
              <a:rPr lang="pl-PL" smtClean="0"/>
              <a:pPr>
                <a:defRPr/>
              </a:pPr>
              <a:t>50</a:t>
            </a:fld>
            <a:endParaRPr lang="pl-PL"/>
          </a:p>
        </p:txBody>
      </p:sp>
      <p:grpSp>
        <p:nvGrpSpPr>
          <p:cNvPr id="76" name="Grupa 75">
            <a:extLst>
              <a:ext uri="{FF2B5EF4-FFF2-40B4-BE49-F238E27FC236}">
                <a16:creationId xmlns="" xmlns:a16="http://schemas.microsoft.com/office/drawing/2014/main" id="{8D1927AA-CC6F-BC81-66C2-0FE730938EE1}"/>
              </a:ext>
            </a:extLst>
          </p:cNvPr>
          <p:cNvGrpSpPr/>
          <p:nvPr/>
        </p:nvGrpSpPr>
        <p:grpSpPr>
          <a:xfrm>
            <a:off x="179512" y="662558"/>
            <a:ext cx="6315050" cy="6092393"/>
            <a:chOff x="1967595" y="181843"/>
            <a:chExt cx="6345125" cy="6092393"/>
          </a:xfrm>
        </p:grpSpPr>
        <p:sp>
          <p:nvSpPr>
            <p:cNvPr id="60" name="Elipsa 59">
              <a:extLst>
                <a:ext uri="{FF2B5EF4-FFF2-40B4-BE49-F238E27FC236}">
                  <a16:creationId xmlns="" xmlns:a16="http://schemas.microsoft.com/office/drawing/2014/main" id="{6EFC98E3-67F8-F19D-603D-62CF06C6B119}"/>
                </a:ext>
              </a:extLst>
            </p:cNvPr>
            <p:cNvSpPr/>
            <p:nvPr/>
          </p:nvSpPr>
          <p:spPr>
            <a:xfrm>
              <a:off x="4761401" y="3309165"/>
              <a:ext cx="2813213" cy="1508054"/>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Prostokąt 45">
              <a:extLst>
                <a:ext uri="{FF2B5EF4-FFF2-40B4-BE49-F238E27FC236}">
                  <a16:creationId xmlns="" xmlns:a16="http://schemas.microsoft.com/office/drawing/2014/main" id="{39ACCB50-C1AF-21FE-FC23-0A4F2E6994B5}"/>
                </a:ext>
              </a:extLst>
            </p:cNvPr>
            <p:cNvSpPr/>
            <p:nvPr/>
          </p:nvSpPr>
          <p:spPr>
            <a:xfrm>
              <a:off x="5533504" y="3400386"/>
              <a:ext cx="572925" cy="92621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pole tekstowe 62">
              <a:extLst>
                <a:ext uri="{FF2B5EF4-FFF2-40B4-BE49-F238E27FC236}">
                  <a16:creationId xmlns="" xmlns:a16="http://schemas.microsoft.com/office/drawing/2014/main" id="{6DB1CE86-6146-4BE5-2120-7F2B870CD7F9}"/>
                </a:ext>
              </a:extLst>
            </p:cNvPr>
            <p:cNvSpPr txBox="1"/>
            <p:nvPr/>
          </p:nvSpPr>
          <p:spPr>
            <a:xfrm>
              <a:off x="3170004" y="3766416"/>
              <a:ext cx="1744898" cy="1231106"/>
            </a:xfrm>
            <a:prstGeom prst="rect">
              <a:avLst/>
            </a:prstGeom>
            <a:noFill/>
          </p:spPr>
          <p:txBody>
            <a:bodyPr wrap="square" rtlCol="0">
              <a:spAutoFit/>
            </a:bodyPr>
            <a:lstStyle/>
            <a:p>
              <a:pPr algn="ctr"/>
              <a:r>
                <a:rPr lang="pl-PL" sz="1400" i="1"/>
                <a:t>l</a:t>
              </a:r>
              <a:r>
                <a:rPr lang="en-GB" sz="1400" i="1"/>
                <a:t>ink</a:t>
              </a:r>
              <a:r>
                <a:rPr lang="pl-PL" sz="1400" i="1"/>
                <a:t>_</a:t>
              </a:r>
              <a:r>
                <a:rPr lang="en-GB" sz="1400" i="1"/>
                <a:t>suit </a:t>
              </a:r>
              <a:r>
                <a:rPr lang="en-GB" sz="1400"/>
                <a:t>with physical objects providing transmission o</a:t>
              </a:r>
              <a:r>
                <a:rPr lang="en-GB" sz="1600"/>
                <a:t>f </a:t>
              </a:r>
              <a:r>
                <a:rPr lang="en-GB" sz="1400"/>
                <a:t>interactions </a:t>
              </a:r>
            </a:p>
          </p:txBody>
        </p:sp>
        <p:sp>
          <p:nvSpPr>
            <p:cNvPr id="61" name="Elipsa 60">
              <a:extLst>
                <a:ext uri="{FF2B5EF4-FFF2-40B4-BE49-F238E27FC236}">
                  <a16:creationId xmlns="" xmlns:a16="http://schemas.microsoft.com/office/drawing/2014/main" id="{9287F913-1363-6E9D-F353-C7F9DCCEF56A}"/>
                </a:ext>
              </a:extLst>
            </p:cNvPr>
            <p:cNvSpPr/>
            <p:nvPr/>
          </p:nvSpPr>
          <p:spPr>
            <a:xfrm>
              <a:off x="5139467" y="4560885"/>
              <a:ext cx="3173253" cy="1713351"/>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ipsa 58">
              <a:extLst>
                <a:ext uri="{FF2B5EF4-FFF2-40B4-BE49-F238E27FC236}">
                  <a16:creationId xmlns="" xmlns:a16="http://schemas.microsoft.com/office/drawing/2014/main" id="{CC5F7B8A-0C89-6EB6-3161-883718C4E990}"/>
                </a:ext>
              </a:extLst>
            </p:cNvPr>
            <p:cNvSpPr/>
            <p:nvPr/>
          </p:nvSpPr>
          <p:spPr>
            <a:xfrm>
              <a:off x="4998742" y="2762190"/>
              <a:ext cx="2813213" cy="733866"/>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ipsa 33">
              <a:extLst>
                <a:ext uri="{FF2B5EF4-FFF2-40B4-BE49-F238E27FC236}">
                  <a16:creationId xmlns="" xmlns:a16="http://schemas.microsoft.com/office/drawing/2014/main" id="{B9E49645-2A76-FF30-C1E9-E4A872D5F735}"/>
                </a:ext>
              </a:extLst>
            </p:cNvPr>
            <p:cNvSpPr/>
            <p:nvPr/>
          </p:nvSpPr>
          <p:spPr>
            <a:xfrm>
              <a:off x="4689207" y="1339890"/>
              <a:ext cx="3253254" cy="1508054"/>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ipsa 34">
              <a:extLst>
                <a:ext uri="{FF2B5EF4-FFF2-40B4-BE49-F238E27FC236}">
                  <a16:creationId xmlns="" xmlns:a16="http://schemas.microsoft.com/office/drawing/2014/main" id="{936FBBA0-3E48-6C93-2E6E-5103E7481E89}"/>
                </a:ext>
              </a:extLst>
            </p:cNvPr>
            <p:cNvSpPr/>
            <p:nvPr/>
          </p:nvSpPr>
          <p:spPr>
            <a:xfrm>
              <a:off x="4738724" y="1859921"/>
              <a:ext cx="927101" cy="412297"/>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ipsa 35">
              <a:extLst>
                <a:ext uri="{FF2B5EF4-FFF2-40B4-BE49-F238E27FC236}">
                  <a16:creationId xmlns="" xmlns:a16="http://schemas.microsoft.com/office/drawing/2014/main" id="{2FA84115-E5A8-0E86-B9E3-C615A155EF65}"/>
                </a:ext>
              </a:extLst>
            </p:cNvPr>
            <p:cNvSpPr/>
            <p:nvPr/>
          </p:nvSpPr>
          <p:spPr>
            <a:xfrm>
              <a:off x="5825656" y="1406442"/>
              <a:ext cx="1129001" cy="41779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ipsa 36">
              <a:extLst>
                <a:ext uri="{FF2B5EF4-FFF2-40B4-BE49-F238E27FC236}">
                  <a16:creationId xmlns="" xmlns:a16="http://schemas.microsoft.com/office/drawing/2014/main" id="{8D0D6664-E4CF-E2F9-2227-5419929FA423}"/>
                </a:ext>
              </a:extLst>
            </p:cNvPr>
            <p:cNvSpPr/>
            <p:nvPr/>
          </p:nvSpPr>
          <p:spPr>
            <a:xfrm>
              <a:off x="5805690" y="2179069"/>
              <a:ext cx="1206116" cy="4879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ipsa 37">
              <a:extLst>
                <a:ext uri="{FF2B5EF4-FFF2-40B4-BE49-F238E27FC236}">
                  <a16:creationId xmlns="" xmlns:a16="http://schemas.microsoft.com/office/drawing/2014/main" id="{62622A1E-DB9F-212C-3B4D-8AD9FA3A094D}"/>
                </a:ext>
              </a:extLst>
            </p:cNvPr>
            <p:cNvSpPr/>
            <p:nvPr/>
          </p:nvSpPr>
          <p:spPr>
            <a:xfrm>
              <a:off x="6620101" y="1718658"/>
              <a:ext cx="1205907" cy="4234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pole tekstowe 38">
              <a:extLst>
                <a:ext uri="{FF2B5EF4-FFF2-40B4-BE49-F238E27FC236}">
                  <a16:creationId xmlns="" xmlns:a16="http://schemas.microsoft.com/office/drawing/2014/main" id="{4ECDFC66-0D2B-0936-A4E2-85ED20817485}"/>
                </a:ext>
              </a:extLst>
            </p:cNvPr>
            <p:cNvSpPr txBox="1"/>
            <p:nvPr/>
          </p:nvSpPr>
          <p:spPr>
            <a:xfrm>
              <a:off x="5977136" y="1628800"/>
              <a:ext cx="467072" cy="507831"/>
            </a:xfrm>
            <a:prstGeom prst="rect">
              <a:avLst/>
            </a:prstGeom>
            <a:noFill/>
          </p:spPr>
          <p:txBody>
            <a:bodyPr wrap="square" rtlCol="0">
              <a:spAutoFit/>
            </a:bodyPr>
            <a:lstStyle/>
            <a:p>
              <a:r>
                <a:rPr lang="pl-PL" b="1"/>
                <a:t>…</a:t>
              </a:r>
              <a:endParaRPr lang="en-GB" b="1"/>
            </a:p>
          </p:txBody>
        </p:sp>
        <p:sp>
          <p:nvSpPr>
            <p:cNvPr id="42" name="Prostokąt 41">
              <a:extLst>
                <a:ext uri="{FF2B5EF4-FFF2-40B4-BE49-F238E27FC236}">
                  <a16:creationId xmlns="" xmlns:a16="http://schemas.microsoft.com/office/drawing/2014/main" id="{F56D204F-19FC-5E70-0132-16403C5F77E5}"/>
                </a:ext>
              </a:extLst>
            </p:cNvPr>
            <p:cNvSpPr/>
            <p:nvPr/>
          </p:nvSpPr>
          <p:spPr>
            <a:xfrm>
              <a:off x="5389489" y="3000158"/>
              <a:ext cx="288032"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rostokąt 42">
              <a:extLst>
                <a:ext uri="{FF2B5EF4-FFF2-40B4-BE49-F238E27FC236}">
                  <a16:creationId xmlns="" xmlns:a16="http://schemas.microsoft.com/office/drawing/2014/main" id="{84EB08F2-0C89-3391-E87A-8993855E46B2}"/>
                </a:ext>
              </a:extLst>
            </p:cNvPr>
            <p:cNvSpPr/>
            <p:nvPr/>
          </p:nvSpPr>
          <p:spPr>
            <a:xfrm>
              <a:off x="6023992" y="3171414"/>
              <a:ext cx="288032"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rostokąt 43">
              <a:extLst>
                <a:ext uri="{FF2B5EF4-FFF2-40B4-BE49-F238E27FC236}">
                  <a16:creationId xmlns="" xmlns:a16="http://schemas.microsoft.com/office/drawing/2014/main" id="{3C93A603-F490-E961-E230-501D66B54FAB}"/>
                </a:ext>
              </a:extLst>
            </p:cNvPr>
            <p:cNvSpPr/>
            <p:nvPr/>
          </p:nvSpPr>
          <p:spPr>
            <a:xfrm>
              <a:off x="6553199" y="3042628"/>
              <a:ext cx="288032"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Prostokąt 44">
              <a:extLst>
                <a:ext uri="{FF2B5EF4-FFF2-40B4-BE49-F238E27FC236}">
                  <a16:creationId xmlns="" xmlns:a16="http://schemas.microsoft.com/office/drawing/2014/main" id="{C62A3C9E-E6B7-506A-7881-8572631644EE}"/>
                </a:ext>
              </a:extLst>
            </p:cNvPr>
            <p:cNvSpPr/>
            <p:nvPr/>
          </p:nvSpPr>
          <p:spPr>
            <a:xfrm>
              <a:off x="7043686" y="2881098"/>
              <a:ext cx="288032"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Prostokąt 46">
              <a:extLst>
                <a:ext uri="{FF2B5EF4-FFF2-40B4-BE49-F238E27FC236}">
                  <a16:creationId xmlns="" xmlns:a16="http://schemas.microsoft.com/office/drawing/2014/main" id="{2F11CB75-7C7E-3F14-CFBA-7822905FA8A9}"/>
                </a:ext>
              </a:extLst>
            </p:cNvPr>
            <p:cNvSpPr/>
            <p:nvPr/>
          </p:nvSpPr>
          <p:spPr>
            <a:xfrm>
              <a:off x="5864813" y="4177745"/>
              <a:ext cx="688386" cy="64429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rostokąt 47">
              <a:extLst>
                <a:ext uri="{FF2B5EF4-FFF2-40B4-BE49-F238E27FC236}">
                  <a16:creationId xmlns="" xmlns:a16="http://schemas.microsoft.com/office/drawing/2014/main" id="{183E3A31-E293-3404-2AB8-98200D44CE26}"/>
                </a:ext>
              </a:extLst>
            </p:cNvPr>
            <p:cNvSpPr/>
            <p:nvPr/>
          </p:nvSpPr>
          <p:spPr>
            <a:xfrm>
              <a:off x="6185798" y="4306531"/>
              <a:ext cx="288032"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Prostokąt 49">
              <a:extLst>
                <a:ext uri="{FF2B5EF4-FFF2-40B4-BE49-F238E27FC236}">
                  <a16:creationId xmlns="" xmlns:a16="http://schemas.microsoft.com/office/drawing/2014/main" id="{F498E187-52B6-DCEF-43B0-CE4A1E24925F}"/>
                </a:ext>
              </a:extLst>
            </p:cNvPr>
            <p:cNvSpPr/>
            <p:nvPr/>
          </p:nvSpPr>
          <p:spPr>
            <a:xfrm>
              <a:off x="6312024" y="4733022"/>
              <a:ext cx="1256048" cy="11064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pole tekstowe 50">
              <a:extLst>
                <a:ext uri="{FF2B5EF4-FFF2-40B4-BE49-F238E27FC236}">
                  <a16:creationId xmlns="" xmlns:a16="http://schemas.microsoft.com/office/drawing/2014/main" id="{836F4BEE-4AF3-7D47-D136-9DD867179E07}"/>
                </a:ext>
              </a:extLst>
            </p:cNvPr>
            <p:cNvSpPr txBox="1"/>
            <p:nvPr/>
          </p:nvSpPr>
          <p:spPr>
            <a:xfrm>
              <a:off x="4836706" y="1958720"/>
              <a:ext cx="840905" cy="307777"/>
            </a:xfrm>
            <a:prstGeom prst="rect">
              <a:avLst/>
            </a:prstGeom>
            <a:noFill/>
          </p:spPr>
          <p:txBody>
            <a:bodyPr wrap="square" rtlCol="0">
              <a:spAutoFit/>
            </a:bodyPr>
            <a:lstStyle/>
            <a:p>
              <a:r>
                <a:rPr lang="pl-PL" sz="1400" i="1"/>
                <a:t>w: </a:t>
              </a:r>
              <a:r>
                <a:rPr lang="pl-PL" sz="1400" i="1" err="1"/>
                <a:t>tr</a:t>
              </a:r>
              <a:r>
                <a:rPr lang="pl-PL" sz="1400" i="1"/>
                <a:t> </a:t>
              </a:r>
              <a:r>
                <a:rPr lang="pl-PL" sz="1400" i="1" err="1"/>
                <a:t>inf</a:t>
              </a:r>
              <a:endParaRPr lang="en-GB" sz="1400" i="1"/>
            </a:p>
          </p:txBody>
        </p:sp>
        <p:cxnSp>
          <p:nvCxnSpPr>
            <p:cNvPr id="54" name="Łącznik prosty ze strzałką 53">
              <a:extLst>
                <a:ext uri="{FF2B5EF4-FFF2-40B4-BE49-F238E27FC236}">
                  <a16:creationId xmlns="" xmlns:a16="http://schemas.microsoft.com/office/drawing/2014/main" id="{E46486BF-4591-C8CE-34C7-44D7887633A9}"/>
                </a:ext>
              </a:extLst>
            </p:cNvPr>
            <p:cNvCxnSpPr>
              <a:cxnSpLocks/>
            </p:cNvCxnSpPr>
            <p:nvPr/>
          </p:nvCxnSpPr>
          <p:spPr>
            <a:xfrm>
              <a:off x="5481064" y="823568"/>
              <a:ext cx="510670" cy="155230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Łącznik prosty ze strzałką 56">
              <a:extLst>
                <a:ext uri="{FF2B5EF4-FFF2-40B4-BE49-F238E27FC236}">
                  <a16:creationId xmlns="" xmlns:a16="http://schemas.microsoft.com/office/drawing/2014/main" id="{4D55F083-FBBC-B6FA-FFC5-123D6A82A232}"/>
                </a:ext>
              </a:extLst>
            </p:cNvPr>
            <p:cNvCxnSpPr>
              <a:cxnSpLocks/>
            </p:cNvCxnSpPr>
            <p:nvPr/>
          </p:nvCxnSpPr>
          <p:spPr>
            <a:xfrm>
              <a:off x="5481064" y="843077"/>
              <a:ext cx="533264" cy="64814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pole tekstowe 61">
              <a:extLst>
                <a:ext uri="{FF2B5EF4-FFF2-40B4-BE49-F238E27FC236}">
                  <a16:creationId xmlns="" xmlns:a16="http://schemas.microsoft.com/office/drawing/2014/main" id="{3959E1EF-FDAD-1FED-F256-3AEBA2D41E16}"/>
                </a:ext>
              </a:extLst>
            </p:cNvPr>
            <p:cNvSpPr txBox="1"/>
            <p:nvPr/>
          </p:nvSpPr>
          <p:spPr>
            <a:xfrm>
              <a:off x="3410432" y="2569903"/>
              <a:ext cx="1540371" cy="1169551"/>
            </a:xfrm>
            <a:prstGeom prst="rect">
              <a:avLst/>
            </a:prstGeom>
            <a:noFill/>
          </p:spPr>
          <p:txBody>
            <a:bodyPr wrap="square" rtlCol="0">
              <a:spAutoFit/>
            </a:bodyPr>
            <a:lstStyle/>
            <a:p>
              <a:pPr algn="ctr"/>
              <a:r>
                <a:rPr lang="en-GB" sz="1400" i="1"/>
                <a:t>soft</a:t>
              </a:r>
              <a:r>
                <a:rPr lang="pl-PL" sz="1400" i="1"/>
                <a:t>_</a:t>
              </a:r>
              <a:r>
                <a:rPr lang="en-GB" sz="1400" i="1"/>
                <a:t>suit </a:t>
              </a:r>
            </a:p>
            <a:p>
              <a:pPr algn="ctr"/>
              <a:r>
                <a:rPr lang="en-GB" sz="1400"/>
                <a:t>with physical objects directly accessible</a:t>
              </a:r>
              <a:r>
                <a:rPr lang="pl-PL" sz="1400"/>
                <a:t> for </a:t>
              </a:r>
              <a:r>
                <a:rPr lang="en-US" sz="1400" noProof="0"/>
                <a:t>measurements</a:t>
              </a:r>
              <a:endParaRPr lang="en-GB" sz="1400"/>
            </a:p>
          </p:txBody>
        </p:sp>
        <p:sp>
          <p:nvSpPr>
            <p:cNvPr id="64" name="pole tekstowe 63">
              <a:extLst>
                <a:ext uri="{FF2B5EF4-FFF2-40B4-BE49-F238E27FC236}">
                  <a16:creationId xmlns="" xmlns:a16="http://schemas.microsoft.com/office/drawing/2014/main" id="{4983ED86-87D6-4866-DE27-5CCBF69DE7A7}"/>
                </a:ext>
              </a:extLst>
            </p:cNvPr>
            <p:cNvSpPr txBox="1"/>
            <p:nvPr/>
          </p:nvSpPr>
          <p:spPr>
            <a:xfrm>
              <a:off x="3737039" y="5047385"/>
              <a:ext cx="1319808" cy="954107"/>
            </a:xfrm>
            <a:prstGeom prst="rect">
              <a:avLst/>
            </a:prstGeom>
            <a:noFill/>
          </p:spPr>
          <p:txBody>
            <a:bodyPr wrap="square" rtlCol="0">
              <a:spAutoFit/>
            </a:bodyPr>
            <a:lstStyle/>
            <a:p>
              <a:pPr algn="ctr"/>
              <a:r>
                <a:rPr lang="pl-PL" sz="1400" i="1"/>
                <a:t>h</a:t>
              </a:r>
              <a:r>
                <a:rPr lang="en-GB" sz="1400" i="1" err="1"/>
                <a:t>ard</a:t>
              </a:r>
              <a:r>
                <a:rPr lang="pl-PL" sz="1400" i="1"/>
                <a:t>_</a:t>
              </a:r>
              <a:r>
                <a:rPr lang="en-GB" sz="1400" i="1"/>
                <a:t>suit </a:t>
              </a:r>
              <a:r>
                <a:rPr lang="en-GB" sz="1400"/>
                <a:t>with target physical objects</a:t>
              </a:r>
            </a:p>
          </p:txBody>
        </p:sp>
        <p:cxnSp>
          <p:nvCxnSpPr>
            <p:cNvPr id="66" name="Łącznik prosty ze strzałką 65">
              <a:extLst>
                <a:ext uri="{FF2B5EF4-FFF2-40B4-BE49-F238E27FC236}">
                  <a16:creationId xmlns="" xmlns:a16="http://schemas.microsoft.com/office/drawing/2014/main" id="{0C7BA07B-F40D-B840-32A2-07652C8A8D7E}"/>
                </a:ext>
              </a:extLst>
            </p:cNvPr>
            <p:cNvCxnSpPr>
              <a:cxnSpLocks/>
            </p:cNvCxnSpPr>
            <p:nvPr/>
          </p:nvCxnSpPr>
          <p:spPr>
            <a:xfrm>
              <a:off x="6948709" y="2093917"/>
              <a:ext cx="238993" cy="2825227"/>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Łącznik prosty ze strzałką 68">
              <a:extLst>
                <a:ext uri="{FF2B5EF4-FFF2-40B4-BE49-F238E27FC236}">
                  <a16:creationId xmlns="" xmlns:a16="http://schemas.microsoft.com/office/drawing/2014/main" id="{1FBFD9F7-AD0A-66FE-58EE-3BF16A688257}"/>
                </a:ext>
              </a:extLst>
            </p:cNvPr>
            <p:cNvCxnSpPr>
              <a:cxnSpLocks/>
            </p:cNvCxnSpPr>
            <p:nvPr/>
          </p:nvCxnSpPr>
          <p:spPr>
            <a:xfrm flipH="1">
              <a:off x="6302065" y="2022850"/>
              <a:ext cx="625168" cy="2262878"/>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3" name="pole tekstowe 72">
              <a:extLst>
                <a:ext uri="{FF2B5EF4-FFF2-40B4-BE49-F238E27FC236}">
                  <a16:creationId xmlns="" xmlns:a16="http://schemas.microsoft.com/office/drawing/2014/main" id="{0C5F72EC-FECE-23D0-CC4F-FC8E0EA4E7E3}"/>
                </a:ext>
              </a:extLst>
            </p:cNvPr>
            <p:cNvSpPr txBox="1"/>
            <p:nvPr/>
          </p:nvSpPr>
          <p:spPr>
            <a:xfrm>
              <a:off x="1967595" y="181843"/>
              <a:ext cx="5541320" cy="769441"/>
            </a:xfrm>
            <a:prstGeom prst="rect">
              <a:avLst/>
            </a:prstGeom>
            <a:noFill/>
          </p:spPr>
          <p:txBody>
            <a:bodyPr wrap="square" rtlCol="0">
              <a:spAutoFit/>
            </a:bodyPr>
            <a:lstStyle/>
            <a:p>
              <a:pPr algn="ctr"/>
              <a:r>
                <a:rPr lang="en-US" sz="1400" noProof="0"/>
                <a:t>specifications of (families of) </a:t>
              </a:r>
              <a:r>
                <a:rPr lang="en-US" sz="1400" noProof="0" err="1"/>
                <a:t>spatio</a:t>
              </a:r>
              <a:r>
                <a:rPr lang="en-US" sz="1400" noProof="0"/>
                <a:t>-temporal windows realized by control as physical pointers to the corresponding parts of the physical spac</a:t>
              </a:r>
              <a:r>
                <a:rPr lang="en-US" sz="1600" noProof="0"/>
                <a:t>e</a:t>
              </a:r>
            </a:p>
          </p:txBody>
        </p:sp>
        <p:sp>
          <p:nvSpPr>
            <p:cNvPr id="49" name="Prostokąt 48">
              <a:extLst>
                <a:ext uri="{FF2B5EF4-FFF2-40B4-BE49-F238E27FC236}">
                  <a16:creationId xmlns="" xmlns:a16="http://schemas.microsoft.com/office/drawing/2014/main" id="{F179ECFB-2749-1AEC-B820-DA293EEF0D77}"/>
                </a:ext>
              </a:extLst>
            </p:cNvPr>
            <p:cNvSpPr/>
            <p:nvPr/>
          </p:nvSpPr>
          <p:spPr>
            <a:xfrm>
              <a:off x="5634731" y="5344022"/>
              <a:ext cx="918468" cy="68339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7" name="pole tekstowe 86">
            <a:extLst>
              <a:ext uri="{FF2B5EF4-FFF2-40B4-BE49-F238E27FC236}">
                <a16:creationId xmlns="" xmlns:a16="http://schemas.microsoft.com/office/drawing/2014/main" id="{006FA836-A18A-F85D-8F6A-A071BF11ABD7}"/>
              </a:ext>
            </a:extLst>
          </p:cNvPr>
          <p:cNvSpPr txBox="1"/>
          <p:nvPr/>
        </p:nvSpPr>
        <p:spPr>
          <a:xfrm>
            <a:off x="4043717" y="1883572"/>
            <a:ext cx="1094945" cy="307777"/>
          </a:xfrm>
          <a:prstGeom prst="rect">
            <a:avLst/>
          </a:prstGeom>
          <a:noFill/>
        </p:spPr>
        <p:txBody>
          <a:bodyPr wrap="square" rtlCol="0">
            <a:spAutoFit/>
          </a:bodyPr>
          <a:lstStyle/>
          <a:p>
            <a:r>
              <a:rPr lang="pl-PL" sz="1400" i="1"/>
              <a:t>w</a:t>
            </a:r>
            <a:r>
              <a:rPr lang="pl-PL" sz="1400" i="1" baseline="-25000"/>
              <a:t>1:</a:t>
            </a:r>
            <a:r>
              <a:rPr lang="pl-PL" sz="1400" i="1"/>
              <a:t>: tr</a:t>
            </a:r>
            <a:r>
              <a:rPr lang="pl-PL" sz="1400" i="1" baseline="-25000"/>
              <a:t>1</a:t>
            </a:r>
            <a:r>
              <a:rPr lang="pl-PL" sz="1400" i="1"/>
              <a:t> inf</a:t>
            </a:r>
            <a:r>
              <a:rPr lang="pl-PL" sz="1400" i="1" baseline="-25000"/>
              <a:t>1</a:t>
            </a:r>
            <a:endParaRPr lang="en-GB" sz="1400" i="1"/>
          </a:p>
        </p:txBody>
      </p:sp>
      <p:sp>
        <p:nvSpPr>
          <p:cNvPr id="88" name="pole tekstowe 87">
            <a:extLst>
              <a:ext uri="{FF2B5EF4-FFF2-40B4-BE49-F238E27FC236}">
                <a16:creationId xmlns="" xmlns:a16="http://schemas.microsoft.com/office/drawing/2014/main" id="{CAA4B66B-A5E0-6D50-CB24-828B324C2E46}"/>
              </a:ext>
            </a:extLst>
          </p:cNvPr>
          <p:cNvSpPr txBox="1"/>
          <p:nvPr/>
        </p:nvSpPr>
        <p:spPr>
          <a:xfrm>
            <a:off x="4977234" y="2216531"/>
            <a:ext cx="994914" cy="307777"/>
          </a:xfrm>
          <a:prstGeom prst="rect">
            <a:avLst/>
          </a:prstGeom>
          <a:noFill/>
        </p:spPr>
        <p:txBody>
          <a:bodyPr wrap="square" rtlCol="0">
            <a:spAutoFit/>
          </a:bodyPr>
          <a:lstStyle/>
          <a:p>
            <a:r>
              <a:rPr lang="pl-PL" sz="1400" i="1"/>
              <a:t>w</a:t>
            </a:r>
            <a:r>
              <a:rPr lang="pl-PL" sz="1400" i="1" baseline="-25000"/>
              <a:t>2</a:t>
            </a:r>
            <a:r>
              <a:rPr lang="pl-PL" sz="1400" i="1"/>
              <a:t>: tr</a:t>
            </a:r>
            <a:r>
              <a:rPr lang="pl-PL" sz="1400" i="1" baseline="-25000"/>
              <a:t>2</a:t>
            </a:r>
            <a:r>
              <a:rPr lang="pl-PL" sz="1400" i="1"/>
              <a:t> inf</a:t>
            </a:r>
            <a:r>
              <a:rPr lang="pl-PL" sz="1400" i="1" baseline="-25000"/>
              <a:t>2</a:t>
            </a:r>
            <a:endParaRPr lang="en-GB" sz="1400" i="1"/>
          </a:p>
        </p:txBody>
      </p:sp>
      <p:sp>
        <p:nvSpPr>
          <p:cNvPr id="52" name="pole tekstowe 51">
            <a:extLst>
              <a:ext uri="{FF2B5EF4-FFF2-40B4-BE49-F238E27FC236}">
                <a16:creationId xmlns="" xmlns:a16="http://schemas.microsoft.com/office/drawing/2014/main" id="{2F738182-6249-DD7F-93F0-D1BA11958228}"/>
              </a:ext>
            </a:extLst>
          </p:cNvPr>
          <p:cNvSpPr txBox="1"/>
          <p:nvPr/>
        </p:nvSpPr>
        <p:spPr>
          <a:xfrm>
            <a:off x="431798" y="1884040"/>
            <a:ext cx="2049660" cy="954107"/>
          </a:xfrm>
          <a:prstGeom prst="rect">
            <a:avLst/>
          </a:prstGeom>
          <a:noFill/>
        </p:spPr>
        <p:txBody>
          <a:bodyPr wrap="square" rtlCol="0">
            <a:spAutoFit/>
          </a:bodyPr>
          <a:lstStyle/>
          <a:p>
            <a:pPr algn="ctr"/>
            <a:r>
              <a:rPr lang="pl-PL" sz="1400" i="1"/>
              <a:t>||w|| - </a:t>
            </a:r>
            <a:r>
              <a:rPr lang="en-US" sz="1400" noProof="0"/>
              <a:t>realization of</a:t>
            </a:r>
            <a:r>
              <a:rPr lang="en-US" sz="1400" i="1" noProof="0"/>
              <a:t> w </a:t>
            </a:r>
            <a:r>
              <a:rPr lang="pl-PL" sz="1400" noProof="0"/>
              <a:t>with</a:t>
            </a:r>
            <a:r>
              <a:rPr lang="pl-PL" sz="1400" i="1" noProof="0"/>
              <a:t> </a:t>
            </a:r>
            <a:r>
              <a:rPr lang="en-US" sz="1400" noProof="0"/>
              <a:t>the family of </a:t>
            </a:r>
            <a:r>
              <a:rPr lang="en-US" sz="1400"/>
              <a:t>physical </a:t>
            </a:r>
            <a:r>
              <a:rPr lang="en-US" sz="1400" noProof="0"/>
              <a:t>objects in </a:t>
            </a:r>
          </a:p>
          <a:p>
            <a:pPr algn="ctr"/>
            <a:r>
              <a:rPr lang="pl-PL" sz="1400" i="1"/>
              <a:t>p</a:t>
            </a:r>
            <a:r>
              <a:rPr lang="pl-PL" sz="1400" i="1" noProof="0"/>
              <a:t>-</a:t>
            </a:r>
            <a:r>
              <a:rPr lang="en-US" sz="1400" i="1" noProof="0"/>
              <a:t>layer</a:t>
            </a:r>
            <a:r>
              <a:rPr lang="en-US" sz="1400" noProof="0"/>
              <a:t>(</a:t>
            </a:r>
            <a:r>
              <a:rPr lang="en-US" sz="1400" i="1" noProof="0"/>
              <a:t>g</a:t>
            </a:r>
            <a:r>
              <a:rPr lang="en-US" sz="1400" noProof="0"/>
              <a:t>)</a:t>
            </a:r>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 xmlns:a16="http://schemas.microsoft.com/office/drawing/2014/main" id="{F23758FA-C7D8-BD04-257B-A2C0A20C36E5}"/>
                  </a:ext>
                </a:extLst>
              </p:cNvPr>
              <p:cNvSpPr txBox="1"/>
              <p:nvPr/>
            </p:nvSpPr>
            <p:spPr>
              <a:xfrm>
                <a:off x="5130551" y="5185400"/>
                <a:ext cx="674156" cy="415498"/>
              </a:xfrm>
              <a:prstGeom prst="rect">
                <a:avLst/>
              </a:prstGeom>
              <a:noFill/>
            </p:spPr>
            <p:txBody>
              <a:bodyPr wrap="square" lIns="0" tIns="0" rIns="0" bIns="0" rtlCol="0">
                <a:spAutoFit/>
              </a:bodyPr>
              <a:lstStyle/>
              <a:p>
                <a14:m>
                  <m:oMath xmlns:m="http://schemas.openxmlformats.org/officeDocument/2006/math">
                    <m:sSub>
                      <m:sSubPr>
                        <m:ctrlPr>
                          <a:rPr lang="pl-PL" sz="1800" b="1" i="1" smtClean="0">
                            <a:latin typeface="Cambria Math" panose="02040503050406030204" pitchFamily="18" charset="0"/>
                          </a:rPr>
                        </m:ctrlPr>
                      </m:sSubPr>
                      <m:e>
                        <m:r>
                          <a:rPr lang="pl-PL" sz="1800" b="1" i="1" smtClean="0">
                            <a:latin typeface="Cambria Math" panose="02040503050406030204" pitchFamily="18" charset="0"/>
                          </a:rPr>
                          <m:t>𝒐</m:t>
                        </m:r>
                      </m:e>
                      <m:sub>
                        <m:sSub>
                          <m:sSubPr>
                            <m:ctrlPr>
                              <a:rPr lang="pl-PL" sz="1800" b="1" i="1" smtClean="0">
                                <a:latin typeface="Cambria Math" panose="02040503050406030204" pitchFamily="18" charset="0"/>
                              </a:rPr>
                            </m:ctrlPr>
                          </m:sSubPr>
                          <m:e>
                            <m:r>
                              <a:rPr lang="pl-PL" sz="1800" b="1" i="1" smtClean="0">
                                <a:latin typeface="Cambria Math" panose="02040503050406030204" pitchFamily="18" charset="0"/>
                              </a:rPr>
                              <m:t>𝒘</m:t>
                            </m:r>
                          </m:e>
                          <m:sub>
                            <m:r>
                              <a:rPr lang="pl-PL" sz="1800" b="1" i="1" smtClean="0">
                                <a:latin typeface="Cambria Math" panose="02040503050406030204" pitchFamily="18" charset="0"/>
                              </a:rPr>
                              <m:t>𝟐</m:t>
                            </m:r>
                          </m:sub>
                        </m:sSub>
                      </m:sub>
                    </m:sSub>
                  </m:oMath>
                </a14:m>
                <a:r>
                  <a:rPr lang="pl-PL"/>
                  <a:t> </a:t>
                </a:r>
                <a:endParaRPr lang="en-GB"/>
              </a:p>
            </p:txBody>
          </p:sp>
        </mc:Choice>
        <mc:Fallback xmlns="">
          <p:sp>
            <p:nvSpPr>
              <p:cNvPr id="11" name="pole tekstowe 10">
                <a:extLst>
                  <a:ext uri="{FF2B5EF4-FFF2-40B4-BE49-F238E27FC236}">
                    <a16:creationId xmlns:a16="http://schemas.microsoft.com/office/drawing/2014/main" id="{F23758FA-C7D8-BD04-257B-A2C0A20C36E5}"/>
                  </a:ext>
                </a:extLst>
              </p:cNvPr>
              <p:cNvSpPr txBox="1">
                <a:spLocks noRot="1" noChangeAspect="1" noMove="1" noResize="1" noEditPoints="1" noAdjustHandles="1" noChangeArrowheads="1" noChangeShapeType="1" noTextEdit="1"/>
              </p:cNvSpPr>
              <p:nvPr/>
            </p:nvSpPr>
            <p:spPr>
              <a:xfrm>
                <a:off x="5130551" y="5185400"/>
                <a:ext cx="674156" cy="415498"/>
              </a:xfrm>
              <a:prstGeom prst="rect">
                <a:avLst/>
              </a:prstGeom>
              <a:blipFill>
                <a:blip r:embed="rId3"/>
                <a:stretch>
                  <a:fillRect/>
                </a:stretch>
              </a:blipFill>
            </p:spPr>
            <p:txBody>
              <a:bodyPr/>
              <a:lstStyle/>
              <a:p>
                <a:r>
                  <a:rPr lang="pl-PL">
                    <a:noFill/>
                  </a:rPr>
                  <a:t> </a:t>
                </a:r>
              </a:p>
            </p:txBody>
          </p:sp>
        </mc:Fallback>
      </mc:AlternateContent>
      <p:sp>
        <p:nvSpPr>
          <p:cNvPr id="12" name="pole tekstowe 11">
            <a:extLst>
              <a:ext uri="{FF2B5EF4-FFF2-40B4-BE49-F238E27FC236}">
                <a16:creationId xmlns="" xmlns:a16="http://schemas.microsoft.com/office/drawing/2014/main" id="{086FB8ED-3BB9-E457-052C-35332BE79E0C}"/>
              </a:ext>
            </a:extLst>
          </p:cNvPr>
          <p:cNvSpPr txBox="1"/>
          <p:nvPr/>
        </p:nvSpPr>
        <p:spPr>
          <a:xfrm>
            <a:off x="5153939" y="1598714"/>
            <a:ext cx="972119" cy="307777"/>
          </a:xfrm>
          <a:prstGeom prst="rect">
            <a:avLst/>
          </a:prstGeom>
          <a:noFill/>
        </p:spPr>
        <p:txBody>
          <a:bodyPr wrap="square" rtlCol="0">
            <a:spAutoFit/>
          </a:bodyPr>
          <a:lstStyle/>
          <a:p>
            <a:r>
              <a:rPr lang="pl-PL" sz="1400" i="1"/>
              <a:t>i-</a:t>
            </a:r>
            <a:r>
              <a:rPr lang="pl-PL" sz="1400" i="1" err="1"/>
              <a:t>layer</a:t>
            </a:r>
            <a:r>
              <a:rPr lang="pl-PL" sz="1400"/>
              <a:t>(</a:t>
            </a:r>
            <a:r>
              <a:rPr lang="pl-PL" sz="1400" i="1"/>
              <a:t>g</a:t>
            </a:r>
            <a:r>
              <a:rPr lang="pl-PL" sz="1400"/>
              <a:t>)</a:t>
            </a:r>
            <a:endParaRPr lang="en-GB" sz="1400"/>
          </a:p>
        </p:txBody>
      </p:sp>
      <p:sp>
        <p:nvSpPr>
          <p:cNvPr id="14" name="Nawias klamrowy otwierający 13">
            <a:extLst>
              <a:ext uri="{FF2B5EF4-FFF2-40B4-BE49-F238E27FC236}">
                <a16:creationId xmlns="" xmlns:a16="http://schemas.microsoft.com/office/drawing/2014/main" id="{4D93773B-8B36-3937-CEFF-F067D78535ED}"/>
              </a:ext>
            </a:extLst>
          </p:cNvPr>
          <p:cNvSpPr/>
          <p:nvPr/>
        </p:nvSpPr>
        <p:spPr>
          <a:xfrm>
            <a:off x="1319738" y="3186354"/>
            <a:ext cx="256547" cy="3204581"/>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pole tekstowe 57">
            <a:extLst>
              <a:ext uri="{FF2B5EF4-FFF2-40B4-BE49-F238E27FC236}">
                <a16:creationId xmlns="" xmlns:a16="http://schemas.microsoft.com/office/drawing/2014/main" id="{A87F92E6-9011-A443-90D6-836A45545E65}"/>
              </a:ext>
            </a:extLst>
          </p:cNvPr>
          <p:cNvSpPr txBox="1"/>
          <p:nvPr/>
        </p:nvSpPr>
        <p:spPr>
          <a:xfrm>
            <a:off x="295961" y="4615540"/>
            <a:ext cx="1319350" cy="307777"/>
          </a:xfrm>
          <a:prstGeom prst="rect">
            <a:avLst/>
          </a:prstGeom>
          <a:noFill/>
        </p:spPr>
        <p:txBody>
          <a:bodyPr wrap="square" rtlCol="0">
            <a:spAutoFit/>
          </a:bodyPr>
          <a:lstStyle/>
          <a:p>
            <a:r>
              <a:rPr lang="pl-PL" sz="1400" i="1"/>
              <a:t>p-</a:t>
            </a:r>
            <a:r>
              <a:rPr lang="pl-PL" sz="1400" i="1" err="1"/>
              <a:t>layer</a:t>
            </a:r>
            <a:r>
              <a:rPr lang="pl-PL" sz="1400"/>
              <a:t>(</a:t>
            </a:r>
            <a:r>
              <a:rPr lang="pl-PL" sz="1400" i="1"/>
              <a:t>g</a:t>
            </a:r>
            <a:r>
              <a:rPr lang="pl-PL" sz="1400"/>
              <a:t>)</a:t>
            </a:r>
            <a:endParaRPr lang="en-GB" sz="1400"/>
          </a:p>
        </p:txBody>
      </p:sp>
      <p:sp>
        <p:nvSpPr>
          <p:cNvPr id="70" name="pole tekstowe 69">
            <a:extLst>
              <a:ext uri="{FF2B5EF4-FFF2-40B4-BE49-F238E27FC236}">
                <a16:creationId xmlns="" xmlns:a16="http://schemas.microsoft.com/office/drawing/2014/main" id="{9C321726-02F7-37FA-5428-041834B33A1E}"/>
              </a:ext>
            </a:extLst>
          </p:cNvPr>
          <p:cNvSpPr txBox="1"/>
          <p:nvPr/>
        </p:nvSpPr>
        <p:spPr>
          <a:xfrm>
            <a:off x="4048493" y="2735652"/>
            <a:ext cx="955555" cy="307777"/>
          </a:xfrm>
          <a:prstGeom prst="rect">
            <a:avLst/>
          </a:prstGeom>
          <a:noFill/>
        </p:spPr>
        <p:txBody>
          <a:bodyPr wrap="square" rtlCol="0">
            <a:spAutoFit/>
          </a:bodyPr>
          <a:lstStyle/>
          <a:p>
            <a:r>
              <a:rPr lang="pl-PL" sz="1400" i="1" err="1"/>
              <a:t>w</a:t>
            </a:r>
            <a:r>
              <a:rPr lang="pl-PL" sz="1400" i="1" baseline="-25000" err="1"/>
              <a:t>i</a:t>
            </a:r>
            <a:r>
              <a:rPr lang="pl-PL" sz="1400" i="1"/>
              <a:t> : tr</a:t>
            </a:r>
            <a:r>
              <a:rPr lang="pl-PL" sz="1400" i="1" baseline="-25000"/>
              <a:t>i,</a:t>
            </a:r>
            <a:r>
              <a:rPr lang="pl-PL" sz="1400" i="1"/>
              <a:t> </a:t>
            </a:r>
            <a:r>
              <a:rPr lang="pl-PL" sz="1400" i="1" err="1"/>
              <a:t>inf</a:t>
            </a:r>
            <a:r>
              <a:rPr lang="pl-PL" sz="1400" i="1" baseline="-25000" err="1"/>
              <a:t>i</a:t>
            </a:r>
            <a:endParaRPr lang="en-GB" sz="1400" i="1"/>
          </a:p>
        </p:txBody>
      </p:sp>
      <p:sp>
        <p:nvSpPr>
          <p:cNvPr id="56" name="pole tekstowe 55">
            <a:extLst>
              <a:ext uri="{FF2B5EF4-FFF2-40B4-BE49-F238E27FC236}">
                <a16:creationId xmlns="" xmlns:a16="http://schemas.microsoft.com/office/drawing/2014/main" id="{397EBCCD-D4BC-4C21-B2BB-5005B593FE5F}"/>
              </a:ext>
            </a:extLst>
          </p:cNvPr>
          <p:cNvSpPr txBox="1"/>
          <p:nvPr/>
        </p:nvSpPr>
        <p:spPr>
          <a:xfrm>
            <a:off x="233054" y="1411200"/>
            <a:ext cx="2889829" cy="523220"/>
          </a:xfrm>
          <a:prstGeom prst="rect">
            <a:avLst/>
          </a:prstGeom>
          <a:noFill/>
        </p:spPr>
        <p:txBody>
          <a:bodyPr wrap="square" rtlCol="0">
            <a:spAutoFit/>
          </a:bodyPr>
          <a:lstStyle/>
          <a:p>
            <a:r>
              <a:rPr lang="en-US" sz="1400" i="1" noProof="0"/>
              <a:t>w – </a:t>
            </a:r>
            <a:r>
              <a:rPr lang="en-US" sz="1400" noProof="0"/>
              <a:t>scope of granule </a:t>
            </a:r>
            <a:r>
              <a:rPr lang="en-US" sz="1400" i="1" noProof="0"/>
              <a:t>g </a:t>
            </a:r>
            <a:r>
              <a:rPr lang="en-US" sz="1400" noProof="0"/>
              <a:t>composed out of family of granules </a:t>
            </a:r>
            <a:r>
              <a:rPr lang="en-US" sz="1400" i="1" noProof="0"/>
              <a:t>g</a:t>
            </a:r>
            <a:r>
              <a:rPr lang="en-US" sz="1400" i="1" baseline="-25000" noProof="0"/>
              <a:t>1 </a:t>
            </a:r>
            <a:r>
              <a:rPr lang="en-US" sz="1400" i="1" noProof="0"/>
              <a:t>,…, </a:t>
            </a:r>
            <a:r>
              <a:rPr lang="en-US" sz="1400" i="1" noProof="0" err="1"/>
              <a:t>g</a:t>
            </a:r>
            <a:r>
              <a:rPr lang="en-US" sz="1400" i="1" baseline="-25000" noProof="0" err="1"/>
              <a:t>i</a:t>
            </a:r>
            <a:endParaRPr lang="en-US" sz="1400" i="1" noProof="0"/>
          </a:p>
        </p:txBody>
      </p:sp>
      <p:sp>
        <p:nvSpPr>
          <p:cNvPr id="4" name="pole tekstowe 3">
            <a:extLst>
              <a:ext uri="{FF2B5EF4-FFF2-40B4-BE49-F238E27FC236}">
                <a16:creationId xmlns="" xmlns:a16="http://schemas.microsoft.com/office/drawing/2014/main" id="{A7B7EBCE-022E-F0CD-F1F4-E07C7F5F012B}"/>
              </a:ext>
            </a:extLst>
          </p:cNvPr>
          <p:cNvSpPr txBox="1"/>
          <p:nvPr/>
        </p:nvSpPr>
        <p:spPr>
          <a:xfrm>
            <a:off x="6876256" y="4206567"/>
            <a:ext cx="1930761" cy="2246769"/>
          </a:xfrm>
          <a:prstGeom prst="rect">
            <a:avLst/>
          </a:prstGeom>
          <a:noFill/>
        </p:spPr>
        <p:txBody>
          <a:bodyPr wrap="square" rtlCol="0">
            <a:spAutoFit/>
          </a:bodyPr>
          <a:lstStyle/>
          <a:p>
            <a:pPr algn="ctr"/>
            <a:r>
              <a:rPr lang="en-US" sz="1400" noProof="0"/>
              <a:t>properties of physical objects from </a:t>
            </a:r>
            <a:r>
              <a:rPr lang="en-US" sz="1400" i="1" noProof="0" err="1"/>
              <a:t>hard_suit</a:t>
            </a:r>
            <a:r>
              <a:rPr lang="en-US" sz="1400" i="1" noProof="0"/>
              <a:t>, </a:t>
            </a:r>
            <a:r>
              <a:rPr lang="en-US" sz="1400" i="1" noProof="0" err="1"/>
              <a:t>link_suit</a:t>
            </a:r>
            <a:r>
              <a:rPr lang="en-US" sz="1400" i="1" noProof="0"/>
              <a:t> </a:t>
            </a:r>
            <a:r>
              <a:rPr lang="en-US" sz="1400" noProof="0"/>
              <a:t>and their interactions encoded </a:t>
            </a:r>
            <a:r>
              <a:rPr lang="pl-PL" sz="1400" noProof="0"/>
              <a:t>in</a:t>
            </a:r>
            <a:r>
              <a:rPr lang="pl-PL" sz="1400" i="1" noProof="0"/>
              <a:t> </a:t>
            </a:r>
            <a:r>
              <a:rPr lang="pl-PL" sz="1400" i="1" noProof="0" err="1"/>
              <a:t>inf</a:t>
            </a:r>
            <a:r>
              <a:rPr lang="pl-PL" sz="1400" i="1" baseline="-25000" noProof="0" err="1"/>
              <a:t>i</a:t>
            </a:r>
            <a:r>
              <a:rPr lang="pl-PL" sz="1400" i="1" baseline="-25000" noProof="0"/>
              <a:t> </a:t>
            </a:r>
            <a:r>
              <a:rPr lang="en-US" sz="1400" noProof="0"/>
              <a:t>are based on already perceived properties, granule structure,  physical laws and/or knowledge bases</a:t>
            </a:r>
          </a:p>
        </p:txBody>
      </p:sp>
      <p:cxnSp>
        <p:nvCxnSpPr>
          <p:cNvPr id="18" name="Łącznik prosty ze strzałką 17">
            <a:extLst>
              <a:ext uri="{FF2B5EF4-FFF2-40B4-BE49-F238E27FC236}">
                <a16:creationId xmlns="" xmlns:a16="http://schemas.microsoft.com/office/drawing/2014/main" id="{C3FCD114-B05B-2576-7247-F52306565C10}"/>
              </a:ext>
            </a:extLst>
          </p:cNvPr>
          <p:cNvCxnSpPr>
            <a:cxnSpLocks/>
            <a:endCxn id="59" idx="1"/>
          </p:cNvCxnSpPr>
          <p:nvPr/>
        </p:nvCxnSpPr>
        <p:spPr>
          <a:xfrm>
            <a:off x="3268333" y="2769420"/>
            <a:ext cx="337992" cy="580957"/>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a:extLst>
              <a:ext uri="{FF2B5EF4-FFF2-40B4-BE49-F238E27FC236}">
                <a16:creationId xmlns="" xmlns:a16="http://schemas.microsoft.com/office/drawing/2014/main" id="{B203BD82-95DB-024C-5691-D5288E80C6A6}"/>
              </a:ext>
            </a:extLst>
          </p:cNvPr>
          <p:cNvCxnSpPr>
            <a:cxnSpLocks/>
          </p:cNvCxnSpPr>
          <p:nvPr/>
        </p:nvCxnSpPr>
        <p:spPr>
          <a:xfrm>
            <a:off x="3204480" y="2674109"/>
            <a:ext cx="273453" cy="2853991"/>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 xmlns:a16="http://schemas.microsoft.com/office/drawing/2014/main" id="{14358D0B-C342-2C04-41C6-B884B7507CAF}"/>
              </a:ext>
            </a:extLst>
          </p:cNvPr>
          <p:cNvCxnSpPr>
            <a:cxnSpLocks/>
          </p:cNvCxnSpPr>
          <p:nvPr/>
        </p:nvCxnSpPr>
        <p:spPr>
          <a:xfrm>
            <a:off x="3207665" y="2730417"/>
            <a:ext cx="312741" cy="1219416"/>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a:extLst>
              <a:ext uri="{FF2B5EF4-FFF2-40B4-BE49-F238E27FC236}">
                <a16:creationId xmlns="" xmlns:a16="http://schemas.microsoft.com/office/drawing/2014/main" id="{E82DC1A7-5E8E-BC89-AD2B-8AF5C439C979}"/>
              </a:ext>
            </a:extLst>
          </p:cNvPr>
          <p:cNvCxnSpPr>
            <a:cxnSpLocks/>
          </p:cNvCxnSpPr>
          <p:nvPr/>
        </p:nvCxnSpPr>
        <p:spPr>
          <a:xfrm>
            <a:off x="5111961" y="2518501"/>
            <a:ext cx="388327" cy="870115"/>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0" name="Łącznik prosty ze strzałką 79">
            <a:extLst>
              <a:ext uri="{FF2B5EF4-FFF2-40B4-BE49-F238E27FC236}">
                <a16:creationId xmlns="" xmlns:a16="http://schemas.microsoft.com/office/drawing/2014/main" id="{FF154186-29A0-7A16-E3ED-0DA0DF58229A}"/>
              </a:ext>
            </a:extLst>
          </p:cNvPr>
          <p:cNvCxnSpPr>
            <a:cxnSpLocks/>
          </p:cNvCxnSpPr>
          <p:nvPr/>
        </p:nvCxnSpPr>
        <p:spPr>
          <a:xfrm flipH="1">
            <a:off x="4133922" y="2457886"/>
            <a:ext cx="956563" cy="2314485"/>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9" name="pole tekstowe 108">
            <a:extLst>
              <a:ext uri="{FF2B5EF4-FFF2-40B4-BE49-F238E27FC236}">
                <a16:creationId xmlns="" xmlns:a16="http://schemas.microsoft.com/office/drawing/2014/main" id="{239529FC-FA8A-B056-9F65-8B62063E341B}"/>
              </a:ext>
            </a:extLst>
          </p:cNvPr>
          <p:cNvSpPr txBox="1"/>
          <p:nvPr/>
        </p:nvSpPr>
        <p:spPr>
          <a:xfrm>
            <a:off x="5694644" y="3000650"/>
            <a:ext cx="363052" cy="307777"/>
          </a:xfrm>
          <a:prstGeom prst="rect">
            <a:avLst/>
          </a:prstGeom>
          <a:noFill/>
        </p:spPr>
        <p:txBody>
          <a:bodyPr wrap="square" rtlCol="0">
            <a:spAutoFit/>
          </a:bodyPr>
          <a:lstStyle/>
          <a:p>
            <a:r>
              <a:rPr lang="pl-PL" sz="1400" i="1"/>
              <a:t>g</a:t>
            </a:r>
            <a:r>
              <a:rPr lang="pl-PL" sz="1400" i="1" baseline="-25000"/>
              <a:t>2</a:t>
            </a:r>
            <a:endParaRPr lang="pl-PL" sz="1400" i="1"/>
          </a:p>
        </p:txBody>
      </p:sp>
      <p:sp>
        <p:nvSpPr>
          <p:cNvPr id="111" name="pole tekstowe 110">
            <a:extLst>
              <a:ext uri="{FF2B5EF4-FFF2-40B4-BE49-F238E27FC236}">
                <a16:creationId xmlns="" xmlns:a16="http://schemas.microsoft.com/office/drawing/2014/main" id="{7F80AD3E-1F8A-BAD8-4AEC-4730816A4A17}"/>
              </a:ext>
            </a:extLst>
          </p:cNvPr>
          <p:cNvSpPr txBox="1"/>
          <p:nvPr/>
        </p:nvSpPr>
        <p:spPr>
          <a:xfrm>
            <a:off x="2480756" y="2400544"/>
            <a:ext cx="363052" cy="307777"/>
          </a:xfrm>
          <a:prstGeom prst="rect">
            <a:avLst/>
          </a:prstGeom>
          <a:solidFill>
            <a:srgbClr val="00FFFF"/>
          </a:solidFill>
        </p:spPr>
        <p:txBody>
          <a:bodyPr wrap="square" rtlCol="0">
            <a:spAutoFit/>
          </a:bodyPr>
          <a:lstStyle/>
          <a:p>
            <a:r>
              <a:rPr lang="pl-PL" sz="1400" i="1"/>
              <a:t>g</a:t>
            </a:r>
          </a:p>
        </p:txBody>
      </p:sp>
      <p:sp>
        <p:nvSpPr>
          <p:cNvPr id="112" name="pole tekstowe 111">
            <a:extLst>
              <a:ext uri="{FF2B5EF4-FFF2-40B4-BE49-F238E27FC236}">
                <a16:creationId xmlns="" xmlns:a16="http://schemas.microsoft.com/office/drawing/2014/main" id="{897F7FE7-CC74-535D-7275-9752E817D16E}"/>
              </a:ext>
            </a:extLst>
          </p:cNvPr>
          <p:cNvSpPr txBox="1"/>
          <p:nvPr/>
        </p:nvSpPr>
        <p:spPr>
          <a:xfrm>
            <a:off x="4644008" y="1484784"/>
            <a:ext cx="363052" cy="307777"/>
          </a:xfrm>
          <a:prstGeom prst="rect">
            <a:avLst/>
          </a:prstGeom>
          <a:solidFill>
            <a:srgbClr val="0066FF"/>
          </a:solidFill>
        </p:spPr>
        <p:txBody>
          <a:bodyPr wrap="square" rtlCol="0">
            <a:spAutoFit/>
          </a:bodyPr>
          <a:lstStyle/>
          <a:p>
            <a:r>
              <a:rPr lang="pl-PL" sz="1400" i="1"/>
              <a:t>g</a:t>
            </a:r>
            <a:r>
              <a:rPr lang="pl-PL" sz="1400" i="1" baseline="-25000"/>
              <a:t>1</a:t>
            </a:r>
            <a:endParaRPr lang="pl-PL" sz="1400" i="1"/>
          </a:p>
        </p:txBody>
      </p:sp>
      <p:sp>
        <p:nvSpPr>
          <p:cNvPr id="2" name="pole tekstowe 1">
            <a:extLst>
              <a:ext uri="{FF2B5EF4-FFF2-40B4-BE49-F238E27FC236}">
                <a16:creationId xmlns="" xmlns:a16="http://schemas.microsoft.com/office/drawing/2014/main" id="{06BEDDA2-74CC-21D1-2829-E828684EFE9F}"/>
              </a:ext>
            </a:extLst>
          </p:cNvPr>
          <p:cNvSpPr txBox="1"/>
          <p:nvPr/>
        </p:nvSpPr>
        <p:spPr>
          <a:xfrm>
            <a:off x="35496" y="5680500"/>
            <a:ext cx="1313552" cy="738664"/>
          </a:xfrm>
          <a:prstGeom prst="rect">
            <a:avLst/>
          </a:prstGeom>
          <a:noFill/>
        </p:spPr>
        <p:txBody>
          <a:bodyPr wrap="square" rtlCol="0">
            <a:spAutoFit/>
          </a:bodyPr>
          <a:lstStyle/>
          <a:p>
            <a:pPr algn="ctr"/>
            <a:r>
              <a:rPr lang="en-US" sz="1400" noProof="0"/>
              <a:t>see: signals in the book by Holland</a:t>
            </a:r>
          </a:p>
        </p:txBody>
      </p:sp>
      <p:cxnSp>
        <p:nvCxnSpPr>
          <p:cNvPr id="8" name="Łącznik prosty ze strzałką 7">
            <a:extLst>
              <a:ext uri="{FF2B5EF4-FFF2-40B4-BE49-F238E27FC236}">
                <a16:creationId xmlns="" xmlns:a16="http://schemas.microsoft.com/office/drawing/2014/main" id="{15D4AB4B-F3E7-BF35-38A5-C0950A4A65DF}"/>
              </a:ext>
            </a:extLst>
          </p:cNvPr>
          <p:cNvCxnSpPr>
            <a:stCxn id="2" idx="0"/>
          </p:cNvCxnSpPr>
          <p:nvPr/>
        </p:nvCxnSpPr>
        <p:spPr>
          <a:xfrm flipV="1">
            <a:off x="692272" y="5085184"/>
            <a:ext cx="884013" cy="595316"/>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6248012" y="110980"/>
            <a:ext cx="2737545" cy="3785652"/>
          </a:xfrm>
          <a:prstGeom prst="rect">
            <a:avLst/>
          </a:prstGeom>
          <a:noFill/>
        </p:spPr>
        <p:txBody>
          <a:bodyPr wrap="square" rtlCol="0">
            <a:spAutoFit/>
          </a:bodyPr>
          <a:lstStyle/>
          <a:p>
            <a:pPr algn="ctr"/>
            <a:r>
              <a:rPr lang="en-US" sz="1600" dirty="0">
                <a:solidFill>
                  <a:srgbClr val="0000FF"/>
                </a:solidFill>
              </a:rPr>
              <a:t>C-gran</a:t>
            </a:r>
            <a:r>
              <a:rPr lang="pl-PL" sz="1600" dirty="0">
                <a:solidFill>
                  <a:srgbClr val="0000FF"/>
                </a:solidFill>
              </a:rPr>
              <a:t>u</a:t>
            </a:r>
            <a:r>
              <a:rPr lang="en-US" sz="1600" dirty="0">
                <a:solidFill>
                  <a:srgbClr val="0000FF"/>
                </a:solidFill>
              </a:rPr>
              <a:t>les may have many sub-granules. State of c-granule is changing with local time of c-granule</a:t>
            </a:r>
            <a:r>
              <a:rPr lang="pl-PL" sz="1600" dirty="0">
                <a:solidFill>
                  <a:srgbClr val="0000FF"/>
                </a:solidFill>
              </a:rPr>
              <a:t>. The</a:t>
            </a:r>
            <a:r>
              <a:rPr lang="en-US" sz="1600" dirty="0">
                <a:solidFill>
                  <a:srgbClr val="0000FF"/>
                </a:solidFill>
              </a:rPr>
              <a:t> dynamics </a:t>
            </a:r>
            <a:r>
              <a:rPr lang="pl-PL" sz="1600" dirty="0" err="1">
                <a:solidFill>
                  <a:srgbClr val="0000FF"/>
                </a:solidFill>
              </a:rPr>
              <a:t>is</a:t>
            </a:r>
            <a:r>
              <a:rPr lang="en-US" sz="1600" dirty="0">
                <a:solidFill>
                  <a:srgbClr val="0000FF"/>
                </a:solidFill>
              </a:rPr>
              <a:t> steered by control of c-granule aiming by selection and realization of transformations (associations) to satisfy goals (needs, specification of problem to be solved)</a:t>
            </a:r>
            <a:r>
              <a:rPr lang="pl-PL" sz="1600" dirty="0">
                <a:solidFill>
                  <a:srgbClr val="0000FF"/>
                </a:solidFill>
              </a:rPr>
              <a:t>.</a:t>
            </a:r>
            <a:r>
              <a:rPr lang="en-US" sz="1600" dirty="0">
                <a:solidFill>
                  <a:srgbClr val="0000FF"/>
                </a:solidFill>
              </a:rPr>
              <a:t> </a:t>
            </a:r>
            <a:r>
              <a:rPr lang="en-US" sz="1600" noProof="0" dirty="0">
                <a:solidFill>
                  <a:srgbClr val="0000FF"/>
                </a:solidFill>
              </a:rPr>
              <a:t>This is based </a:t>
            </a:r>
            <a:r>
              <a:rPr lang="en-US" sz="1600" dirty="0">
                <a:solidFill>
                  <a:srgbClr val="0000FF"/>
                </a:solidFill>
              </a:rPr>
              <a:t>on perceived information about physical and abstract objects as well as their interactions.</a:t>
            </a:r>
          </a:p>
        </p:txBody>
      </p:sp>
      <p:sp>
        <p:nvSpPr>
          <p:cNvPr id="65" name="Nawias klamrowy otwierający 64">
            <a:extLst>
              <a:ext uri="{FF2B5EF4-FFF2-40B4-BE49-F238E27FC236}">
                <a16:creationId xmlns="" xmlns:a16="http://schemas.microsoft.com/office/drawing/2014/main" id="{96F7A776-C297-7B6D-8344-2B5CE01CB352}"/>
              </a:ext>
            </a:extLst>
          </p:cNvPr>
          <p:cNvSpPr/>
          <p:nvPr/>
        </p:nvSpPr>
        <p:spPr>
          <a:xfrm rot="10800000">
            <a:off x="6740625" y="4206798"/>
            <a:ext cx="353660" cy="2470945"/>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Prostokąt 14"/>
          <p:cNvSpPr/>
          <p:nvPr/>
        </p:nvSpPr>
        <p:spPr>
          <a:xfrm>
            <a:off x="6194566" y="110980"/>
            <a:ext cx="2811592" cy="37638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730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DB5F31B-6AB8-B203-87F3-2C9169CE547D}"/>
            </a:ext>
          </a:extLst>
        </p:cNvPr>
        <p:cNvGrpSpPr/>
        <p:nvPr/>
      </p:nvGrpSpPr>
      <p:grpSpPr>
        <a:xfrm>
          <a:off x="0" y="0"/>
          <a:ext cx="0" cy="0"/>
          <a:chOff x="0" y="0"/>
          <a:chExt cx="0" cy="0"/>
        </a:xfrm>
      </p:grpSpPr>
      <p:sp>
        <p:nvSpPr>
          <p:cNvPr id="17" name="Elipsa 16"/>
          <p:cNvSpPr/>
          <p:nvPr/>
        </p:nvSpPr>
        <p:spPr>
          <a:xfrm>
            <a:off x="5046075" y="196028"/>
            <a:ext cx="3961561" cy="3360445"/>
          </a:xfrm>
          <a:prstGeom prst="ellipse">
            <a:avLst/>
          </a:prstGeom>
          <a:solidFill>
            <a:srgbClr val="FFFF00">
              <a:alpha val="26000"/>
            </a:srgbClr>
          </a:solidFill>
          <a:ln>
            <a:solidFill>
              <a:schemeClr val="tx1">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ytuł 1">
            <a:extLst>
              <a:ext uri="{FF2B5EF4-FFF2-40B4-BE49-F238E27FC236}">
                <a16:creationId xmlns="" xmlns:a16="http://schemas.microsoft.com/office/drawing/2014/main" id="{677FFB25-E751-E804-8295-2B1F6233E6B6}"/>
              </a:ext>
            </a:extLst>
          </p:cNvPr>
          <p:cNvSpPr txBox="1">
            <a:spLocks/>
          </p:cNvSpPr>
          <p:nvPr/>
        </p:nvSpPr>
        <p:spPr>
          <a:xfrm>
            <a:off x="327781" y="-714"/>
            <a:ext cx="4511699" cy="50861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800" b="1" i="0" u="none" strike="noStrike" kern="1200" cap="none" spc="0" normalizeH="0" baseline="0" noProof="0" dirty="0">
                <a:ln>
                  <a:noFill/>
                </a:ln>
                <a:solidFill>
                  <a:srgbClr val="0070C0"/>
                </a:solidFill>
                <a:effectLst/>
                <a:uLnTx/>
                <a:uFillTx/>
                <a:ea typeface="+mj-ea"/>
                <a:cs typeface="+mj-cs"/>
              </a:rPr>
              <a:t>C-GRANULE: </a:t>
            </a:r>
            <a:r>
              <a:rPr kumimoji="0" lang="pl-PL" sz="2800" b="1" i="0" u="none" strike="noStrike" kern="1200" cap="none" spc="0" normalizeH="0" baseline="0" noProof="0" dirty="0" err="1">
                <a:ln>
                  <a:noFill/>
                </a:ln>
                <a:solidFill>
                  <a:srgbClr val="0070C0"/>
                </a:solidFill>
                <a:effectLst/>
                <a:uLnTx/>
                <a:uFillTx/>
                <a:ea typeface="+mj-ea"/>
                <a:cs typeface="+mj-cs"/>
              </a:rPr>
              <a:t>INTUITION</a:t>
            </a:r>
            <a:r>
              <a:rPr kumimoji="0" lang="pl-PL" sz="2800" b="1" i="0" u="none" strike="noStrike" kern="1200" cap="none" spc="0" normalizeH="0" baseline="0" noProof="0" dirty="0">
                <a:ln>
                  <a:noFill/>
                </a:ln>
                <a:solidFill>
                  <a:srgbClr val="0070C0"/>
                </a:solidFill>
                <a:effectLst/>
                <a:uLnTx/>
                <a:uFillTx/>
                <a:ea typeface="+mj-ea"/>
                <a:cs typeface="+mj-cs"/>
              </a:rPr>
              <a:t> </a:t>
            </a:r>
          </a:p>
        </p:txBody>
      </p:sp>
      <p:sp>
        <p:nvSpPr>
          <p:cNvPr id="3" name="Symbol zastępczy numeru slajdu 2">
            <a:extLst>
              <a:ext uri="{FF2B5EF4-FFF2-40B4-BE49-F238E27FC236}">
                <a16:creationId xmlns="" xmlns:a16="http://schemas.microsoft.com/office/drawing/2014/main" id="{63D75BEA-9BD9-7568-CBE4-2EE32B57D60D}"/>
              </a:ext>
            </a:extLst>
          </p:cNvPr>
          <p:cNvSpPr>
            <a:spLocks noGrp="1"/>
          </p:cNvSpPr>
          <p:nvPr>
            <p:ph type="sldNum" sz="quarter" idx="12"/>
          </p:nvPr>
        </p:nvSpPr>
        <p:spPr>
          <a:xfrm>
            <a:off x="8244408" y="6453336"/>
            <a:ext cx="442392" cy="268138"/>
          </a:xfrm>
        </p:spPr>
        <p:txBody>
          <a:bodyPr/>
          <a:lstStyle/>
          <a:p>
            <a:pPr>
              <a:defRPr/>
            </a:pPr>
            <a:fld id="{D02E777F-298D-4C96-825C-3DC57E52C55E}" type="slidenum">
              <a:rPr lang="pl-PL" smtClean="0"/>
              <a:pPr>
                <a:defRPr/>
              </a:pPr>
              <a:t>51</a:t>
            </a:fld>
            <a:endParaRPr lang="pl-PL"/>
          </a:p>
        </p:txBody>
      </p:sp>
      <p:sp>
        <p:nvSpPr>
          <p:cNvPr id="73" name="pole tekstowe 72">
            <a:extLst>
              <a:ext uri="{FF2B5EF4-FFF2-40B4-BE49-F238E27FC236}">
                <a16:creationId xmlns="" xmlns:a16="http://schemas.microsoft.com/office/drawing/2014/main" id="{0C5F72EC-FECE-23D0-CC4F-FC8E0EA4E7E3}"/>
              </a:ext>
            </a:extLst>
          </p:cNvPr>
          <p:cNvSpPr txBox="1"/>
          <p:nvPr/>
        </p:nvSpPr>
        <p:spPr>
          <a:xfrm>
            <a:off x="383849" y="529115"/>
            <a:ext cx="4074895" cy="769441"/>
          </a:xfrm>
          <a:prstGeom prst="rect">
            <a:avLst/>
          </a:prstGeom>
          <a:noFill/>
        </p:spPr>
        <p:txBody>
          <a:bodyPr wrap="square" rtlCol="0">
            <a:spAutoFit/>
          </a:bodyPr>
          <a:lstStyle/>
          <a:p>
            <a:pPr algn="ctr"/>
            <a:r>
              <a:rPr lang="en-US" sz="1400" noProof="0" dirty="0"/>
              <a:t>specifications of (families of) </a:t>
            </a:r>
            <a:r>
              <a:rPr lang="en-US" sz="1400" noProof="0" dirty="0" err="1"/>
              <a:t>spatio</a:t>
            </a:r>
            <a:r>
              <a:rPr lang="en-US" sz="1400" noProof="0" dirty="0"/>
              <a:t>-temporal windows realized by control as physical pointers to the corresponding parts of the physical spac</a:t>
            </a:r>
            <a:r>
              <a:rPr lang="en-US" sz="1600" noProof="0" dirty="0"/>
              <a:t>e</a:t>
            </a:r>
          </a:p>
        </p:txBody>
      </p:sp>
      <p:grpSp>
        <p:nvGrpSpPr>
          <p:cNvPr id="6" name="Grupa 5"/>
          <p:cNvGrpSpPr/>
          <p:nvPr/>
        </p:nvGrpSpPr>
        <p:grpSpPr>
          <a:xfrm>
            <a:off x="971600" y="1201239"/>
            <a:ext cx="4013807" cy="5450668"/>
            <a:chOff x="2480756" y="1304283"/>
            <a:chExt cx="4013807" cy="5450668"/>
          </a:xfrm>
        </p:grpSpPr>
        <p:sp>
          <p:nvSpPr>
            <p:cNvPr id="110" name="Prostokąt: zaokrąglone rogi 109">
              <a:extLst>
                <a:ext uri="{FF2B5EF4-FFF2-40B4-BE49-F238E27FC236}">
                  <a16:creationId xmlns="" xmlns:a16="http://schemas.microsoft.com/office/drawing/2014/main" id="{BFC2F133-6BB4-0914-976D-5F7BC15E01CD}"/>
                </a:ext>
              </a:extLst>
            </p:cNvPr>
            <p:cNvSpPr/>
            <p:nvPr/>
          </p:nvSpPr>
          <p:spPr>
            <a:xfrm>
              <a:off x="5724128" y="2996952"/>
              <a:ext cx="331429" cy="356368"/>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Elipsa 59">
              <a:extLst>
                <a:ext uri="{FF2B5EF4-FFF2-40B4-BE49-F238E27FC236}">
                  <a16:creationId xmlns="" xmlns:a16="http://schemas.microsoft.com/office/drawing/2014/main" id="{6EFC98E3-67F8-F19D-603D-62CF06C6B119}"/>
                </a:ext>
              </a:extLst>
            </p:cNvPr>
            <p:cNvSpPr/>
            <p:nvPr/>
          </p:nvSpPr>
          <p:spPr>
            <a:xfrm>
              <a:off x="2960077" y="3789880"/>
              <a:ext cx="2799879" cy="1508054"/>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Prostokąt 45">
              <a:extLst>
                <a:ext uri="{FF2B5EF4-FFF2-40B4-BE49-F238E27FC236}">
                  <a16:creationId xmlns="" xmlns:a16="http://schemas.microsoft.com/office/drawing/2014/main" id="{39ACCB50-C1AF-21FE-FC23-0A4F2E6994B5}"/>
                </a:ext>
              </a:extLst>
            </p:cNvPr>
            <p:cNvSpPr/>
            <p:nvPr/>
          </p:nvSpPr>
          <p:spPr>
            <a:xfrm>
              <a:off x="3728520" y="3881101"/>
              <a:ext cx="570209" cy="92621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Elipsa 60">
              <a:extLst>
                <a:ext uri="{FF2B5EF4-FFF2-40B4-BE49-F238E27FC236}">
                  <a16:creationId xmlns="" xmlns:a16="http://schemas.microsoft.com/office/drawing/2014/main" id="{9287F913-1363-6E9D-F353-C7F9DCCEF56A}"/>
                </a:ext>
              </a:extLst>
            </p:cNvPr>
            <p:cNvSpPr/>
            <p:nvPr/>
          </p:nvSpPr>
          <p:spPr>
            <a:xfrm>
              <a:off x="3336351" y="5041600"/>
              <a:ext cx="3158212" cy="1713351"/>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ipsa 58">
              <a:extLst>
                <a:ext uri="{FF2B5EF4-FFF2-40B4-BE49-F238E27FC236}">
                  <a16:creationId xmlns="" xmlns:a16="http://schemas.microsoft.com/office/drawing/2014/main" id="{CC5F7B8A-0C89-6EB6-3161-883718C4E990}"/>
                </a:ext>
              </a:extLst>
            </p:cNvPr>
            <p:cNvSpPr/>
            <p:nvPr/>
          </p:nvSpPr>
          <p:spPr>
            <a:xfrm>
              <a:off x="3196293" y="3242905"/>
              <a:ext cx="3298270" cy="733866"/>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ipsa 33">
              <a:extLst>
                <a:ext uri="{FF2B5EF4-FFF2-40B4-BE49-F238E27FC236}">
                  <a16:creationId xmlns="" xmlns:a16="http://schemas.microsoft.com/office/drawing/2014/main" id="{B9E49645-2A76-FF30-C1E9-E4A872D5F735}"/>
                </a:ext>
              </a:extLst>
            </p:cNvPr>
            <p:cNvSpPr/>
            <p:nvPr/>
          </p:nvSpPr>
          <p:spPr>
            <a:xfrm>
              <a:off x="2888225" y="1820605"/>
              <a:ext cx="3237834" cy="1508054"/>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ipsa 34">
              <a:extLst>
                <a:ext uri="{FF2B5EF4-FFF2-40B4-BE49-F238E27FC236}">
                  <a16:creationId xmlns="" xmlns:a16="http://schemas.microsoft.com/office/drawing/2014/main" id="{936FBBA0-3E48-6C93-2E6E-5103E7481E89}"/>
                </a:ext>
              </a:extLst>
            </p:cNvPr>
            <p:cNvSpPr/>
            <p:nvPr/>
          </p:nvSpPr>
          <p:spPr>
            <a:xfrm>
              <a:off x="2937507" y="2340636"/>
              <a:ext cx="922707" cy="412297"/>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ipsa 35">
              <a:extLst>
                <a:ext uri="{FF2B5EF4-FFF2-40B4-BE49-F238E27FC236}">
                  <a16:creationId xmlns="" xmlns:a16="http://schemas.microsoft.com/office/drawing/2014/main" id="{2FA84115-E5A8-0E86-B9E3-C615A155EF65}"/>
                </a:ext>
              </a:extLst>
            </p:cNvPr>
            <p:cNvSpPr/>
            <p:nvPr/>
          </p:nvSpPr>
          <p:spPr>
            <a:xfrm>
              <a:off x="4019287" y="1887157"/>
              <a:ext cx="1123650" cy="41779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ipsa 36">
              <a:extLst>
                <a:ext uri="{FF2B5EF4-FFF2-40B4-BE49-F238E27FC236}">
                  <a16:creationId xmlns="" xmlns:a16="http://schemas.microsoft.com/office/drawing/2014/main" id="{8D0D6664-E4CF-E2F9-2227-5419929FA423}"/>
                </a:ext>
              </a:extLst>
            </p:cNvPr>
            <p:cNvSpPr/>
            <p:nvPr/>
          </p:nvSpPr>
          <p:spPr>
            <a:xfrm>
              <a:off x="3999416" y="2659784"/>
              <a:ext cx="1200399" cy="4879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ipsa 37">
              <a:extLst>
                <a:ext uri="{FF2B5EF4-FFF2-40B4-BE49-F238E27FC236}">
                  <a16:creationId xmlns="" xmlns:a16="http://schemas.microsoft.com/office/drawing/2014/main" id="{62622A1E-DB9F-212C-3B4D-8AD9FA3A094D}"/>
                </a:ext>
              </a:extLst>
            </p:cNvPr>
            <p:cNvSpPr/>
            <p:nvPr/>
          </p:nvSpPr>
          <p:spPr>
            <a:xfrm>
              <a:off x="4809967" y="2199373"/>
              <a:ext cx="1200191" cy="4234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pole tekstowe 38">
              <a:extLst>
                <a:ext uri="{FF2B5EF4-FFF2-40B4-BE49-F238E27FC236}">
                  <a16:creationId xmlns="" xmlns:a16="http://schemas.microsoft.com/office/drawing/2014/main" id="{4ECDFC66-0D2B-0936-A4E2-85ED20817485}"/>
                </a:ext>
              </a:extLst>
            </p:cNvPr>
            <p:cNvSpPr txBox="1"/>
            <p:nvPr/>
          </p:nvSpPr>
          <p:spPr>
            <a:xfrm>
              <a:off x="4170049" y="2109515"/>
              <a:ext cx="464858" cy="507831"/>
            </a:xfrm>
            <a:prstGeom prst="rect">
              <a:avLst/>
            </a:prstGeom>
            <a:noFill/>
          </p:spPr>
          <p:txBody>
            <a:bodyPr wrap="square" rtlCol="0">
              <a:spAutoFit/>
            </a:bodyPr>
            <a:lstStyle/>
            <a:p>
              <a:r>
                <a:rPr lang="pl-PL" b="1"/>
                <a:t>…</a:t>
              </a:r>
              <a:endParaRPr lang="en-GB" b="1"/>
            </a:p>
          </p:txBody>
        </p:sp>
        <p:sp>
          <p:nvSpPr>
            <p:cNvPr id="42" name="Prostokąt 41">
              <a:extLst>
                <a:ext uri="{FF2B5EF4-FFF2-40B4-BE49-F238E27FC236}">
                  <a16:creationId xmlns="" xmlns:a16="http://schemas.microsoft.com/office/drawing/2014/main" id="{F56D204F-19FC-5E70-0132-16403C5F77E5}"/>
                </a:ext>
              </a:extLst>
            </p:cNvPr>
            <p:cNvSpPr/>
            <p:nvPr/>
          </p:nvSpPr>
          <p:spPr>
            <a:xfrm>
              <a:off x="3585188" y="3480873"/>
              <a:ext cx="286667"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rostokąt 42">
              <a:extLst>
                <a:ext uri="{FF2B5EF4-FFF2-40B4-BE49-F238E27FC236}">
                  <a16:creationId xmlns="" xmlns:a16="http://schemas.microsoft.com/office/drawing/2014/main" id="{84EB08F2-0C89-3391-E87A-8993855E46B2}"/>
                </a:ext>
              </a:extLst>
            </p:cNvPr>
            <p:cNvSpPr/>
            <p:nvPr/>
          </p:nvSpPr>
          <p:spPr>
            <a:xfrm>
              <a:off x="4216683" y="3652129"/>
              <a:ext cx="286667"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rostokąt 43">
              <a:extLst>
                <a:ext uri="{FF2B5EF4-FFF2-40B4-BE49-F238E27FC236}">
                  <a16:creationId xmlns="" xmlns:a16="http://schemas.microsoft.com/office/drawing/2014/main" id="{3C93A603-F490-E961-E230-501D66B54FAB}"/>
                </a:ext>
              </a:extLst>
            </p:cNvPr>
            <p:cNvSpPr/>
            <p:nvPr/>
          </p:nvSpPr>
          <p:spPr>
            <a:xfrm>
              <a:off x="4743382" y="3523343"/>
              <a:ext cx="286667"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Prostokąt 44">
              <a:extLst>
                <a:ext uri="{FF2B5EF4-FFF2-40B4-BE49-F238E27FC236}">
                  <a16:creationId xmlns="" xmlns:a16="http://schemas.microsoft.com/office/drawing/2014/main" id="{C62A3C9E-E6B7-506A-7881-8572631644EE}"/>
                </a:ext>
              </a:extLst>
            </p:cNvPr>
            <p:cNvSpPr/>
            <p:nvPr/>
          </p:nvSpPr>
          <p:spPr>
            <a:xfrm>
              <a:off x="5844753" y="5522224"/>
              <a:ext cx="286667"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Prostokąt 46">
              <a:extLst>
                <a:ext uri="{FF2B5EF4-FFF2-40B4-BE49-F238E27FC236}">
                  <a16:creationId xmlns="" xmlns:a16="http://schemas.microsoft.com/office/drawing/2014/main" id="{2F11CB75-7C7E-3F14-CFBA-7822905FA8A9}"/>
                </a:ext>
              </a:extLst>
            </p:cNvPr>
            <p:cNvSpPr/>
            <p:nvPr/>
          </p:nvSpPr>
          <p:spPr>
            <a:xfrm>
              <a:off x="4791744" y="5691141"/>
              <a:ext cx="445091" cy="4954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rostokąt 47">
              <a:extLst>
                <a:ext uri="{FF2B5EF4-FFF2-40B4-BE49-F238E27FC236}">
                  <a16:creationId xmlns="" xmlns:a16="http://schemas.microsoft.com/office/drawing/2014/main" id="{183E3A31-E293-3404-2AB8-98200D44CE26}"/>
                </a:ext>
              </a:extLst>
            </p:cNvPr>
            <p:cNvSpPr/>
            <p:nvPr/>
          </p:nvSpPr>
          <p:spPr>
            <a:xfrm>
              <a:off x="4584428" y="5409737"/>
              <a:ext cx="286667"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Prostokąt 49">
              <a:extLst>
                <a:ext uri="{FF2B5EF4-FFF2-40B4-BE49-F238E27FC236}">
                  <a16:creationId xmlns="" xmlns:a16="http://schemas.microsoft.com/office/drawing/2014/main" id="{F498E187-52B6-DCEF-43B0-CE4A1E24925F}"/>
                </a:ext>
              </a:extLst>
            </p:cNvPr>
            <p:cNvSpPr/>
            <p:nvPr/>
          </p:nvSpPr>
          <p:spPr>
            <a:xfrm>
              <a:off x="5030049" y="6087701"/>
              <a:ext cx="494628" cy="42043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pole tekstowe 50">
              <a:extLst>
                <a:ext uri="{FF2B5EF4-FFF2-40B4-BE49-F238E27FC236}">
                  <a16:creationId xmlns="" xmlns:a16="http://schemas.microsoft.com/office/drawing/2014/main" id="{836F4BEE-4AF3-7D47-D136-9DD867179E07}"/>
                </a:ext>
              </a:extLst>
            </p:cNvPr>
            <p:cNvSpPr txBox="1"/>
            <p:nvPr/>
          </p:nvSpPr>
          <p:spPr>
            <a:xfrm>
              <a:off x="3035025" y="2439435"/>
              <a:ext cx="836919" cy="307777"/>
            </a:xfrm>
            <a:prstGeom prst="rect">
              <a:avLst/>
            </a:prstGeom>
            <a:noFill/>
          </p:spPr>
          <p:txBody>
            <a:bodyPr wrap="square" rtlCol="0">
              <a:spAutoFit/>
            </a:bodyPr>
            <a:lstStyle/>
            <a:p>
              <a:r>
                <a:rPr lang="pl-PL" sz="1400" i="1"/>
                <a:t>w: </a:t>
              </a:r>
              <a:r>
                <a:rPr lang="pl-PL" sz="1400" i="1" err="1"/>
                <a:t>tr</a:t>
              </a:r>
              <a:r>
                <a:rPr lang="pl-PL" sz="1400" i="1"/>
                <a:t> </a:t>
              </a:r>
              <a:r>
                <a:rPr lang="pl-PL" sz="1400" i="1" err="1"/>
                <a:t>inf</a:t>
              </a:r>
              <a:endParaRPr lang="en-GB" sz="1400" i="1"/>
            </a:p>
          </p:txBody>
        </p:sp>
        <p:cxnSp>
          <p:nvCxnSpPr>
            <p:cNvPr id="54" name="Łącznik prosty ze strzałką 53">
              <a:extLst>
                <a:ext uri="{FF2B5EF4-FFF2-40B4-BE49-F238E27FC236}">
                  <a16:creationId xmlns="" xmlns:a16="http://schemas.microsoft.com/office/drawing/2014/main" id="{E46486BF-4591-C8CE-34C7-44D7887633A9}"/>
                </a:ext>
              </a:extLst>
            </p:cNvPr>
            <p:cNvCxnSpPr>
              <a:cxnSpLocks/>
            </p:cNvCxnSpPr>
            <p:nvPr/>
          </p:nvCxnSpPr>
          <p:spPr>
            <a:xfrm>
              <a:off x="3676328" y="1304283"/>
              <a:ext cx="508250" cy="155230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Łącznik prosty ze strzałką 56">
              <a:extLst>
                <a:ext uri="{FF2B5EF4-FFF2-40B4-BE49-F238E27FC236}">
                  <a16:creationId xmlns="" xmlns:a16="http://schemas.microsoft.com/office/drawing/2014/main" id="{4D55F083-FBBC-B6FA-FFC5-123D6A82A232}"/>
                </a:ext>
              </a:extLst>
            </p:cNvPr>
            <p:cNvCxnSpPr>
              <a:cxnSpLocks/>
            </p:cNvCxnSpPr>
            <p:nvPr/>
          </p:nvCxnSpPr>
          <p:spPr>
            <a:xfrm>
              <a:off x="3676328" y="1323792"/>
              <a:ext cx="530736" cy="64814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6" name="Łącznik prosty ze strzałką 65">
              <a:extLst>
                <a:ext uri="{FF2B5EF4-FFF2-40B4-BE49-F238E27FC236}">
                  <a16:creationId xmlns="" xmlns:a16="http://schemas.microsoft.com/office/drawing/2014/main" id="{0C7BA07B-F40D-B840-32A2-07652C8A8D7E}"/>
                </a:ext>
              </a:extLst>
            </p:cNvPr>
            <p:cNvCxnSpPr>
              <a:cxnSpLocks/>
              <a:endCxn id="50" idx="0"/>
            </p:cNvCxnSpPr>
            <p:nvPr/>
          </p:nvCxnSpPr>
          <p:spPr>
            <a:xfrm>
              <a:off x="5137017" y="2574632"/>
              <a:ext cx="140346" cy="3513069"/>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Łącznik prosty ze strzałką 68">
              <a:extLst>
                <a:ext uri="{FF2B5EF4-FFF2-40B4-BE49-F238E27FC236}">
                  <a16:creationId xmlns="" xmlns:a16="http://schemas.microsoft.com/office/drawing/2014/main" id="{1FBFD9F7-AD0A-66FE-58EE-3BF16A688257}"/>
                </a:ext>
              </a:extLst>
            </p:cNvPr>
            <p:cNvCxnSpPr>
              <a:cxnSpLocks/>
              <a:endCxn id="143" idx="0"/>
            </p:cNvCxnSpPr>
            <p:nvPr/>
          </p:nvCxnSpPr>
          <p:spPr>
            <a:xfrm flipH="1">
              <a:off x="4504797" y="2611258"/>
              <a:ext cx="537555" cy="2833488"/>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9" name="Prostokąt 48">
              <a:extLst>
                <a:ext uri="{FF2B5EF4-FFF2-40B4-BE49-F238E27FC236}">
                  <a16:creationId xmlns="" xmlns:a16="http://schemas.microsoft.com/office/drawing/2014/main" id="{F179ECFB-2749-1AEC-B820-DA293EEF0D77}"/>
                </a:ext>
              </a:extLst>
            </p:cNvPr>
            <p:cNvSpPr/>
            <p:nvPr/>
          </p:nvSpPr>
          <p:spPr>
            <a:xfrm>
              <a:off x="3829267" y="5824737"/>
              <a:ext cx="914115" cy="68339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pole tekstowe 86">
              <a:extLst>
                <a:ext uri="{FF2B5EF4-FFF2-40B4-BE49-F238E27FC236}">
                  <a16:creationId xmlns="" xmlns:a16="http://schemas.microsoft.com/office/drawing/2014/main" id="{006FA836-A18A-F85D-8F6A-A071BF11ABD7}"/>
                </a:ext>
              </a:extLst>
            </p:cNvPr>
            <p:cNvSpPr txBox="1"/>
            <p:nvPr/>
          </p:nvSpPr>
          <p:spPr>
            <a:xfrm>
              <a:off x="4043717" y="1883572"/>
              <a:ext cx="1094945" cy="307777"/>
            </a:xfrm>
            <a:prstGeom prst="rect">
              <a:avLst/>
            </a:prstGeom>
            <a:noFill/>
          </p:spPr>
          <p:txBody>
            <a:bodyPr wrap="square" rtlCol="0">
              <a:spAutoFit/>
            </a:bodyPr>
            <a:lstStyle/>
            <a:p>
              <a:r>
                <a:rPr lang="pl-PL" sz="1400" i="1"/>
                <a:t>w</a:t>
              </a:r>
              <a:r>
                <a:rPr lang="pl-PL" sz="1400" i="1" baseline="-25000"/>
                <a:t>1:</a:t>
              </a:r>
              <a:r>
                <a:rPr lang="pl-PL" sz="1400" i="1"/>
                <a:t>: tr</a:t>
              </a:r>
              <a:r>
                <a:rPr lang="pl-PL" sz="1400" i="1" baseline="-25000"/>
                <a:t>1</a:t>
              </a:r>
              <a:r>
                <a:rPr lang="pl-PL" sz="1400" i="1"/>
                <a:t> inf</a:t>
              </a:r>
              <a:r>
                <a:rPr lang="pl-PL" sz="1400" i="1" baseline="-25000"/>
                <a:t>1</a:t>
              </a:r>
              <a:endParaRPr lang="en-GB" sz="1400" i="1"/>
            </a:p>
          </p:txBody>
        </p:sp>
        <p:sp>
          <p:nvSpPr>
            <p:cNvPr id="88" name="pole tekstowe 87">
              <a:extLst>
                <a:ext uri="{FF2B5EF4-FFF2-40B4-BE49-F238E27FC236}">
                  <a16:creationId xmlns="" xmlns:a16="http://schemas.microsoft.com/office/drawing/2014/main" id="{CAA4B66B-A5E0-6D50-CB24-828B324C2E46}"/>
                </a:ext>
              </a:extLst>
            </p:cNvPr>
            <p:cNvSpPr txBox="1"/>
            <p:nvPr/>
          </p:nvSpPr>
          <p:spPr>
            <a:xfrm>
              <a:off x="4977234" y="2216531"/>
              <a:ext cx="994914" cy="307777"/>
            </a:xfrm>
            <a:prstGeom prst="rect">
              <a:avLst/>
            </a:prstGeom>
            <a:noFill/>
          </p:spPr>
          <p:txBody>
            <a:bodyPr wrap="square" rtlCol="0">
              <a:spAutoFit/>
            </a:bodyPr>
            <a:lstStyle/>
            <a:p>
              <a:r>
                <a:rPr lang="pl-PL" sz="1400" i="1" dirty="0"/>
                <a:t>w</a:t>
              </a:r>
              <a:r>
                <a:rPr lang="pl-PL" sz="1400" i="1" baseline="-25000" dirty="0"/>
                <a:t>2</a:t>
              </a:r>
              <a:r>
                <a:rPr lang="pl-PL" sz="1400" i="1" dirty="0"/>
                <a:t>: tr</a:t>
              </a:r>
              <a:r>
                <a:rPr lang="pl-PL" sz="1400" i="1" baseline="-25000" dirty="0"/>
                <a:t>2</a:t>
              </a:r>
              <a:r>
                <a:rPr lang="pl-PL" sz="1400" i="1" dirty="0"/>
                <a:t> inf</a:t>
              </a:r>
              <a:r>
                <a:rPr lang="pl-PL" sz="1400" i="1" baseline="-25000" dirty="0"/>
                <a:t>2</a:t>
              </a:r>
              <a:endParaRPr lang="en-GB" sz="1400" i="1" dirty="0"/>
            </a:p>
          </p:txBody>
        </p:sp>
        <p:sp>
          <p:nvSpPr>
            <p:cNvPr id="12" name="pole tekstowe 11">
              <a:extLst>
                <a:ext uri="{FF2B5EF4-FFF2-40B4-BE49-F238E27FC236}">
                  <a16:creationId xmlns="" xmlns:a16="http://schemas.microsoft.com/office/drawing/2014/main" id="{086FB8ED-3BB9-E457-052C-35332BE79E0C}"/>
                </a:ext>
              </a:extLst>
            </p:cNvPr>
            <p:cNvSpPr txBox="1"/>
            <p:nvPr/>
          </p:nvSpPr>
          <p:spPr>
            <a:xfrm>
              <a:off x="5153939" y="1598714"/>
              <a:ext cx="972119" cy="307777"/>
            </a:xfrm>
            <a:prstGeom prst="rect">
              <a:avLst/>
            </a:prstGeom>
            <a:noFill/>
          </p:spPr>
          <p:txBody>
            <a:bodyPr wrap="square" rtlCol="0">
              <a:spAutoFit/>
            </a:bodyPr>
            <a:lstStyle/>
            <a:p>
              <a:r>
                <a:rPr lang="pl-PL" sz="1400" i="1"/>
                <a:t>i-</a:t>
              </a:r>
              <a:r>
                <a:rPr lang="pl-PL" sz="1400" i="1" err="1"/>
                <a:t>layer</a:t>
              </a:r>
              <a:r>
                <a:rPr lang="pl-PL" sz="1400"/>
                <a:t>(</a:t>
              </a:r>
              <a:r>
                <a:rPr lang="pl-PL" sz="1400" i="1"/>
                <a:t>g</a:t>
              </a:r>
              <a:r>
                <a:rPr lang="pl-PL" sz="1400"/>
                <a:t>)</a:t>
              </a:r>
              <a:endParaRPr lang="en-GB" sz="1400"/>
            </a:p>
          </p:txBody>
        </p:sp>
        <p:sp>
          <p:nvSpPr>
            <p:cNvPr id="70" name="pole tekstowe 69">
              <a:extLst>
                <a:ext uri="{FF2B5EF4-FFF2-40B4-BE49-F238E27FC236}">
                  <a16:creationId xmlns="" xmlns:a16="http://schemas.microsoft.com/office/drawing/2014/main" id="{9C321726-02F7-37FA-5428-041834B33A1E}"/>
                </a:ext>
              </a:extLst>
            </p:cNvPr>
            <p:cNvSpPr txBox="1"/>
            <p:nvPr/>
          </p:nvSpPr>
          <p:spPr>
            <a:xfrm>
              <a:off x="4048493" y="2735652"/>
              <a:ext cx="955555" cy="307777"/>
            </a:xfrm>
            <a:prstGeom prst="rect">
              <a:avLst/>
            </a:prstGeom>
            <a:noFill/>
          </p:spPr>
          <p:txBody>
            <a:bodyPr wrap="square" rtlCol="0">
              <a:spAutoFit/>
            </a:bodyPr>
            <a:lstStyle/>
            <a:p>
              <a:r>
                <a:rPr lang="pl-PL" sz="1400" i="1" err="1"/>
                <a:t>w</a:t>
              </a:r>
              <a:r>
                <a:rPr lang="pl-PL" sz="1400" i="1" baseline="-25000" err="1"/>
                <a:t>i</a:t>
              </a:r>
              <a:r>
                <a:rPr lang="pl-PL" sz="1400" i="1"/>
                <a:t> : tr</a:t>
              </a:r>
              <a:r>
                <a:rPr lang="pl-PL" sz="1400" i="1" baseline="-25000"/>
                <a:t>i,</a:t>
              </a:r>
              <a:r>
                <a:rPr lang="pl-PL" sz="1400" i="1"/>
                <a:t> </a:t>
              </a:r>
              <a:r>
                <a:rPr lang="pl-PL" sz="1400" i="1" err="1"/>
                <a:t>inf</a:t>
              </a:r>
              <a:r>
                <a:rPr lang="pl-PL" sz="1400" i="1" baseline="-25000" err="1"/>
                <a:t>i</a:t>
              </a:r>
              <a:endParaRPr lang="en-GB" sz="1400" i="1"/>
            </a:p>
          </p:txBody>
        </p:sp>
        <p:cxnSp>
          <p:nvCxnSpPr>
            <p:cNvPr id="18" name="Łącznik prosty ze strzałką 17">
              <a:extLst>
                <a:ext uri="{FF2B5EF4-FFF2-40B4-BE49-F238E27FC236}">
                  <a16:creationId xmlns="" xmlns:a16="http://schemas.microsoft.com/office/drawing/2014/main" id="{C3FCD114-B05B-2576-7247-F52306565C10}"/>
                </a:ext>
              </a:extLst>
            </p:cNvPr>
            <p:cNvCxnSpPr>
              <a:cxnSpLocks/>
              <a:endCxn id="59" idx="1"/>
            </p:cNvCxnSpPr>
            <p:nvPr/>
          </p:nvCxnSpPr>
          <p:spPr>
            <a:xfrm>
              <a:off x="3268333" y="2769420"/>
              <a:ext cx="410980" cy="580957"/>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a:extLst>
                <a:ext uri="{FF2B5EF4-FFF2-40B4-BE49-F238E27FC236}">
                  <a16:creationId xmlns="" xmlns:a16="http://schemas.microsoft.com/office/drawing/2014/main" id="{B203BD82-95DB-024C-5691-D5288E80C6A6}"/>
                </a:ext>
              </a:extLst>
            </p:cNvPr>
            <p:cNvCxnSpPr>
              <a:cxnSpLocks/>
            </p:cNvCxnSpPr>
            <p:nvPr/>
          </p:nvCxnSpPr>
          <p:spPr>
            <a:xfrm>
              <a:off x="3204480" y="2674109"/>
              <a:ext cx="273453" cy="2853991"/>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 xmlns:a16="http://schemas.microsoft.com/office/drawing/2014/main" id="{14358D0B-C342-2C04-41C6-B884B7507CAF}"/>
                </a:ext>
              </a:extLst>
            </p:cNvPr>
            <p:cNvCxnSpPr>
              <a:cxnSpLocks/>
            </p:cNvCxnSpPr>
            <p:nvPr/>
          </p:nvCxnSpPr>
          <p:spPr>
            <a:xfrm>
              <a:off x="3207665" y="2730417"/>
              <a:ext cx="312741" cy="1219416"/>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a:extLst>
                <a:ext uri="{FF2B5EF4-FFF2-40B4-BE49-F238E27FC236}">
                  <a16:creationId xmlns="" xmlns:a16="http://schemas.microsoft.com/office/drawing/2014/main" id="{E82DC1A7-5E8E-BC89-AD2B-8AF5C439C979}"/>
                </a:ext>
              </a:extLst>
            </p:cNvPr>
            <p:cNvCxnSpPr>
              <a:cxnSpLocks/>
              <a:endCxn id="45" idx="0"/>
            </p:cNvCxnSpPr>
            <p:nvPr/>
          </p:nvCxnSpPr>
          <p:spPr>
            <a:xfrm>
              <a:off x="5111961" y="2518501"/>
              <a:ext cx="876126" cy="3003723"/>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0" name="Łącznik prosty ze strzałką 79">
              <a:extLst>
                <a:ext uri="{FF2B5EF4-FFF2-40B4-BE49-F238E27FC236}">
                  <a16:creationId xmlns="" xmlns:a16="http://schemas.microsoft.com/office/drawing/2014/main" id="{FF154186-29A0-7A16-E3ED-0DA0DF58229A}"/>
                </a:ext>
              </a:extLst>
            </p:cNvPr>
            <p:cNvCxnSpPr>
              <a:cxnSpLocks/>
              <a:endCxn id="47" idx="0"/>
            </p:cNvCxnSpPr>
            <p:nvPr/>
          </p:nvCxnSpPr>
          <p:spPr>
            <a:xfrm flipH="1">
              <a:off x="5014290" y="2457886"/>
              <a:ext cx="76196" cy="3233255"/>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9" name="pole tekstowe 108">
              <a:extLst>
                <a:ext uri="{FF2B5EF4-FFF2-40B4-BE49-F238E27FC236}">
                  <a16:creationId xmlns="" xmlns:a16="http://schemas.microsoft.com/office/drawing/2014/main" id="{239529FC-FA8A-B056-9F65-8B62063E341B}"/>
                </a:ext>
              </a:extLst>
            </p:cNvPr>
            <p:cNvSpPr txBox="1"/>
            <p:nvPr/>
          </p:nvSpPr>
          <p:spPr>
            <a:xfrm>
              <a:off x="5694644" y="3000650"/>
              <a:ext cx="363052" cy="307777"/>
            </a:xfrm>
            <a:prstGeom prst="rect">
              <a:avLst/>
            </a:prstGeom>
            <a:noFill/>
          </p:spPr>
          <p:txBody>
            <a:bodyPr wrap="square" rtlCol="0">
              <a:spAutoFit/>
            </a:bodyPr>
            <a:lstStyle/>
            <a:p>
              <a:r>
                <a:rPr lang="pl-PL" sz="1400" i="1"/>
                <a:t>g</a:t>
              </a:r>
              <a:r>
                <a:rPr lang="pl-PL" sz="1400" i="1" baseline="-25000"/>
                <a:t>2</a:t>
              </a:r>
              <a:endParaRPr lang="pl-PL" sz="1400" i="1"/>
            </a:p>
          </p:txBody>
        </p:sp>
        <p:sp>
          <p:nvSpPr>
            <p:cNvPr id="111" name="pole tekstowe 110">
              <a:extLst>
                <a:ext uri="{FF2B5EF4-FFF2-40B4-BE49-F238E27FC236}">
                  <a16:creationId xmlns="" xmlns:a16="http://schemas.microsoft.com/office/drawing/2014/main" id="{7F80AD3E-1F8A-BAD8-4AEC-4730816A4A17}"/>
                </a:ext>
              </a:extLst>
            </p:cNvPr>
            <p:cNvSpPr txBox="1"/>
            <p:nvPr/>
          </p:nvSpPr>
          <p:spPr>
            <a:xfrm>
              <a:off x="2480756" y="2400544"/>
              <a:ext cx="363052" cy="307777"/>
            </a:xfrm>
            <a:prstGeom prst="rect">
              <a:avLst/>
            </a:prstGeom>
            <a:solidFill>
              <a:srgbClr val="00FFFF"/>
            </a:solidFill>
          </p:spPr>
          <p:txBody>
            <a:bodyPr wrap="square" rtlCol="0">
              <a:spAutoFit/>
            </a:bodyPr>
            <a:lstStyle/>
            <a:p>
              <a:r>
                <a:rPr lang="pl-PL" sz="1400" i="1"/>
                <a:t>g</a:t>
              </a:r>
            </a:p>
          </p:txBody>
        </p:sp>
        <p:sp>
          <p:nvSpPr>
            <p:cNvPr id="112" name="pole tekstowe 111">
              <a:extLst>
                <a:ext uri="{FF2B5EF4-FFF2-40B4-BE49-F238E27FC236}">
                  <a16:creationId xmlns="" xmlns:a16="http://schemas.microsoft.com/office/drawing/2014/main" id="{897F7FE7-CC74-535D-7275-9752E817D16E}"/>
                </a:ext>
              </a:extLst>
            </p:cNvPr>
            <p:cNvSpPr txBox="1"/>
            <p:nvPr/>
          </p:nvSpPr>
          <p:spPr>
            <a:xfrm>
              <a:off x="4644008" y="1484784"/>
              <a:ext cx="363052" cy="307777"/>
            </a:xfrm>
            <a:prstGeom prst="rect">
              <a:avLst/>
            </a:prstGeom>
            <a:solidFill>
              <a:srgbClr val="0066FF"/>
            </a:solidFill>
          </p:spPr>
          <p:txBody>
            <a:bodyPr wrap="square" rtlCol="0">
              <a:spAutoFit/>
            </a:bodyPr>
            <a:lstStyle/>
            <a:p>
              <a:r>
                <a:rPr lang="pl-PL" sz="1400" i="1"/>
                <a:t>g</a:t>
              </a:r>
              <a:r>
                <a:rPr lang="pl-PL" sz="1400" i="1" baseline="-25000"/>
                <a:t>1</a:t>
              </a:r>
              <a:endParaRPr lang="pl-PL" sz="1400" i="1"/>
            </a:p>
          </p:txBody>
        </p:sp>
      </p:grpSp>
      <p:grpSp>
        <p:nvGrpSpPr>
          <p:cNvPr id="103" name="Grupa 102"/>
          <p:cNvGrpSpPr/>
          <p:nvPr/>
        </p:nvGrpSpPr>
        <p:grpSpPr>
          <a:xfrm>
            <a:off x="5730476" y="682239"/>
            <a:ext cx="3157048" cy="2315462"/>
            <a:chOff x="3506490" y="873074"/>
            <a:chExt cx="6154081" cy="4926955"/>
          </a:xfrm>
        </p:grpSpPr>
        <p:grpSp>
          <p:nvGrpSpPr>
            <p:cNvPr id="104" name="Grupa 38"/>
            <p:cNvGrpSpPr/>
            <p:nvPr/>
          </p:nvGrpSpPr>
          <p:grpSpPr>
            <a:xfrm>
              <a:off x="3506490" y="873074"/>
              <a:ext cx="6154081" cy="3744416"/>
              <a:chOff x="1403648" y="1628800"/>
              <a:chExt cx="6154081" cy="3744416"/>
            </a:xfrm>
          </p:grpSpPr>
          <p:cxnSp>
            <p:nvCxnSpPr>
              <p:cNvPr id="123" name="Łącznik prosty ze strzałką 122"/>
              <p:cNvCxnSpPr/>
              <p:nvPr/>
            </p:nvCxnSpPr>
            <p:spPr>
              <a:xfrm flipV="1">
                <a:off x="1450847" y="2319819"/>
                <a:ext cx="5138492" cy="304808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Sześcian 123"/>
              <p:cNvSpPr/>
              <p:nvPr/>
            </p:nvSpPr>
            <p:spPr>
              <a:xfrm>
                <a:off x="2195736" y="2636912"/>
                <a:ext cx="1216152" cy="1216152"/>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5" name="Sześcian 124"/>
              <p:cNvSpPr/>
              <p:nvPr/>
            </p:nvSpPr>
            <p:spPr>
              <a:xfrm>
                <a:off x="2699792" y="2204864"/>
                <a:ext cx="1216152" cy="121615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6" name="Sześcian 125"/>
              <p:cNvSpPr/>
              <p:nvPr/>
            </p:nvSpPr>
            <p:spPr>
              <a:xfrm>
                <a:off x="3203848" y="1916832"/>
                <a:ext cx="1216152" cy="1216152"/>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7" name="Sześcian 126"/>
              <p:cNvSpPr/>
              <p:nvPr/>
            </p:nvSpPr>
            <p:spPr>
              <a:xfrm>
                <a:off x="3851920" y="1628800"/>
                <a:ext cx="1216152" cy="121615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8" name="Sześcian 127"/>
              <p:cNvSpPr/>
              <p:nvPr/>
            </p:nvSpPr>
            <p:spPr>
              <a:xfrm>
                <a:off x="4572000" y="2060848"/>
                <a:ext cx="1216152" cy="1216152"/>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9" name="Sześcian 128"/>
              <p:cNvSpPr/>
              <p:nvPr/>
            </p:nvSpPr>
            <p:spPr>
              <a:xfrm>
                <a:off x="5508104" y="2924944"/>
                <a:ext cx="1080120" cy="1072136"/>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30" name="Łącznik prosty ze strzałką 129"/>
              <p:cNvCxnSpPr/>
              <p:nvPr/>
            </p:nvCxnSpPr>
            <p:spPr>
              <a:xfrm flipV="1">
                <a:off x="1428815" y="1808462"/>
                <a:ext cx="44064" cy="35346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Łącznik prosty ze strzałką 130"/>
              <p:cNvCxnSpPr/>
              <p:nvPr/>
            </p:nvCxnSpPr>
            <p:spPr>
              <a:xfrm flipV="1">
                <a:off x="1403648" y="5301208"/>
                <a:ext cx="6048672" cy="720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pole tekstowe 131"/>
              <p:cNvSpPr txBox="1"/>
              <p:nvPr/>
            </p:nvSpPr>
            <p:spPr>
              <a:xfrm>
                <a:off x="1403648" y="1778397"/>
                <a:ext cx="806747" cy="720392"/>
              </a:xfrm>
              <a:prstGeom prst="rect">
                <a:avLst/>
              </a:prstGeom>
              <a:noFill/>
            </p:spPr>
            <p:txBody>
              <a:bodyPr wrap="square" rtlCol="0">
                <a:spAutoFit/>
              </a:bodyPr>
              <a:lstStyle/>
              <a:p>
                <a:r>
                  <a:rPr lang="pl-PL" sz="1600" i="1" dirty="0"/>
                  <a:t>x</a:t>
                </a:r>
                <a:r>
                  <a:rPr lang="pl-PL" sz="1600" baseline="-25000" dirty="0"/>
                  <a:t>3</a:t>
                </a:r>
                <a:endParaRPr lang="en-US" sz="1600" dirty="0"/>
              </a:p>
            </p:txBody>
          </p:sp>
          <p:sp>
            <p:nvSpPr>
              <p:cNvPr id="133" name="pole tekstowe 132"/>
              <p:cNvSpPr txBox="1"/>
              <p:nvPr/>
            </p:nvSpPr>
            <p:spPr>
              <a:xfrm>
                <a:off x="6232089" y="1666176"/>
                <a:ext cx="960581" cy="720392"/>
              </a:xfrm>
              <a:prstGeom prst="rect">
                <a:avLst/>
              </a:prstGeom>
              <a:noFill/>
            </p:spPr>
            <p:txBody>
              <a:bodyPr wrap="square" rtlCol="0">
                <a:spAutoFit/>
              </a:bodyPr>
              <a:lstStyle/>
              <a:p>
                <a:r>
                  <a:rPr lang="pl-PL" sz="1600" i="1" dirty="0"/>
                  <a:t>x</a:t>
                </a:r>
                <a:r>
                  <a:rPr lang="pl-PL" sz="1600" baseline="-25000" dirty="0"/>
                  <a:t>2</a:t>
                </a:r>
                <a:endParaRPr lang="en-US" sz="1600" dirty="0"/>
              </a:p>
            </p:txBody>
          </p:sp>
          <p:sp>
            <p:nvSpPr>
              <p:cNvPr id="134" name="pole tekstowe 133"/>
              <p:cNvSpPr txBox="1"/>
              <p:nvPr/>
            </p:nvSpPr>
            <p:spPr>
              <a:xfrm>
                <a:off x="6762865" y="4580816"/>
                <a:ext cx="794864" cy="720392"/>
              </a:xfrm>
              <a:prstGeom prst="rect">
                <a:avLst/>
              </a:prstGeom>
              <a:noFill/>
            </p:spPr>
            <p:txBody>
              <a:bodyPr wrap="square" rtlCol="0">
                <a:spAutoFit/>
              </a:bodyPr>
              <a:lstStyle/>
              <a:p>
                <a:r>
                  <a:rPr lang="pl-PL" sz="1600" i="1" dirty="0"/>
                  <a:t>x</a:t>
                </a:r>
                <a:r>
                  <a:rPr lang="pl-PL" sz="1600" baseline="-25000" dirty="0"/>
                  <a:t>1</a:t>
                </a:r>
                <a:endParaRPr lang="en-US" sz="1600" dirty="0"/>
              </a:p>
            </p:txBody>
          </p:sp>
          <p:sp>
            <p:nvSpPr>
              <p:cNvPr id="135" name="pole tekstowe 134"/>
              <p:cNvSpPr txBox="1"/>
              <p:nvPr/>
            </p:nvSpPr>
            <p:spPr>
              <a:xfrm>
                <a:off x="2462356" y="3789040"/>
                <a:ext cx="657358" cy="720392"/>
              </a:xfrm>
              <a:prstGeom prst="rect">
                <a:avLst/>
              </a:prstGeom>
              <a:noFill/>
            </p:spPr>
            <p:txBody>
              <a:bodyPr wrap="square" rtlCol="0">
                <a:spAutoFit/>
              </a:bodyPr>
              <a:lstStyle/>
              <a:p>
                <a:r>
                  <a:rPr lang="pl-PL" sz="1600" i="1" dirty="0"/>
                  <a:t>t</a:t>
                </a:r>
                <a:r>
                  <a:rPr lang="pl-PL" sz="1600" baseline="-25000" dirty="0"/>
                  <a:t>1</a:t>
                </a:r>
                <a:endParaRPr lang="en-US" sz="1600" dirty="0"/>
              </a:p>
            </p:txBody>
          </p:sp>
          <p:sp>
            <p:nvSpPr>
              <p:cNvPr id="136" name="pole tekstowe 135"/>
              <p:cNvSpPr txBox="1"/>
              <p:nvPr/>
            </p:nvSpPr>
            <p:spPr>
              <a:xfrm>
                <a:off x="3208334" y="3341551"/>
                <a:ext cx="723633" cy="720392"/>
              </a:xfrm>
              <a:prstGeom prst="rect">
                <a:avLst/>
              </a:prstGeom>
              <a:noFill/>
            </p:spPr>
            <p:txBody>
              <a:bodyPr wrap="square" rtlCol="0">
                <a:spAutoFit/>
              </a:bodyPr>
              <a:lstStyle/>
              <a:p>
                <a:r>
                  <a:rPr lang="pl-PL" sz="1600" i="1" dirty="0"/>
                  <a:t>t</a:t>
                </a:r>
                <a:r>
                  <a:rPr lang="pl-PL" sz="1600" baseline="-25000" dirty="0"/>
                  <a:t>2</a:t>
                </a:r>
                <a:endParaRPr lang="en-US" sz="1600" dirty="0"/>
              </a:p>
            </p:txBody>
          </p:sp>
          <p:sp>
            <p:nvSpPr>
              <p:cNvPr id="137" name="pole tekstowe 136"/>
              <p:cNvSpPr txBox="1"/>
              <p:nvPr/>
            </p:nvSpPr>
            <p:spPr>
              <a:xfrm>
                <a:off x="3598935" y="3206053"/>
                <a:ext cx="671857" cy="720392"/>
              </a:xfrm>
              <a:prstGeom prst="rect">
                <a:avLst/>
              </a:prstGeom>
              <a:noFill/>
            </p:spPr>
            <p:txBody>
              <a:bodyPr wrap="square" rtlCol="0">
                <a:spAutoFit/>
              </a:bodyPr>
              <a:lstStyle/>
              <a:p>
                <a:r>
                  <a:rPr lang="pl-PL" sz="1600" i="1" dirty="0"/>
                  <a:t>t</a:t>
                </a:r>
                <a:r>
                  <a:rPr lang="pl-PL" sz="1600" baseline="-25000" dirty="0"/>
                  <a:t>3</a:t>
                </a:r>
                <a:endParaRPr lang="en-US" sz="1600" dirty="0"/>
              </a:p>
            </p:txBody>
          </p:sp>
          <p:sp>
            <p:nvSpPr>
              <p:cNvPr id="138" name="pole tekstowe 137"/>
              <p:cNvSpPr txBox="1"/>
              <p:nvPr/>
            </p:nvSpPr>
            <p:spPr>
              <a:xfrm>
                <a:off x="4110315" y="3470624"/>
                <a:ext cx="1121092" cy="720392"/>
              </a:xfrm>
              <a:prstGeom prst="rect">
                <a:avLst/>
              </a:prstGeom>
              <a:noFill/>
            </p:spPr>
            <p:txBody>
              <a:bodyPr wrap="square" rtlCol="0">
                <a:spAutoFit/>
              </a:bodyPr>
              <a:lstStyle/>
              <a:p>
                <a:r>
                  <a:rPr lang="pl-PL" sz="1600" i="1" dirty="0"/>
                  <a:t>t</a:t>
                </a:r>
                <a:r>
                  <a:rPr lang="pl-PL" sz="1600" baseline="-25000" dirty="0"/>
                  <a:t>4</a:t>
                </a:r>
                <a:endParaRPr lang="en-US" sz="1600" dirty="0"/>
              </a:p>
            </p:txBody>
          </p:sp>
          <p:sp>
            <p:nvSpPr>
              <p:cNvPr id="139" name="pole tekstowe 138"/>
              <p:cNvSpPr txBox="1"/>
              <p:nvPr/>
            </p:nvSpPr>
            <p:spPr>
              <a:xfrm>
                <a:off x="4540963" y="3392483"/>
                <a:ext cx="936104" cy="720392"/>
              </a:xfrm>
              <a:prstGeom prst="rect">
                <a:avLst/>
              </a:prstGeom>
              <a:noFill/>
            </p:spPr>
            <p:txBody>
              <a:bodyPr wrap="square" rtlCol="0">
                <a:spAutoFit/>
              </a:bodyPr>
              <a:lstStyle/>
              <a:p>
                <a:r>
                  <a:rPr lang="pl-PL" sz="1600" i="1" dirty="0"/>
                  <a:t>t</a:t>
                </a:r>
                <a:r>
                  <a:rPr lang="pl-PL" sz="1600" baseline="-25000" dirty="0"/>
                  <a:t>5</a:t>
                </a:r>
                <a:endParaRPr lang="en-US" sz="1600" dirty="0"/>
              </a:p>
            </p:txBody>
          </p:sp>
          <p:sp>
            <p:nvSpPr>
              <p:cNvPr id="140" name="pole tekstowe 139"/>
              <p:cNvSpPr txBox="1"/>
              <p:nvPr/>
            </p:nvSpPr>
            <p:spPr>
              <a:xfrm>
                <a:off x="4854743" y="3708024"/>
                <a:ext cx="1042813" cy="720392"/>
              </a:xfrm>
              <a:prstGeom prst="rect">
                <a:avLst/>
              </a:prstGeom>
              <a:noFill/>
            </p:spPr>
            <p:txBody>
              <a:bodyPr wrap="square" rtlCol="0">
                <a:spAutoFit/>
              </a:bodyPr>
              <a:lstStyle/>
              <a:p>
                <a:r>
                  <a:rPr lang="pl-PL" sz="1600" i="1" dirty="0"/>
                  <a:t>t</a:t>
                </a:r>
                <a:r>
                  <a:rPr lang="pl-PL" sz="1600" baseline="-25000" dirty="0"/>
                  <a:t>6</a:t>
                </a:r>
                <a:endParaRPr lang="en-US" sz="1600" dirty="0"/>
              </a:p>
            </p:txBody>
          </p:sp>
          <p:sp>
            <p:nvSpPr>
              <p:cNvPr id="141" name="pole tekstowe 140"/>
              <p:cNvSpPr txBox="1"/>
              <p:nvPr/>
            </p:nvSpPr>
            <p:spPr>
              <a:xfrm>
                <a:off x="5320134" y="3946258"/>
                <a:ext cx="651974" cy="720392"/>
              </a:xfrm>
              <a:prstGeom prst="rect">
                <a:avLst/>
              </a:prstGeom>
              <a:noFill/>
            </p:spPr>
            <p:txBody>
              <a:bodyPr wrap="square" rtlCol="0">
                <a:spAutoFit/>
              </a:bodyPr>
              <a:lstStyle/>
              <a:p>
                <a:r>
                  <a:rPr lang="pl-PL" sz="1600" i="1" dirty="0"/>
                  <a:t>t</a:t>
                </a:r>
                <a:r>
                  <a:rPr lang="pl-PL" sz="1600" baseline="-25000" dirty="0"/>
                  <a:t>7</a:t>
                </a:r>
                <a:endParaRPr lang="en-US" sz="1600" dirty="0"/>
              </a:p>
            </p:txBody>
          </p:sp>
          <p:sp>
            <p:nvSpPr>
              <p:cNvPr id="142" name="Sześcian 141"/>
              <p:cNvSpPr/>
              <p:nvPr/>
            </p:nvSpPr>
            <p:spPr>
              <a:xfrm>
                <a:off x="5148064" y="2564904"/>
                <a:ext cx="1008112" cy="107213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cxnSp>
          <p:nvCxnSpPr>
            <p:cNvPr id="105" name="Łącznik prosty ze strzałką 104"/>
            <p:cNvCxnSpPr/>
            <p:nvPr/>
          </p:nvCxnSpPr>
          <p:spPr>
            <a:xfrm flipH="1" flipV="1">
              <a:off x="5015882" y="3105322"/>
              <a:ext cx="1090402" cy="26557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Łącznik prosty ze strzałką 105"/>
            <p:cNvCxnSpPr/>
            <p:nvPr/>
          </p:nvCxnSpPr>
          <p:spPr>
            <a:xfrm flipH="1" flipV="1">
              <a:off x="5302525" y="2598456"/>
              <a:ext cx="829480" cy="31550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Łącznik prosty ze strzałką 106"/>
            <p:cNvCxnSpPr/>
            <p:nvPr/>
          </p:nvCxnSpPr>
          <p:spPr>
            <a:xfrm flipH="1" flipV="1">
              <a:off x="5807986" y="2300491"/>
              <a:ext cx="288033" cy="34563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Łącznik prosty ze strzałką 107"/>
            <p:cNvCxnSpPr/>
            <p:nvPr/>
          </p:nvCxnSpPr>
          <p:spPr>
            <a:xfrm flipV="1">
              <a:off x="6096001" y="2060848"/>
              <a:ext cx="216024" cy="34927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Łącznik prosty ze strzałką 112"/>
            <p:cNvCxnSpPr/>
            <p:nvPr/>
          </p:nvCxnSpPr>
          <p:spPr>
            <a:xfrm flipV="1">
              <a:off x="6118032" y="3140970"/>
              <a:ext cx="1634154" cy="25537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Łącznik prosty ze strzałką 113"/>
            <p:cNvCxnSpPr/>
            <p:nvPr/>
          </p:nvCxnSpPr>
          <p:spPr>
            <a:xfrm flipV="1">
              <a:off x="6113831" y="2412022"/>
              <a:ext cx="792089" cy="32767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Łącznik prosty ze strzałką 114"/>
            <p:cNvCxnSpPr/>
            <p:nvPr/>
          </p:nvCxnSpPr>
          <p:spPr>
            <a:xfrm flipV="1">
              <a:off x="6095227" y="2852938"/>
              <a:ext cx="1152903" cy="29470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6" name="Picture 3"/>
            <p:cNvPicPr>
              <a:picLocks noChangeAspect="1" noChangeArrowheads="1"/>
            </p:cNvPicPr>
            <p:nvPr/>
          </p:nvPicPr>
          <p:blipFill>
            <a:blip r:embed="rId3" cstate="print"/>
            <a:srcRect/>
            <a:stretch>
              <a:fillRect/>
            </a:stretch>
          </p:blipFill>
          <p:spPr bwMode="auto">
            <a:xfrm>
              <a:off x="4439817" y="2348880"/>
              <a:ext cx="604267" cy="578734"/>
            </a:xfrm>
            <a:prstGeom prst="rect">
              <a:avLst/>
            </a:prstGeom>
            <a:noFill/>
            <a:ln w="9525">
              <a:noFill/>
              <a:miter lim="800000"/>
              <a:headEnd/>
              <a:tailEnd/>
            </a:ln>
          </p:spPr>
        </p:pic>
        <p:pic>
          <p:nvPicPr>
            <p:cNvPr id="117" name="Picture 4"/>
            <p:cNvPicPr>
              <a:picLocks noChangeAspect="1" noChangeArrowheads="1"/>
            </p:cNvPicPr>
            <p:nvPr/>
          </p:nvPicPr>
          <p:blipFill>
            <a:blip r:embed="rId4" cstate="print"/>
            <a:srcRect/>
            <a:stretch>
              <a:fillRect/>
            </a:stretch>
          </p:blipFill>
          <p:spPr bwMode="auto">
            <a:xfrm>
              <a:off x="5015881" y="1844824"/>
              <a:ext cx="588833" cy="749424"/>
            </a:xfrm>
            <a:prstGeom prst="rect">
              <a:avLst/>
            </a:prstGeom>
            <a:noFill/>
            <a:ln w="9525">
              <a:noFill/>
              <a:miter lim="800000"/>
              <a:headEnd/>
              <a:tailEnd/>
            </a:ln>
          </p:spPr>
        </p:pic>
        <p:pic>
          <p:nvPicPr>
            <p:cNvPr id="118" name="Picture 5"/>
            <p:cNvPicPr>
              <a:picLocks noChangeAspect="1" noChangeArrowheads="1"/>
            </p:cNvPicPr>
            <p:nvPr/>
          </p:nvPicPr>
          <p:blipFill>
            <a:blip r:embed="rId5" cstate="print"/>
            <a:srcRect/>
            <a:stretch>
              <a:fillRect/>
            </a:stretch>
          </p:blipFill>
          <p:spPr bwMode="auto">
            <a:xfrm>
              <a:off x="6096001" y="1196753"/>
              <a:ext cx="574891" cy="839341"/>
            </a:xfrm>
            <a:prstGeom prst="rect">
              <a:avLst/>
            </a:prstGeom>
            <a:noFill/>
            <a:ln w="9525">
              <a:noFill/>
              <a:miter lim="800000"/>
              <a:headEnd/>
              <a:tailEnd/>
            </a:ln>
          </p:spPr>
        </p:pic>
        <p:pic>
          <p:nvPicPr>
            <p:cNvPr id="119" name="Picture 6"/>
            <p:cNvPicPr>
              <a:picLocks noChangeAspect="1" noChangeArrowheads="1"/>
            </p:cNvPicPr>
            <p:nvPr/>
          </p:nvPicPr>
          <p:blipFill>
            <a:blip r:embed="rId6" cstate="print"/>
            <a:srcRect/>
            <a:stretch>
              <a:fillRect/>
            </a:stretch>
          </p:blipFill>
          <p:spPr bwMode="auto">
            <a:xfrm>
              <a:off x="6717696" y="1628801"/>
              <a:ext cx="602440" cy="586376"/>
            </a:xfrm>
            <a:prstGeom prst="rect">
              <a:avLst/>
            </a:prstGeom>
            <a:noFill/>
            <a:ln w="9525">
              <a:noFill/>
              <a:miter lim="800000"/>
              <a:headEnd/>
              <a:tailEnd/>
            </a:ln>
          </p:spPr>
        </p:pic>
        <p:pic>
          <p:nvPicPr>
            <p:cNvPr id="120" name="Picture 7"/>
            <p:cNvPicPr>
              <a:picLocks noChangeAspect="1" noChangeArrowheads="1"/>
            </p:cNvPicPr>
            <p:nvPr/>
          </p:nvPicPr>
          <p:blipFill>
            <a:blip r:embed="rId7" cstate="print"/>
            <a:srcRect/>
            <a:stretch>
              <a:fillRect/>
            </a:stretch>
          </p:blipFill>
          <p:spPr bwMode="auto">
            <a:xfrm>
              <a:off x="7824192" y="2492897"/>
              <a:ext cx="495300" cy="661988"/>
            </a:xfrm>
            <a:prstGeom prst="rect">
              <a:avLst/>
            </a:prstGeom>
            <a:noFill/>
            <a:ln w="9525">
              <a:noFill/>
              <a:miter lim="800000"/>
              <a:headEnd/>
              <a:tailEnd/>
            </a:ln>
          </p:spPr>
        </p:pic>
        <p:pic>
          <p:nvPicPr>
            <p:cNvPr id="121" name="Picture 9"/>
            <p:cNvPicPr>
              <a:picLocks noChangeAspect="1" noChangeArrowheads="1"/>
            </p:cNvPicPr>
            <p:nvPr/>
          </p:nvPicPr>
          <p:blipFill>
            <a:blip r:embed="rId8" cstate="print"/>
            <a:srcRect/>
            <a:stretch>
              <a:fillRect/>
            </a:stretch>
          </p:blipFill>
          <p:spPr bwMode="auto">
            <a:xfrm>
              <a:off x="5497272" y="1511160"/>
              <a:ext cx="454318" cy="432048"/>
            </a:xfrm>
            <a:prstGeom prst="rect">
              <a:avLst/>
            </a:prstGeom>
            <a:noFill/>
            <a:ln w="9525">
              <a:noFill/>
              <a:miter lim="800000"/>
              <a:headEnd/>
              <a:tailEnd/>
            </a:ln>
          </p:spPr>
        </p:pic>
        <p:pic>
          <p:nvPicPr>
            <p:cNvPr id="122" name="Picture 11"/>
            <p:cNvPicPr>
              <a:picLocks noChangeAspect="1" noChangeArrowheads="1"/>
            </p:cNvPicPr>
            <p:nvPr/>
          </p:nvPicPr>
          <p:blipFill>
            <a:blip r:embed="rId9" cstate="print"/>
            <a:srcRect/>
            <a:stretch>
              <a:fillRect/>
            </a:stretch>
          </p:blipFill>
          <p:spPr bwMode="auto">
            <a:xfrm>
              <a:off x="7279600" y="2269753"/>
              <a:ext cx="517148" cy="432048"/>
            </a:xfrm>
            <a:prstGeom prst="rect">
              <a:avLst/>
            </a:prstGeom>
            <a:noFill/>
            <a:ln w="9525">
              <a:noFill/>
              <a:miter lim="800000"/>
              <a:headEnd/>
              <a:tailEnd/>
            </a:ln>
          </p:spPr>
        </p:pic>
      </p:grpSp>
      <p:sp>
        <p:nvSpPr>
          <p:cNvPr id="143" name="Prostokąt 142">
            <a:extLst>
              <a:ext uri="{FF2B5EF4-FFF2-40B4-BE49-F238E27FC236}">
                <a16:creationId xmlns="" xmlns:a16="http://schemas.microsoft.com/office/drawing/2014/main" id="{183E3A31-E293-3404-2AB8-98200D44CE26}"/>
              </a:ext>
            </a:extLst>
          </p:cNvPr>
          <p:cNvSpPr/>
          <p:nvPr/>
        </p:nvSpPr>
        <p:spPr>
          <a:xfrm>
            <a:off x="2852307" y="5341702"/>
            <a:ext cx="286667"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4" name="Łącznik prosty ze strzałką 143">
            <a:extLst>
              <a:ext uri="{FF2B5EF4-FFF2-40B4-BE49-F238E27FC236}">
                <a16:creationId xmlns="" xmlns:a16="http://schemas.microsoft.com/office/drawing/2014/main" id="{FF154186-29A0-7A16-E3ED-0DA0DF58229A}"/>
              </a:ext>
            </a:extLst>
          </p:cNvPr>
          <p:cNvCxnSpPr>
            <a:cxnSpLocks/>
            <a:endCxn id="48" idx="0"/>
          </p:cNvCxnSpPr>
          <p:nvPr/>
        </p:nvCxnSpPr>
        <p:spPr>
          <a:xfrm flipH="1">
            <a:off x="3218606" y="2481512"/>
            <a:ext cx="369479" cy="2825181"/>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5" name="Prostokąt 144">
            <a:extLst>
              <a:ext uri="{FF2B5EF4-FFF2-40B4-BE49-F238E27FC236}">
                <a16:creationId xmlns="" xmlns:a16="http://schemas.microsoft.com/office/drawing/2014/main" id="{C62A3C9E-E6B7-506A-7881-8572631644EE}"/>
              </a:ext>
            </a:extLst>
          </p:cNvPr>
          <p:cNvSpPr/>
          <p:nvPr/>
        </p:nvSpPr>
        <p:spPr>
          <a:xfrm>
            <a:off x="4099083" y="5572841"/>
            <a:ext cx="286667"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6" name="Łącznik prosty ze strzałką 145">
            <a:extLst>
              <a:ext uri="{FF2B5EF4-FFF2-40B4-BE49-F238E27FC236}">
                <a16:creationId xmlns="" xmlns:a16="http://schemas.microsoft.com/office/drawing/2014/main" id="{E82DC1A7-5E8E-BC89-AD2B-8AF5C439C979}"/>
              </a:ext>
            </a:extLst>
          </p:cNvPr>
          <p:cNvCxnSpPr>
            <a:cxnSpLocks/>
            <a:endCxn id="145" idx="0"/>
          </p:cNvCxnSpPr>
          <p:nvPr/>
        </p:nvCxnSpPr>
        <p:spPr>
          <a:xfrm>
            <a:off x="3561453" y="2415457"/>
            <a:ext cx="680964" cy="3157384"/>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7" name="Prostokąt 146">
            <a:extLst>
              <a:ext uri="{FF2B5EF4-FFF2-40B4-BE49-F238E27FC236}">
                <a16:creationId xmlns="" xmlns:a16="http://schemas.microsoft.com/office/drawing/2014/main" id="{183E3A31-E293-3404-2AB8-98200D44CE26}"/>
              </a:ext>
            </a:extLst>
          </p:cNvPr>
          <p:cNvSpPr/>
          <p:nvPr/>
        </p:nvSpPr>
        <p:spPr>
          <a:xfrm>
            <a:off x="3862568" y="5646592"/>
            <a:ext cx="286667"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8" name="Łącznik prosty ze strzałką 147">
            <a:extLst>
              <a:ext uri="{FF2B5EF4-FFF2-40B4-BE49-F238E27FC236}">
                <a16:creationId xmlns="" xmlns:a16="http://schemas.microsoft.com/office/drawing/2014/main" id="{0C7BA07B-F40D-B840-32A2-07652C8A8D7E}"/>
              </a:ext>
            </a:extLst>
          </p:cNvPr>
          <p:cNvCxnSpPr>
            <a:cxnSpLocks/>
          </p:cNvCxnSpPr>
          <p:nvPr/>
        </p:nvCxnSpPr>
        <p:spPr>
          <a:xfrm>
            <a:off x="3633780" y="2481512"/>
            <a:ext cx="379849" cy="3165080"/>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1" name="Strzałka w prawo 40"/>
          <p:cNvSpPr/>
          <p:nvPr/>
        </p:nvSpPr>
        <p:spPr>
          <a:xfrm rot="19633675">
            <a:off x="3640037" y="3016636"/>
            <a:ext cx="2157828" cy="308096"/>
          </a:xfrm>
          <a:prstGeom prst="rightArrow">
            <a:avLst/>
          </a:prstGeom>
          <a:solidFill>
            <a:srgbClr val="92D05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ole tekstowe 54"/>
          <p:cNvSpPr txBox="1"/>
          <p:nvPr/>
        </p:nvSpPr>
        <p:spPr>
          <a:xfrm>
            <a:off x="4929459" y="3540499"/>
            <a:ext cx="4112062" cy="2462213"/>
          </a:xfrm>
          <a:prstGeom prst="rect">
            <a:avLst/>
          </a:prstGeom>
          <a:noFill/>
        </p:spPr>
        <p:txBody>
          <a:bodyPr wrap="square" rtlCol="0">
            <a:spAutoFit/>
          </a:bodyPr>
          <a:lstStyle/>
          <a:p>
            <a:pPr algn="ctr"/>
            <a:r>
              <a:rPr lang="en-US" sz="1400" i="1" dirty="0"/>
              <a:t>inf</a:t>
            </a:r>
            <a:r>
              <a:rPr lang="en-US" sz="1400" i="1" baseline="-25000" dirty="0"/>
              <a:t>2</a:t>
            </a:r>
            <a:r>
              <a:rPr lang="en-US" sz="1400" dirty="0"/>
              <a:t> includes video information gathered during physical semantics realization of specification of transformation </a:t>
            </a:r>
            <a:r>
              <a:rPr lang="en-US" sz="1400" i="1" dirty="0"/>
              <a:t>tr</a:t>
            </a:r>
            <a:r>
              <a:rPr lang="en-US" sz="1400" i="1" baseline="-25000" dirty="0"/>
              <a:t>2</a:t>
            </a:r>
          </a:p>
          <a:p>
            <a:pPr algn="ctr"/>
            <a:r>
              <a:rPr lang="en-US" sz="1400" i="1" baseline="-25000" dirty="0"/>
              <a:t> </a:t>
            </a:r>
            <a:r>
              <a:rPr lang="en-US" sz="1400" dirty="0"/>
              <a:t>(e.g. tracking objects what may require cooperation with cameras placed in </a:t>
            </a:r>
            <a:r>
              <a:rPr lang="en-US" sz="1400" i="1" dirty="0" err="1"/>
              <a:t>soft_suit</a:t>
            </a:r>
            <a:r>
              <a:rPr lang="en-US" sz="1400" dirty="0"/>
              <a:t> or </a:t>
            </a:r>
            <a:r>
              <a:rPr lang="en-US" sz="1400" i="1" dirty="0"/>
              <a:t>link suit</a:t>
            </a:r>
            <a:r>
              <a:rPr lang="en-US" sz="1400" dirty="0"/>
              <a:t>) from parts of the physical space pointed by </a:t>
            </a:r>
            <a:r>
              <a:rPr lang="en-US" sz="1400" dirty="0" err="1"/>
              <a:t>spatio</a:t>
            </a:r>
            <a:r>
              <a:rPr lang="en-US" sz="1400" dirty="0"/>
              <a:t>-temporal window specification </a:t>
            </a:r>
            <a:r>
              <a:rPr lang="en-US" sz="1400" i="1" dirty="0"/>
              <a:t>w</a:t>
            </a:r>
            <a:r>
              <a:rPr lang="en-US" sz="1400" i="1" baseline="-25000" dirty="0"/>
              <a:t>2 </a:t>
            </a:r>
            <a:r>
              <a:rPr lang="pl-PL" sz="1400" i="1" dirty="0"/>
              <a:t>;</a:t>
            </a:r>
            <a:endParaRPr lang="en-US" sz="1400" i="1" dirty="0"/>
          </a:p>
          <a:p>
            <a:pPr algn="ctr"/>
            <a:r>
              <a:rPr lang="en-US" sz="1400" i="1" dirty="0"/>
              <a:t>inf</a:t>
            </a:r>
            <a:r>
              <a:rPr lang="en-US" sz="1400" i="1" baseline="-25000" dirty="0"/>
              <a:t>2 </a:t>
            </a:r>
            <a:r>
              <a:rPr lang="en-US" sz="1400" dirty="0"/>
              <a:t>also includes information about the expected results of </a:t>
            </a:r>
            <a:r>
              <a:rPr lang="en-US" sz="1400" i="1" dirty="0"/>
              <a:t>tr</a:t>
            </a:r>
            <a:r>
              <a:rPr lang="en-US" sz="1400" i="1" baseline="-25000" dirty="0"/>
              <a:t>2</a:t>
            </a:r>
            <a:r>
              <a:rPr lang="pl-PL" sz="1400" i="1" baseline="-25000" dirty="0"/>
              <a:t> </a:t>
            </a:r>
            <a:r>
              <a:rPr lang="en-US" sz="1400" dirty="0"/>
              <a:t>realization; </a:t>
            </a:r>
            <a:endParaRPr lang="pl-PL" sz="1400" dirty="0"/>
          </a:p>
          <a:p>
            <a:pPr algn="ctr"/>
            <a:r>
              <a:rPr lang="en-US" sz="1400" dirty="0"/>
              <a:t>these results may be different from the actual results due to interactions with the environment</a:t>
            </a:r>
          </a:p>
        </p:txBody>
      </p:sp>
    </p:spTree>
    <p:extLst>
      <p:ext uri="{BB962C8B-B14F-4D97-AF65-F5344CB8AC3E}">
        <p14:creationId xmlns:p14="http://schemas.microsoft.com/office/powerpoint/2010/main" val="1074807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DB5F31B-6AB8-B203-87F3-2C9169CE547D}"/>
            </a:ext>
          </a:extLst>
        </p:cNvPr>
        <p:cNvGrpSpPr/>
        <p:nvPr/>
      </p:nvGrpSpPr>
      <p:grpSpPr>
        <a:xfrm>
          <a:off x="0" y="0"/>
          <a:ext cx="0" cy="0"/>
          <a:chOff x="0" y="0"/>
          <a:chExt cx="0" cy="0"/>
        </a:xfrm>
      </p:grpSpPr>
      <p:sp>
        <p:nvSpPr>
          <p:cNvPr id="5" name="Tytuł 1">
            <a:extLst>
              <a:ext uri="{FF2B5EF4-FFF2-40B4-BE49-F238E27FC236}">
                <a16:creationId xmlns="" xmlns:a16="http://schemas.microsoft.com/office/drawing/2014/main" id="{677FFB25-E751-E804-8295-2B1F6233E6B6}"/>
              </a:ext>
            </a:extLst>
          </p:cNvPr>
          <p:cNvSpPr txBox="1">
            <a:spLocks/>
          </p:cNvSpPr>
          <p:nvPr/>
        </p:nvSpPr>
        <p:spPr>
          <a:xfrm>
            <a:off x="322935" y="93498"/>
            <a:ext cx="4511699" cy="50861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800" b="1" i="0" u="none" strike="noStrike" kern="1200" cap="none" spc="0" normalizeH="0" baseline="0" noProof="0">
                <a:ln>
                  <a:noFill/>
                </a:ln>
                <a:solidFill>
                  <a:srgbClr val="0070C0"/>
                </a:solidFill>
                <a:effectLst/>
                <a:uLnTx/>
                <a:uFillTx/>
                <a:ea typeface="+mj-ea"/>
                <a:cs typeface="+mj-cs"/>
              </a:rPr>
              <a:t>C-GRANULE: INTUITION </a:t>
            </a:r>
          </a:p>
        </p:txBody>
      </p:sp>
      <p:sp>
        <p:nvSpPr>
          <p:cNvPr id="3" name="Symbol zastępczy numeru slajdu 2">
            <a:extLst>
              <a:ext uri="{FF2B5EF4-FFF2-40B4-BE49-F238E27FC236}">
                <a16:creationId xmlns="" xmlns:a16="http://schemas.microsoft.com/office/drawing/2014/main" id="{63D75BEA-9BD9-7568-CBE4-2EE32B57D60D}"/>
              </a:ext>
            </a:extLst>
          </p:cNvPr>
          <p:cNvSpPr>
            <a:spLocks noGrp="1"/>
          </p:cNvSpPr>
          <p:nvPr>
            <p:ph type="sldNum" sz="quarter" idx="12"/>
          </p:nvPr>
        </p:nvSpPr>
        <p:spPr>
          <a:xfrm>
            <a:off x="8244408" y="6453336"/>
            <a:ext cx="442392" cy="268138"/>
          </a:xfrm>
        </p:spPr>
        <p:txBody>
          <a:bodyPr/>
          <a:lstStyle/>
          <a:p>
            <a:pPr>
              <a:defRPr/>
            </a:pPr>
            <a:fld id="{D02E777F-298D-4C96-825C-3DC57E52C55E}" type="slidenum">
              <a:rPr lang="pl-PL" smtClean="0"/>
              <a:pPr>
                <a:defRPr/>
              </a:pPr>
              <a:t>52</a:t>
            </a:fld>
            <a:endParaRPr lang="pl-PL"/>
          </a:p>
        </p:txBody>
      </p:sp>
      <p:sp>
        <p:nvSpPr>
          <p:cNvPr id="6" name="Elipsa 5"/>
          <p:cNvSpPr/>
          <p:nvPr/>
        </p:nvSpPr>
        <p:spPr>
          <a:xfrm>
            <a:off x="1547664" y="1429402"/>
            <a:ext cx="3240360" cy="10199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lipsa 66"/>
          <p:cNvSpPr/>
          <p:nvPr/>
        </p:nvSpPr>
        <p:spPr>
          <a:xfrm>
            <a:off x="2174353" y="1847343"/>
            <a:ext cx="1053295" cy="57606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lipsa 67"/>
          <p:cNvSpPr/>
          <p:nvPr/>
        </p:nvSpPr>
        <p:spPr>
          <a:xfrm>
            <a:off x="2627784" y="2836794"/>
            <a:ext cx="888500" cy="74419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Elipsa 70"/>
          <p:cNvSpPr/>
          <p:nvPr/>
        </p:nvSpPr>
        <p:spPr>
          <a:xfrm>
            <a:off x="2195736" y="3542451"/>
            <a:ext cx="1440160" cy="9361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Elipsa 71"/>
          <p:cNvSpPr/>
          <p:nvPr/>
        </p:nvSpPr>
        <p:spPr>
          <a:xfrm>
            <a:off x="3340711" y="1658382"/>
            <a:ext cx="1053295" cy="732208"/>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Elipsa 73"/>
          <p:cNvSpPr/>
          <p:nvPr/>
        </p:nvSpPr>
        <p:spPr>
          <a:xfrm>
            <a:off x="3493908" y="2434388"/>
            <a:ext cx="792088" cy="358609"/>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Elipsa 74"/>
          <p:cNvSpPr/>
          <p:nvPr/>
        </p:nvSpPr>
        <p:spPr>
          <a:xfrm>
            <a:off x="3198384" y="3061863"/>
            <a:ext cx="1122602" cy="576064"/>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Elipsa 76"/>
          <p:cNvSpPr/>
          <p:nvPr/>
        </p:nvSpPr>
        <p:spPr>
          <a:xfrm>
            <a:off x="4573660" y="5323266"/>
            <a:ext cx="3240360" cy="101992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Elipsa 77"/>
          <p:cNvSpPr/>
          <p:nvPr/>
        </p:nvSpPr>
        <p:spPr>
          <a:xfrm>
            <a:off x="4548761" y="4871044"/>
            <a:ext cx="860775" cy="576064"/>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Elipsa 78"/>
          <p:cNvSpPr/>
          <p:nvPr/>
        </p:nvSpPr>
        <p:spPr>
          <a:xfrm rot="1372767">
            <a:off x="3388387" y="4366908"/>
            <a:ext cx="1373410" cy="590518"/>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awias klamrowy otwierający 6"/>
          <p:cNvSpPr/>
          <p:nvPr/>
        </p:nvSpPr>
        <p:spPr>
          <a:xfrm>
            <a:off x="1691680" y="1939362"/>
            <a:ext cx="482673" cy="235373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Nawias klamrowy zamykający 8"/>
          <p:cNvSpPr/>
          <p:nvPr/>
        </p:nvSpPr>
        <p:spPr>
          <a:xfrm>
            <a:off x="4355976" y="1700808"/>
            <a:ext cx="217684" cy="188018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Elipsa 80"/>
          <p:cNvSpPr/>
          <p:nvPr/>
        </p:nvSpPr>
        <p:spPr>
          <a:xfrm>
            <a:off x="3485493" y="2769392"/>
            <a:ext cx="792088" cy="325872"/>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Elipsa 81"/>
          <p:cNvSpPr/>
          <p:nvPr/>
        </p:nvSpPr>
        <p:spPr>
          <a:xfrm>
            <a:off x="2195736" y="2449321"/>
            <a:ext cx="1053295" cy="41794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Elipsa 82"/>
          <p:cNvSpPr/>
          <p:nvPr/>
        </p:nvSpPr>
        <p:spPr>
          <a:xfrm>
            <a:off x="2641646" y="3906793"/>
            <a:ext cx="860775" cy="576064"/>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Nawias klamrowy zamykający 9"/>
          <p:cNvSpPr/>
          <p:nvPr/>
        </p:nvSpPr>
        <p:spPr>
          <a:xfrm rot="7829467">
            <a:off x="3365278" y="4162088"/>
            <a:ext cx="451994" cy="263865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pole tekstowe 15"/>
          <p:cNvSpPr txBox="1"/>
          <p:nvPr/>
        </p:nvSpPr>
        <p:spPr>
          <a:xfrm>
            <a:off x="1278209" y="2836794"/>
            <a:ext cx="432048" cy="400110"/>
          </a:xfrm>
          <a:prstGeom prst="rect">
            <a:avLst/>
          </a:prstGeom>
          <a:noFill/>
        </p:spPr>
        <p:txBody>
          <a:bodyPr wrap="square" rtlCol="0">
            <a:spAutoFit/>
          </a:bodyPr>
          <a:lstStyle/>
          <a:p>
            <a:r>
              <a:rPr lang="pl-PL" sz="2000" i="1" dirty="0" smtClean="0"/>
              <a:t>g</a:t>
            </a:r>
            <a:r>
              <a:rPr lang="pl-PL" sz="2000" baseline="-25000" dirty="0" smtClean="0"/>
              <a:t>1</a:t>
            </a:r>
            <a:endParaRPr lang="en-US" sz="2000" dirty="0"/>
          </a:p>
        </p:txBody>
      </p:sp>
      <p:sp>
        <p:nvSpPr>
          <p:cNvPr id="84" name="pole tekstowe 83"/>
          <p:cNvSpPr txBox="1"/>
          <p:nvPr/>
        </p:nvSpPr>
        <p:spPr>
          <a:xfrm>
            <a:off x="4536680" y="2753477"/>
            <a:ext cx="432048" cy="400110"/>
          </a:xfrm>
          <a:prstGeom prst="rect">
            <a:avLst/>
          </a:prstGeom>
          <a:noFill/>
        </p:spPr>
        <p:txBody>
          <a:bodyPr wrap="square" rtlCol="0">
            <a:spAutoFit/>
          </a:bodyPr>
          <a:lstStyle/>
          <a:p>
            <a:r>
              <a:rPr lang="pl-PL" sz="2000" i="1" dirty="0" smtClean="0"/>
              <a:t>g</a:t>
            </a:r>
            <a:r>
              <a:rPr lang="pl-PL" sz="2000" baseline="-25000" dirty="0" smtClean="0"/>
              <a:t>2</a:t>
            </a:r>
            <a:endParaRPr lang="en-US" sz="2000" dirty="0"/>
          </a:p>
        </p:txBody>
      </p:sp>
      <p:sp>
        <p:nvSpPr>
          <p:cNvPr id="85" name="pole tekstowe 84"/>
          <p:cNvSpPr txBox="1"/>
          <p:nvPr/>
        </p:nvSpPr>
        <p:spPr>
          <a:xfrm>
            <a:off x="3061860" y="5494598"/>
            <a:ext cx="432048" cy="400110"/>
          </a:xfrm>
          <a:prstGeom prst="rect">
            <a:avLst/>
          </a:prstGeom>
          <a:noFill/>
        </p:spPr>
        <p:txBody>
          <a:bodyPr wrap="square" rtlCol="0">
            <a:spAutoFit/>
          </a:bodyPr>
          <a:lstStyle/>
          <a:p>
            <a:r>
              <a:rPr lang="pl-PL" sz="2000" i="1" dirty="0" smtClean="0"/>
              <a:t>g</a:t>
            </a:r>
            <a:r>
              <a:rPr lang="pl-PL" sz="2000" baseline="-25000" dirty="0" smtClean="0"/>
              <a:t>3</a:t>
            </a:r>
            <a:endParaRPr lang="en-US" sz="2000" dirty="0"/>
          </a:p>
        </p:txBody>
      </p:sp>
      <p:sp>
        <p:nvSpPr>
          <p:cNvPr id="86" name="Nawias klamrowy otwierający 85"/>
          <p:cNvSpPr/>
          <p:nvPr/>
        </p:nvSpPr>
        <p:spPr>
          <a:xfrm>
            <a:off x="715439" y="1760030"/>
            <a:ext cx="482673" cy="458315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pole tekstowe 88"/>
          <p:cNvSpPr txBox="1"/>
          <p:nvPr/>
        </p:nvSpPr>
        <p:spPr>
          <a:xfrm>
            <a:off x="342339" y="3794715"/>
            <a:ext cx="432048" cy="400110"/>
          </a:xfrm>
          <a:prstGeom prst="rect">
            <a:avLst/>
          </a:prstGeom>
          <a:noFill/>
        </p:spPr>
        <p:txBody>
          <a:bodyPr wrap="square" rtlCol="0">
            <a:spAutoFit/>
          </a:bodyPr>
          <a:lstStyle/>
          <a:p>
            <a:r>
              <a:rPr lang="pl-PL" sz="2000" i="1" dirty="0" smtClean="0"/>
              <a:t>g</a:t>
            </a:r>
            <a:endParaRPr lang="en-US" sz="2000" i="1" dirty="0"/>
          </a:p>
        </p:txBody>
      </p:sp>
      <p:sp>
        <p:nvSpPr>
          <p:cNvPr id="90" name="pole tekstowe 89"/>
          <p:cNvSpPr txBox="1"/>
          <p:nvPr/>
        </p:nvSpPr>
        <p:spPr>
          <a:xfrm>
            <a:off x="4782775" y="361687"/>
            <a:ext cx="4253721" cy="3139321"/>
          </a:xfrm>
          <a:prstGeom prst="rect">
            <a:avLst/>
          </a:prstGeom>
          <a:noFill/>
        </p:spPr>
        <p:txBody>
          <a:bodyPr wrap="square" rtlCol="0">
            <a:spAutoFit/>
          </a:bodyPr>
          <a:lstStyle/>
          <a:p>
            <a:pPr algn="ctr"/>
            <a:r>
              <a:rPr lang="en-US" sz="1800" i="1" dirty="0" smtClean="0">
                <a:solidFill>
                  <a:srgbClr val="0000CC"/>
                </a:solidFill>
              </a:rPr>
              <a:t>g</a:t>
            </a:r>
            <a:r>
              <a:rPr lang="en-US" sz="1800" baseline="-25000" dirty="0" smtClean="0">
                <a:solidFill>
                  <a:srgbClr val="0000CC"/>
                </a:solidFill>
              </a:rPr>
              <a:t>1</a:t>
            </a:r>
            <a:r>
              <a:rPr lang="en-US" sz="1800" dirty="0" smtClean="0">
                <a:solidFill>
                  <a:srgbClr val="0000CC"/>
                </a:solidFill>
              </a:rPr>
              <a:t>,</a:t>
            </a:r>
            <a:r>
              <a:rPr lang="en-US" sz="1800" i="1" dirty="0" smtClean="0">
                <a:solidFill>
                  <a:srgbClr val="0000CC"/>
                </a:solidFill>
              </a:rPr>
              <a:t> g</a:t>
            </a:r>
            <a:r>
              <a:rPr lang="en-US" sz="1800" baseline="-25000" dirty="0" smtClean="0">
                <a:solidFill>
                  <a:srgbClr val="0000CC"/>
                </a:solidFill>
              </a:rPr>
              <a:t>2 </a:t>
            </a:r>
            <a:r>
              <a:rPr lang="en-US" sz="1800" dirty="0" smtClean="0">
                <a:solidFill>
                  <a:srgbClr val="0000CC"/>
                </a:solidFill>
              </a:rPr>
              <a:t>, </a:t>
            </a:r>
            <a:r>
              <a:rPr lang="en-US" sz="1800" i="1" dirty="0" smtClean="0">
                <a:solidFill>
                  <a:srgbClr val="0000CC"/>
                </a:solidFill>
              </a:rPr>
              <a:t>g</a:t>
            </a:r>
            <a:r>
              <a:rPr lang="en-US" sz="1800" baseline="-25000" dirty="0" smtClean="0">
                <a:solidFill>
                  <a:srgbClr val="0000CC"/>
                </a:solidFill>
              </a:rPr>
              <a:t>3 </a:t>
            </a:r>
            <a:r>
              <a:rPr lang="en-US" sz="1800" dirty="0" smtClean="0">
                <a:solidFill>
                  <a:srgbClr val="0000CC"/>
                </a:solidFill>
              </a:rPr>
              <a:t> - </a:t>
            </a:r>
            <a:r>
              <a:rPr lang="en-US" sz="1800" dirty="0" err="1" smtClean="0">
                <a:solidFill>
                  <a:srgbClr val="0000CC"/>
                </a:solidFill>
              </a:rPr>
              <a:t>subgranules</a:t>
            </a:r>
            <a:r>
              <a:rPr lang="en-US" sz="1800" dirty="0" smtClean="0">
                <a:solidFill>
                  <a:srgbClr val="0000CC"/>
                </a:solidFill>
              </a:rPr>
              <a:t> of  a more compound c-granule </a:t>
            </a:r>
            <a:r>
              <a:rPr lang="en-US" sz="1800" i="1" dirty="0" smtClean="0">
                <a:solidFill>
                  <a:srgbClr val="0000CC"/>
                </a:solidFill>
              </a:rPr>
              <a:t>g</a:t>
            </a:r>
            <a:r>
              <a:rPr lang="en-US" sz="1800" dirty="0" smtClean="0">
                <a:solidFill>
                  <a:srgbClr val="0000CC"/>
                </a:solidFill>
              </a:rPr>
              <a:t> creating a simple granular network with</a:t>
            </a:r>
            <a:r>
              <a:rPr lang="en-US" sz="1800" i="1" dirty="0" smtClean="0">
                <a:solidFill>
                  <a:srgbClr val="0000CC"/>
                </a:solidFill>
              </a:rPr>
              <a:t> </a:t>
            </a:r>
            <a:r>
              <a:rPr lang="pl-PL" sz="1800" i="1" dirty="0" smtClean="0">
                <a:solidFill>
                  <a:srgbClr val="0000CC"/>
                </a:solidFill>
              </a:rPr>
              <a:t>a </a:t>
            </a:r>
            <a:r>
              <a:rPr lang="en-US" sz="1800" dirty="0" smtClean="0">
                <a:solidFill>
                  <a:srgbClr val="0000CC"/>
                </a:solidFill>
              </a:rPr>
              <a:t>communication </a:t>
            </a:r>
            <a:r>
              <a:rPr lang="pl-PL" sz="1800" dirty="0" smtClean="0">
                <a:solidFill>
                  <a:srgbClr val="0000CC"/>
                </a:solidFill>
              </a:rPr>
              <a:t>channel </a:t>
            </a:r>
            <a:r>
              <a:rPr lang="en-US" sz="1800" dirty="0" smtClean="0">
                <a:solidFill>
                  <a:srgbClr val="0000CC"/>
                </a:solidFill>
              </a:rPr>
              <a:t>between</a:t>
            </a:r>
            <a:r>
              <a:rPr lang="pl-PL" sz="1800" dirty="0" smtClean="0">
                <a:solidFill>
                  <a:srgbClr val="0000CC"/>
                </a:solidFill>
              </a:rPr>
              <a:t> </a:t>
            </a:r>
            <a:r>
              <a:rPr lang="en-US" sz="1800" i="1" dirty="0" smtClean="0">
                <a:solidFill>
                  <a:srgbClr val="0000CC"/>
                </a:solidFill>
              </a:rPr>
              <a:t>g</a:t>
            </a:r>
            <a:r>
              <a:rPr lang="en-US" sz="1800" baseline="-25000" dirty="0" smtClean="0">
                <a:solidFill>
                  <a:srgbClr val="0000CC"/>
                </a:solidFill>
              </a:rPr>
              <a:t>1</a:t>
            </a:r>
            <a:r>
              <a:rPr lang="en-US" sz="1800" dirty="0">
                <a:solidFill>
                  <a:srgbClr val="0000CC"/>
                </a:solidFill>
              </a:rPr>
              <a:t>,</a:t>
            </a:r>
            <a:r>
              <a:rPr lang="en-US" sz="1800" i="1" dirty="0">
                <a:solidFill>
                  <a:srgbClr val="0000CC"/>
                </a:solidFill>
              </a:rPr>
              <a:t> </a:t>
            </a:r>
            <a:r>
              <a:rPr lang="en-US" sz="1800" i="1" dirty="0" smtClean="0">
                <a:solidFill>
                  <a:srgbClr val="0000CC"/>
                </a:solidFill>
              </a:rPr>
              <a:t>g</a:t>
            </a:r>
            <a:r>
              <a:rPr lang="pl-PL" sz="1800" baseline="-25000" dirty="0" smtClean="0">
                <a:solidFill>
                  <a:srgbClr val="0000CC"/>
                </a:solidFill>
              </a:rPr>
              <a:t>3</a:t>
            </a:r>
            <a:r>
              <a:rPr lang="pl-PL" sz="1800" dirty="0" smtClean="0">
                <a:solidFill>
                  <a:srgbClr val="0000CC"/>
                </a:solidFill>
              </a:rPr>
              <a:t>.</a:t>
            </a:r>
          </a:p>
          <a:p>
            <a:pPr algn="ctr"/>
            <a:endParaRPr lang="en-US" sz="1800" dirty="0" smtClean="0">
              <a:solidFill>
                <a:srgbClr val="0000CC"/>
              </a:solidFill>
            </a:endParaRPr>
          </a:p>
          <a:p>
            <a:pPr algn="ctr"/>
            <a:r>
              <a:rPr lang="en-US" sz="1800" dirty="0" smtClean="0">
                <a:solidFill>
                  <a:srgbClr val="0000CC"/>
                </a:solidFill>
              </a:rPr>
              <a:t>More compound granular networks can be obtained by hierarchical aggregation of c-granules. </a:t>
            </a:r>
            <a:r>
              <a:rPr lang="en-US" sz="1800" dirty="0" smtClean="0">
                <a:solidFill>
                  <a:srgbClr val="0000CC"/>
                </a:solidFill>
              </a:rPr>
              <a:t>C-granules create the basis for studies of signals and boundaries as building blocks of complex adaptive systems.</a:t>
            </a:r>
            <a:endParaRPr lang="en-US" sz="1800" dirty="0">
              <a:solidFill>
                <a:srgbClr val="0000CC"/>
              </a:solidFill>
            </a:endParaRPr>
          </a:p>
        </p:txBody>
      </p:sp>
      <p:sp>
        <p:nvSpPr>
          <p:cNvPr id="26" name="pole tekstowe 25">
            <a:extLst>
              <a:ext uri="{FF2B5EF4-FFF2-40B4-BE49-F238E27FC236}">
                <a16:creationId xmlns="" xmlns:a16="http://schemas.microsoft.com/office/drawing/2014/main" id="{36423EDD-B9F2-7884-F8A3-BC8FA886C619}"/>
              </a:ext>
            </a:extLst>
          </p:cNvPr>
          <p:cNvSpPr txBox="1"/>
          <p:nvPr/>
        </p:nvSpPr>
        <p:spPr>
          <a:xfrm>
            <a:off x="5880455" y="3656216"/>
            <a:ext cx="3024336" cy="1077218"/>
          </a:xfrm>
          <a:prstGeom prst="rect">
            <a:avLst/>
          </a:prstGeom>
          <a:noFill/>
        </p:spPr>
        <p:txBody>
          <a:bodyPr wrap="square" rtlCol="0">
            <a:spAutoFit/>
          </a:bodyPr>
          <a:lstStyle/>
          <a:p>
            <a:r>
              <a:rPr lang="en-US" sz="1600" i="1" dirty="0">
                <a:solidFill>
                  <a:srgbClr val="0000FF"/>
                </a:solidFill>
              </a:rPr>
              <a:t>John Holland: Signals and Boundaries. Building Blocks for  Complex Adaptive Systems MIT Press 2012.</a:t>
            </a:r>
          </a:p>
        </p:txBody>
      </p:sp>
    </p:spTree>
    <p:extLst>
      <p:ext uri="{BB962C8B-B14F-4D97-AF65-F5344CB8AC3E}">
        <p14:creationId xmlns:p14="http://schemas.microsoft.com/office/powerpoint/2010/main" val="2654410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 xmlns:a16="http://schemas.microsoft.com/office/drawing/2014/main" id="{E62D70A9-15E9-7805-5232-C42774D77DD9}"/>
              </a:ext>
            </a:extLst>
          </p:cNvPr>
          <p:cNvSpPr>
            <a:spLocks noGrp="1" noChangeArrowheads="1"/>
          </p:cNvSpPr>
          <p:nvPr>
            <p:ph type="title"/>
          </p:nvPr>
        </p:nvSpPr>
        <p:spPr>
          <a:xfrm>
            <a:off x="-29344" y="2276872"/>
            <a:ext cx="9144000" cy="1296144"/>
          </a:xfrm>
        </p:spPr>
        <p:txBody>
          <a:bodyPr/>
          <a:lstStyle/>
          <a:p>
            <a:pPr eaLnBrk="1" hangingPunct="1"/>
            <a:r>
              <a:rPr lang="pl-PL" sz="4000" b="1" dirty="0"/>
              <a:t/>
            </a:r>
            <a:br>
              <a:rPr lang="pl-PL" sz="4000" b="1" dirty="0"/>
            </a:br>
            <a:r>
              <a:rPr lang="pl-PL" sz="4000" b="1" dirty="0"/>
              <a:t>LANGUAGE OF C-</a:t>
            </a:r>
            <a:r>
              <a:rPr lang="pl-PL" sz="4000" b="1" dirty="0" err="1"/>
              <a:t>GRANULES</a:t>
            </a:r>
            <a:r>
              <a:rPr lang="pl-PL" sz="4000" b="1" dirty="0"/>
              <a:t/>
            </a:r>
            <a:br>
              <a:rPr lang="pl-PL" sz="4000" b="1" dirty="0"/>
            </a:br>
            <a:endParaRPr lang="pl-PL" sz="40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53</a:t>
            </a:fld>
            <a:endParaRPr lang="pl-PL"/>
          </a:p>
        </p:txBody>
      </p:sp>
    </p:spTree>
    <p:extLst>
      <p:ext uri="{BB962C8B-B14F-4D97-AF65-F5344CB8AC3E}">
        <p14:creationId xmlns:p14="http://schemas.microsoft.com/office/powerpoint/2010/main" val="24947448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F28D8C6-0FC2-8342-E532-E807AD03A799}"/>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20934724-C035-E097-A9AA-C5125FC887CE}"/>
              </a:ext>
            </a:extLst>
          </p:cNvPr>
          <p:cNvSpPr txBox="1">
            <a:spLocks noChangeArrowheads="1"/>
          </p:cNvSpPr>
          <p:nvPr/>
        </p:nvSpPr>
        <p:spPr bwMode="auto">
          <a:xfrm>
            <a:off x="128245" y="76446"/>
            <a:ext cx="8863825" cy="7603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a:latin typeface="+mn-lt"/>
              </a:rPr>
              <a:t>PHILOSOPHICAL MOTIVATION</a:t>
            </a:r>
          </a:p>
          <a:p>
            <a:pPr eaLnBrk="1" hangingPunct="1">
              <a:defRPr/>
            </a:pPr>
            <a:r>
              <a:rPr lang="pl-PL" sz="2800" b="1">
                <a:latin typeface="+mn-lt"/>
              </a:rPr>
              <a:t>FOR LANGUAGE OF C-GRANULE</a:t>
            </a:r>
          </a:p>
        </p:txBody>
      </p:sp>
      <p:sp>
        <p:nvSpPr>
          <p:cNvPr id="2" name="Symbol zastępczy numeru slajdu 1">
            <a:extLst>
              <a:ext uri="{FF2B5EF4-FFF2-40B4-BE49-F238E27FC236}">
                <a16:creationId xmlns="" xmlns:a16="http://schemas.microsoft.com/office/drawing/2014/main" id="{DA1D7623-4C0F-9FDC-30C5-1277DAB67C0A}"/>
              </a:ext>
            </a:extLst>
          </p:cNvPr>
          <p:cNvSpPr>
            <a:spLocks noGrp="1"/>
          </p:cNvSpPr>
          <p:nvPr>
            <p:ph type="sldNum" sz="quarter" idx="12"/>
          </p:nvPr>
        </p:nvSpPr>
        <p:spPr>
          <a:xfrm>
            <a:off x="8403764" y="6459665"/>
            <a:ext cx="621432" cy="321889"/>
          </a:xfrm>
        </p:spPr>
        <p:txBody>
          <a:bodyPr/>
          <a:lstStyle/>
          <a:p>
            <a:pPr>
              <a:defRPr/>
            </a:pPr>
            <a:fld id="{D02E777F-298D-4C96-825C-3DC57E52C55E}" type="slidenum">
              <a:rPr lang="pl-PL" smtClean="0"/>
              <a:pPr>
                <a:defRPr/>
              </a:pPr>
              <a:t>54</a:t>
            </a:fld>
            <a:endParaRPr lang="pl-PL"/>
          </a:p>
        </p:txBody>
      </p:sp>
      <p:grpSp>
        <p:nvGrpSpPr>
          <p:cNvPr id="14" name="Grupa 13"/>
          <p:cNvGrpSpPr/>
          <p:nvPr/>
        </p:nvGrpSpPr>
        <p:grpSpPr>
          <a:xfrm>
            <a:off x="123234" y="997771"/>
            <a:ext cx="8890243" cy="5622838"/>
            <a:chOff x="128245" y="852197"/>
            <a:chExt cx="8890243" cy="5622838"/>
          </a:xfrm>
        </p:grpSpPr>
        <p:sp>
          <p:nvSpPr>
            <p:cNvPr id="13" name="Dymek mowy: prostokąt z zaokrąglonymi rogami 12">
              <a:extLst>
                <a:ext uri="{FF2B5EF4-FFF2-40B4-BE49-F238E27FC236}">
                  <a16:creationId xmlns="" xmlns:a16="http://schemas.microsoft.com/office/drawing/2014/main" id="{07124820-47E7-D777-96D0-DE66D379EC29}"/>
                </a:ext>
              </a:extLst>
            </p:cNvPr>
            <p:cNvSpPr/>
            <p:nvPr/>
          </p:nvSpPr>
          <p:spPr>
            <a:xfrm>
              <a:off x="4819665" y="852197"/>
              <a:ext cx="4198823" cy="5622838"/>
            </a:xfrm>
            <a:prstGeom prst="wedgeRoundRectCallout">
              <a:avLst>
                <a:gd name="adj1" fmla="val -76932"/>
                <a:gd name="adj2" fmla="val 23840"/>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600" noProof="0">
                  <a:solidFill>
                    <a:schemeClr val="tx1"/>
                  </a:solidFill>
                </a:rPr>
                <a:t>observer </a:t>
              </a:r>
              <a:r>
                <a:rPr lang="en-US" sz="1600" noProof="0">
                  <a:solidFill>
                    <a:schemeClr val="tx1"/>
                  </a:solidFill>
                  <a:sym typeface="Symbol" panose="05050102010706020507" pitchFamily="18" charset="2"/>
                </a:rPr>
                <a:t> c-granule with</a:t>
              </a:r>
            </a:p>
            <a:p>
              <a:pPr marL="628650" indent="-628650"/>
              <a:r>
                <a:rPr lang="en-US" sz="1600">
                  <a:solidFill>
                    <a:schemeClr val="tx1"/>
                  </a:solidFill>
                  <a:sym typeface="Symbol" panose="05050102010706020507" pitchFamily="18" charset="2"/>
                </a:rPr>
                <a:t>           </a:t>
              </a:r>
              <a:r>
                <a:rPr lang="en-US" sz="1600" noProof="0">
                  <a:solidFill>
                    <a:schemeClr val="tx1"/>
                  </a:solidFill>
                  <a:sym typeface="Symbol" panose="05050102010706020507" pitchFamily="18" charset="2"/>
                </a:rPr>
                <a:t>control </a:t>
              </a:r>
              <a:r>
                <a:rPr lang="en-US" sz="1600">
                  <a:solidFill>
                    <a:schemeClr val="tx1"/>
                  </a:solidFill>
                  <a:sym typeface="Symbol" panose="05050102010706020507" pitchFamily="18" charset="2"/>
                </a:rPr>
                <a:t>aiming</a:t>
              </a:r>
              <a:r>
                <a:rPr lang="en-US" sz="1600" noProof="0">
                  <a:solidFill>
                    <a:schemeClr val="tx1"/>
                  </a:solidFill>
                  <a:sym typeface="Symbol" panose="05050102010706020507" pitchFamily="18" charset="2"/>
                </a:rPr>
                <a:t> </a:t>
              </a:r>
              <a:r>
                <a:rPr lang="en-US" sz="1600">
                  <a:solidFill>
                    <a:schemeClr val="tx1"/>
                  </a:solidFill>
                  <a:sym typeface="Symbol" panose="05050102010706020507" pitchFamily="18" charset="2"/>
                </a:rPr>
                <a:t>to achieve                        </a:t>
              </a:r>
              <a:r>
                <a:rPr lang="en-US" sz="1600" noProof="0">
                  <a:solidFill>
                    <a:schemeClr val="tx1"/>
                  </a:solidFill>
                  <a:sym typeface="Symbol" panose="05050102010706020507" pitchFamily="18" charset="2"/>
                </a:rPr>
                <a:t>goals (</a:t>
              </a:r>
              <a:r>
                <a:rPr lang="en-US" sz="1600">
                  <a:solidFill>
                    <a:schemeClr val="tx1"/>
                  </a:solidFill>
                  <a:sym typeface="Symbol" panose="05050102010706020507" pitchFamily="18" charset="2"/>
                </a:rPr>
                <a:t>satisfy</a:t>
              </a:r>
              <a:r>
                <a:rPr lang="en-US" sz="1600" noProof="0">
                  <a:solidFill>
                    <a:schemeClr val="tx1"/>
                  </a:solidFill>
                  <a:sym typeface="Symbol" panose="05050102010706020507" pitchFamily="18" charset="2"/>
                </a:rPr>
                <a:t> needs) by interaction with </a:t>
              </a:r>
              <a:r>
                <a:rPr lang="en-US" sz="1600">
                  <a:solidFill>
                    <a:schemeClr val="tx1"/>
                  </a:solidFill>
                  <a:sym typeface="Symbol" panose="05050102010706020507" pitchFamily="18" charset="2"/>
                </a:rPr>
                <a:t>the abstract and </a:t>
              </a:r>
              <a:r>
                <a:rPr lang="en-US" sz="1600" noProof="0">
                  <a:solidFill>
                    <a:schemeClr val="tx1"/>
                  </a:solidFill>
                  <a:sym typeface="Symbol" panose="05050102010706020507" pitchFamily="18" charset="2"/>
                </a:rPr>
                <a:t>physical world</a:t>
              </a:r>
              <a:endParaRPr lang="en-US" sz="1600" noProof="0">
                <a:solidFill>
                  <a:schemeClr val="tx1"/>
                </a:solidFill>
              </a:endParaRPr>
            </a:p>
            <a:p>
              <a:r>
                <a:rPr lang="en-US" sz="1600">
                  <a:solidFill>
                    <a:schemeClr val="tx1"/>
                  </a:solidFill>
                </a:rPr>
                <a:t>2. </a:t>
              </a:r>
              <a:r>
                <a:rPr lang="en-US" sz="1600" err="1">
                  <a:solidFill>
                    <a:schemeClr val="tx1"/>
                  </a:solidFill>
                </a:rPr>
                <a:t>obj</a:t>
              </a:r>
              <a:r>
                <a:rPr lang="en-US" sz="1600" noProof="0" err="1">
                  <a:solidFill>
                    <a:schemeClr val="tx1"/>
                  </a:solidFill>
                </a:rPr>
                <a:t>ect</a:t>
              </a:r>
              <a:r>
                <a:rPr lang="en-US" sz="1600" noProof="0">
                  <a:solidFill>
                    <a:schemeClr val="tx1"/>
                  </a:solidFill>
                </a:rPr>
                <a:t> </a:t>
              </a:r>
              <a:r>
                <a:rPr lang="en-US" sz="1600">
                  <a:solidFill>
                    <a:schemeClr val="tx1"/>
                  </a:solidFill>
                  <a:sym typeface="Symbol" panose="05050102010706020507" pitchFamily="18" charset="2"/>
                </a:rPr>
                <a:t> physical object</a:t>
              </a:r>
              <a:endParaRPr lang="en-US" sz="1600" noProof="0">
                <a:solidFill>
                  <a:schemeClr val="tx1"/>
                </a:solidFill>
              </a:endParaRPr>
            </a:p>
            <a:p>
              <a:r>
                <a:rPr lang="en-US" sz="1600" noProof="0">
                  <a:solidFill>
                    <a:schemeClr val="tx1"/>
                  </a:solidFill>
                </a:rPr>
                <a:t>3. model </a:t>
              </a:r>
              <a:r>
                <a:rPr lang="en-US" sz="1600">
                  <a:solidFill>
                    <a:schemeClr val="tx1"/>
                  </a:solidFill>
                  <a:sym typeface="Symbol" panose="05050102010706020507" pitchFamily="18" charset="2"/>
                </a:rPr>
                <a:t> abstract model  </a:t>
              </a:r>
            </a:p>
            <a:p>
              <a:r>
                <a:rPr lang="en-US" sz="1600">
                  <a:solidFill>
                    <a:schemeClr val="tx1"/>
                  </a:solidFill>
                  <a:sym typeface="Symbol" panose="05050102010706020507" pitchFamily="18" charset="2"/>
                </a:rPr>
                <a:t>                    represented in  </a:t>
              </a:r>
            </a:p>
            <a:p>
              <a:r>
                <a:rPr lang="en-US" sz="1600">
                  <a:solidFill>
                    <a:schemeClr val="tx1"/>
                  </a:solidFill>
                  <a:sym typeface="Symbol" panose="05050102010706020507" pitchFamily="18" charset="2"/>
                </a:rPr>
                <a:t>                    </a:t>
              </a:r>
              <a:r>
                <a:rPr lang="en-US" sz="1600" err="1">
                  <a:solidFill>
                    <a:schemeClr val="tx1"/>
                  </a:solidFill>
                  <a:sym typeface="Symbol" panose="05050102010706020507" pitchFamily="18" charset="2"/>
                </a:rPr>
                <a:t>i</a:t>
              </a:r>
              <a:r>
                <a:rPr lang="en-US" sz="1600">
                  <a:solidFill>
                    <a:schemeClr val="tx1"/>
                  </a:solidFill>
                  <a:sym typeface="Symbol" panose="05050102010706020507" pitchFamily="18" charset="2"/>
                </a:rPr>
                <a:t>-layer (e.g., classifier)</a:t>
              </a:r>
              <a:endParaRPr lang="en-US" sz="1600" noProof="0">
                <a:solidFill>
                  <a:schemeClr val="tx1"/>
                </a:solidFill>
              </a:endParaRPr>
            </a:p>
            <a:p>
              <a:r>
                <a:rPr lang="en-US" sz="1600" noProof="0">
                  <a:solidFill>
                    <a:schemeClr val="tx1"/>
                  </a:solidFill>
                </a:rPr>
                <a:t>4. name </a:t>
              </a:r>
              <a:r>
                <a:rPr lang="en-US" sz="1600">
                  <a:solidFill>
                    <a:schemeClr val="tx1"/>
                  </a:solidFill>
                  <a:sym typeface="Symbol" panose="05050102010706020507" pitchFamily="18" charset="2"/>
                </a:rPr>
                <a:t> name, expression</a:t>
              </a:r>
            </a:p>
            <a:p>
              <a:r>
                <a:rPr lang="en-US" sz="1600">
                  <a:solidFill>
                    <a:schemeClr val="tx1"/>
                  </a:solidFill>
                  <a:sym typeface="Symbol" panose="05050102010706020507" pitchFamily="18" charset="2"/>
                </a:rPr>
                <a:t>                  (syntax) used by </a:t>
              </a:r>
            </a:p>
            <a:p>
              <a:r>
                <a:rPr lang="en-US" sz="1600">
                  <a:solidFill>
                    <a:schemeClr val="tx1"/>
                  </a:solidFill>
                  <a:sym typeface="Symbol" panose="05050102010706020507" pitchFamily="18" charset="2"/>
                </a:rPr>
                <a:t>                  control of c-granule for</a:t>
              </a:r>
            </a:p>
            <a:p>
              <a:r>
                <a:rPr lang="en-US" sz="1600">
                  <a:solidFill>
                    <a:schemeClr val="tx1"/>
                  </a:solidFill>
                  <a:sym typeface="Symbol" panose="05050102010706020507" pitchFamily="18" charset="2"/>
                </a:rPr>
                <a:t>                  communication </a:t>
              </a:r>
            </a:p>
            <a:p>
              <a:r>
                <a:rPr lang="en-US" sz="1600">
                  <a:solidFill>
                    <a:schemeClr val="tx1"/>
                  </a:solidFill>
                  <a:sym typeface="Symbol" panose="05050102010706020507" pitchFamily="18" charset="2"/>
                </a:rPr>
                <a:t>                  with c-granules</a:t>
              </a:r>
              <a:endParaRPr lang="en-US" sz="1600" noProof="0">
                <a:solidFill>
                  <a:schemeClr val="tx1"/>
                </a:solidFill>
              </a:endParaRPr>
            </a:p>
            <a:p>
              <a:r>
                <a:rPr lang="en-US" sz="2000" b="1" noProof="0">
                  <a:solidFill>
                    <a:schemeClr val="tx1"/>
                  </a:solidFill>
                </a:rPr>
                <a:t>                     &amp;</a:t>
              </a:r>
            </a:p>
            <a:p>
              <a:r>
                <a:rPr lang="en-US" sz="1600" noProof="0">
                  <a:solidFill>
                    <a:schemeClr val="tx1"/>
                  </a:solidFill>
                </a:rPr>
                <a:t>5. language games (</a:t>
              </a:r>
              <a:r>
                <a:rPr lang="en-US" sz="1600">
                  <a:solidFill>
                    <a:schemeClr val="tx1"/>
                  </a:solidFill>
                  <a:sym typeface="Symbol" panose="05050102010706020507" pitchFamily="18" charset="2"/>
                </a:rPr>
                <a:t>rules of </a:t>
              </a:r>
            </a:p>
            <a:p>
              <a:r>
                <a:rPr lang="en-US" sz="1600">
                  <a:solidFill>
                    <a:schemeClr val="tx1"/>
                  </a:solidFill>
                  <a:sym typeface="Symbol" panose="05050102010706020507" pitchFamily="18" charset="2"/>
                </a:rPr>
                <a:t>    interaction and use)  </a:t>
              </a:r>
              <a:endParaRPr lang="pl-PL" sz="1600">
                <a:solidFill>
                  <a:schemeClr val="tx1"/>
                </a:solidFill>
                <a:sym typeface="Symbol" panose="05050102010706020507" pitchFamily="18" charset="2"/>
              </a:endParaRPr>
            </a:p>
            <a:p>
              <a:pPr marL="542925"/>
              <a:r>
                <a:rPr lang="en-US" sz="1600">
                  <a:solidFill>
                    <a:schemeClr val="tx1"/>
                  </a:solidFill>
                  <a:sym typeface="Symbol" panose="05050102010706020507" pitchFamily="18" charset="2"/>
                </a:rPr>
                <a:t>stored</a:t>
              </a:r>
              <a:r>
                <a:rPr lang="pl-PL" sz="1600">
                  <a:solidFill>
                    <a:schemeClr val="tx1"/>
                  </a:solidFill>
                  <a:sym typeface="Symbol" panose="05050102010706020507" pitchFamily="18" charset="2"/>
                </a:rPr>
                <a:t> </a:t>
              </a:r>
              <a:r>
                <a:rPr lang="en-US" sz="1600">
                  <a:solidFill>
                    <a:schemeClr val="tx1"/>
                  </a:solidFill>
                  <a:sym typeface="Symbol" panose="05050102010706020507" pitchFamily="18" charset="2"/>
                </a:rPr>
                <a:t>in </a:t>
              </a:r>
              <a:r>
                <a:rPr lang="en-US" sz="1600" err="1">
                  <a:solidFill>
                    <a:schemeClr val="tx1"/>
                  </a:solidFill>
                  <a:sym typeface="Symbol" panose="05050102010706020507" pitchFamily="18" charset="2"/>
                </a:rPr>
                <a:t>i</a:t>
              </a:r>
              <a:r>
                <a:rPr lang="en-US" sz="1600">
                  <a:solidFill>
                    <a:schemeClr val="tx1"/>
                  </a:solidFill>
                  <a:sym typeface="Symbol" panose="05050102010706020507" pitchFamily="18" charset="2"/>
                </a:rPr>
                <a:t>-layer of c-granule</a:t>
              </a:r>
            </a:p>
            <a:p>
              <a:pPr marL="542925"/>
              <a:r>
                <a:rPr lang="en-US" sz="1600">
                  <a:solidFill>
                    <a:schemeClr val="tx1"/>
                  </a:solidFill>
                  <a:sym typeface="Symbol" panose="05050102010706020507" pitchFamily="18" charset="2"/>
                </a:rPr>
                <a:t>specifications of associations</a:t>
              </a:r>
              <a:r>
                <a:rPr lang="pl-PL" sz="1600">
                  <a:solidFill>
                    <a:schemeClr val="tx1"/>
                  </a:solidFill>
                  <a:sym typeface="Symbol" panose="05050102010706020507" pitchFamily="18" charset="2"/>
                </a:rPr>
                <a:t> </a:t>
              </a:r>
              <a:r>
                <a:rPr lang="en-US" sz="1600">
                  <a:solidFill>
                    <a:schemeClr val="tx1"/>
                  </a:solidFill>
                  <a:sym typeface="Symbol" panose="05050102010706020507" pitchFamily="18" charset="2"/>
                </a:rPr>
                <a:t>for rules of interaction and their use realized </a:t>
              </a:r>
              <a:r>
                <a:rPr lang="pl-PL" sz="1600">
                  <a:solidFill>
                    <a:schemeClr val="tx1"/>
                  </a:solidFill>
                  <a:sym typeface="Symbol" panose="05050102010706020507" pitchFamily="18" charset="2"/>
                </a:rPr>
                <a:t>by </a:t>
              </a:r>
              <a:r>
                <a:rPr lang="en-US" sz="1600">
                  <a:solidFill>
                    <a:schemeClr val="tx1"/>
                  </a:solidFill>
                  <a:sym typeface="Symbol" panose="05050102010706020507" pitchFamily="18" charset="2"/>
                </a:rPr>
                <a:t>physical semantics in </a:t>
              </a:r>
              <a:r>
                <a:rPr lang="pl-PL" sz="1600">
                  <a:solidFill>
                    <a:schemeClr val="tx1"/>
                  </a:solidFill>
                  <a:sym typeface="Symbol" panose="05050102010706020507" pitchFamily="18" charset="2"/>
                </a:rPr>
                <a:t>the </a:t>
              </a:r>
              <a:r>
                <a:rPr lang="en-US" sz="1600">
                  <a:solidFill>
                    <a:schemeClr val="tx1"/>
                  </a:solidFill>
                  <a:sym typeface="Symbol" panose="05050102010706020507" pitchFamily="18" charset="2"/>
                </a:rPr>
                <a:t>open </a:t>
              </a:r>
              <a:r>
                <a:rPr lang="en-US" sz="1600" err="1">
                  <a:solidFill>
                    <a:schemeClr val="tx1"/>
                  </a:solidFill>
                  <a:sym typeface="Symbol" panose="05050102010706020507" pitchFamily="18" charset="2"/>
                </a:rPr>
                <a:t>worl</a:t>
              </a:r>
              <a:r>
                <a:rPr lang="pl-PL" sz="1600">
                  <a:solidFill>
                    <a:schemeClr val="tx1"/>
                  </a:solidFill>
                  <a:sym typeface="Symbol" panose="05050102010706020507" pitchFamily="18" charset="2"/>
                </a:rPr>
                <a:t>d</a:t>
              </a:r>
            </a:p>
          </p:txBody>
        </p:sp>
        <p:sp>
          <p:nvSpPr>
            <p:cNvPr id="11" name="Prostokąt 10">
              <a:extLst>
                <a:ext uri="{FF2B5EF4-FFF2-40B4-BE49-F238E27FC236}">
                  <a16:creationId xmlns="" xmlns:a16="http://schemas.microsoft.com/office/drawing/2014/main" id="{C9E5B07E-EBDC-80DA-AA9F-18C37DD6FFDB}"/>
                </a:ext>
              </a:extLst>
            </p:cNvPr>
            <p:cNvSpPr/>
            <p:nvPr/>
          </p:nvSpPr>
          <p:spPr>
            <a:xfrm>
              <a:off x="2157587" y="5640243"/>
              <a:ext cx="2737975" cy="811535"/>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rostokąt 8">
              <a:extLst>
                <a:ext uri="{FF2B5EF4-FFF2-40B4-BE49-F238E27FC236}">
                  <a16:creationId xmlns="" xmlns:a16="http://schemas.microsoft.com/office/drawing/2014/main" id="{55B7E207-9819-9350-C23F-6BF69B511600}"/>
                </a:ext>
              </a:extLst>
            </p:cNvPr>
            <p:cNvSpPr/>
            <p:nvPr/>
          </p:nvSpPr>
          <p:spPr>
            <a:xfrm>
              <a:off x="2157587" y="3769012"/>
              <a:ext cx="2557957" cy="1126298"/>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rostokąt 7">
              <a:extLst>
                <a:ext uri="{FF2B5EF4-FFF2-40B4-BE49-F238E27FC236}">
                  <a16:creationId xmlns="" xmlns:a16="http://schemas.microsoft.com/office/drawing/2014/main" id="{18914973-3BFB-1E79-D16C-CC9F35121AEA}"/>
                </a:ext>
              </a:extLst>
            </p:cNvPr>
            <p:cNvSpPr/>
            <p:nvPr/>
          </p:nvSpPr>
          <p:spPr>
            <a:xfrm>
              <a:off x="2157587" y="1348429"/>
              <a:ext cx="2557957" cy="1816955"/>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a:extLst>
                <a:ext uri="{FF2B5EF4-FFF2-40B4-BE49-F238E27FC236}">
                  <a16:creationId xmlns="" xmlns:a16="http://schemas.microsoft.com/office/drawing/2014/main" id="{98BAAEC9-A449-B193-E880-52C49228473B}"/>
                </a:ext>
              </a:extLst>
            </p:cNvPr>
            <p:cNvSpPr txBox="1"/>
            <p:nvPr/>
          </p:nvSpPr>
          <p:spPr>
            <a:xfrm>
              <a:off x="2013620" y="1436186"/>
              <a:ext cx="2880320" cy="1631216"/>
            </a:xfrm>
            <a:prstGeom prst="rect">
              <a:avLst/>
            </a:prstGeom>
            <a:noFill/>
          </p:spPr>
          <p:txBody>
            <a:bodyPr wrap="square" rtlCol="0">
              <a:spAutoFit/>
            </a:bodyPr>
            <a:lstStyle/>
            <a:p>
              <a:pPr algn="ctr" eaLnBrk="1" hangingPunct="1">
                <a:defRPr/>
              </a:pPr>
              <a:r>
                <a:rPr lang="pl-PL" sz="2000" b="1">
                  <a:solidFill>
                    <a:srgbClr val="0000FF"/>
                  </a:solidFill>
                </a:rPr>
                <a:t>ARISTOTLE THETRAHEDRON</a:t>
              </a:r>
            </a:p>
            <a:p>
              <a:pPr algn="ctr" eaLnBrk="1" hangingPunct="1">
                <a:defRPr/>
              </a:pPr>
              <a:r>
                <a:rPr lang="pl-PL" sz="2000" b="1">
                  <a:solidFill>
                    <a:srgbClr val="0000FF"/>
                  </a:solidFill>
                </a:rPr>
                <a:t>&amp; </a:t>
              </a:r>
            </a:p>
            <a:p>
              <a:pPr algn="ctr" eaLnBrk="1" hangingPunct="1">
                <a:defRPr/>
              </a:pPr>
              <a:r>
                <a:rPr lang="pl-PL" sz="2000" b="1">
                  <a:solidFill>
                    <a:srgbClr val="0000FF"/>
                  </a:solidFill>
                </a:rPr>
                <a:t>WITTGENSTEIN</a:t>
              </a:r>
            </a:p>
            <a:p>
              <a:pPr algn="ctr" eaLnBrk="1" hangingPunct="1">
                <a:defRPr/>
              </a:pPr>
              <a:r>
                <a:rPr lang="pl-PL" sz="2000" b="1">
                  <a:solidFill>
                    <a:srgbClr val="0000FF"/>
                  </a:solidFill>
                </a:rPr>
                <a:t>LANGUAGE GAMES</a:t>
              </a:r>
              <a:endParaRPr lang="en-US" sz="2000" b="1">
                <a:solidFill>
                  <a:srgbClr val="0000FF"/>
                </a:solidFill>
              </a:endParaRPr>
            </a:p>
          </p:txBody>
        </p:sp>
        <p:sp>
          <p:nvSpPr>
            <p:cNvPr id="3" name="Strzałka: w prawo 2">
              <a:extLst>
                <a:ext uri="{FF2B5EF4-FFF2-40B4-BE49-F238E27FC236}">
                  <a16:creationId xmlns="" xmlns:a16="http://schemas.microsoft.com/office/drawing/2014/main" id="{B64CD4CA-A58C-EA5F-2A52-C24785970D54}"/>
                </a:ext>
              </a:extLst>
            </p:cNvPr>
            <p:cNvSpPr/>
            <p:nvPr/>
          </p:nvSpPr>
          <p:spPr>
            <a:xfrm rot="5400000">
              <a:off x="3186812" y="3157745"/>
              <a:ext cx="603628" cy="618906"/>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ole tekstowe 4">
              <a:extLst>
                <a:ext uri="{FF2B5EF4-FFF2-40B4-BE49-F238E27FC236}">
                  <a16:creationId xmlns="" xmlns:a16="http://schemas.microsoft.com/office/drawing/2014/main" id="{538BF506-949C-463D-9DB3-12DF89B64E44}"/>
                </a:ext>
              </a:extLst>
            </p:cNvPr>
            <p:cNvSpPr txBox="1"/>
            <p:nvPr/>
          </p:nvSpPr>
          <p:spPr>
            <a:xfrm>
              <a:off x="2352870" y="5833643"/>
              <a:ext cx="2523623" cy="461665"/>
            </a:xfrm>
            <a:prstGeom prst="rect">
              <a:avLst/>
            </a:prstGeom>
            <a:noFill/>
          </p:spPr>
          <p:txBody>
            <a:bodyPr wrap="square" rtlCol="0">
              <a:spAutoFit/>
            </a:bodyPr>
            <a:lstStyle/>
            <a:p>
              <a:pPr algn="ctr"/>
              <a:r>
                <a:rPr lang="pl-PL" sz="2400" b="1">
                  <a:solidFill>
                    <a:srgbClr val="0000FF"/>
                  </a:solidFill>
                </a:rPr>
                <a:t>C-GRANULE</a:t>
              </a:r>
              <a:endParaRPr lang="en-US" sz="2400" b="1">
                <a:solidFill>
                  <a:srgbClr val="0000FF"/>
                </a:solidFill>
              </a:endParaRPr>
            </a:p>
          </p:txBody>
        </p:sp>
        <p:sp>
          <p:nvSpPr>
            <p:cNvPr id="6" name="Strzałka: w prawo 5">
              <a:extLst>
                <a:ext uri="{FF2B5EF4-FFF2-40B4-BE49-F238E27FC236}">
                  <a16:creationId xmlns="" xmlns:a16="http://schemas.microsoft.com/office/drawing/2014/main" id="{F0F5B651-430D-8AED-90DC-9559325B0216}"/>
                </a:ext>
              </a:extLst>
            </p:cNvPr>
            <p:cNvSpPr/>
            <p:nvPr/>
          </p:nvSpPr>
          <p:spPr>
            <a:xfrm rot="5400000">
              <a:off x="3160739" y="4921476"/>
              <a:ext cx="700403" cy="64807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e tekstowe 6">
              <a:extLst>
                <a:ext uri="{FF2B5EF4-FFF2-40B4-BE49-F238E27FC236}">
                  <a16:creationId xmlns="" xmlns:a16="http://schemas.microsoft.com/office/drawing/2014/main" id="{0C38A1D3-F3B3-8D6E-0C37-969F621A53FC}"/>
                </a:ext>
              </a:extLst>
            </p:cNvPr>
            <p:cNvSpPr txBox="1"/>
            <p:nvPr/>
          </p:nvSpPr>
          <p:spPr>
            <a:xfrm>
              <a:off x="2238558" y="3945547"/>
              <a:ext cx="2396014" cy="830997"/>
            </a:xfrm>
            <a:prstGeom prst="rect">
              <a:avLst/>
            </a:prstGeom>
            <a:noFill/>
          </p:spPr>
          <p:txBody>
            <a:bodyPr wrap="square" rtlCol="0">
              <a:spAutoFit/>
            </a:bodyPr>
            <a:lstStyle/>
            <a:p>
              <a:pPr algn="ctr" eaLnBrk="1" hangingPunct="1">
                <a:defRPr/>
              </a:pPr>
              <a:r>
                <a:rPr lang="pl-PL" sz="2400" b="1">
                  <a:solidFill>
                    <a:srgbClr val="0000FF"/>
                  </a:solidFill>
                </a:rPr>
                <a:t>ARISTOTLE </a:t>
              </a:r>
            </a:p>
            <a:p>
              <a:pPr algn="ctr" eaLnBrk="1" hangingPunct="1">
                <a:defRPr/>
              </a:pPr>
              <a:r>
                <a:rPr lang="pl-PL" sz="2400" b="1">
                  <a:solidFill>
                    <a:srgbClr val="0000FF"/>
                  </a:solidFill>
                </a:rPr>
                <a:t>PYRAMID</a:t>
              </a:r>
              <a:endParaRPr lang="en-US" sz="2400" b="1">
                <a:solidFill>
                  <a:srgbClr val="0000FF"/>
                </a:solidFill>
              </a:endParaRPr>
            </a:p>
          </p:txBody>
        </p:sp>
        <p:sp>
          <p:nvSpPr>
            <p:cNvPr id="12" name="Dymek mowy: prostokąt z zaokrąglonymi rogami 11">
              <a:extLst>
                <a:ext uri="{FF2B5EF4-FFF2-40B4-BE49-F238E27FC236}">
                  <a16:creationId xmlns="" xmlns:a16="http://schemas.microsoft.com/office/drawing/2014/main" id="{51537E1F-40C4-AF8D-F51E-93BBA9E593D6}"/>
                </a:ext>
              </a:extLst>
            </p:cNvPr>
            <p:cNvSpPr/>
            <p:nvPr/>
          </p:nvSpPr>
          <p:spPr>
            <a:xfrm>
              <a:off x="128245" y="1516577"/>
              <a:ext cx="1419419" cy="1296144"/>
            </a:xfrm>
            <a:prstGeom prst="wedgeRoundRectCallout">
              <a:avLst>
                <a:gd name="adj1" fmla="val 103081"/>
                <a:gd name="adj2" fmla="val -37565"/>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l-PL" sz="1600" noProof="0">
                  <a:solidFill>
                    <a:schemeClr val="tx1"/>
                  </a:solidFill>
                </a:rPr>
                <a:t>1. </a:t>
              </a:r>
              <a:r>
                <a:rPr lang="en-US" sz="1600" noProof="0">
                  <a:solidFill>
                    <a:schemeClr val="tx1"/>
                  </a:solidFill>
                </a:rPr>
                <a:t>observer </a:t>
              </a:r>
              <a:r>
                <a:rPr lang="pl-PL" sz="1600" noProof="0">
                  <a:solidFill>
                    <a:schemeClr val="tx1"/>
                  </a:solidFill>
                </a:rPr>
                <a:t>2. </a:t>
              </a:r>
              <a:r>
                <a:rPr lang="en-US" sz="1600" noProof="0">
                  <a:solidFill>
                    <a:schemeClr val="tx1"/>
                  </a:solidFill>
                </a:rPr>
                <a:t>object</a:t>
              </a:r>
            </a:p>
            <a:p>
              <a:r>
                <a:rPr lang="pl-PL" sz="1600" noProof="0">
                  <a:solidFill>
                    <a:schemeClr val="tx1"/>
                  </a:solidFill>
                </a:rPr>
                <a:t>3. </a:t>
              </a:r>
              <a:r>
                <a:rPr lang="en-US" sz="1600" noProof="0">
                  <a:solidFill>
                    <a:schemeClr val="tx1"/>
                  </a:solidFill>
                </a:rPr>
                <a:t>model </a:t>
              </a:r>
            </a:p>
            <a:p>
              <a:r>
                <a:rPr lang="pl-PL" sz="1600" noProof="0">
                  <a:solidFill>
                    <a:schemeClr val="tx1"/>
                  </a:solidFill>
                </a:rPr>
                <a:t>4. </a:t>
              </a:r>
              <a:r>
                <a:rPr lang="en-US" sz="1600" noProof="0">
                  <a:solidFill>
                    <a:schemeClr val="tx1"/>
                  </a:solidFill>
                </a:rPr>
                <a:t>name</a:t>
              </a:r>
            </a:p>
          </p:txBody>
        </p:sp>
        <p:sp>
          <p:nvSpPr>
            <p:cNvPr id="15" name="Dymek mowy: prostokąt z zaokrąglonymi rogami 14">
              <a:extLst>
                <a:ext uri="{FF2B5EF4-FFF2-40B4-BE49-F238E27FC236}">
                  <a16:creationId xmlns="" xmlns:a16="http://schemas.microsoft.com/office/drawing/2014/main" id="{FAF51CE9-CD9F-943C-10D3-C175EEDE9E53}"/>
                </a:ext>
              </a:extLst>
            </p:cNvPr>
            <p:cNvSpPr/>
            <p:nvPr/>
          </p:nvSpPr>
          <p:spPr>
            <a:xfrm>
              <a:off x="128245" y="3194636"/>
              <a:ext cx="1740837" cy="3257141"/>
            </a:xfrm>
            <a:prstGeom prst="wedgeRoundRectCallout">
              <a:avLst>
                <a:gd name="adj1" fmla="val 93299"/>
                <a:gd name="adj2" fmla="val -55969"/>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a:t>
              </a:r>
              <a:r>
                <a:rPr lang="en-US" sz="1600" noProof="0" err="1">
                  <a:solidFill>
                    <a:schemeClr val="tx1"/>
                  </a:solidFill>
                </a:rPr>
                <a:t>eaning</a:t>
              </a:r>
              <a:r>
                <a:rPr lang="en-US" sz="1600" noProof="0">
                  <a:solidFill>
                    <a:schemeClr val="tx1"/>
                  </a:solidFill>
                </a:rPr>
                <a:t> of words is not a static label, but a dynamic process emerging from action in open world</a:t>
              </a:r>
              <a:r>
                <a:rPr lang="en-US" sz="1600">
                  <a:solidFill>
                    <a:schemeClr val="tx1"/>
                  </a:solidFill>
                </a:rPr>
                <a:t>;</a:t>
              </a:r>
              <a:r>
                <a:rPr lang="en-US" sz="1600" noProof="0">
                  <a:solidFill>
                    <a:schemeClr val="tx1"/>
                  </a:solidFill>
                </a:rPr>
                <a:t> </a:t>
              </a:r>
              <a:r>
                <a:rPr lang="en-US" sz="1600">
                  <a:solidFill>
                    <a:schemeClr val="tx1"/>
                  </a:solidFill>
                </a:rPr>
                <a:t>emerging </a:t>
              </a:r>
              <a:r>
                <a:rPr lang="en-US" sz="1600" noProof="0">
                  <a:solidFill>
                    <a:schemeClr val="tx1"/>
                  </a:solidFill>
                </a:rPr>
                <a:t>from</a:t>
              </a:r>
              <a:r>
                <a:rPr lang="en-US" sz="1600">
                  <a:solidFill>
                    <a:schemeClr val="tx1"/>
                  </a:solidFill>
                </a:rPr>
                <a:t> their use within specific social activities and contexts. </a:t>
              </a:r>
              <a:endParaRPr lang="en-US" sz="1600" noProof="0">
                <a:solidFill>
                  <a:schemeClr val="tx1"/>
                </a:solidFill>
              </a:endParaRPr>
            </a:p>
          </p:txBody>
        </p:sp>
      </p:grpSp>
    </p:spTree>
    <p:extLst>
      <p:ext uri="{BB962C8B-B14F-4D97-AF65-F5344CB8AC3E}">
        <p14:creationId xmlns:p14="http://schemas.microsoft.com/office/powerpoint/2010/main" val="1946805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D9D540C-AB88-8F88-5523-08540DAE0B5A}"/>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23049EF8-292E-4332-57A8-25A6DB93C6BC}"/>
              </a:ext>
            </a:extLst>
          </p:cNvPr>
          <p:cNvSpPr txBox="1">
            <a:spLocks noChangeArrowheads="1"/>
          </p:cNvSpPr>
          <p:nvPr/>
        </p:nvSpPr>
        <p:spPr bwMode="auto">
          <a:xfrm>
            <a:off x="0" y="76446"/>
            <a:ext cx="9144000" cy="11689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600" b="1">
                <a:latin typeface="+mn-lt"/>
              </a:rPr>
              <a:t>EXAMPLE OF LANGUAGE GAME: CHESS </a:t>
            </a:r>
            <a:endParaRPr lang="en-US" sz="3600" b="1">
              <a:latin typeface="+mn-lt"/>
            </a:endParaRPr>
          </a:p>
        </p:txBody>
      </p:sp>
      <p:sp>
        <p:nvSpPr>
          <p:cNvPr id="2" name="Symbol zastępczy numeru slajdu 1">
            <a:extLst>
              <a:ext uri="{FF2B5EF4-FFF2-40B4-BE49-F238E27FC236}">
                <a16:creationId xmlns="" xmlns:a16="http://schemas.microsoft.com/office/drawing/2014/main" id="{A93560E1-83DC-2355-F05A-1DC31729F9FC}"/>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55</a:t>
            </a:fld>
            <a:endParaRPr lang="pl-PL"/>
          </a:p>
        </p:txBody>
      </p:sp>
      <p:sp>
        <p:nvSpPr>
          <p:cNvPr id="10" name="pole tekstowe 9">
            <a:extLst>
              <a:ext uri="{FF2B5EF4-FFF2-40B4-BE49-F238E27FC236}">
                <a16:creationId xmlns="" xmlns:a16="http://schemas.microsoft.com/office/drawing/2014/main" id="{86AC3F5F-6EBB-4624-A3CC-367EC20C0D1C}"/>
              </a:ext>
            </a:extLst>
          </p:cNvPr>
          <p:cNvSpPr txBox="1"/>
          <p:nvPr/>
        </p:nvSpPr>
        <p:spPr>
          <a:xfrm>
            <a:off x="30485" y="1412776"/>
            <a:ext cx="8856984" cy="5201424"/>
          </a:xfrm>
          <a:prstGeom prst="rect">
            <a:avLst/>
          </a:prstGeom>
          <a:noFill/>
        </p:spPr>
        <p:txBody>
          <a:bodyPr wrap="square" rtlCol="0">
            <a:spAutoFit/>
          </a:bodyPr>
          <a:lstStyle/>
          <a:p>
            <a:pPr algn="just"/>
            <a:r>
              <a:rPr lang="en-US" sz="2400">
                <a:solidFill>
                  <a:srgbClr val="0000CC"/>
                </a:solidFill>
              </a:rPr>
              <a:t>Let’s consider a game of chess played by an intelligent system (IS) — treated as a specific c-granule — against a human. Of course, one might try to limit the operation of the IS control to an abstract space that takes into account the rules of chess and various knowledge bases. However, this proves to be insufficient. In a specific game, the IS should take into account, e.g., the opponent's class, her/his current predisposition, emotional state (e.g., whether her/his is currently fully focused on the game), which will require the IS to interact with the current opponent (being a physical object!) and perceive her/his skills and other traits caused by interactions with other objects in the real world. It is easy to see that an analogous situation can occur in applications related to medical diagnostics.</a:t>
            </a:r>
          </a:p>
          <a:p>
            <a:endParaRPr lang="pl-PL" sz="2000">
              <a:solidFill>
                <a:srgbClr val="0000CC"/>
              </a:solidFill>
            </a:endParaRPr>
          </a:p>
        </p:txBody>
      </p:sp>
    </p:spTree>
    <p:extLst>
      <p:ext uri="{BB962C8B-B14F-4D97-AF65-F5344CB8AC3E}">
        <p14:creationId xmlns:p14="http://schemas.microsoft.com/office/powerpoint/2010/main" val="23378135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D9D540C-AB88-8F88-5523-08540DAE0B5A}"/>
            </a:ext>
          </a:extLst>
        </p:cNvPr>
        <p:cNvGrpSpPr/>
        <p:nvPr/>
      </p:nvGrpSpPr>
      <p:grpSpPr>
        <a:xfrm>
          <a:off x="0" y="0"/>
          <a:ext cx="0" cy="0"/>
          <a:chOff x="0" y="0"/>
          <a:chExt cx="0" cy="0"/>
        </a:xfrm>
      </p:grpSpPr>
      <p:sp>
        <p:nvSpPr>
          <p:cNvPr id="6" name="Prostokąt 5"/>
          <p:cNvSpPr/>
          <p:nvPr/>
        </p:nvSpPr>
        <p:spPr>
          <a:xfrm>
            <a:off x="179512" y="2559372"/>
            <a:ext cx="8701811" cy="24538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 xmlns:a16="http://schemas.microsoft.com/office/drawing/2014/main" id="{23049EF8-292E-4332-57A8-25A6DB93C6BC}"/>
              </a:ext>
            </a:extLst>
          </p:cNvPr>
          <p:cNvSpPr txBox="1">
            <a:spLocks noChangeArrowheads="1"/>
          </p:cNvSpPr>
          <p:nvPr/>
        </p:nvSpPr>
        <p:spPr bwMode="auto">
          <a:xfrm>
            <a:off x="-55564" y="80137"/>
            <a:ext cx="9144000" cy="10147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dirty="0" err="1">
                <a:latin typeface="+mn-lt"/>
              </a:rPr>
              <a:t>IGrC</a:t>
            </a:r>
            <a:r>
              <a:rPr lang="pl-PL" sz="2800" b="1" dirty="0">
                <a:latin typeface="+mn-lt"/>
              </a:rPr>
              <a:t> &amp; </a:t>
            </a:r>
            <a:r>
              <a:rPr lang="en-US" sz="2800" b="1" dirty="0">
                <a:latin typeface="+mn-lt"/>
              </a:rPr>
              <a:t>THE BIOLOGY OF LANGUAGE</a:t>
            </a:r>
            <a:r>
              <a:rPr lang="pl-PL" sz="2800" b="1" dirty="0">
                <a:latin typeface="+mn-lt"/>
              </a:rPr>
              <a:t>:</a:t>
            </a:r>
            <a:r>
              <a:rPr lang="en-US" sz="2800" b="1" dirty="0">
                <a:latin typeface="+mn-lt"/>
              </a:rPr>
              <a:t> </a:t>
            </a:r>
            <a:endParaRPr lang="pl-PL" sz="2800" b="1" dirty="0">
              <a:latin typeface="+mn-lt"/>
            </a:endParaRPr>
          </a:p>
          <a:p>
            <a:pPr eaLnBrk="1" hangingPunct="1">
              <a:defRPr/>
            </a:pPr>
            <a:r>
              <a:rPr lang="en-US" sz="2400" b="1" dirty="0">
                <a:latin typeface="+mn-lt"/>
              </a:rPr>
              <a:t>TOWARD COMPUTERS </a:t>
            </a:r>
            <a:r>
              <a:rPr lang="en-US" sz="2400" b="1" dirty="0" err="1">
                <a:latin typeface="+mn-lt"/>
              </a:rPr>
              <a:t>PUTING</a:t>
            </a:r>
            <a:r>
              <a:rPr lang="en-US" sz="2400" b="1" dirty="0">
                <a:latin typeface="+mn-lt"/>
              </a:rPr>
              <a:t> REASONING LANGUAGE, PERCEPTION AND ACTION INTO SYNC</a:t>
            </a:r>
          </a:p>
        </p:txBody>
      </p:sp>
      <p:sp>
        <p:nvSpPr>
          <p:cNvPr id="2" name="Symbol zastępczy numeru slajdu 1">
            <a:extLst>
              <a:ext uri="{FF2B5EF4-FFF2-40B4-BE49-F238E27FC236}">
                <a16:creationId xmlns="" xmlns:a16="http://schemas.microsoft.com/office/drawing/2014/main" id="{A93560E1-83DC-2355-F05A-1DC31729F9FC}"/>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56</a:t>
            </a:fld>
            <a:endParaRPr lang="pl-PL"/>
          </a:p>
        </p:txBody>
      </p:sp>
      <p:sp>
        <p:nvSpPr>
          <p:cNvPr id="10" name="pole tekstowe 9">
            <a:extLst>
              <a:ext uri="{FF2B5EF4-FFF2-40B4-BE49-F238E27FC236}">
                <a16:creationId xmlns="" xmlns:a16="http://schemas.microsoft.com/office/drawing/2014/main" id="{86AC3F5F-6EBB-4624-A3CC-367EC20C0D1C}"/>
              </a:ext>
            </a:extLst>
          </p:cNvPr>
          <p:cNvSpPr txBox="1"/>
          <p:nvPr/>
        </p:nvSpPr>
        <p:spPr>
          <a:xfrm>
            <a:off x="179512" y="2559372"/>
            <a:ext cx="8487630" cy="3508653"/>
          </a:xfrm>
          <a:prstGeom prst="rect">
            <a:avLst/>
          </a:prstGeom>
          <a:noFill/>
        </p:spPr>
        <p:txBody>
          <a:bodyPr wrap="square" rtlCol="0">
            <a:spAutoFit/>
          </a:bodyPr>
          <a:lstStyle/>
          <a:p>
            <a:pPr algn="just"/>
            <a:r>
              <a:rPr lang="pl-PL" sz="1800" dirty="0">
                <a:solidFill>
                  <a:srgbClr val="0000FF"/>
                </a:solidFill>
              </a:rPr>
              <a:t>[…]</a:t>
            </a:r>
            <a:r>
              <a:rPr lang="pl-PL" sz="1800" i="1" dirty="0">
                <a:solidFill>
                  <a:srgbClr val="0000FF"/>
                </a:solidFill>
              </a:rPr>
              <a:t> </a:t>
            </a:r>
            <a:r>
              <a:rPr lang="en-US" sz="2000" b="1" i="1" dirty="0">
                <a:solidFill>
                  <a:srgbClr val="0000FF"/>
                </a:solidFill>
              </a:rPr>
              <a:t>processing</a:t>
            </a:r>
            <a:r>
              <a:rPr lang="pl-PL" sz="2000" b="1" i="1" dirty="0">
                <a:solidFill>
                  <a:srgbClr val="0000FF"/>
                </a:solidFill>
              </a:rPr>
              <a:t> </a:t>
            </a:r>
            <a:r>
              <a:rPr lang="en-US" sz="2000" b="1" i="1" dirty="0">
                <a:solidFill>
                  <a:srgbClr val="0000FF"/>
                </a:solidFill>
              </a:rPr>
              <a:t>and perception access a common “knowledge base,” core internal language, a computational</a:t>
            </a:r>
            <a:r>
              <a:rPr lang="pl-PL" sz="2000" b="1" i="1" dirty="0">
                <a:solidFill>
                  <a:srgbClr val="0000FF"/>
                </a:solidFill>
              </a:rPr>
              <a:t> </a:t>
            </a:r>
            <a:r>
              <a:rPr lang="en-US" sz="2000" b="1" i="1" dirty="0">
                <a:solidFill>
                  <a:srgbClr val="0000FF"/>
                </a:solidFill>
              </a:rPr>
              <a:t>system that yields an unbounded array of structured expressions.</a:t>
            </a:r>
            <a:r>
              <a:rPr lang="pl-PL" sz="2000" b="1" i="1" dirty="0">
                <a:solidFill>
                  <a:srgbClr val="0000FF"/>
                </a:solidFill>
              </a:rPr>
              <a:t> </a:t>
            </a:r>
          </a:p>
          <a:p>
            <a:pPr algn="just"/>
            <a:endParaRPr lang="pl-PL" sz="1800" b="1" i="1" dirty="0">
              <a:solidFill>
                <a:srgbClr val="0000FF"/>
              </a:solidFill>
            </a:endParaRPr>
          </a:p>
          <a:p>
            <a:pPr algn="just"/>
            <a:r>
              <a:rPr lang="pl-PL" sz="2400" b="1" dirty="0" err="1">
                <a:solidFill>
                  <a:srgbClr val="0000FF"/>
                </a:solidFill>
              </a:rPr>
              <a:t>PROPOSAL</a:t>
            </a:r>
            <a:r>
              <a:rPr lang="pl-PL" sz="2400" b="1" dirty="0">
                <a:solidFill>
                  <a:srgbClr val="0000FF"/>
                </a:solidFill>
              </a:rPr>
              <a:t>: </a:t>
            </a:r>
          </a:p>
          <a:p>
            <a:pPr algn="just"/>
            <a:r>
              <a:rPr lang="pl-PL" sz="2400" b="1" dirty="0" err="1">
                <a:solidFill>
                  <a:srgbClr val="0000FF"/>
                </a:solidFill>
              </a:rPr>
              <a:t>IGrC</a:t>
            </a:r>
            <a:r>
              <a:rPr lang="pl-PL" sz="2400" b="1" dirty="0">
                <a:solidFill>
                  <a:srgbClr val="0000FF"/>
                </a:solidFill>
              </a:rPr>
              <a:t> as the </a:t>
            </a:r>
            <a:r>
              <a:rPr lang="pl-PL" sz="2400" b="1" dirty="0" err="1">
                <a:solidFill>
                  <a:srgbClr val="0000FF"/>
                </a:solidFill>
              </a:rPr>
              <a:t>basic</a:t>
            </a:r>
            <a:r>
              <a:rPr lang="pl-PL" sz="2400" b="1" dirty="0">
                <a:solidFill>
                  <a:srgbClr val="0000FF"/>
                </a:solidFill>
              </a:rPr>
              <a:t> </a:t>
            </a:r>
            <a:r>
              <a:rPr lang="pl-PL" sz="2400" b="1" dirty="0" err="1">
                <a:solidFill>
                  <a:srgbClr val="0000FF"/>
                </a:solidFill>
              </a:rPr>
              <a:t>tool</a:t>
            </a:r>
            <a:r>
              <a:rPr lang="pl-PL" sz="2400" b="1" dirty="0">
                <a:solidFill>
                  <a:srgbClr val="0000FF"/>
                </a:solidFill>
              </a:rPr>
              <a:t> for modeling </a:t>
            </a:r>
            <a:r>
              <a:rPr lang="pl-PL" sz="2400" b="1" dirty="0" err="1">
                <a:solidFill>
                  <a:srgbClr val="0000FF"/>
                </a:solidFill>
              </a:rPr>
              <a:t>such</a:t>
            </a:r>
            <a:r>
              <a:rPr lang="pl-PL" sz="2400" b="1" dirty="0">
                <a:solidFill>
                  <a:srgbClr val="0000FF"/>
                </a:solidFill>
              </a:rPr>
              <a:t> </a:t>
            </a:r>
            <a:r>
              <a:rPr lang="pl-PL" sz="2400" b="1" dirty="0" err="1">
                <a:solidFill>
                  <a:srgbClr val="0000FF"/>
                </a:solidFill>
              </a:rPr>
              <a:t>computational</a:t>
            </a:r>
            <a:r>
              <a:rPr lang="pl-PL" sz="2400" b="1" dirty="0">
                <a:solidFill>
                  <a:srgbClr val="0000FF"/>
                </a:solidFill>
              </a:rPr>
              <a:t> </a:t>
            </a:r>
            <a:r>
              <a:rPr lang="pl-PL" sz="2400" b="1" dirty="0" err="1">
                <a:solidFill>
                  <a:srgbClr val="0000FF"/>
                </a:solidFill>
              </a:rPr>
              <a:t>systems</a:t>
            </a:r>
            <a:endParaRPr lang="pl-PL" sz="2400" b="1" dirty="0">
              <a:solidFill>
                <a:srgbClr val="0000FF"/>
              </a:solidFill>
            </a:endParaRPr>
          </a:p>
          <a:p>
            <a:pPr algn="just"/>
            <a:endParaRPr lang="pl-PL" sz="1800" i="1" dirty="0">
              <a:solidFill>
                <a:srgbClr val="0000FF"/>
              </a:solidFill>
            </a:endParaRPr>
          </a:p>
          <a:p>
            <a:pPr algn="just"/>
            <a:r>
              <a:rPr lang="pl-PL" sz="1800" dirty="0">
                <a:solidFill>
                  <a:srgbClr val="0000FF"/>
                </a:solidFill>
              </a:rPr>
              <a:t>[…] </a:t>
            </a:r>
            <a:r>
              <a:rPr lang="en-US" sz="1800" i="1" dirty="0" err="1">
                <a:solidFill>
                  <a:srgbClr val="0000FF"/>
                </a:solidFill>
              </a:rPr>
              <a:t>Friederici’s</a:t>
            </a:r>
            <a:r>
              <a:rPr lang="en-US" sz="1800" i="1" dirty="0">
                <a:solidFill>
                  <a:srgbClr val="0000FF"/>
                </a:solidFill>
              </a:rPr>
              <a:t> most striking conclusions concern specific regions of </a:t>
            </a:r>
            <a:r>
              <a:rPr lang="en-US" sz="1800" i="1" dirty="0" err="1">
                <a:solidFill>
                  <a:srgbClr val="0000FF"/>
                </a:solidFill>
              </a:rPr>
              <a:t>Broca’s</a:t>
            </a:r>
            <a:r>
              <a:rPr lang="en-US" sz="1800" i="1" dirty="0">
                <a:solidFill>
                  <a:srgbClr val="0000FF"/>
                </a:solidFill>
              </a:rPr>
              <a:t> area (BA 44</a:t>
            </a:r>
            <a:r>
              <a:rPr lang="pl-PL" sz="1800" i="1" dirty="0">
                <a:solidFill>
                  <a:srgbClr val="0000FF"/>
                </a:solidFill>
              </a:rPr>
              <a:t> </a:t>
            </a:r>
            <a:r>
              <a:rPr lang="en-US" sz="1800" i="1" dirty="0">
                <a:solidFill>
                  <a:srgbClr val="0000FF"/>
                </a:solidFill>
              </a:rPr>
              <a:t>and BA 45) and the white matter dorsal fiber tract that connects BA 44 to the posteriori</a:t>
            </a:r>
            <a:r>
              <a:rPr lang="pl-PL" sz="1800" i="1" dirty="0">
                <a:solidFill>
                  <a:srgbClr val="0000FF"/>
                </a:solidFill>
              </a:rPr>
              <a:t> </a:t>
            </a:r>
            <a:r>
              <a:rPr lang="en-US" sz="1800" i="1" dirty="0">
                <a:solidFill>
                  <a:srgbClr val="0000FF"/>
                </a:solidFill>
              </a:rPr>
              <a:t>temporal cortex.</a:t>
            </a:r>
            <a:r>
              <a:rPr lang="pl-PL" sz="1800" i="1" dirty="0">
                <a:solidFill>
                  <a:srgbClr val="0000FF"/>
                </a:solidFill>
              </a:rPr>
              <a:t> </a:t>
            </a:r>
          </a:p>
        </p:txBody>
      </p:sp>
      <p:sp>
        <p:nvSpPr>
          <p:cNvPr id="3" name="pole tekstowe 2"/>
          <p:cNvSpPr txBox="1"/>
          <p:nvPr/>
        </p:nvSpPr>
        <p:spPr>
          <a:xfrm>
            <a:off x="1187624" y="6068025"/>
            <a:ext cx="7723112" cy="599321"/>
          </a:xfrm>
          <a:prstGeom prst="rect">
            <a:avLst/>
          </a:prstGeom>
          <a:noFill/>
        </p:spPr>
        <p:txBody>
          <a:bodyPr wrap="square" rtlCol="0">
            <a:spAutoFit/>
          </a:bodyPr>
          <a:lstStyle/>
          <a:p>
            <a:r>
              <a:rPr lang="en-US" sz="1600" i="1" dirty="0">
                <a:solidFill>
                  <a:srgbClr val="0000FF"/>
                </a:solidFill>
              </a:rPr>
              <a:t>N</a:t>
            </a:r>
            <a:r>
              <a:rPr lang="pl-PL" sz="1600" i="1" dirty="0">
                <a:solidFill>
                  <a:srgbClr val="0000FF"/>
                </a:solidFill>
              </a:rPr>
              <a:t>. </a:t>
            </a:r>
            <a:r>
              <a:rPr lang="en-US" sz="1600" i="1" dirty="0">
                <a:solidFill>
                  <a:srgbClr val="0000FF"/>
                </a:solidFill>
              </a:rPr>
              <a:t>Chomsky</a:t>
            </a:r>
            <a:r>
              <a:rPr lang="pl-PL" sz="1600" i="1" dirty="0">
                <a:solidFill>
                  <a:srgbClr val="0000FF"/>
                </a:solidFill>
              </a:rPr>
              <a:t>: </a:t>
            </a:r>
            <a:r>
              <a:rPr lang="pl-PL" sz="1600" i="1" dirty="0" err="1">
                <a:solidFill>
                  <a:srgbClr val="0000FF"/>
                </a:solidFill>
              </a:rPr>
              <a:t>Preface</a:t>
            </a:r>
            <a:r>
              <a:rPr lang="pl-PL" sz="1600" dirty="0">
                <a:solidFill>
                  <a:srgbClr val="0000FF"/>
                </a:solidFill>
              </a:rPr>
              <a:t>. In: </a:t>
            </a:r>
            <a:r>
              <a:rPr lang="en-US" sz="1600" i="1" dirty="0">
                <a:solidFill>
                  <a:srgbClr val="0000FF"/>
                </a:solidFill>
              </a:rPr>
              <a:t>Angela D. </a:t>
            </a:r>
            <a:r>
              <a:rPr lang="en-US" sz="1600" i="1" dirty="0" err="1">
                <a:solidFill>
                  <a:srgbClr val="0000FF"/>
                </a:solidFill>
              </a:rPr>
              <a:t>Friederici</a:t>
            </a:r>
            <a:r>
              <a:rPr lang="pl-PL" sz="1600" i="1" dirty="0">
                <a:solidFill>
                  <a:srgbClr val="0000FF"/>
                </a:solidFill>
              </a:rPr>
              <a:t>: </a:t>
            </a:r>
            <a:r>
              <a:rPr lang="en-US" sz="1600" i="1" dirty="0">
                <a:solidFill>
                  <a:srgbClr val="0000FF"/>
                </a:solidFill>
              </a:rPr>
              <a:t>Language in Our Brain: The Origins of a Uniquely Human Capacity</a:t>
            </a:r>
            <a:r>
              <a:rPr lang="pl-PL" sz="1600" i="1" dirty="0">
                <a:solidFill>
                  <a:srgbClr val="0000FF"/>
                </a:solidFill>
              </a:rPr>
              <a:t>. MIT Press 2017</a:t>
            </a:r>
            <a:endParaRPr lang="en-US" sz="1600" i="1" dirty="0">
              <a:solidFill>
                <a:srgbClr val="0000FF"/>
              </a:solidFill>
            </a:endParaRPr>
          </a:p>
        </p:txBody>
      </p:sp>
      <p:sp>
        <p:nvSpPr>
          <p:cNvPr id="5" name="pole tekstowe 4"/>
          <p:cNvSpPr txBox="1"/>
          <p:nvPr/>
        </p:nvSpPr>
        <p:spPr>
          <a:xfrm>
            <a:off x="203852" y="1257818"/>
            <a:ext cx="8677472" cy="923330"/>
          </a:xfrm>
          <a:prstGeom prst="rect">
            <a:avLst/>
          </a:prstGeom>
          <a:noFill/>
        </p:spPr>
        <p:txBody>
          <a:bodyPr wrap="square" rtlCol="0">
            <a:spAutoFit/>
          </a:bodyPr>
          <a:lstStyle/>
          <a:p>
            <a:pPr algn="just"/>
            <a:r>
              <a:rPr lang="pl-PL" sz="1800" dirty="0">
                <a:solidFill>
                  <a:srgbClr val="0000FF"/>
                </a:solidFill>
              </a:rPr>
              <a:t>[…]</a:t>
            </a:r>
            <a:r>
              <a:rPr lang="en-US" sz="1800" dirty="0">
                <a:solidFill>
                  <a:srgbClr val="0000FF"/>
                </a:solidFill>
              </a:rPr>
              <a:t> </a:t>
            </a:r>
            <a:r>
              <a:rPr lang="en-US" sz="1800" i="1" dirty="0">
                <a:solidFill>
                  <a:srgbClr val="0000FF"/>
                </a:solidFill>
              </a:rPr>
              <a:t>goal in this book is to provide a coherent view on the relation between language and</a:t>
            </a:r>
            <a:r>
              <a:rPr lang="pl-PL" sz="1800" i="1" dirty="0">
                <a:solidFill>
                  <a:srgbClr val="0000FF"/>
                </a:solidFill>
              </a:rPr>
              <a:t> </a:t>
            </a:r>
            <a:r>
              <a:rPr lang="en-US" sz="1800" i="1" dirty="0">
                <a:solidFill>
                  <a:srgbClr val="0000FF"/>
                </a:solidFill>
              </a:rPr>
              <a:t>the brain based on the multifold empirical data coming from different research fields</a:t>
            </a:r>
          </a:p>
        </p:txBody>
      </p:sp>
      <p:sp>
        <p:nvSpPr>
          <p:cNvPr id="7" name="pole tekstowe 6"/>
          <p:cNvSpPr txBox="1"/>
          <p:nvPr/>
        </p:nvSpPr>
        <p:spPr>
          <a:xfrm>
            <a:off x="971600" y="2000770"/>
            <a:ext cx="8352928" cy="584775"/>
          </a:xfrm>
          <a:prstGeom prst="rect">
            <a:avLst/>
          </a:prstGeom>
          <a:noFill/>
        </p:spPr>
        <p:txBody>
          <a:bodyPr wrap="square" rtlCol="0">
            <a:spAutoFit/>
          </a:bodyPr>
          <a:lstStyle/>
          <a:p>
            <a:r>
              <a:rPr lang="en-US" sz="1600" i="1" dirty="0">
                <a:solidFill>
                  <a:srgbClr val="0000FF"/>
                </a:solidFill>
              </a:rPr>
              <a:t>Angela D. </a:t>
            </a:r>
            <a:r>
              <a:rPr lang="en-US" sz="1600" i="1" dirty="0" err="1">
                <a:solidFill>
                  <a:srgbClr val="0000FF"/>
                </a:solidFill>
              </a:rPr>
              <a:t>Friederici</a:t>
            </a:r>
            <a:r>
              <a:rPr lang="pl-PL" sz="1600" i="1" dirty="0">
                <a:solidFill>
                  <a:srgbClr val="0000FF"/>
                </a:solidFill>
              </a:rPr>
              <a:t>: </a:t>
            </a:r>
            <a:r>
              <a:rPr lang="en-US" sz="1600" i="1" dirty="0">
                <a:solidFill>
                  <a:srgbClr val="0000FF"/>
                </a:solidFill>
              </a:rPr>
              <a:t>Language in Our Brain: The Origins of a Uniquely Human Capacity</a:t>
            </a:r>
            <a:r>
              <a:rPr lang="pl-PL" sz="1600" i="1" dirty="0">
                <a:solidFill>
                  <a:srgbClr val="0000FF"/>
                </a:solidFill>
              </a:rPr>
              <a:t>. MIT Press 2017</a:t>
            </a:r>
            <a:endParaRPr lang="en-US" sz="1600" i="1" dirty="0">
              <a:solidFill>
                <a:srgbClr val="0000FF"/>
              </a:solidFill>
            </a:endParaRPr>
          </a:p>
        </p:txBody>
      </p:sp>
    </p:spTree>
    <p:extLst>
      <p:ext uri="{BB962C8B-B14F-4D97-AF65-F5344CB8AC3E}">
        <p14:creationId xmlns:p14="http://schemas.microsoft.com/office/powerpoint/2010/main" val="14123269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520" y="0"/>
            <a:ext cx="9144000" cy="9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a:latin typeface="+mn-lt"/>
              </a:rPr>
              <a:t>LANGUAGE OF I-LAYER OF C-GRANULE FOR EXPRESSING RELATIONS IN </a:t>
            </a:r>
            <a:r>
              <a:rPr lang="pl-PL" sz="2800" b="1" err="1">
                <a:latin typeface="+mn-lt"/>
              </a:rPr>
              <a:t>GrC</a:t>
            </a:r>
            <a:r>
              <a:rPr lang="pl-PL" sz="2800" b="1">
                <a:latin typeface="+mn-lt"/>
              </a:rPr>
              <a:t> and </a:t>
            </a:r>
            <a:r>
              <a:rPr lang="pl-PL" sz="2800" b="1" err="1">
                <a:latin typeface="+mn-lt"/>
              </a:rPr>
              <a:t>IGrC</a:t>
            </a:r>
            <a:r>
              <a:rPr lang="pl-PL" sz="2800" b="1">
                <a:latin typeface="+mn-lt"/>
              </a:rPr>
              <a:t>  </a:t>
            </a:r>
          </a:p>
        </p:txBody>
      </p:sp>
      <p:sp>
        <p:nvSpPr>
          <p:cNvPr id="2" name="Symbol zastępczy numeru slajdu 1"/>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57</a:t>
            </a:fld>
            <a:endParaRPr lang="pl-PL"/>
          </a:p>
        </p:txBody>
      </p:sp>
      <p:sp>
        <p:nvSpPr>
          <p:cNvPr id="9" name="pole tekstowe 8"/>
          <p:cNvSpPr txBox="1"/>
          <p:nvPr/>
        </p:nvSpPr>
        <p:spPr>
          <a:xfrm>
            <a:off x="2367236" y="850903"/>
            <a:ext cx="4392488" cy="523220"/>
          </a:xfrm>
          <a:prstGeom prst="rect">
            <a:avLst/>
          </a:prstGeom>
          <a:noFill/>
        </p:spPr>
        <p:txBody>
          <a:bodyPr wrap="square" rtlCol="0">
            <a:spAutoFit/>
          </a:bodyPr>
          <a:lstStyle/>
          <a:p>
            <a:pPr algn="just"/>
            <a:r>
              <a:rPr lang="pl-PL" sz="2800" b="1">
                <a:solidFill>
                  <a:srgbClr val="0000CC"/>
                </a:solidFill>
              </a:rPr>
              <a:t>BASIC POSTULATE</a:t>
            </a:r>
            <a:endParaRPr lang="en-US" sz="2800">
              <a:solidFill>
                <a:srgbClr val="0000CC"/>
              </a:solidFill>
            </a:endParaRPr>
          </a:p>
        </p:txBody>
      </p:sp>
      <p:sp>
        <p:nvSpPr>
          <p:cNvPr id="3" name="pole tekstowe 2"/>
          <p:cNvSpPr txBox="1"/>
          <p:nvPr/>
        </p:nvSpPr>
        <p:spPr>
          <a:xfrm>
            <a:off x="184083" y="1237369"/>
            <a:ext cx="8758794" cy="4893647"/>
          </a:xfrm>
          <a:prstGeom prst="rect">
            <a:avLst/>
          </a:prstGeom>
          <a:noFill/>
        </p:spPr>
        <p:txBody>
          <a:bodyPr wrap="square" rtlCol="0">
            <a:spAutoFit/>
          </a:bodyPr>
          <a:lstStyle/>
          <a:p>
            <a:pPr algn="just"/>
            <a:r>
              <a:rPr lang="en-US" sz="2400" dirty="0">
                <a:solidFill>
                  <a:srgbClr val="0000CC"/>
                </a:solidFill>
              </a:rPr>
              <a:t>The language in the information layer of the c-granule allow</a:t>
            </a:r>
            <a:r>
              <a:rPr lang="pl-PL" sz="2400" dirty="0">
                <a:solidFill>
                  <a:srgbClr val="0000CC"/>
                </a:solidFill>
              </a:rPr>
              <a:t>s</a:t>
            </a:r>
            <a:r>
              <a:rPr lang="en-US" sz="2400" dirty="0">
                <a:solidFill>
                  <a:srgbClr val="0000CC"/>
                </a:solidFill>
              </a:rPr>
              <a:t> for the expression of 'relations' </a:t>
            </a:r>
            <a:r>
              <a:rPr lang="pl-PL" sz="2400" dirty="0">
                <a:solidFill>
                  <a:srgbClr val="0000CC"/>
                </a:solidFill>
              </a:rPr>
              <a:t>(</a:t>
            </a:r>
            <a:r>
              <a:rPr lang="en-US" sz="2400" dirty="0">
                <a:solidFill>
                  <a:srgbClr val="0000CC"/>
                </a:solidFill>
              </a:rPr>
              <a:t>called in IGrC </a:t>
            </a:r>
            <a:r>
              <a:rPr lang="en-US" sz="2400" i="1" dirty="0">
                <a:solidFill>
                  <a:srgbClr val="0000CC"/>
                </a:solidFill>
              </a:rPr>
              <a:t>associations</a:t>
            </a:r>
            <a:r>
              <a:rPr lang="pl-PL" sz="2400" dirty="0">
                <a:solidFill>
                  <a:srgbClr val="0000CC"/>
                </a:solidFill>
              </a:rPr>
              <a:t>) </a:t>
            </a:r>
            <a:r>
              <a:rPr lang="en-US" sz="2400" dirty="0">
                <a:solidFill>
                  <a:srgbClr val="0000CC"/>
                </a:solidFill>
              </a:rPr>
              <a:t>between abstract and physical objects. These types of relations are not purely mathematical in the sense of set theory. C-granule control attempts to construct models of these associations with physical semantics using models defined in the abstract world. Interaction with the physical world supports the construction of these models and makes their adaptation possible. Thus, we have two worlds of relations: those that allow for the expression of properties of abstract objects and those that do not fit within classical set theory. The focus is on how these abstract relations can 'approximate' the latter</a:t>
            </a:r>
            <a:r>
              <a:rPr lang="pl-PL" sz="2400" dirty="0">
                <a:solidFill>
                  <a:srgbClr val="0000CC"/>
                </a:solidFill>
              </a:rPr>
              <a:t>, i.e. </a:t>
            </a:r>
            <a:r>
              <a:rPr lang="en-US" sz="2400" dirty="0">
                <a:solidFill>
                  <a:srgbClr val="0000CC"/>
                </a:solidFill>
              </a:rPr>
              <a:t>associations.</a:t>
            </a:r>
          </a:p>
        </p:txBody>
      </p:sp>
      <p:sp>
        <p:nvSpPr>
          <p:cNvPr id="5" name="pole tekstowe 4"/>
          <p:cNvSpPr txBox="1"/>
          <p:nvPr/>
        </p:nvSpPr>
        <p:spPr>
          <a:xfrm>
            <a:off x="184083" y="6025163"/>
            <a:ext cx="8758794" cy="707886"/>
          </a:xfrm>
          <a:prstGeom prst="rect">
            <a:avLst/>
          </a:prstGeom>
          <a:noFill/>
        </p:spPr>
        <p:txBody>
          <a:bodyPr wrap="square" rtlCol="0">
            <a:spAutoFit/>
          </a:bodyPr>
          <a:lstStyle/>
          <a:p>
            <a:pPr algn="ctr"/>
            <a:r>
              <a:rPr lang="en-US" sz="2000">
                <a:solidFill>
                  <a:srgbClr val="0000CC"/>
                </a:solidFill>
              </a:rPr>
              <a:t>IS’s</a:t>
            </a:r>
            <a:r>
              <a:rPr lang="pl-PL" sz="2000">
                <a:solidFill>
                  <a:srgbClr val="0000CC"/>
                </a:solidFill>
              </a:rPr>
              <a:t> </a:t>
            </a:r>
            <a:r>
              <a:rPr lang="en-US" sz="2000">
                <a:solidFill>
                  <a:srgbClr val="0000CC"/>
                </a:solidFill>
              </a:rPr>
              <a:t>are aiming to discover or learn such approximations of associations</a:t>
            </a:r>
            <a:r>
              <a:rPr lang="pl-PL" sz="2000">
                <a:solidFill>
                  <a:srgbClr val="0000CC"/>
                </a:solidFill>
              </a:rPr>
              <a:t>. T</a:t>
            </a:r>
            <a:r>
              <a:rPr lang="en-US" sz="2000">
                <a:solidFill>
                  <a:srgbClr val="0000CC"/>
                </a:solidFill>
              </a:rPr>
              <a:t>his process is related to many challenges.</a:t>
            </a:r>
          </a:p>
        </p:txBody>
      </p:sp>
    </p:spTree>
    <p:extLst>
      <p:ext uri="{BB962C8B-B14F-4D97-AF65-F5344CB8AC3E}">
        <p14:creationId xmlns:p14="http://schemas.microsoft.com/office/powerpoint/2010/main" val="1224516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520" y="0"/>
            <a:ext cx="9144000" cy="9794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dirty="0">
                <a:latin typeface="+mn-lt"/>
              </a:rPr>
              <a:t>LANGUAGE OF I-</a:t>
            </a:r>
            <a:r>
              <a:rPr lang="pl-PL" sz="3200" b="1" dirty="0" err="1">
                <a:latin typeface="+mn-lt"/>
              </a:rPr>
              <a:t>LAYER</a:t>
            </a:r>
            <a:r>
              <a:rPr lang="pl-PL" sz="3200" b="1" dirty="0">
                <a:latin typeface="+mn-lt"/>
              </a:rPr>
              <a:t> OF C-GRANULE FOR </a:t>
            </a:r>
            <a:r>
              <a:rPr lang="pl-PL" sz="3200" b="1" dirty="0" err="1">
                <a:latin typeface="+mn-lt"/>
              </a:rPr>
              <a:t>EXPRESSING</a:t>
            </a:r>
            <a:r>
              <a:rPr lang="pl-PL" sz="3200" b="1" dirty="0">
                <a:latin typeface="+mn-lt"/>
              </a:rPr>
              <a:t> RELATIONS IN </a:t>
            </a:r>
            <a:r>
              <a:rPr lang="pl-PL" sz="3200" b="1" dirty="0" err="1">
                <a:latin typeface="+mn-lt"/>
              </a:rPr>
              <a:t>GrC</a:t>
            </a:r>
            <a:r>
              <a:rPr lang="pl-PL" sz="3200" b="1" dirty="0">
                <a:latin typeface="+mn-lt"/>
              </a:rPr>
              <a:t> and </a:t>
            </a:r>
            <a:r>
              <a:rPr lang="pl-PL" sz="3200" b="1" dirty="0" err="1">
                <a:latin typeface="+mn-lt"/>
              </a:rPr>
              <a:t>IGrC</a:t>
            </a:r>
            <a:r>
              <a:rPr lang="pl-PL" sz="3200" b="1" dirty="0">
                <a:latin typeface="+mn-lt"/>
              </a:rPr>
              <a:t>  </a:t>
            </a:r>
          </a:p>
        </p:txBody>
      </p:sp>
      <p:sp>
        <p:nvSpPr>
          <p:cNvPr id="2" name="Symbol zastępczy numeru slajdu 1"/>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58</a:t>
            </a:fld>
            <a:endParaRPr lang="pl-PL"/>
          </a:p>
        </p:txBody>
      </p:sp>
      <p:sp>
        <p:nvSpPr>
          <p:cNvPr id="9" name="pole tekstowe 8"/>
          <p:cNvSpPr txBox="1"/>
          <p:nvPr/>
        </p:nvSpPr>
        <p:spPr>
          <a:xfrm>
            <a:off x="147990" y="979468"/>
            <a:ext cx="8744490" cy="5816977"/>
          </a:xfrm>
          <a:prstGeom prst="rect">
            <a:avLst/>
          </a:prstGeom>
          <a:noFill/>
        </p:spPr>
        <p:txBody>
          <a:bodyPr wrap="square" rtlCol="0">
            <a:spAutoFit/>
          </a:bodyPr>
          <a:lstStyle/>
          <a:p>
            <a:pPr algn="just"/>
            <a:r>
              <a:rPr lang="en-US" sz="2400" b="1" dirty="0" err="1">
                <a:solidFill>
                  <a:srgbClr val="0000CC"/>
                </a:solidFill>
              </a:rPr>
              <a:t>GrC</a:t>
            </a:r>
            <a:r>
              <a:rPr lang="en-US" sz="2400" dirty="0">
                <a:solidFill>
                  <a:srgbClr val="0000CC"/>
                </a:solidFill>
              </a:rPr>
              <a:t>:</a:t>
            </a:r>
          </a:p>
          <a:p>
            <a:pPr algn="just"/>
            <a:r>
              <a:rPr lang="en-US" sz="2000" dirty="0">
                <a:solidFill>
                  <a:srgbClr val="0000CC"/>
                </a:solidFill>
              </a:rPr>
              <a:t>Formal or (fragments of natural) language for expressing relations between abstract objects only.</a:t>
            </a:r>
            <a:endParaRPr lang="pl-PL" sz="2000" dirty="0">
              <a:solidFill>
                <a:srgbClr val="0000CC"/>
              </a:solidFill>
            </a:endParaRPr>
          </a:p>
          <a:p>
            <a:pPr algn="just"/>
            <a:endParaRPr lang="pl-PL" sz="2000" dirty="0">
              <a:solidFill>
                <a:srgbClr val="0000CC"/>
              </a:solidFill>
            </a:endParaRPr>
          </a:p>
          <a:p>
            <a:pPr algn="just"/>
            <a:r>
              <a:rPr lang="en-US" sz="2000" dirty="0">
                <a:solidFill>
                  <a:srgbClr val="0000CC"/>
                </a:solidFill>
              </a:rPr>
              <a:t>Remark: As long as the specific representation of the granules in a finite granular space is not important, one can base the language of granules on any enumeration of its granules. Often, specifying such granules uses only their semantic part. </a:t>
            </a:r>
            <a:endParaRPr lang="pl-PL" sz="2000" dirty="0">
              <a:solidFill>
                <a:srgbClr val="0000CC"/>
              </a:solidFill>
            </a:endParaRPr>
          </a:p>
          <a:p>
            <a:pPr algn="just"/>
            <a:endParaRPr lang="pl-PL" sz="2400" b="1" dirty="0">
              <a:solidFill>
                <a:srgbClr val="0000CC"/>
              </a:solidFill>
            </a:endParaRPr>
          </a:p>
          <a:p>
            <a:pPr algn="just"/>
            <a:r>
              <a:rPr lang="pl-PL" sz="2400" b="1" dirty="0" err="1">
                <a:solidFill>
                  <a:srgbClr val="0000CC"/>
                </a:solidFill>
              </a:rPr>
              <a:t>IGrC</a:t>
            </a:r>
            <a:r>
              <a:rPr lang="pl-PL" sz="2400" dirty="0">
                <a:solidFill>
                  <a:srgbClr val="0000CC"/>
                </a:solidFill>
              </a:rPr>
              <a:t>:</a:t>
            </a:r>
          </a:p>
          <a:p>
            <a:pPr algn="just"/>
            <a:r>
              <a:rPr lang="en-US" sz="2000" dirty="0">
                <a:solidFill>
                  <a:srgbClr val="0000CC"/>
                </a:solidFill>
              </a:rPr>
              <a:t>Language allows us to use relations over abstract and physical objects due to the need to express relations between them in the perception process. Physical objects can only be partially perceived, which implies that the control of the considered c-granule may only have partial and incomplete information about the physical semantics of realized specifications </a:t>
            </a:r>
            <a:r>
              <a:rPr lang="pl-PL" sz="2000" dirty="0">
                <a:solidFill>
                  <a:srgbClr val="0000CC"/>
                </a:solidFill>
              </a:rPr>
              <a:t>in </a:t>
            </a:r>
            <a:r>
              <a:rPr lang="en-US" sz="2000" dirty="0">
                <a:solidFill>
                  <a:srgbClr val="0000CC"/>
                </a:solidFill>
              </a:rPr>
              <a:t>the physical world</a:t>
            </a:r>
            <a:r>
              <a:rPr lang="pl-PL" sz="2000" dirty="0">
                <a:solidFill>
                  <a:srgbClr val="0000CC"/>
                </a:solidFill>
              </a:rPr>
              <a:t> </a:t>
            </a:r>
            <a:r>
              <a:rPr lang="en-US" sz="2000" dirty="0">
                <a:solidFill>
                  <a:srgbClr val="0000CC"/>
                </a:solidFill>
              </a:rPr>
              <a:t>(e.g., arguments </a:t>
            </a:r>
            <a:r>
              <a:rPr lang="en-US" sz="2000" i="1" dirty="0">
                <a:solidFill>
                  <a:srgbClr val="0000CC"/>
                </a:solidFill>
              </a:rPr>
              <a:t>for</a:t>
            </a:r>
            <a:r>
              <a:rPr lang="en-US" sz="2000" dirty="0">
                <a:solidFill>
                  <a:srgbClr val="0000CC"/>
                </a:solidFill>
              </a:rPr>
              <a:t> or </a:t>
            </a:r>
            <a:r>
              <a:rPr lang="en-US" sz="2000" i="1" dirty="0">
                <a:solidFill>
                  <a:srgbClr val="0000CC"/>
                </a:solidFill>
              </a:rPr>
              <a:t>against</a:t>
            </a:r>
            <a:r>
              <a:rPr lang="en-US" sz="2000" dirty="0">
                <a:solidFill>
                  <a:srgbClr val="0000CC"/>
                </a:solidFill>
              </a:rPr>
              <a:t> their satisfiability in the currently perceived situation concerning the currently diagnosed patient in the physical world).</a:t>
            </a:r>
          </a:p>
        </p:txBody>
      </p:sp>
    </p:spTree>
    <p:extLst>
      <p:ext uri="{BB962C8B-B14F-4D97-AF65-F5344CB8AC3E}">
        <p14:creationId xmlns:p14="http://schemas.microsoft.com/office/powerpoint/2010/main" val="3801186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D9D540C-AB88-8F88-5523-08540DAE0B5A}"/>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23049EF8-292E-4332-57A8-25A6DB93C6BC}"/>
              </a:ext>
            </a:extLst>
          </p:cNvPr>
          <p:cNvSpPr txBox="1">
            <a:spLocks noChangeArrowheads="1"/>
          </p:cNvSpPr>
          <p:nvPr/>
        </p:nvSpPr>
        <p:spPr bwMode="auto">
          <a:xfrm>
            <a:off x="0" y="117859"/>
            <a:ext cx="914400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a:latin typeface="+mn-lt"/>
              </a:rPr>
              <a:t>LANGUAGE OF C-GRANULE: </a:t>
            </a:r>
          </a:p>
          <a:p>
            <a:pPr eaLnBrk="1" hangingPunct="1">
              <a:defRPr/>
            </a:pPr>
            <a:r>
              <a:rPr lang="pl-PL" sz="2400" b="1">
                <a:latin typeface="+mn-lt"/>
              </a:rPr>
              <a:t>DESCRIPTION IN I-LAYER OF C-GRANULE BEHAVIOR</a:t>
            </a:r>
            <a:endParaRPr lang="en-US" sz="2400" b="1">
              <a:latin typeface="+mn-lt"/>
            </a:endParaRPr>
          </a:p>
        </p:txBody>
      </p:sp>
      <p:sp>
        <p:nvSpPr>
          <p:cNvPr id="2" name="Symbol zastępczy numeru slajdu 1">
            <a:extLst>
              <a:ext uri="{FF2B5EF4-FFF2-40B4-BE49-F238E27FC236}">
                <a16:creationId xmlns="" xmlns:a16="http://schemas.microsoft.com/office/drawing/2014/main" id="{A93560E1-83DC-2355-F05A-1DC31729F9FC}"/>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59</a:t>
            </a:fld>
            <a:endParaRPr lang="pl-PL"/>
          </a:p>
        </p:txBody>
      </p:sp>
      <p:sp>
        <p:nvSpPr>
          <p:cNvPr id="10" name="pole tekstowe 9">
            <a:extLst>
              <a:ext uri="{FF2B5EF4-FFF2-40B4-BE49-F238E27FC236}">
                <a16:creationId xmlns="" xmlns:a16="http://schemas.microsoft.com/office/drawing/2014/main" id="{86AC3F5F-6EBB-4624-A3CC-367EC20C0D1C}"/>
              </a:ext>
            </a:extLst>
          </p:cNvPr>
          <p:cNvSpPr txBox="1"/>
          <p:nvPr/>
        </p:nvSpPr>
        <p:spPr>
          <a:xfrm>
            <a:off x="143508" y="1137431"/>
            <a:ext cx="8856984" cy="5632311"/>
          </a:xfrm>
          <a:prstGeom prst="rect">
            <a:avLst/>
          </a:prstGeom>
          <a:noFill/>
        </p:spPr>
        <p:txBody>
          <a:bodyPr wrap="square" rtlCol="0">
            <a:spAutoFit/>
          </a:bodyPr>
          <a:lstStyle/>
          <a:p>
            <a:r>
              <a:rPr lang="en-US" sz="2000">
                <a:solidFill>
                  <a:srgbClr val="0070C0"/>
                </a:solidFill>
              </a:rPr>
              <a:t>LANGUAGE</a:t>
            </a:r>
            <a:r>
              <a:rPr lang="pl-PL" sz="2000">
                <a:solidFill>
                  <a:srgbClr val="0070C0"/>
                </a:solidFill>
              </a:rPr>
              <a:t> for </a:t>
            </a:r>
            <a:r>
              <a:rPr lang="en-US" sz="2000">
                <a:solidFill>
                  <a:srgbClr val="0070C0"/>
                </a:solidFill>
              </a:rPr>
              <a:t>description</a:t>
            </a:r>
            <a:r>
              <a:rPr lang="pl-PL" sz="2000">
                <a:solidFill>
                  <a:srgbClr val="0070C0"/>
                </a:solidFill>
              </a:rPr>
              <a:t> of</a:t>
            </a:r>
            <a:r>
              <a:rPr lang="en-US" sz="2000">
                <a:solidFill>
                  <a:srgbClr val="0070C0"/>
                </a:solidFill>
              </a:rPr>
              <a:t> </a:t>
            </a:r>
            <a:r>
              <a:rPr lang="pl-PL" sz="2000">
                <a:solidFill>
                  <a:srgbClr val="0070C0"/>
                </a:solidFill>
              </a:rPr>
              <a:t>c-granule </a:t>
            </a:r>
            <a:r>
              <a:rPr lang="en-US" sz="2000">
                <a:solidFill>
                  <a:srgbClr val="0070C0"/>
                </a:solidFill>
              </a:rPr>
              <a:t>behavior</a:t>
            </a:r>
            <a:r>
              <a:rPr lang="pl-PL" sz="2000">
                <a:solidFill>
                  <a:srgbClr val="0070C0"/>
                </a:solidFill>
              </a:rPr>
              <a:t>, e</a:t>
            </a:r>
            <a:r>
              <a:rPr lang="en-US" sz="2000">
                <a:solidFill>
                  <a:srgbClr val="0070C0"/>
                </a:solidFill>
              </a:rPr>
              <a:t>.g., </a:t>
            </a:r>
          </a:p>
          <a:p>
            <a:pPr marL="714375" indent="-266700">
              <a:buFontTx/>
              <a:buChar char="-"/>
            </a:pPr>
            <a:r>
              <a:rPr lang="en-US" sz="2000">
                <a:solidFill>
                  <a:srgbClr val="0070C0"/>
                </a:solidFill>
              </a:rPr>
              <a:t>behavior of the control of c-granule, including its</a:t>
            </a:r>
            <a:r>
              <a:rPr lang="pl-PL" sz="2000">
                <a:solidFill>
                  <a:srgbClr val="0070C0"/>
                </a:solidFill>
              </a:rPr>
              <a:t> </a:t>
            </a:r>
            <a:r>
              <a:rPr lang="en-US" sz="2000">
                <a:solidFill>
                  <a:srgbClr val="0070C0"/>
                </a:solidFill>
              </a:rPr>
              <a:t>different </a:t>
            </a:r>
            <a:r>
              <a:rPr lang="pl-PL" sz="2000">
                <a:solidFill>
                  <a:srgbClr val="0070C0"/>
                </a:solidFill>
              </a:rPr>
              <a:t>module</a:t>
            </a:r>
          </a:p>
          <a:p>
            <a:pPr marL="714375" indent="-266700">
              <a:buFontTx/>
              <a:buChar char="-"/>
            </a:pPr>
            <a:r>
              <a:rPr lang="en-US" sz="2000">
                <a:solidFill>
                  <a:srgbClr val="0070C0"/>
                </a:solidFill>
              </a:rPr>
              <a:t>sub-granules</a:t>
            </a:r>
            <a:r>
              <a:rPr lang="pl-PL" sz="2000">
                <a:solidFill>
                  <a:srgbClr val="0070C0"/>
                </a:solidFill>
              </a:rPr>
              <a:t> </a:t>
            </a:r>
            <a:r>
              <a:rPr lang="en-US" sz="2000">
                <a:solidFill>
                  <a:srgbClr val="0070C0"/>
                </a:solidFill>
              </a:rPr>
              <a:t>constructed by the c-granule </a:t>
            </a:r>
            <a:r>
              <a:rPr lang="en-US" sz="2000" noProof="0">
                <a:solidFill>
                  <a:srgbClr val="0070C0"/>
                </a:solidFill>
              </a:rPr>
              <a:t>representing properties of abstract and physical objects as well as relations </a:t>
            </a:r>
            <a:r>
              <a:rPr lang="pl-PL" sz="2000" noProof="0">
                <a:solidFill>
                  <a:srgbClr val="0070C0"/>
                </a:solidFill>
              </a:rPr>
              <a:t>and </a:t>
            </a:r>
            <a:r>
              <a:rPr lang="en-US" sz="2000" noProof="0">
                <a:solidFill>
                  <a:srgbClr val="0070C0"/>
                </a:solidFill>
              </a:rPr>
              <a:t>associations between them</a:t>
            </a:r>
          </a:p>
          <a:p>
            <a:pPr marL="742950" lvl="1" indent="-285750">
              <a:buFontTx/>
              <a:buChar char="-"/>
            </a:pPr>
            <a:r>
              <a:rPr lang="en-US" sz="2000">
                <a:solidFill>
                  <a:srgbClr val="0070C0"/>
                </a:solidFill>
              </a:rPr>
              <a:t>properties of perceived so far </a:t>
            </a:r>
            <a:r>
              <a:rPr lang="en-US" sz="2000" noProof="1">
                <a:solidFill>
                  <a:srgbClr val="0070C0"/>
                </a:solidFill>
              </a:rPr>
              <a:t>physical and</a:t>
            </a:r>
            <a:r>
              <a:rPr lang="en-US" sz="2000">
                <a:solidFill>
                  <a:srgbClr val="0070C0"/>
                </a:solidFill>
              </a:rPr>
              <a:t> abstract objects and/or interactions between them</a:t>
            </a:r>
            <a:endParaRPr lang="pl-PL" sz="2000">
              <a:solidFill>
                <a:srgbClr val="0070C0"/>
              </a:solidFill>
            </a:endParaRPr>
          </a:p>
          <a:p>
            <a:pPr marL="742950" lvl="1" indent="-285750">
              <a:buFontTx/>
              <a:buChar char="-"/>
            </a:pPr>
            <a:r>
              <a:rPr lang="en-US" sz="2000">
                <a:solidFill>
                  <a:srgbClr val="0070C0"/>
                </a:solidFill>
              </a:rPr>
              <a:t>properties</a:t>
            </a:r>
            <a:r>
              <a:rPr lang="pl-PL" sz="2000">
                <a:solidFill>
                  <a:srgbClr val="0070C0"/>
                </a:solidFill>
              </a:rPr>
              <a:t> of </a:t>
            </a:r>
            <a:r>
              <a:rPr lang="en-US" sz="2000">
                <a:solidFill>
                  <a:srgbClr val="0070C0"/>
                </a:solidFill>
              </a:rPr>
              <a:t>behavioral patterns </a:t>
            </a:r>
          </a:p>
          <a:p>
            <a:pPr marL="742950" lvl="1" indent="-285750">
              <a:buFontTx/>
              <a:buChar char="-"/>
            </a:pPr>
            <a:r>
              <a:rPr lang="en-US" sz="2000">
                <a:solidFill>
                  <a:srgbClr val="0070C0"/>
                </a:solidFill>
              </a:rPr>
              <a:t>specifications of </a:t>
            </a:r>
            <a:r>
              <a:rPr lang="en-US" sz="2000" noProof="0" err="1">
                <a:solidFill>
                  <a:srgbClr val="0070C0"/>
                </a:solidFill>
              </a:rPr>
              <a:t>spatio</a:t>
            </a:r>
            <a:r>
              <a:rPr lang="en-US" sz="2000" noProof="0">
                <a:solidFill>
                  <a:srgbClr val="0070C0"/>
                </a:solidFill>
              </a:rPr>
              <a:t>-temporal windows </a:t>
            </a:r>
          </a:p>
          <a:p>
            <a:pPr marL="742950" lvl="1" indent="-285750">
              <a:buFontTx/>
              <a:buChar char="-"/>
            </a:pPr>
            <a:r>
              <a:rPr lang="en-US" sz="2000">
                <a:solidFill>
                  <a:srgbClr val="0070C0"/>
                </a:solidFill>
              </a:rPr>
              <a:t>specifications of </a:t>
            </a:r>
            <a:r>
              <a:rPr lang="en-US" sz="2000" noProof="0">
                <a:solidFill>
                  <a:srgbClr val="0070C0"/>
                </a:solidFill>
              </a:rPr>
              <a:t>transformations (associations)</a:t>
            </a:r>
          </a:p>
          <a:p>
            <a:pPr marL="742950" lvl="1" indent="-285750">
              <a:buFontTx/>
              <a:buChar char="-"/>
            </a:pPr>
            <a:r>
              <a:rPr lang="en-US" sz="2000">
                <a:solidFill>
                  <a:srgbClr val="0070C0"/>
                </a:solidFill>
              </a:rPr>
              <a:t>expected and/or real results of realization of transformations  </a:t>
            </a:r>
          </a:p>
          <a:p>
            <a:pPr marL="742950" lvl="1" indent="-285750">
              <a:buFontTx/>
              <a:buChar char="-"/>
            </a:pPr>
            <a:r>
              <a:rPr lang="pl-PL" sz="2000" noProof="1">
                <a:solidFill>
                  <a:srgbClr val="0070C0"/>
                </a:solidFill>
              </a:rPr>
              <a:t>i</a:t>
            </a:r>
            <a:r>
              <a:rPr lang="en-US" sz="2000" noProof="1">
                <a:solidFill>
                  <a:srgbClr val="0070C0"/>
                </a:solidFill>
              </a:rPr>
              <a:t>nformation about </a:t>
            </a:r>
            <a:r>
              <a:rPr lang="en-US" sz="2000" noProof="0">
                <a:solidFill>
                  <a:srgbClr val="0070C0"/>
                </a:solidFill>
              </a:rPr>
              <a:t>performed or planned reasoning processes and reasoning results about stored information</a:t>
            </a:r>
          </a:p>
          <a:p>
            <a:pPr marL="742950" lvl="1" indent="-285750" algn="just">
              <a:buFontTx/>
              <a:buChar char="-"/>
            </a:pPr>
            <a:r>
              <a:rPr lang="en-US" sz="2000">
                <a:solidFill>
                  <a:srgbClr val="0070C0"/>
                </a:solidFill>
              </a:rPr>
              <a:t>aggregation operations and their results </a:t>
            </a:r>
          </a:p>
          <a:p>
            <a:pPr marL="742950" lvl="1" indent="-285750" algn="just">
              <a:buFontTx/>
              <a:buChar char="-"/>
            </a:pPr>
            <a:r>
              <a:rPr lang="en-US" sz="2000">
                <a:solidFill>
                  <a:srgbClr val="0070C0"/>
                </a:solidFill>
              </a:rPr>
              <a:t>information about local time of c-granule; period for transformation realization; initialization (suspension, resumption) moment of</a:t>
            </a:r>
            <a:r>
              <a:rPr lang="en-US" sz="2000" noProof="0">
                <a:solidFill>
                  <a:srgbClr val="0070C0"/>
                </a:solidFill>
              </a:rPr>
              <a:t> </a:t>
            </a:r>
            <a:r>
              <a:rPr lang="en-US" sz="2000">
                <a:solidFill>
                  <a:srgbClr val="0070C0"/>
                </a:solidFill>
              </a:rPr>
              <a:t>transformation realization; </a:t>
            </a:r>
            <a:r>
              <a:rPr lang="en-US" sz="2000" noProof="0">
                <a:solidFill>
                  <a:srgbClr val="0070C0"/>
                </a:solidFill>
              </a:rPr>
              <a:t>cancelling </a:t>
            </a:r>
            <a:r>
              <a:rPr lang="en-US" sz="2000">
                <a:solidFill>
                  <a:srgbClr val="0070C0"/>
                </a:solidFill>
              </a:rPr>
              <a:t>moment of c-granules pointed by control </a:t>
            </a:r>
          </a:p>
        </p:txBody>
      </p:sp>
    </p:spTree>
    <p:extLst>
      <p:ext uri="{BB962C8B-B14F-4D97-AF65-F5344CB8AC3E}">
        <p14:creationId xmlns:p14="http://schemas.microsoft.com/office/powerpoint/2010/main" val="413201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A6230E7-EDEF-00B2-8020-F6AA91D743B4}"/>
            </a:ext>
          </a:extLst>
        </p:cNvPr>
        <p:cNvGrpSpPr/>
        <p:nvPr/>
      </p:nvGrpSpPr>
      <p:grpSpPr>
        <a:xfrm>
          <a:off x="0" y="0"/>
          <a:ext cx="0" cy="0"/>
          <a:chOff x="0" y="0"/>
          <a:chExt cx="0" cy="0"/>
        </a:xfrm>
      </p:grpSpPr>
      <p:sp>
        <p:nvSpPr>
          <p:cNvPr id="35845" name="Tytuł 1">
            <a:extLst>
              <a:ext uri="{FF2B5EF4-FFF2-40B4-BE49-F238E27FC236}">
                <a16:creationId xmlns="" xmlns:a16="http://schemas.microsoft.com/office/drawing/2014/main" id="{A0862E1B-30C0-95B4-07DA-E8664D945664}"/>
              </a:ext>
            </a:extLst>
          </p:cNvPr>
          <p:cNvSpPr>
            <a:spLocks/>
          </p:cNvSpPr>
          <p:nvPr/>
        </p:nvSpPr>
        <p:spPr bwMode="auto">
          <a:xfrm>
            <a:off x="86053" y="1225987"/>
            <a:ext cx="8943776" cy="5495487"/>
          </a:xfrm>
          <a:prstGeom prst="rect">
            <a:avLst/>
          </a:prstGeom>
          <a:noFill/>
          <a:ln w="9525">
            <a:noFill/>
            <a:miter lim="800000"/>
            <a:headEnd/>
            <a:tailEnd/>
          </a:ln>
        </p:spPr>
        <p:txBody>
          <a:bodyPr anchor="ctr"/>
          <a:lstStyle/>
          <a:p>
            <a:pPr algn="ctr"/>
            <a:r>
              <a:rPr lang="pl-PL" sz="2400" dirty="0">
                <a:solidFill>
                  <a:srgbClr val="0000FF"/>
                </a:solidFill>
              </a:rPr>
              <a:t>Many </a:t>
            </a:r>
            <a:r>
              <a:rPr lang="en-GB" sz="2400" dirty="0">
                <a:solidFill>
                  <a:srgbClr val="0000FF"/>
                </a:solidFill>
              </a:rPr>
              <a:t>partial proposals </a:t>
            </a:r>
            <a:r>
              <a:rPr lang="pl-PL" sz="2400" dirty="0">
                <a:solidFill>
                  <a:srgbClr val="0000FF"/>
                </a:solidFill>
              </a:rPr>
              <a:t>in</a:t>
            </a:r>
            <a:r>
              <a:rPr lang="en-GB" sz="2400" dirty="0">
                <a:solidFill>
                  <a:srgbClr val="0000FF"/>
                </a:solidFill>
              </a:rPr>
              <a:t> many different domains</a:t>
            </a:r>
            <a:r>
              <a:rPr lang="pl-PL" sz="2400" dirty="0">
                <a:solidFill>
                  <a:srgbClr val="0000FF"/>
                </a:solidFill>
              </a:rPr>
              <a:t> </a:t>
            </a:r>
            <a:r>
              <a:rPr lang="en-US" sz="2400" dirty="0">
                <a:solidFill>
                  <a:srgbClr val="0000FF"/>
                </a:solidFill>
              </a:rPr>
              <a:t>exist,</a:t>
            </a:r>
            <a:r>
              <a:rPr lang="en-GB" sz="2400" dirty="0">
                <a:solidFill>
                  <a:srgbClr val="0000FF"/>
                </a:solidFill>
              </a:rPr>
              <a:t> </a:t>
            </a:r>
            <a:endParaRPr lang="pl-PL" sz="2400" dirty="0">
              <a:solidFill>
                <a:srgbClr val="0000FF"/>
              </a:solidFill>
            </a:endParaRPr>
          </a:p>
          <a:p>
            <a:pPr algn="ctr"/>
            <a:r>
              <a:rPr lang="en-US" sz="2400" noProof="0" dirty="0">
                <a:solidFill>
                  <a:srgbClr val="0000FF"/>
                </a:solidFill>
              </a:rPr>
              <a:t>e.g., complex (adaptive) systems, multi-agent </a:t>
            </a:r>
            <a:r>
              <a:rPr lang="en-GB" sz="2400" dirty="0">
                <a:solidFill>
                  <a:srgbClr val="0000FF"/>
                </a:solidFill>
              </a:rPr>
              <a:t>systems, machine learning, robotics, cognitive science, neuroscience, computational intelligence, </a:t>
            </a:r>
            <a:r>
              <a:rPr lang="en-US" sz="2400" dirty="0">
                <a:solidFill>
                  <a:srgbClr val="0000FF"/>
                </a:solidFill>
              </a:rPr>
              <a:t>web intelligence, </a:t>
            </a:r>
            <a:r>
              <a:rPr lang="pl-PL" sz="2400" dirty="0" err="1">
                <a:solidFill>
                  <a:srgbClr val="0000FF"/>
                </a:solidFill>
              </a:rPr>
              <a:t>granular</a:t>
            </a:r>
            <a:r>
              <a:rPr lang="pl-PL" sz="2400" dirty="0">
                <a:solidFill>
                  <a:srgbClr val="0000FF"/>
                </a:solidFill>
              </a:rPr>
              <a:t> </a:t>
            </a:r>
            <a:r>
              <a:rPr lang="pl-PL" sz="2400" dirty="0" err="1">
                <a:solidFill>
                  <a:srgbClr val="0000FF"/>
                </a:solidFill>
              </a:rPr>
              <a:t>computing</a:t>
            </a:r>
            <a:r>
              <a:rPr lang="pl-PL" sz="2400" dirty="0">
                <a:solidFill>
                  <a:srgbClr val="0000FF"/>
                </a:solidFill>
              </a:rPr>
              <a:t>, </a:t>
            </a:r>
            <a:r>
              <a:rPr lang="en-US" sz="2400" dirty="0">
                <a:solidFill>
                  <a:srgbClr val="0000FF"/>
                </a:solidFill>
              </a:rPr>
              <a:t>natural computing, </a:t>
            </a:r>
            <a:r>
              <a:rPr lang="en-US" sz="2400" noProof="0" dirty="0">
                <a:solidFill>
                  <a:srgbClr val="0000FF"/>
                </a:solidFill>
              </a:rPr>
              <a:t>multisensory learning</a:t>
            </a:r>
            <a:r>
              <a:rPr lang="pl-PL" sz="2400" dirty="0">
                <a:solidFill>
                  <a:srgbClr val="0000FF"/>
                </a:solidFill>
              </a:rPr>
              <a:t>, </a:t>
            </a:r>
            <a:r>
              <a:rPr lang="en-US" sz="2400" dirty="0">
                <a:solidFill>
                  <a:srgbClr val="0000FF"/>
                </a:solidFill>
              </a:rPr>
              <a:t>cyber-physical systems, Internet of things</a:t>
            </a:r>
            <a:r>
              <a:rPr lang="pl-PL" sz="2400" dirty="0">
                <a:solidFill>
                  <a:srgbClr val="0000FF"/>
                </a:solidFill>
              </a:rPr>
              <a:t>.</a:t>
            </a:r>
            <a:endParaRPr lang="en-GB" sz="2400" dirty="0">
              <a:solidFill>
                <a:srgbClr val="0000FF"/>
              </a:solidFill>
            </a:endParaRPr>
          </a:p>
          <a:p>
            <a:pPr algn="ctr"/>
            <a:r>
              <a:rPr lang="pl-PL" sz="2400" b="1" dirty="0" err="1">
                <a:solidFill>
                  <a:srgbClr val="0000FF"/>
                </a:solidFill>
              </a:rPr>
              <a:t>Still</a:t>
            </a:r>
            <a:r>
              <a:rPr lang="pl-PL" sz="2400" b="1" dirty="0">
                <a:solidFill>
                  <a:srgbClr val="0000FF"/>
                </a:solidFill>
              </a:rPr>
              <a:t> </a:t>
            </a:r>
            <a:r>
              <a:rPr lang="en-GB" sz="2400" b="1" dirty="0">
                <a:solidFill>
                  <a:srgbClr val="0000FF"/>
                </a:solidFill>
              </a:rPr>
              <a:t>we need </a:t>
            </a:r>
            <a:endParaRPr lang="pl-PL" sz="2400" b="1" dirty="0">
              <a:solidFill>
                <a:srgbClr val="0000FF"/>
              </a:solidFill>
            </a:endParaRPr>
          </a:p>
          <a:p>
            <a:pPr algn="ctr"/>
            <a:r>
              <a:rPr lang="en-GB" sz="2400" b="1" dirty="0">
                <a:solidFill>
                  <a:srgbClr val="0000FF"/>
                </a:solidFill>
              </a:rPr>
              <a:t>the relevant computing model for</a:t>
            </a:r>
            <a:r>
              <a:rPr lang="pl-PL" sz="2400" b="1" dirty="0">
                <a:solidFill>
                  <a:srgbClr val="0000FF"/>
                </a:solidFill>
              </a:rPr>
              <a:t> developing the </a:t>
            </a:r>
            <a:r>
              <a:rPr lang="en-GB" sz="2400" b="1" dirty="0">
                <a:solidFill>
                  <a:srgbClr val="0000FF"/>
                </a:solidFill>
              </a:rPr>
              <a:t>foundations</a:t>
            </a:r>
            <a:r>
              <a:rPr lang="pl-PL" sz="2400" b="1" dirty="0">
                <a:solidFill>
                  <a:srgbClr val="0000FF"/>
                </a:solidFill>
              </a:rPr>
              <a:t> of </a:t>
            </a:r>
            <a:r>
              <a:rPr lang="pl-PL" sz="2400" b="1" dirty="0" err="1">
                <a:solidFill>
                  <a:srgbClr val="0000FF"/>
                </a:solidFill>
              </a:rPr>
              <a:t>IS’s</a:t>
            </a:r>
            <a:r>
              <a:rPr lang="pl-PL" sz="2400" dirty="0">
                <a:solidFill>
                  <a:srgbClr val="0000FF"/>
                </a:solidFill>
              </a:rPr>
              <a:t>.</a:t>
            </a:r>
          </a:p>
          <a:p>
            <a:pPr algn="ctr"/>
            <a:r>
              <a:rPr lang="en-US" sz="2400" b="1" dirty="0">
                <a:solidFill>
                  <a:srgbClr val="0000FF"/>
                </a:solidFill>
              </a:rPr>
              <a:t>WE PROPOSE IG</a:t>
            </a:r>
            <a:r>
              <a:rPr lang="pl-PL" sz="2400" b="1" dirty="0">
                <a:solidFill>
                  <a:srgbClr val="0000FF"/>
                </a:solidFill>
              </a:rPr>
              <a:t>r</a:t>
            </a:r>
            <a:r>
              <a:rPr lang="en-US" sz="2400" b="1" dirty="0">
                <a:solidFill>
                  <a:srgbClr val="0000FF"/>
                </a:solidFill>
              </a:rPr>
              <a:t>C AS A MODEL THAT PROVIDES THE BASIS FOR DEVELOPING INSIGHTFUL REASONING METHODS FOR UNDERSTANDING SITUATIONS IN THE REAL PHYSICAL WORLD TO </a:t>
            </a:r>
            <a:r>
              <a:rPr lang="pl-PL" sz="2400" b="1" dirty="0">
                <a:solidFill>
                  <a:srgbClr val="0000FF"/>
                </a:solidFill>
              </a:rPr>
              <a:t>A </a:t>
            </a:r>
            <a:r>
              <a:rPr lang="pl-PL" sz="2400" b="1" dirty="0" err="1">
                <a:solidFill>
                  <a:srgbClr val="0000FF"/>
                </a:solidFill>
              </a:rPr>
              <a:t>SATISFACTORY</a:t>
            </a:r>
            <a:r>
              <a:rPr lang="pl-PL" sz="2400" b="1" dirty="0">
                <a:solidFill>
                  <a:srgbClr val="0000FF"/>
                </a:solidFill>
              </a:rPr>
              <a:t> </a:t>
            </a:r>
            <a:r>
              <a:rPr lang="en-US" sz="2400" b="1" dirty="0">
                <a:solidFill>
                  <a:srgbClr val="0000FF"/>
                </a:solidFill>
              </a:rPr>
              <a:t>DEGREE</a:t>
            </a:r>
            <a:r>
              <a:rPr lang="pl-PL" sz="2400" b="1" dirty="0">
                <a:solidFill>
                  <a:srgbClr val="0000FF"/>
                </a:solidFill>
              </a:rPr>
              <a:t>,</a:t>
            </a:r>
            <a:r>
              <a:rPr lang="en-US" sz="2400" b="1" dirty="0">
                <a:solidFill>
                  <a:srgbClr val="0000FF"/>
                </a:solidFill>
              </a:rPr>
              <a:t> </a:t>
            </a:r>
            <a:r>
              <a:rPr lang="pl-PL" sz="2400" b="1" dirty="0">
                <a:solidFill>
                  <a:srgbClr val="0000FF"/>
                </a:solidFill>
              </a:rPr>
              <a:t>TO </a:t>
            </a:r>
            <a:r>
              <a:rPr lang="en-US" sz="2400" b="1" dirty="0" err="1">
                <a:solidFill>
                  <a:srgbClr val="0000FF"/>
                </a:solidFill>
              </a:rPr>
              <a:t>MAK</a:t>
            </a:r>
            <a:r>
              <a:rPr lang="pl-PL" sz="2400" b="1" dirty="0">
                <a:solidFill>
                  <a:srgbClr val="0000FF"/>
                </a:solidFill>
              </a:rPr>
              <a:t>E</a:t>
            </a:r>
            <a:r>
              <a:rPr lang="en-US" sz="2400" b="1" dirty="0">
                <a:solidFill>
                  <a:srgbClr val="0000FF"/>
                </a:solidFill>
              </a:rPr>
              <a:t> THE RIGHT DECISIONS.</a:t>
            </a:r>
            <a:endParaRPr lang="pl-PL" sz="2400" b="1" dirty="0">
              <a:solidFill>
                <a:srgbClr val="0000FF"/>
              </a:solidFill>
            </a:endParaRPr>
          </a:p>
        </p:txBody>
      </p:sp>
      <p:sp>
        <p:nvSpPr>
          <p:cNvPr id="2" name="pole tekstowe 1">
            <a:extLst>
              <a:ext uri="{FF2B5EF4-FFF2-40B4-BE49-F238E27FC236}">
                <a16:creationId xmlns="" xmlns:a16="http://schemas.microsoft.com/office/drawing/2014/main" id="{004300D6-47F1-3CE5-7279-2C9B4511A923}"/>
              </a:ext>
            </a:extLst>
          </p:cNvPr>
          <p:cNvSpPr txBox="1"/>
          <p:nvPr/>
        </p:nvSpPr>
        <p:spPr>
          <a:xfrm>
            <a:off x="-20712" y="0"/>
            <a:ext cx="9144000" cy="1200329"/>
          </a:xfrm>
          <a:prstGeom prst="rect">
            <a:avLst/>
          </a:prstGeom>
          <a:noFill/>
        </p:spPr>
        <p:txBody>
          <a:bodyPr wrap="square" rtlCol="0">
            <a:spAutoFit/>
          </a:bodyPr>
          <a:lstStyle/>
          <a:p>
            <a:pPr algn="ctr"/>
            <a:r>
              <a:rPr lang="en-GB" sz="2400" b="1" dirty="0">
                <a:solidFill>
                  <a:srgbClr val="0070C0"/>
                </a:solidFill>
              </a:rPr>
              <a:t>THE RELEVANT COMPUTING MODEL</a:t>
            </a:r>
            <a:r>
              <a:rPr lang="pl-PL" sz="2400" b="1" dirty="0">
                <a:solidFill>
                  <a:srgbClr val="0070C0"/>
                </a:solidFill>
              </a:rPr>
              <a:t>: </a:t>
            </a:r>
            <a:r>
              <a:rPr lang="en-GB" sz="2400" b="1" dirty="0">
                <a:solidFill>
                  <a:srgbClr val="0070C0"/>
                </a:solidFill>
              </a:rPr>
              <a:t> FOUNDATIONS</a:t>
            </a:r>
            <a:r>
              <a:rPr lang="pl-PL" sz="2400" b="1" dirty="0">
                <a:solidFill>
                  <a:srgbClr val="0070C0"/>
                </a:solidFill>
              </a:rPr>
              <a:t> </a:t>
            </a:r>
            <a:r>
              <a:rPr lang="en-GB" sz="2400" b="1" dirty="0">
                <a:solidFill>
                  <a:srgbClr val="0070C0"/>
                </a:solidFill>
              </a:rPr>
              <a:t>FOR </a:t>
            </a:r>
            <a:r>
              <a:rPr lang="pl-PL" sz="2400" b="1" dirty="0">
                <a:solidFill>
                  <a:srgbClr val="0070C0"/>
                </a:solidFill>
              </a:rPr>
              <a:t>DESIGN AND ANALYSIS OF INTELLIGENT SYSTEMS DEALING WITH COMPLEX PHENOMENA (</a:t>
            </a:r>
            <a:r>
              <a:rPr lang="pl-PL" sz="2400" b="1" dirty="0" err="1">
                <a:solidFill>
                  <a:srgbClr val="0070C0"/>
                </a:solidFill>
              </a:rPr>
              <a:t>IS’s</a:t>
            </a:r>
            <a:r>
              <a:rPr lang="pl-PL" sz="2400" b="1" dirty="0">
                <a:solidFill>
                  <a:srgbClr val="0070C0"/>
                </a:solidFill>
              </a:rPr>
              <a:t>)</a:t>
            </a:r>
          </a:p>
        </p:txBody>
      </p:sp>
    </p:spTree>
    <p:extLst>
      <p:ext uri="{BB962C8B-B14F-4D97-AF65-F5344CB8AC3E}">
        <p14:creationId xmlns:p14="http://schemas.microsoft.com/office/powerpoint/2010/main" val="937034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D9D540C-AB88-8F88-5523-08540DAE0B5A}"/>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23049EF8-292E-4332-57A8-25A6DB93C6BC}"/>
              </a:ext>
            </a:extLst>
          </p:cNvPr>
          <p:cNvSpPr txBox="1">
            <a:spLocks noChangeArrowheads="1"/>
          </p:cNvSpPr>
          <p:nvPr/>
        </p:nvSpPr>
        <p:spPr bwMode="auto">
          <a:xfrm>
            <a:off x="0" y="116632"/>
            <a:ext cx="914400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a:latin typeface="+mn-lt"/>
              </a:rPr>
              <a:t>LANGUAGE OF C-GRANULE: </a:t>
            </a:r>
          </a:p>
          <a:p>
            <a:pPr eaLnBrk="1" hangingPunct="1">
              <a:defRPr/>
            </a:pPr>
            <a:r>
              <a:rPr lang="pl-PL" sz="2400" b="1">
                <a:latin typeface="+mn-lt"/>
              </a:rPr>
              <a:t>DESCRIPTION IN I-LAYER OF C-GRANULE BEHAVIOR (</a:t>
            </a:r>
            <a:r>
              <a:rPr lang="pl-PL" sz="2400" b="1" err="1">
                <a:latin typeface="+mn-lt"/>
              </a:rPr>
              <a:t>Cont</a:t>
            </a:r>
            <a:r>
              <a:rPr lang="pl-PL" sz="2400" b="1">
                <a:latin typeface="+mn-lt"/>
              </a:rPr>
              <a:t>.)</a:t>
            </a:r>
            <a:endParaRPr lang="en-US" sz="2400" b="1">
              <a:latin typeface="+mn-lt"/>
            </a:endParaRPr>
          </a:p>
        </p:txBody>
      </p:sp>
      <p:sp>
        <p:nvSpPr>
          <p:cNvPr id="2" name="Symbol zastępczy numeru slajdu 1">
            <a:extLst>
              <a:ext uri="{FF2B5EF4-FFF2-40B4-BE49-F238E27FC236}">
                <a16:creationId xmlns="" xmlns:a16="http://schemas.microsoft.com/office/drawing/2014/main" id="{A93560E1-83DC-2355-F05A-1DC31729F9FC}"/>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60</a:t>
            </a:fld>
            <a:endParaRPr lang="pl-PL"/>
          </a:p>
        </p:txBody>
      </p:sp>
      <p:sp>
        <p:nvSpPr>
          <p:cNvPr id="10" name="pole tekstowe 9">
            <a:extLst>
              <a:ext uri="{FF2B5EF4-FFF2-40B4-BE49-F238E27FC236}">
                <a16:creationId xmlns="" xmlns:a16="http://schemas.microsoft.com/office/drawing/2014/main" id="{86AC3F5F-6EBB-4624-A3CC-367EC20C0D1C}"/>
              </a:ext>
            </a:extLst>
          </p:cNvPr>
          <p:cNvSpPr txBox="1"/>
          <p:nvPr/>
        </p:nvSpPr>
        <p:spPr>
          <a:xfrm>
            <a:off x="372" y="1135130"/>
            <a:ext cx="8856984" cy="5324535"/>
          </a:xfrm>
          <a:prstGeom prst="rect">
            <a:avLst/>
          </a:prstGeom>
          <a:noFill/>
        </p:spPr>
        <p:txBody>
          <a:bodyPr wrap="square" rtlCol="0">
            <a:spAutoFit/>
          </a:bodyPr>
          <a:lstStyle/>
          <a:p>
            <a:pPr marL="742950" lvl="1" indent="-285750">
              <a:buFontTx/>
              <a:buChar char="-"/>
            </a:pPr>
            <a:r>
              <a:rPr lang="en-US" sz="2000">
                <a:solidFill>
                  <a:srgbClr val="0070C0"/>
                </a:solidFill>
              </a:rPr>
              <a:t>communication protocols with, e.g., knowledge bases, experts, sensors, actuators, and other c-granules</a:t>
            </a:r>
            <a:endParaRPr lang="pl-PL" sz="2000">
              <a:solidFill>
                <a:srgbClr val="0070C0"/>
              </a:solidFill>
            </a:endParaRPr>
          </a:p>
          <a:p>
            <a:pPr marL="733425" indent="-285750">
              <a:buFontTx/>
              <a:buChar char="-"/>
            </a:pPr>
            <a:r>
              <a:rPr lang="en-US" sz="2000">
                <a:solidFill>
                  <a:srgbClr val="0070C0"/>
                </a:solidFill>
              </a:rPr>
              <a:t>communication expressions used by c-granule for encoding </a:t>
            </a:r>
            <a:r>
              <a:rPr lang="pl-PL" sz="2000" err="1">
                <a:solidFill>
                  <a:srgbClr val="0070C0"/>
                </a:solidFill>
              </a:rPr>
              <a:t>information</a:t>
            </a:r>
            <a:r>
              <a:rPr lang="pl-PL" sz="2000">
                <a:solidFill>
                  <a:srgbClr val="0070C0"/>
                </a:solidFill>
              </a:rPr>
              <a:t> </a:t>
            </a:r>
            <a:r>
              <a:rPr lang="en-US" sz="2000">
                <a:solidFill>
                  <a:srgbClr val="0070C0"/>
                </a:solidFill>
              </a:rPr>
              <a:t>in</a:t>
            </a:r>
            <a:r>
              <a:rPr lang="pl-PL" sz="2000">
                <a:solidFill>
                  <a:srgbClr val="0070C0"/>
                </a:solidFill>
              </a:rPr>
              <a:t>to</a:t>
            </a:r>
            <a:r>
              <a:rPr lang="en-US" sz="2000">
                <a:solidFill>
                  <a:srgbClr val="0070C0"/>
                </a:solidFill>
              </a:rPr>
              <a:t> the external world, e.g.,  messages with important information, queries,  orders, calls for cooperation</a:t>
            </a:r>
            <a:endParaRPr lang="pl-PL" sz="2000">
              <a:solidFill>
                <a:srgbClr val="0070C0"/>
              </a:solidFill>
            </a:endParaRPr>
          </a:p>
          <a:p>
            <a:pPr marL="733425" indent="-285750">
              <a:buFontTx/>
              <a:buChar char="-"/>
            </a:pPr>
            <a:r>
              <a:rPr lang="en-US" sz="2000">
                <a:solidFill>
                  <a:srgbClr val="0070C0"/>
                </a:solidFill>
              </a:rPr>
              <a:t>communication expressions used by c-granule </a:t>
            </a:r>
            <a:r>
              <a:rPr lang="pl-PL" sz="2000">
                <a:solidFill>
                  <a:srgbClr val="0070C0"/>
                </a:solidFill>
              </a:rPr>
              <a:t>in</a:t>
            </a:r>
            <a:r>
              <a:rPr lang="en-US" sz="2000">
                <a:solidFill>
                  <a:srgbClr val="0070C0"/>
                </a:solidFill>
              </a:rPr>
              <a:t> decoding </a:t>
            </a:r>
            <a:r>
              <a:rPr lang="pl-PL" sz="2000" err="1">
                <a:solidFill>
                  <a:srgbClr val="0070C0"/>
                </a:solidFill>
              </a:rPr>
              <a:t>information</a:t>
            </a:r>
            <a:r>
              <a:rPr lang="pl-PL" sz="2000">
                <a:solidFill>
                  <a:srgbClr val="0070C0"/>
                </a:solidFill>
              </a:rPr>
              <a:t> </a:t>
            </a:r>
            <a:r>
              <a:rPr lang="en-US" sz="2000">
                <a:solidFill>
                  <a:srgbClr val="0070C0"/>
                </a:solidFill>
              </a:rPr>
              <a:t>from the external world,  e.g.,  messages with important information, queries,  orders, calls for cooperation</a:t>
            </a:r>
            <a:endParaRPr lang="pl-PL" sz="2000">
              <a:solidFill>
                <a:srgbClr val="0070C0"/>
              </a:solidFill>
            </a:endParaRPr>
          </a:p>
          <a:p>
            <a:pPr marL="733425" indent="-285750">
              <a:buFontTx/>
              <a:buChar char="-"/>
            </a:pPr>
            <a:r>
              <a:rPr lang="en-US" sz="2000">
                <a:solidFill>
                  <a:srgbClr val="0070C0"/>
                </a:solidFill>
              </a:rPr>
              <a:t>information about languages used by other c-granules in the environment</a:t>
            </a:r>
          </a:p>
          <a:p>
            <a:pPr marL="733425" indent="-285750">
              <a:buFontTx/>
              <a:buChar char="-"/>
            </a:pPr>
            <a:r>
              <a:rPr lang="en-US" sz="2000">
                <a:solidFill>
                  <a:srgbClr val="0070C0"/>
                </a:solidFill>
              </a:rPr>
              <a:t>information about behavior of other c-granules </a:t>
            </a:r>
            <a:r>
              <a:rPr lang="pl-PL" sz="2000">
                <a:solidFill>
                  <a:srgbClr val="0070C0"/>
                </a:solidFill>
              </a:rPr>
              <a:t>(</a:t>
            </a:r>
            <a:r>
              <a:rPr lang="en-US" sz="2000">
                <a:solidFill>
                  <a:srgbClr val="0070C0"/>
                </a:solidFill>
              </a:rPr>
              <a:t>teams of c-gr</a:t>
            </a:r>
            <a:r>
              <a:rPr lang="pl-PL" sz="2000">
                <a:solidFill>
                  <a:srgbClr val="0070C0"/>
                </a:solidFill>
              </a:rPr>
              <a:t>a</a:t>
            </a:r>
            <a:r>
              <a:rPr lang="en-US" sz="2000" err="1">
                <a:solidFill>
                  <a:srgbClr val="0070C0"/>
                </a:solidFill>
              </a:rPr>
              <a:t>nules</a:t>
            </a:r>
            <a:r>
              <a:rPr lang="en-US" sz="2000">
                <a:solidFill>
                  <a:srgbClr val="0070C0"/>
                </a:solidFill>
              </a:rPr>
              <a:t> or societies of c-granules) from the environment, e.g., behavior</a:t>
            </a:r>
            <a:r>
              <a:rPr lang="pl-PL" sz="2000">
                <a:solidFill>
                  <a:srgbClr val="0070C0"/>
                </a:solidFill>
              </a:rPr>
              <a:t>al</a:t>
            </a:r>
            <a:r>
              <a:rPr lang="en-US" sz="2000">
                <a:solidFill>
                  <a:srgbClr val="0070C0"/>
                </a:solidFill>
              </a:rPr>
              <a:t> patters</a:t>
            </a:r>
            <a:endParaRPr lang="pl-PL" sz="2000">
              <a:solidFill>
                <a:srgbClr val="0070C0"/>
              </a:solidFill>
            </a:endParaRPr>
          </a:p>
          <a:p>
            <a:pPr marL="733425" indent="-285750">
              <a:buFontTx/>
              <a:buChar char="-"/>
            </a:pPr>
            <a:r>
              <a:rPr lang="en-US" sz="2000">
                <a:solidFill>
                  <a:srgbClr val="0070C0"/>
                </a:solidFill>
              </a:rPr>
              <a:t>usefulness of other c-granules in achieving the goals (needs) by the considered</a:t>
            </a:r>
            <a:r>
              <a:rPr lang="pl-PL" sz="2000">
                <a:solidFill>
                  <a:srgbClr val="0070C0"/>
                </a:solidFill>
              </a:rPr>
              <a:t> </a:t>
            </a:r>
            <a:r>
              <a:rPr lang="en-US" sz="2000">
                <a:solidFill>
                  <a:srgbClr val="0070C0"/>
                </a:solidFill>
              </a:rPr>
              <a:t>c-granule</a:t>
            </a:r>
            <a:endParaRPr lang="pl-PL" sz="2000">
              <a:solidFill>
                <a:srgbClr val="0070C0"/>
              </a:solidFill>
            </a:endParaRPr>
          </a:p>
          <a:p>
            <a:pPr marL="733425" indent="-285750">
              <a:buFontTx/>
              <a:buChar char="-"/>
            </a:pPr>
            <a:r>
              <a:rPr lang="en-US" sz="2000">
                <a:solidFill>
                  <a:srgbClr val="0070C0"/>
                </a:solidFill>
              </a:rPr>
              <a:t>trustworthiness of other granules relative to the goals (needs) of the considered</a:t>
            </a:r>
            <a:r>
              <a:rPr lang="pl-PL" sz="2000">
                <a:solidFill>
                  <a:srgbClr val="0070C0"/>
                </a:solidFill>
              </a:rPr>
              <a:t> </a:t>
            </a:r>
            <a:r>
              <a:rPr lang="en-US" sz="2000">
                <a:solidFill>
                  <a:srgbClr val="0070C0"/>
                </a:solidFill>
              </a:rPr>
              <a:t>c-granule</a:t>
            </a:r>
            <a:endParaRPr lang="pl-PL" sz="2000">
              <a:solidFill>
                <a:srgbClr val="0070C0"/>
              </a:solidFill>
            </a:endParaRPr>
          </a:p>
          <a:p>
            <a:pPr marL="733425" indent="-285750">
              <a:buFontTx/>
              <a:buChar char="-"/>
            </a:pPr>
            <a:r>
              <a:rPr lang="pl-PL" sz="2000" b="1">
                <a:solidFill>
                  <a:srgbClr val="0070C0"/>
                </a:solidFill>
              </a:rPr>
              <a:t>…</a:t>
            </a:r>
            <a:endParaRPr lang="en-US" sz="2000" b="1">
              <a:solidFill>
                <a:srgbClr val="0070C0"/>
              </a:solidFill>
            </a:endParaRPr>
          </a:p>
        </p:txBody>
      </p:sp>
    </p:spTree>
    <p:extLst>
      <p:ext uri="{BB962C8B-B14F-4D97-AF65-F5344CB8AC3E}">
        <p14:creationId xmlns:p14="http://schemas.microsoft.com/office/powerpoint/2010/main" val="35911407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64AE94B-8B49-C3C6-C2B4-3879F03719C2}"/>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BC15C689-E6B3-3A3B-8722-C500681F064C}"/>
              </a:ext>
            </a:extLst>
          </p:cNvPr>
          <p:cNvSpPr txBox="1">
            <a:spLocks noChangeArrowheads="1"/>
          </p:cNvSpPr>
          <p:nvPr/>
        </p:nvSpPr>
        <p:spPr bwMode="auto">
          <a:xfrm>
            <a:off x="-35496" y="103278"/>
            <a:ext cx="9144000" cy="8326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a:latin typeface="+mn-lt"/>
              </a:rPr>
              <a:t>LANGUAGE OF FORMULAS </a:t>
            </a:r>
            <a:r>
              <a:rPr lang="pl-PL" sz="3200" b="1"/>
              <a:t>AND </a:t>
            </a:r>
            <a:r>
              <a:rPr lang="pl-PL" sz="3200" b="1">
                <a:latin typeface="+mn-lt"/>
              </a:rPr>
              <a:t>THEIR INTERPRETATION </a:t>
            </a:r>
            <a:r>
              <a:rPr lang="pl-PL" sz="3200" b="1"/>
              <a:t>IN I-LAYER</a:t>
            </a:r>
            <a:endParaRPr lang="en-US" sz="3200" b="1">
              <a:latin typeface="+mn-lt"/>
            </a:endParaRPr>
          </a:p>
        </p:txBody>
      </p:sp>
      <p:sp>
        <p:nvSpPr>
          <p:cNvPr id="2" name="Symbol zastępczy numeru slajdu 1">
            <a:extLst>
              <a:ext uri="{FF2B5EF4-FFF2-40B4-BE49-F238E27FC236}">
                <a16:creationId xmlns="" xmlns:a16="http://schemas.microsoft.com/office/drawing/2014/main" id="{A9EC9E99-633D-6176-BCBF-E5530D249CEA}"/>
              </a:ext>
            </a:extLst>
          </p:cNvPr>
          <p:cNvSpPr>
            <a:spLocks noGrp="1"/>
          </p:cNvSpPr>
          <p:nvPr>
            <p:ph type="sldNum" sz="quarter" idx="12"/>
          </p:nvPr>
        </p:nvSpPr>
        <p:spPr>
          <a:xfrm>
            <a:off x="8482226" y="6470905"/>
            <a:ext cx="621432" cy="321889"/>
          </a:xfrm>
        </p:spPr>
        <p:txBody>
          <a:bodyPr/>
          <a:lstStyle/>
          <a:p>
            <a:pPr>
              <a:defRPr/>
            </a:pPr>
            <a:fld id="{D02E777F-298D-4C96-825C-3DC57E52C55E}" type="slidenum">
              <a:rPr lang="pl-PL" smtClean="0"/>
              <a:pPr>
                <a:defRPr/>
              </a:pPr>
              <a:t>61</a:t>
            </a:fld>
            <a:endParaRPr lang="pl-PL"/>
          </a:p>
        </p:txBody>
      </p:sp>
      <p:sp>
        <p:nvSpPr>
          <p:cNvPr id="3" name="pole tekstowe 2">
            <a:extLst>
              <a:ext uri="{FF2B5EF4-FFF2-40B4-BE49-F238E27FC236}">
                <a16:creationId xmlns="" xmlns:a16="http://schemas.microsoft.com/office/drawing/2014/main" id="{404E2F18-D151-7E66-36BA-52B34DC2E5DE}"/>
              </a:ext>
            </a:extLst>
          </p:cNvPr>
          <p:cNvSpPr txBox="1"/>
          <p:nvPr/>
        </p:nvSpPr>
        <p:spPr>
          <a:xfrm>
            <a:off x="792088" y="1628800"/>
            <a:ext cx="7488832" cy="3785652"/>
          </a:xfrm>
          <a:prstGeom prst="rect">
            <a:avLst/>
          </a:prstGeom>
          <a:noFill/>
        </p:spPr>
        <p:txBody>
          <a:bodyPr wrap="square" rtlCol="0">
            <a:spAutoFit/>
          </a:bodyPr>
          <a:lstStyle/>
          <a:p>
            <a:r>
              <a:rPr lang="en-US" sz="2400" i="1" noProof="0" dirty="0">
                <a:solidFill>
                  <a:srgbClr val="0000FF"/>
                </a:solidFill>
              </a:rPr>
              <a:t>L</a:t>
            </a:r>
            <a:r>
              <a:rPr lang="en-US" sz="2400" noProof="0" dirty="0">
                <a:solidFill>
                  <a:srgbClr val="0000FF"/>
                </a:solidFill>
              </a:rPr>
              <a:t> – language of formulas over a set of constants (representing names</a:t>
            </a:r>
            <a:r>
              <a:rPr lang="pl-PL" sz="2400" noProof="0" dirty="0">
                <a:solidFill>
                  <a:srgbClr val="0000FF"/>
                </a:solidFill>
              </a:rPr>
              <a:t> of </a:t>
            </a:r>
            <a:r>
              <a:rPr lang="en-US" sz="2400" noProof="0" dirty="0">
                <a:solidFill>
                  <a:srgbClr val="0000FF"/>
                </a:solidFill>
              </a:rPr>
              <a:t>objects, situations, results of measurements, …)</a:t>
            </a:r>
            <a:r>
              <a:rPr lang="pl-PL" sz="2400" noProof="0" dirty="0">
                <a:solidFill>
                  <a:srgbClr val="0000FF"/>
                </a:solidFill>
              </a:rPr>
              <a:t>, </a:t>
            </a:r>
            <a:r>
              <a:rPr lang="en-US" sz="2400" noProof="0" dirty="0">
                <a:solidFill>
                  <a:srgbClr val="0000FF"/>
                </a:solidFill>
              </a:rPr>
              <a:t>functional and relational symbols</a:t>
            </a:r>
            <a:r>
              <a:rPr lang="pl-PL" sz="2400" noProof="0" dirty="0">
                <a:solidFill>
                  <a:srgbClr val="0000FF"/>
                </a:solidFill>
              </a:rPr>
              <a:t>.</a:t>
            </a:r>
          </a:p>
          <a:p>
            <a:endParaRPr lang="pl-PL" sz="2400" noProof="0" dirty="0">
              <a:solidFill>
                <a:srgbClr val="0000FF"/>
              </a:solidFill>
            </a:endParaRPr>
          </a:p>
          <a:p>
            <a:r>
              <a:rPr lang="en-US" sz="2400" u="sng" noProof="0" dirty="0">
                <a:solidFill>
                  <a:srgbClr val="0000FF"/>
                </a:solidFill>
              </a:rPr>
              <a:t>Interpretation</a:t>
            </a:r>
            <a:r>
              <a:rPr lang="pl-PL" sz="2400" u="sng" noProof="0" dirty="0">
                <a:solidFill>
                  <a:srgbClr val="0000FF"/>
                </a:solidFill>
              </a:rPr>
              <a:t> </a:t>
            </a:r>
            <a:r>
              <a:rPr lang="pl-PL" sz="2400" i="1" u="sng" noProof="0" dirty="0">
                <a:solidFill>
                  <a:srgbClr val="0000FF"/>
                </a:solidFill>
              </a:rPr>
              <a:t>I</a:t>
            </a:r>
            <a:r>
              <a:rPr lang="en-US" sz="2400" dirty="0">
                <a:solidFill>
                  <a:srgbClr val="0000FF"/>
                </a:solidFill>
              </a:rPr>
              <a:t>: A finite set of formulas from </a:t>
            </a:r>
            <a:r>
              <a:rPr lang="en-US" sz="2400" i="1" dirty="0">
                <a:solidFill>
                  <a:srgbClr val="0000FF"/>
                </a:solidFill>
              </a:rPr>
              <a:t>L</a:t>
            </a:r>
            <a:r>
              <a:rPr lang="en-US" sz="2400" dirty="0">
                <a:solidFill>
                  <a:srgbClr val="0000FF"/>
                </a:solidFill>
              </a:rPr>
              <a:t> (intuition: true facts in the current situation). </a:t>
            </a:r>
            <a:endParaRPr lang="pl-PL" sz="2400" dirty="0">
              <a:solidFill>
                <a:srgbClr val="0000FF"/>
              </a:solidFill>
            </a:endParaRPr>
          </a:p>
          <a:p>
            <a:endParaRPr lang="pl-PL" sz="2400" dirty="0">
              <a:solidFill>
                <a:srgbClr val="0000FF"/>
              </a:solidFill>
            </a:endParaRPr>
          </a:p>
          <a:p>
            <a:endParaRPr lang="pl-PL" sz="2400" dirty="0">
              <a:solidFill>
                <a:srgbClr val="0000FF"/>
              </a:solidFill>
            </a:endParaRPr>
          </a:p>
          <a:p>
            <a:r>
              <a:rPr lang="en-US" sz="2400" dirty="0">
                <a:solidFill>
                  <a:srgbClr val="0000FF"/>
                </a:solidFill>
              </a:rPr>
              <a:t>In </a:t>
            </a:r>
            <a:r>
              <a:rPr lang="en-US" sz="2400" dirty="0" err="1">
                <a:solidFill>
                  <a:srgbClr val="0000FF"/>
                </a:solidFill>
              </a:rPr>
              <a:t>GrC</a:t>
            </a:r>
            <a:r>
              <a:rPr lang="en-US" sz="2400" dirty="0">
                <a:solidFill>
                  <a:srgbClr val="0000FF"/>
                </a:solidFill>
              </a:rPr>
              <a:t>, we are unaware of </a:t>
            </a:r>
            <a:r>
              <a:rPr lang="en-US" sz="2400" i="1" dirty="0">
                <a:solidFill>
                  <a:srgbClr val="0000FF"/>
                </a:solidFill>
              </a:rPr>
              <a:t>how, when, </a:t>
            </a:r>
            <a:r>
              <a:rPr lang="en-US" sz="2400" dirty="0">
                <a:solidFill>
                  <a:srgbClr val="0000FF"/>
                </a:solidFill>
              </a:rPr>
              <a:t>or </a:t>
            </a:r>
            <a:r>
              <a:rPr lang="en-US" sz="2400" i="1" dirty="0">
                <a:solidFill>
                  <a:srgbClr val="0000FF"/>
                </a:solidFill>
              </a:rPr>
              <a:t>why</a:t>
            </a:r>
            <a:r>
              <a:rPr lang="en-US" sz="2400" dirty="0">
                <a:solidFill>
                  <a:srgbClr val="0000FF"/>
                </a:solidFill>
              </a:rPr>
              <a:t> they are obtained, but in IGrC, we are</a:t>
            </a:r>
            <a:r>
              <a:rPr lang="pl-PL" sz="2400" dirty="0">
                <a:solidFill>
                  <a:srgbClr val="0000FF"/>
                </a:solidFill>
              </a:rPr>
              <a:t>.</a:t>
            </a:r>
            <a:endParaRPr lang="en-US" sz="2400" noProof="0" dirty="0">
              <a:solidFill>
                <a:srgbClr val="0000FF"/>
              </a:solidFill>
            </a:endParaRPr>
          </a:p>
        </p:txBody>
      </p:sp>
    </p:spTree>
    <p:extLst>
      <p:ext uri="{BB962C8B-B14F-4D97-AF65-F5344CB8AC3E}">
        <p14:creationId xmlns:p14="http://schemas.microsoft.com/office/powerpoint/2010/main" val="1501959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rostokąt 45"/>
          <p:cNvSpPr/>
          <p:nvPr/>
        </p:nvSpPr>
        <p:spPr>
          <a:xfrm>
            <a:off x="3923928" y="4131781"/>
            <a:ext cx="1800200" cy="1538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457200" y="0"/>
            <a:ext cx="8229600" cy="1311896"/>
          </a:xfrm>
        </p:spPr>
        <p:txBody>
          <a:bodyPr/>
          <a:lstStyle/>
          <a:p>
            <a:r>
              <a:rPr lang="pl-PL" sz="4000" b="1" dirty="0" err="1"/>
              <a:t>EVOLVING</a:t>
            </a:r>
            <a:r>
              <a:rPr lang="pl-PL" sz="4000" b="1" dirty="0"/>
              <a:t> LANGUAGE </a:t>
            </a:r>
            <a:br>
              <a:rPr lang="pl-PL" sz="4000" b="1" dirty="0"/>
            </a:br>
            <a:r>
              <a:rPr lang="pl-PL" sz="4000" b="1" dirty="0"/>
              <a:t>OF C-</a:t>
            </a:r>
            <a:r>
              <a:rPr lang="pl-PL" sz="4000" b="1" dirty="0" err="1"/>
              <a:t>GRANULES</a:t>
            </a:r>
            <a:endParaRPr lang="en-US" sz="4000" b="1" dirty="0"/>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62</a:t>
            </a:fld>
            <a:endParaRPr lang="pl-PL"/>
          </a:p>
        </p:txBody>
      </p:sp>
      <p:grpSp>
        <p:nvGrpSpPr>
          <p:cNvPr id="4" name="Grupa 3">
            <a:extLst>
              <a:ext uri="{FF2B5EF4-FFF2-40B4-BE49-F238E27FC236}">
                <a16:creationId xmlns="" xmlns:a16="http://schemas.microsoft.com/office/drawing/2014/main" id="{88EE7633-435B-241B-985F-81829B5B9FF5}"/>
              </a:ext>
            </a:extLst>
          </p:cNvPr>
          <p:cNvGrpSpPr/>
          <p:nvPr/>
        </p:nvGrpSpPr>
        <p:grpSpPr>
          <a:xfrm>
            <a:off x="427803" y="1766487"/>
            <a:ext cx="4341970" cy="2166569"/>
            <a:chOff x="98703" y="4293096"/>
            <a:chExt cx="3969241" cy="2166569"/>
          </a:xfrm>
        </p:grpSpPr>
        <p:grpSp>
          <p:nvGrpSpPr>
            <p:cNvPr id="5" name="Grupa 4">
              <a:extLst>
                <a:ext uri="{FF2B5EF4-FFF2-40B4-BE49-F238E27FC236}">
                  <a16:creationId xmlns="" xmlns:a16="http://schemas.microsoft.com/office/drawing/2014/main" id="{B0F19453-51D0-5EDA-40A0-92EAF714E489}"/>
                </a:ext>
              </a:extLst>
            </p:cNvPr>
            <p:cNvGrpSpPr/>
            <p:nvPr/>
          </p:nvGrpSpPr>
          <p:grpSpPr>
            <a:xfrm>
              <a:off x="345860" y="4697923"/>
              <a:ext cx="1720407" cy="1638617"/>
              <a:chOff x="1679583" y="4489342"/>
              <a:chExt cx="1935068" cy="1638617"/>
            </a:xfrm>
          </p:grpSpPr>
          <mc:AlternateContent xmlns:mc="http://schemas.openxmlformats.org/markup-compatibility/2006" xmlns:a14="http://schemas.microsoft.com/office/drawing/2010/main">
            <mc:Choice Requires="a14">
              <p:sp>
                <p:nvSpPr>
                  <p:cNvPr id="11" name="pole tekstowe 10">
                    <a:extLst>
                      <a:ext uri="{FF2B5EF4-FFF2-40B4-BE49-F238E27FC236}">
                        <a16:creationId xmlns="" xmlns:a16="http://schemas.microsoft.com/office/drawing/2014/main" id="{0442F78C-3DDB-A69E-E803-1A5C271ECA75}"/>
                      </a:ext>
                    </a:extLst>
                  </p:cNvPr>
                  <p:cNvSpPr txBox="1"/>
                  <p:nvPr/>
                </p:nvSpPr>
                <p:spPr>
                  <a:xfrm>
                    <a:off x="1679583" y="5101734"/>
                    <a:ext cx="1935068"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i="1" smtClean="0">
                              <a:solidFill>
                                <a:srgbClr val="0000FF"/>
                              </a:solidFill>
                              <a:latin typeface="Cambria Math" panose="02040503050406030204" pitchFamily="18" charset="0"/>
                            </a:rPr>
                            <m:t>𝑎</m:t>
                          </m:r>
                          <m:d>
                            <m:dPr>
                              <m:ctrlPr>
                                <a:rPr lang="pl-PL" i="1">
                                  <a:solidFill>
                                    <a:srgbClr val="0000FF"/>
                                  </a:solidFill>
                                  <a:latin typeface="Cambria Math" panose="02040503050406030204" pitchFamily="18" charset="0"/>
                                </a:rPr>
                              </m:ctrlPr>
                            </m:dPr>
                            <m:e>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𝑥</m:t>
                                  </m:r>
                                </m:e>
                                <m:sub>
                                  <m:r>
                                    <a:rPr lang="pl-PL" b="0" i="1" smtClean="0">
                                      <a:solidFill>
                                        <a:srgbClr val="0000FF"/>
                                      </a:solidFill>
                                      <a:latin typeface="Cambria Math" panose="02040503050406030204" pitchFamily="18" charset="0"/>
                                    </a:rPr>
                                    <m:t>2</m:t>
                                  </m:r>
                                </m:sub>
                              </m:sSub>
                            </m:e>
                          </m:d>
                          <m:r>
                            <a:rPr lang="pl-PL">
                              <a:solidFill>
                                <a:srgbClr val="0000FF"/>
                              </a:solidFill>
                              <a:latin typeface="Cambria Math" panose="02040503050406030204" pitchFamily="18" charset="0"/>
                            </a:rPr>
                            <m:t>=</m:t>
                          </m:r>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𝑣</m:t>
                              </m:r>
                            </m:e>
                            <m:sub>
                              <m:r>
                                <a:rPr lang="pl-PL" b="0" i="1" smtClean="0">
                                  <a:solidFill>
                                    <a:srgbClr val="0000FF"/>
                                  </a:solidFill>
                                  <a:latin typeface="Cambria Math" panose="02040503050406030204" pitchFamily="18" charset="0"/>
                                </a:rPr>
                                <m:t>2</m:t>
                              </m:r>
                            </m:sub>
                          </m:sSub>
                        </m:oMath>
                      </m:oMathPara>
                    </a14:m>
                    <a:endParaRPr lang="en-US"/>
                  </a:p>
                </p:txBody>
              </p:sp>
            </mc:Choice>
            <mc:Fallback xmlns="">
              <p:sp>
                <p:nvSpPr>
                  <p:cNvPr id="7" name="pole tekstowe 6">
                    <a:extLst>
                      <a:ext uri="{FF2B5EF4-FFF2-40B4-BE49-F238E27FC236}">
                        <a16:creationId xmlns:a16="http://schemas.microsoft.com/office/drawing/2014/main" id="{0442F78C-3DDB-A69E-E803-1A5C271ECA75}"/>
                      </a:ext>
                    </a:extLst>
                  </p:cNvPr>
                  <p:cNvSpPr txBox="1">
                    <a:spLocks noRot="1" noChangeAspect="1" noMove="1" noResize="1" noEditPoints="1" noAdjustHandles="1" noChangeArrowheads="1" noChangeShapeType="1" noTextEdit="1"/>
                  </p:cNvSpPr>
                  <p:nvPr/>
                </p:nvSpPr>
                <p:spPr>
                  <a:xfrm>
                    <a:off x="1679583" y="5101734"/>
                    <a:ext cx="1935068" cy="4154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ole tekstowe 11">
                    <a:extLst>
                      <a:ext uri="{FF2B5EF4-FFF2-40B4-BE49-F238E27FC236}">
                        <a16:creationId xmlns="" xmlns:a16="http://schemas.microsoft.com/office/drawing/2014/main" id="{E14A5B8E-2E0C-D608-3B41-ABFE909E7BFB}"/>
                      </a:ext>
                    </a:extLst>
                  </p:cNvPr>
                  <p:cNvSpPr txBox="1"/>
                  <p:nvPr/>
                </p:nvSpPr>
                <p:spPr>
                  <a:xfrm>
                    <a:off x="1679583" y="4489342"/>
                    <a:ext cx="1917038"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i="1" smtClean="0">
                              <a:solidFill>
                                <a:srgbClr val="0000FF"/>
                              </a:solidFill>
                              <a:latin typeface="Cambria Math" panose="02040503050406030204" pitchFamily="18" charset="0"/>
                            </a:rPr>
                            <m:t>𝑎</m:t>
                          </m:r>
                          <m:d>
                            <m:dPr>
                              <m:ctrlPr>
                                <a:rPr lang="pl-PL" i="1">
                                  <a:solidFill>
                                    <a:srgbClr val="0000FF"/>
                                  </a:solidFill>
                                  <a:latin typeface="Cambria Math" panose="02040503050406030204" pitchFamily="18" charset="0"/>
                                </a:rPr>
                              </m:ctrlPr>
                            </m:dPr>
                            <m:e>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𝑥</m:t>
                                  </m:r>
                                </m:e>
                                <m:sub>
                                  <m:r>
                                    <a:rPr lang="pl-PL" b="0" i="1" smtClean="0">
                                      <a:solidFill>
                                        <a:srgbClr val="0000FF"/>
                                      </a:solidFill>
                                      <a:latin typeface="Cambria Math" panose="02040503050406030204" pitchFamily="18" charset="0"/>
                                    </a:rPr>
                                    <m:t>1</m:t>
                                  </m:r>
                                </m:sub>
                              </m:sSub>
                            </m:e>
                          </m:d>
                          <m:r>
                            <a:rPr lang="pl-PL">
                              <a:solidFill>
                                <a:srgbClr val="0000FF"/>
                              </a:solidFill>
                              <a:latin typeface="Cambria Math" panose="02040503050406030204" pitchFamily="18" charset="0"/>
                            </a:rPr>
                            <m:t>=</m:t>
                          </m:r>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𝑣</m:t>
                              </m:r>
                            </m:e>
                            <m:sub>
                              <m:r>
                                <a:rPr lang="pl-PL" b="0" i="1" smtClean="0">
                                  <a:solidFill>
                                    <a:srgbClr val="0000FF"/>
                                  </a:solidFill>
                                  <a:latin typeface="Cambria Math" panose="02040503050406030204" pitchFamily="18" charset="0"/>
                                </a:rPr>
                                <m:t>1</m:t>
                              </m:r>
                            </m:sub>
                          </m:sSub>
                        </m:oMath>
                      </m:oMathPara>
                    </a14:m>
                    <a:endParaRPr lang="en-US"/>
                  </a:p>
                </p:txBody>
              </p:sp>
            </mc:Choice>
            <mc:Fallback xmlns="">
              <p:sp>
                <p:nvSpPr>
                  <p:cNvPr id="8" name="pole tekstowe 7">
                    <a:extLst>
                      <a:ext uri="{FF2B5EF4-FFF2-40B4-BE49-F238E27FC236}">
                        <a16:creationId xmlns:a16="http://schemas.microsoft.com/office/drawing/2014/main" id="{E14A5B8E-2E0C-D608-3B41-ABFE909E7BFB}"/>
                      </a:ext>
                    </a:extLst>
                  </p:cNvPr>
                  <p:cNvSpPr txBox="1">
                    <a:spLocks noRot="1" noChangeAspect="1" noMove="1" noResize="1" noEditPoints="1" noAdjustHandles="1" noChangeArrowheads="1" noChangeShapeType="1" noTextEdit="1"/>
                  </p:cNvSpPr>
                  <p:nvPr/>
                </p:nvSpPr>
                <p:spPr>
                  <a:xfrm>
                    <a:off x="1679583" y="4489342"/>
                    <a:ext cx="1917038" cy="415498"/>
                  </a:xfrm>
                  <a:prstGeom prst="rect">
                    <a:avLst/>
                  </a:prstGeom>
                  <a:blipFill>
                    <a:blip r:embed="rId4"/>
                    <a:stretch>
                      <a:fillRect/>
                    </a:stretch>
                  </a:blipFill>
                </p:spPr>
                <p:txBody>
                  <a:bodyPr/>
                  <a:lstStyle/>
                  <a:p>
                    <a:r>
                      <a:rPr lang="en-US">
                        <a:noFill/>
                      </a:rPr>
                      <a:t> </a:t>
                    </a:r>
                  </a:p>
                </p:txBody>
              </p:sp>
            </mc:Fallback>
          </mc:AlternateContent>
          <p:sp>
            <p:nvSpPr>
              <p:cNvPr id="13" name="pole tekstowe 12">
                <a:extLst>
                  <a:ext uri="{FF2B5EF4-FFF2-40B4-BE49-F238E27FC236}">
                    <a16:creationId xmlns="" xmlns:a16="http://schemas.microsoft.com/office/drawing/2014/main" id="{4DD1C0B4-27C0-1C83-5521-C7F9B394D432}"/>
                  </a:ext>
                </a:extLst>
              </p:cNvPr>
              <p:cNvSpPr txBox="1"/>
              <p:nvPr/>
            </p:nvSpPr>
            <p:spPr>
              <a:xfrm>
                <a:off x="2267744" y="5620128"/>
                <a:ext cx="720080" cy="507831"/>
              </a:xfrm>
              <a:prstGeom prst="rect">
                <a:avLst/>
              </a:prstGeom>
              <a:noFill/>
            </p:spPr>
            <p:txBody>
              <a:bodyPr wrap="square" rtlCol="0">
                <a:spAutoFit/>
              </a:bodyPr>
              <a:lstStyle/>
              <a:p>
                <a:r>
                  <a:rPr lang="pl-PL" b="1"/>
                  <a:t>…</a:t>
                </a:r>
                <a:endParaRPr lang="en-US" b="1"/>
              </a:p>
            </p:txBody>
          </p:sp>
        </p:grpSp>
        <p:grpSp>
          <p:nvGrpSpPr>
            <p:cNvPr id="6" name="Grupa 5">
              <a:extLst>
                <a:ext uri="{FF2B5EF4-FFF2-40B4-BE49-F238E27FC236}">
                  <a16:creationId xmlns="" xmlns:a16="http://schemas.microsoft.com/office/drawing/2014/main" id="{994C8A54-78A1-CA43-B58E-3C30AB6DD75C}"/>
                </a:ext>
              </a:extLst>
            </p:cNvPr>
            <p:cNvGrpSpPr/>
            <p:nvPr/>
          </p:nvGrpSpPr>
          <p:grpSpPr>
            <a:xfrm>
              <a:off x="1879531" y="4697923"/>
              <a:ext cx="1881418" cy="1538665"/>
              <a:chOff x="1679583" y="4489342"/>
              <a:chExt cx="1165047" cy="1538665"/>
            </a:xfrm>
          </p:grpSpPr>
          <mc:AlternateContent xmlns:mc="http://schemas.openxmlformats.org/markup-compatibility/2006" xmlns:a14="http://schemas.microsoft.com/office/drawing/2010/main">
            <mc:Choice Requires="a14">
              <p:sp>
                <p:nvSpPr>
                  <p:cNvPr id="8" name="pole tekstowe 7">
                    <a:extLst>
                      <a:ext uri="{FF2B5EF4-FFF2-40B4-BE49-F238E27FC236}">
                        <a16:creationId xmlns="" xmlns:a16="http://schemas.microsoft.com/office/drawing/2014/main" id="{A75F081D-2470-BE50-4F6C-351A9CC53C85}"/>
                      </a:ext>
                    </a:extLst>
                  </p:cNvPr>
                  <p:cNvSpPr txBox="1"/>
                  <p:nvPr/>
                </p:nvSpPr>
                <p:spPr>
                  <a:xfrm>
                    <a:off x="1805779" y="5101734"/>
                    <a:ext cx="923931" cy="415498"/>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pl-PL" b="0" i="1" smtClean="0">
                              <a:solidFill>
                                <a:srgbClr val="0000FF"/>
                              </a:solidFill>
                              <a:latin typeface="Cambria Math" panose="02040503050406030204" pitchFamily="18" charset="0"/>
                            </a:rPr>
                            <m:t>𝑏</m:t>
                          </m:r>
                          <m:d>
                            <m:dPr>
                              <m:ctrlPr>
                                <a:rPr lang="pl-PL" i="1">
                                  <a:solidFill>
                                    <a:srgbClr val="0000FF"/>
                                  </a:solidFill>
                                  <a:latin typeface="Cambria Math" panose="02040503050406030204" pitchFamily="18" charset="0"/>
                                </a:rPr>
                              </m:ctrlPr>
                            </m:dPr>
                            <m:e>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𝑥</m:t>
                                  </m:r>
                                </m:e>
                                <m:sub>
                                  <m:r>
                                    <a:rPr lang="pl-PL" b="0" i="1" smtClean="0">
                                      <a:solidFill>
                                        <a:srgbClr val="0000FF"/>
                                      </a:solidFill>
                                      <a:latin typeface="Cambria Math" panose="02040503050406030204" pitchFamily="18" charset="0"/>
                                    </a:rPr>
                                    <m:t>2</m:t>
                                  </m:r>
                                </m:sub>
                              </m:sSub>
                            </m:e>
                          </m:d>
                          <m:r>
                            <a:rPr lang="pl-PL">
                              <a:solidFill>
                                <a:srgbClr val="0000FF"/>
                              </a:solidFill>
                              <a:latin typeface="Cambria Math" panose="02040503050406030204" pitchFamily="18" charset="0"/>
                            </a:rPr>
                            <m:t>=</m:t>
                          </m:r>
                          <m:sSubSup>
                            <m:sSubSupPr>
                              <m:ctrlPr>
                                <a:rPr lang="pl-PL" i="1" smtClean="0">
                                  <a:solidFill>
                                    <a:srgbClr val="0000FF"/>
                                  </a:solidFill>
                                  <a:latin typeface="Cambria Math" panose="02040503050406030204" pitchFamily="18" charset="0"/>
                                </a:rPr>
                              </m:ctrlPr>
                            </m:sSubSupPr>
                            <m:e>
                              <m:r>
                                <a:rPr lang="pl-PL" b="0" i="1" smtClean="0">
                                  <a:solidFill>
                                    <a:srgbClr val="0000FF"/>
                                  </a:solidFill>
                                  <a:latin typeface="Cambria Math" panose="02040503050406030204" pitchFamily="18" charset="0"/>
                                </a:rPr>
                                <m:t>𝑣</m:t>
                              </m:r>
                            </m:e>
                            <m:sub>
                              <m:r>
                                <a:rPr lang="pl-PL" b="0" i="1" smtClean="0">
                                  <a:solidFill>
                                    <a:srgbClr val="0000FF"/>
                                  </a:solidFill>
                                  <a:latin typeface="Cambria Math" panose="02040503050406030204" pitchFamily="18" charset="0"/>
                                </a:rPr>
                                <m:t>2</m:t>
                              </m:r>
                            </m:sub>
                            <m:sup>
                              <m:r>
                                <a:rPr lang="pl-PL" b="0" i="1" smtClean="0">
                                  <a:solidFill>
                                    <a:srgbClr val="0000FF"/>
                                  </a:solidFill>
                                  <a:latin typeface="Cambria Math" panose="02040503050406030204" pitchFamily="18" charset="0"/>
                                </a:rPr>
                                <m:t>′</m:t>
                              </m:r>
                            </m:sup>
                          </m:sSubSup>
                        </m:oMath>
                      </m:oMathPara>
                    </a14:m>
                    <a:endParaRPr lang="en-US"/>
                  </a:p>
                </p:txBody>
              </p:sp>
            </mc:Choice>
            <mc:Fallback xmlns="">
              <p:sp>
                <p:nvSpPr>
                  <p:cNvPr id="12" name="pole tekstowe 11">
                    <a:extLst>
                      <a:ext uri="{FF2B5EF4-FFF2-40B4-BE49-F238E27FC236}">
                        <a16:creationId xmlns:a16="http://schemas.microsoft.com/office/drawing/2014/main" id="{A75F081D-2470-BE50-4F6C-351A9CC53C85}"/>
                      </a:ext>
                    </a:extLst>
                  </p:cNvPr>
                  <p:cNvSpPr txBox="1">
                    <a:spLocks noRot="1" noChangeAspect="1" noMove="1" noResize="1" noEditPoints="1" noAdjustHandles="1" noChangeArrowheads="1" noChangeShapeType="1" noTextEdit="1"/>
                  </p:cNvSpPr>
                  <p:nvPr/>
                </p:nvSpPr>
                <p:spPr>
                  <a:xfrm>
                    <a:off x="1805779" y="5101734"/>
                    <a:ext cx="923931" cy="415498"/>
                  </a:xfrm>
                  <a:prstGeom prst="rect">
                    <a:avLst/>
                  </a:prstGeom>
                  <a:blipFill>
                    <a:blip r:embed="rId5"/>
                    <a:stretch>
                      <a:fillRect r="-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pole tekstowe 8">
                    <a:extLst>
                      <a:ext uri="{FF2B5EF4-FFF2-40B4-BE49-F238E27FC236}">
                        <a16:creationId xmlns="" xmlns:a16="http://schemas.microsoft.com/office/drawing/2014/main" id="{89DEBDB5-632D-72EF-3D15-E12AFFEEBB64}"/>
                      </a:ext>
                    </a:extLst>
                  </p:cNvPr>
                  <p:cNvSpPr txBox="1"/>
                  <p:nvPr/>
                </p:nvSpPr>
                <p:spPr>
                  <a:xfrm>
                    <a:off x="1679583" y="4489342"/>
                    <a:ext cx="1165047" cy="4288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i="1" smtClean="0">
                              <a:solidFill>
                                <a:srgbClr val="0000FF"/>
                              </a:solidFill>
                              <a:latin typeface="Cambria Math" panose="02040503050406030204" pitchFamily="18" charset="0"/>
                            </a:rPr>
                            <m:t>𝑏</m:t>
                          </m:r>
                          <m:d>
                            <m:dPr>
                              <m:ctrlPr>
                                <a:rPr lang="pl-PL" i="1">
                                  <a:solidFill>
                                    <a:srgbClr val="0000FF"/>
                                  </a:solidFill>
                                  <a:latin typeface="Cambria Math" panose="02040503050406030204" pitchFamily="18" charset="0"/>
                                </a:rPr>
                              </m:ctrlPr>
                            </m:dPr>
                            <m:e>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𝑥</m:t>
                                  </m:r>
                                </m:e>
                                <m:sub>
                                  <m:r>
                                    <a:rPr lang="pl-PL" b="0" i="1" smtClean="0">
                                      <a:solidFill>
                                        <a:srgbClr val="0000FF"/>
                                      </a:solidFill>
                                      <a:latin typeface="Cambria Math" panose="02040503050406030204" pitchFamily="18" charset="0"/>
                                    </a:rPr>
                                    <m:t>1</m:t>
                                  </m:r>
                                </m:sub>
                              </m:sSub>
                            </m:e>
                          </m:d>
                          <m:r>
                            <a:rPr lang="pl-PL">
                              <a:solidFill>
                                <a:srgbClr val="0000FF"/>
                              </a:solidFill>
                              <a:latin typeface="Cambria Math" panose="02040503050406030204" pitchFamily="18" charset="0"/>
                            </a:rPr>
                            <m:t>=</m:t>
                          </m:r>
                          <m:sSubSup>
                            <m:sSubSupPr>
                              <m:ctrlPr>
                                <a:rPr lang="pl-PL" i="1" smtClean="0">
                                  <a:solidFill>
                                    <a:srgbClr val="0000FF"/>
                                  </a:solidFill>
                                  <a:latin typeface="Cambria Math" panose="02040503050406030204" pitchFamily="18" charset="0"/>
                                </a:rPr>
                              </m:ctrlPr>
                            </m:sSubSupPr>
                            <m:e>
                              <m:r>
                                <a:rPr lang="pl-PL" b="0" i="1" smtClean="0">
                                  <a:solidFill>
                                    <a:srgbClr val="0000FF"/>
                                  </a:solidFill>
                                  <a:latin typeface="Cambria Math" panose="02040503050406030204" pitchFamily="18" charset="0"/>
                                </a:rPr>
                                <m:t>𝑣</m:t>
                              </m:r>
                            </m:e>
                            <m:sub>
                              <m:r>
                                <a:rPr lang="pl-PL" b="0" i="1" smtClean="0">
                                  <a:solidFill>
                                    <a:srgbClr val="0000FF"/>
                                  </a:solidFill>
                                  <a:latin typeface="Cambria Math" panose="02040503050406030204" pitchFamily="18" charset="0"/>
                                </a:rPr>
                                <m:t>1</m:t>
                              </m:r>
                            </m:sub>
                            <m:sup>
                              <m:r>
                                <a:rPr lang="pl-PL" b="0" i="1" smtClean="0">
                                  <a:solidFill>
                                    <a:srgbClr val="0000FF"/>
                                  </a:solidFill>
                                  <a:latin typeface="Cambria Math" panose="02040503050406030204" pitchFamily="18" charset="0"/>
                                </a:rPr>
                                <m:t>′</m:t>
                              </m:r>
                            </m:sup>
                          </m:sSubSup>
                        </m:oMath>
                      </m:oMathPara>
                    </a14:m>
                    <a:endParaRPr lang="en-US"/>
                  </a:p>
                </p:txBody>
              </p:sp>
            </mc:Choice>
            <mc:Fallback xmlns="">
              <p:sp>
                <p:nvSpPr>
                  <p:cNvPr id="13" name="pole tekstowe 12">
                    <a:extLst>
                      <a:ext uri="{FF2B5EF4-FFF2-40B4-BE49-F238E27FC236}">
                        <a16:creationId xmlns:a16="http://schemas.microsoft.com/office/drawing/2014/main" id="{89DEBDB5-632D-72EF-3D15-E12AFFEEBB64}"/>
                      </a:ext>
                    </a:extLst>
                  </p:cNvPr>
                  <p:cNvSpPr txBox="1">
                    <a:spLocks noRot="1" noChangeAspect="1" noMove="1" noResize="1" noEditPoints="1" noAdjustHandles="1" noChangeArrowheads="1" noChangeShapeType="1" noTextEdit="1"/>
                  </p:cNvSpPr>
                  <p:nvPr/>
                </p:nvSpPr>
                <p:spPr>
                  <a:xfrm>
                    <a:off x="1679583" y="4489342"/>
                    <a:ext cx="1165047" cy="428835"/>
                  </a:xfrm>
                  <a:prstGeom prst="rect">
                    <a:avLst/>
                  </a:prstGeom>
                  <a:blipFill>
                    <a:blip r:embed="rId6"/>
                    <a:stretch>
                      <a:fillRect/>
                    </a:stretch>
                  </a:blipFill>
                </p:spPr>
                <p:txBody>
                  <a:bodyPr/>
                  <a:lstStyle/>
                  <a:p>
                    <a:r>
                      <a:rPr lang="en-US">
                        <a:noFill/>
                      </a:rPr>
                      <a:t> </a:t>
                    </a:r>
                  </a:p>
                </p:txBody>
              </p:sp>
            </mc:Fallback>
          </mc:AlternateContent>
          <p:sp>
            <p:nvSpPr>
              <p:cNvPr id="10" name="pole tekstowe 9">
                <a:extLst>
                  <a:ext uri="{FF2B5EF4-FFF2-40B4-BE49-F238E27FC236}">
                    <a16:creationId xmlns="" xmlns:a16="http://schemas.microsoft.com/office/drawing/2014/main" id="{82FAB68C-FF94-1504-E57F-15B6F027DD54}"/>
                  </a:ext>
                </a:extLst>
              </p:cNvPr>
              <p:cNvSpPr txBox="1"/>
              <p:nvPr/>
            </p:nvSpPr>
            <p:spPr>
              <a:xfrm>
                <a:off x="2069525" y="5520176"/>
                <a:ext cx="396437" cy="507831"/>
              </a:xfrm>
              <a:prstGeom prst="rect">
                <a:avLst/>
              </a:prstGeom>
              <a:noFill/>
            </p:spPr>
            <p:txBody>
              <a:bodyPr wrap="square" rtlCol="0">
                <a:spAutoFit/>
              </a:bodyPr>
              <a:lstStyle/>
              <a:p>
                <a:r>
                  <a:rPr lang="pl-PL" b="1"/>
                  <a:t>…</a:t>
                </a:r>
                <a:endParaRPr lang="en-US" b="1"/>
              </a:p>
            </p:txBody>
          </p:sp>
        </p:grpSp>
        <p:sp>
          <p:nvSpPr>
            <p:cNvPr id="7" name="Dowolny kształt: kształt 17">
              <a:extLst>
                <a:ext uri="{FF2B5EF4-FFF2-40B4-BE49-F238E27FC236}">
                  <a16:creationId xmlns="" xmlns:a16="http://schemas.microsoft.com/office/drawing/2014/main" id="{CD4BFA1C-40BF-3AED-BF4B-269D09D1D0B5}"/>
                </a:ext>
              </a:extLst>
            </p:cNvPr>
            <p:cNvSpPr/>
            <p:nvPr/>
          </p:nvSpPr>
          <p:spPr>
            <a:xfrm>
              <a:off x="98703" y="4293096"/>
              <a:ext cx="3969241" cy="2166569"/>
            </a:xfrm>
            <a:custGeom>
              <a:avLst/>
              <a:gdLst>
                <a:gd name="connsiteX0" fmla="*/ 0 w 4341325"/>
                <a:gd name="connsiteY0" fmla="*/ 141511 h 2017445"/>
                <a:gd name="connsiteX1" fmla="*/ 0 w 4341325"/>
                <a:gd name="connsiteY1" fmla="*/ 141511 h 2017445"/>
                <a:gd name="connsiteX2" fmla="*/ 28281 w 4341325"/>
                <a:gd name="connsiteY2" fmla="*/ 282913 h 2017445"/>
                <a:gd name="connsiteX3" fmla="*/ 65988 w 4341325"/>
                <a:gd name="connsiteY3" fmla="*/ 490303 h 2017445"/>
                <a:gd name="connsiteX4" fmla="*/ 226244 w 4341325"/>
                <a:gd name="connsiteY4" fmla="*/ 631705 h 2017445"/>
                <a:gd name="connsiteX5" fmla="*/ 235671 w 4341325"/>
                <a:gd name="connsiteY5" fmla="*/ 659985 h 2017445"/>
                <a:gd name="connsiteX6" fmla="*/ 254524 w 4341325"/>
                <a:gd name="connsiteY6" fmla="*/ 848521 h 2017445"/>
                <a:gd name="connsiteX7" fmla="*/ 226244 w 4341325"/>
                <a:gd name="connsiteY7" fmla="*/ 1065338 h 2017445"/>
                <a:gd name="connsiteX8" fmla="*/ 179110 w 4341325"/>
                <a:gd name="connsiteY8" fmla="*/ 1159606 h 2017445"/>
                <a:gd name="connsiteX9" fmla="*/ 122549 w 4341325"/>
                <a:gd name="connsiteY9" fmla="*/ 1282154 h 2017445"/>
                <a:gd name="connsiteX10" fmla="*/ 103695 w 4341325"/>
                <a:gd name="connsiteY10" fmla="*/ 1395276 h 2017445"/>
                <a:gd name="connsiteX11" fmla="*/ 94268 w 4341325"/>
                <a:gd name="connsiteY11" fmla="*/ 1451837 h 2017445"/>
                <a:gd name="connsiteX12" fmla="*/ 160256 w 4341325"/>
                <a:gd name="connsiteY12" fmla="*/ 1583812 h 2017445"/>
                <a:gd name="connsiteX13" fmla="*/ 188537 w 4341325"/>
                <a:gd name="connsiteY13" fmla="*/ 1612092 h 2017445"/>
                <a:gd name="connsiteX14" fmla="*/ 263951 w 4341325"/>
                <a:gd name="connsiteY14" fmla="*/ 1715787 h 2017445"/>
                <a:gd name="connsiteX15" fmla="*/ 584462 w 4341325"/>
                <a:gd name="connsiteY15" fmla="*/ 1819482 h 2017445"/>
                <a:gd name="connsiteX16" fmla="*/ 904974 w 4341325"/>
                <a:gd name="connsiteY16" fmla="*/ 1951457 h 2017445"/>
                <a:gd name="connsiteX17" fmla="*/ 1461155 w 4341325"/>
                <a:gd name="connsiteY17" fmla="*/ 1979738 h 2017445"/>
                <a:gd name="connsiteX18" fmla="*/ 1904215 w 4341325"/>
                <a:gd name="connsiteY18" fmla="*/ 1970311 h 2017445"/>
                <a:gd name="connsiteX19" fmla="*/ 2045617 w 4341325"/>
                <a:gd name="connsiteY19" fmla="*/ 1951457 h 2017445"/>
                <a:gd name="connsiteX20" fmla="*/ 2177592 w 4341325"/>
                <a:gd name="connsiteY20" fmla="*/ 1942030 h 2017445"/>
                <a:gd name="connsiteX21" fmla="*/ 2762054 w 4341325"/>
                <a:gd name="connsiteY21" fmla="*/ 1951457 h 2017445"/>
                <a:gd name="connsiteX22" fmla="*/ 3016578 w 4341325"/>
                <a:gd name="connsiteY22" fmla="*/ 1998591 h 2017445"/>
                <a:gd name="connsiteX23" fmla="*/ 3223967 w 4341325"/>
                <a:gd name="connsiteY23" fmla="*/ 2017445 h 2017445"/>
                <a:gd name="connsiteX24" fmla="*/ 3657600 w 4341325"/>
                <a:gd name="connsiteY24" fmla="*/ 1923177 h 2017445"/>
                <a:gd name="connsiteX25" fmla="*/ 3949831 w 4341325"/>
                <a:gd name="connsiteY25" fmla="*/ 1847762 h 2017445"/>
                <a:gd name="connsiteX26" fmla="*/ 4015819 w 4341325"/>
                <a:gd name="connsiteY26" fmla="*/ 1762921 h 2017445"/>
                <a:gd name="connsiteX27" fmla="*/ 4119514 w 4341325"/>
                <a:gd name="connsiteY27" fmla="*/ 1612092 h 2017445"/>
                <a:gd name="connsiteX28" fmla="*/ 4270343 w 4341325"/>
                <a:gd name="connsiteY28" fmla="*/ 1432983 h 2017445"/>
                <a:gd name="connsiteX29" fmla="*/ 4336330 w 4341325"/>
                <a:gd name="connsiteY29" fmla="*/ 1263300 h 2017445"/>
                <a:gd name="connsiteX30" fmla="*/ 4251489 w 4341325"/>
                <a:gd name="connsiteY30" fmla="*/ 754253 h 2017445"/>
                <a:gd name="connsiteX31" fmla="*/ 4176075 w 4341325"/>
                <a:gd name="connsiteY31" fmla="*/ 603424 h 2017445"/>
                <a:gd name="connsiteX32" fmla="*/ 4138367 w 4341325"/>
                <a:gd name="connsiteY32" fmla="*/ 556290 h 2017445"/>
                <a:gd name="connsiteX33" fmla="*/ 4100660 w 4341325"/>
                <a:gd name="connsiteY33" fmla="*/ 537437 h 2017445"/>
                <a:gd name="connsiteX34" fmla="*/ 4072380 w 4341325"/>
                <a:gd name="connsiteY34" fmla="*/ 499729 h 2017445"/>
                <a:gd name="connsiteX35" fmla="*/ 3864990 w 4341325"/>
                <a:gd name="connsiteY35" fmla="*/ 452595 h 2017445"/>
                <a:gd name="connsiteX36" fmla="*/ 3770722 w 4341325"/>
                <a:gd name="connsiteY36" fmla="*/ 433742 h 2017445"/>
                <a:gd name="connsiteX37" fmla="*/ 3676454 w 4341325"/>
                <a:gd name="connsiteY37" fmla="*/ 348900 h 2017445"/>
                <a:gd name="connsiteX38" fmla="*/ 3657600 w 4341325"/>
                <a:gd name="connsiteY38" fmla="*/ 264059 h 2017445"/>
                <a:gd name="connsiteX39" fmla="*/ 3629320 w 4341325"/>
                <a:gd name="connsiteY39" fmla="*/ 235779 h 2017445"/>
                <a:gd name="connsiteX40" fmla="*/ 3487918 w 4341325"/>
                <a:gd name="connsiteY40" fmla="*/ 169791 h 2017445"/>
                <a:gd name="connsiteX41" fmla="*/ 3421930 w 4341325"/>
                <a:gd name="connsiteY41" fmla="*/ 160364 h 2017445"/>
                <a:gd name="connsiteX42" fmla="*/ 3129699 w 4341325"/>
                <a:gd name="connsiteY42" fmla="*/ 113230 h 2017445"/>
                <a:gd name="connsiteX43" fmla="*/ 2828042 w 4341325"/>
                <a:gd name="connsiteY43" fmla="*/ 94377 h 2017445"/>
                <a:gd name="connsiteX44" fmla="*/ 1857081 w 4341325"/>
                <a:gd name="connsiteY44" fmla="*/ 47243 h 2017445"/>
                <a:gd name="connsiteX45" fmla="*/ 1725106 w 4341325"/>
                <a:gd name="connsiteY45" fmla="*/ 37816 h 2017445"/>
                <a:gd name="connsiteX46" fmla="*/ 1611984 w 4341325"/>
                <a:gd name="connsiteY46" fmla="*/ 28389 h 2017445"/>
                <a:gd name="connsiteX47" fmla="*/ 1300899 w 4341325"/>
                <a:gd name="connsiteY47" fmla="*/ 18962 h 2017445"/>
                <a:gd name="connsiteX48" fmla="*/ 235671 w 4341325"/>
                <a:gd name="connsiteY48" fmla="*/ 18962 h 2017445"/>
                <a:gd name="connsiteX49" fmla="*/ 169683 w 4341325"/>
                <a:gd name="connsiteY49" fmla="*/ 28389 h 2017445"/>
                <a:gd name="connsiteX50" fmla="*/ 113122 w 4341325"/>
                <a:gd name="connsiteY50" fmla="*/ 84950 h 2017445"/>
                <a:gd name="connsiteX51" fmla="*/ 103695 w 4341325"/>
                <a:gd name="connsiteY51" fmla="*/ 132084 h 2017445"/>
                <a:gd name="connsiteX52" fmla="*/ 75415 w 4341325"/>
                <a:gd name="connsiteY52" fmla="*/ 141511 h 2017445"/>
                <a:gd name="connsiteX53" fmla="*/ 28281 w 4341325"/>
                <a:gd name="connsiteY53" fmla="*/ 150938 h 2017445"/>
                <a:gd name="connsiteX54" fmla="*/ 47134 w 4341325"/>
                <a:gd name="connsiteY54" fmla="*/ 188645 h 2017445"/>
                <a:gd name="connsiteX55" fmla="*/ 56561 w 4341325"/>
                <a:gd name="connsiteY55" fmla="*/ 150938 h 201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341325" h="2017445">
                  <a:moveTo>
                    <a:pt x="0" y="141511"/>
                  </a:moveTo>
                  <a:lnTo>
                    <a:pt x="0" y="141511"/>
                  </a:lnTo>
                  <a:cubicBezTo>
                    <a:pt x="9427" y="188645"/>
                    <a:pt x="20114" y="235544"/>
                    <a:pt x="28281" y="282913"/>
                  </a:cubicBezTo>
                  <a:cubicBezTo>
                    <a:pt x="29442" y="289646"/>
                    <a:pt x="48809" y="459763"/>
                    <a:pt x="65988" y="490303"/>
                  </a:cubicBezTo>
                  <a:cubicBezTo>
                    <a:pt x="103480" y="556955"/>
                    <a:pt x="166337" y="589770"/>
                    <a:pt x="226244" y="631705"/>
                  </a:cubicBezTo>
                  <a:cubicBezTo>
                    <a:pt x="229386" y="641132"/>
                    <a:pt x="233722" y="650241"/>
                    <a:pt x="235671" y="659985"/>
                  </a:cubicBezTo>
                  <a:cubicBezTo>
                    <a:pt x="247085" y="717054"/>
                    <a:pt x="250411" y="795050"/>
                    <a:pt x="254524" y="848521"/>
                  </a:cubicBezTo>
                  <a:cubicBezTo>
                    <a:pt x="245097" y="920793"/>
                    <a:pt x="243415" y="994505"/>
                    <a:pt x="226244" y="1065338"/>
                  </a:cubicBezTo>
                  <a:cubicBezTo>
                    <a:pt x="217967" y="1099481"/>
                    <a:pt x="194069" y="1127818"/>
                    <a:pt x="179110" y="1159606"/>
                  </a:cubicBezTo>
                  <a:cubicBezTo>
                    <a:pt x="81535" y="1366950"/>
                    <a:pt x="215253" y="1096742"/>
                    <a:pt x="122549" y="1282154"/>
                  </a:cubicBezTo>
                  <a:lnTo>
                    <a:pt x="103695" y="1395276"/>
                  </a:lnTo>
                  <a:lnTo>
                    <a:pt x="94268" y="1451837"/>
                  </a:lnTo>
                  <a:cubicBezTo>
                    <a:pt x="116264" y="1495829"/>
                    <a:pt x="135318" y="1541419"/>
                    <a:pt x="160256" y="1583812"/>
                  </a:cubicBezTo>
                  <a:cubicBezTo>
                    <a:pt x="167015" y="1595303"/>
                    <a:pt x="180892" y="1601170"/>
                    <a:pt x="188537" y="1612092"/>
                  </a:cubicBezTo>
                  <a:cubicBezTo>
                    <a:pt x="210208" y="1643050"/>
                    <a:pt x="225770" y="1695573"/>
                    <a:pt x="263951" y="1715787"/>
                  </a:cubicBezTo>
                  <a:cubicBezTo>
                    <a:pt x="368514" y="1771144"/>
                    <a:pt x="473058" y="1776634"/>
                    <a:pt x="584462" y="1819482"/>
                  </a:cubicBezTo>
                  <a:cubicBezTo>
                    <a:pt x="782256" y="1895556"/>
                    <a:pt x="709615" y="1912385"/>
                    <a:pt x="904974" y="1951457"/>
                  </a:cubicBezTo>
                  <a:cubicBezTo>
                    <a:pt x="1044473" y="1979357"/>
                    <a:pt x="1368902" y="1977432"/>
                    <a:pt x="1461155" y="1979738"/>
                  </a:cubicBezTo>
                  <a:cubicBezTo>
                    <a:pt x="1608842" y="1976596"/>
                    <a:pt x="1756668" y="1977451"/>
                    <a:pt x="1904215" y="1970311"/>
                  </a:cubicBezTo>
                  <a:cubicBezTo>
                    <a:pt x="1951711" y="1968013"/>
                    <a:pt x="1998318" y="1956350"/>
                    <a:pt x="2045617" y="1951457"/>
                  </a:cubicBezTo>
                  <a:cubicBezTo>
                    <a:pt x="2089487" y="1946919"/>
                    <a:pt x="2133600" y="1945172"/>
                    <a:pt x="2177592" y="1942030"/>
                  </a:cubicBezTo>
                  <a:cubicBezTo>
                    <a:pt x="2372413" y="1945172"/>
                    <a:pt x="2567364" y="1943669"/>
                    <a:pt x="2762054" y="1951457"/>
                  </a:cubicBezTo>
                  <a:cubicBezTo>
                    <a:pt x="2857522" y="1955276"/>
                    <a:pt x="2922075" y="1985466"/>
                    <a:pt x="3016578" y="1998591"/>
                  </a:cubicBezTo>
                  <a:cubicBezTo>
                    <a:pt x="3085333" y="2008140"/>
                    <a:pt x="3154837" y="2011160"/>
                    <a:pt x="3223967" y="2017445"/>
                  </a:cubicBezTo>
                  <a:cubicBezTo>
                    <a:pt x="3624262" y="1967407"/>
                    <a:pt x="3280363" y="2024386"/>
                    <a:pt x="3657600" y="1923177"/>
                  </a:cubicBezTo>
                  <a:cubicBezTo>
                    <a:pt x="4069193" y="1812751"/>
                    <a:pt x="3652714" y="1946804"/>
                    <a:pt x="3949831" y="1847762"/>
                  </a:cubicBezTo>
                  <a:cubicBezTo>
                    <a:pt x="3971827" y="1819482"/>
                    <a:pt x="3994885" y="1791996"/>
                    <a:pt x="4015819" y="1762921"/>
                  </a:cubicBezTo>
                  <a:cubicBezTo>
                    <a:pt x="4051469" y="1713408"/>
                    <a:pt x="4082248" y="1660400"/>
                    <a:pt x="4119514" y="1612092"/>
                  </a:cubicBezTo>
                  <a:cubicBezTo>
                    <a:pt x="4167189" y="1550292"/>
                    <a:pt x="4220067" y="1492686"/>
                    <a:pt x="4270343" y="1432983"/>
                  </a:cubicBezTo>
                  <a:cubicBezTo>
                    <a:pt x="4292339" y="1376422"/>
                    <a:pt x="4330169" y="1323674"/>
                    <a:pt x="4336330" y="1263300"/>
                  </a:cubicBezTo>
                  <a:cubicBezTo>
                    <a:pt x="4356769" y="1063000"/>
                    <a:pt x="4311725" y="934960"/>
                    <a:pt x="4251489" y="754253"/>
                  </a:cubicBezTo>
                  <a:cubicBezTo>
                    <a:pt x="4226048" y="677929"/>
                    <a:pt x="4218708" y="662044"/>
                    <a:pt x="4176075" y="603424"/>
                  </a:cubicBezTo>
                  <a:cubicBezTo>
                    <a:pt x="4164241" y="587152"/>
                    <a:pt x="4153509" y="569539"/>
                    <a:pt x="4138367" y="556290"/>
                  </a:cubicBezTo>
                  <a:cubicBezTo>
                    <a:pt x="4127791" y="547036"/>
                    <a:pt x="4113229" y="543721"/>
                    <a:pt x="4100660" y="537437"/>
                  </a:cubicBezTo>
                  <a:cubicBezTo>
                    <a:pt x="4091233" y="524868"/>
                    <a:pt x="4085635" y="508164"/>
                    <a:pt x="4072380" y="499729"/>
                  </a:cubicBezTo>
                  <a:cubicBezTo>
                    <a:pt x="4015622" y="463610"/>
                    <a:pt x="3923791" y="462395"/>
                    <a:pt x="3864990" y="452595"/>
                  </a:cubicBezTo>
                  <a:cubicBezTo>
                    <a:pt x="3833381" y="447327"/>
                    <a:pt x="3802145" y="440026"/>
                    <a:pt x="3770722" y="433742"/>
                  </a:cubicBezTo>
                  <a:cubicBezTo>
                    <a:pt x="3759997" y="424804"/>
                    <a:pt x="3688426" y="368055"/>
                    <a:pt x="3676454" y="348900"/>
                  </a:cubicBezTo>
                  <a:cubicBezTo>
                    <a:pt x="3670439" y="339276"/>
                    <a:pt x="3660543" y="269944"/>
                    <a:pt x="3657600" y="264059"/>
                  </a:cubicBezTo>
                  <a:cubicBezTo>
                    <a:pt x="3651638" y="252135"/>
                    <a:pt x="3640241" y="243424"/>
                    <a:pt x="3629320" y="235779"/>
                  </a:cubicBezTo>
                  <a:cubicBezTo>
                    <a:pt x="3589906" y="208189"/>
                    <a:pt x="3534188" y="182130"/>
                    <a:pt x="3487918" y="169791"/>
                  </a:cubicBezTo>
                  <a:cubicBezTo>
                    <a:pt x="3466449" y="164066"/>
                    <a:pt x="3443811" y="164225"/>
                    <a:pt x="3421930" y="160364"/>
                  </a:cubicBezTo>
                  <a:cubicBezTo>
                    <a:pt x="3307205" y="140119"/>
                    <a:pt x="3265973" y="121747"/>
                    <a:pt x="3129699" y="113230"/>
                  </a:cubicBezTo>
                  <a:lnTo>
                    <a:pt x="2828042" y="94377"/>
                  </a:lnTo>
                  <a:cubicBezTo>
                    <a:pt x="2361877" y="33572"/>
                    <a:pt x="2684087" y="67917"/>
                    <a:pt x="1857081" y="47243"/>
                  </a:cubicBezTo>
                  <a:lnTo>
                    <a:pt x="1725106" y="37816"/>
                  </a:lnTo>
                  <a:cubicBezTo>
                    <a:pt x="1687379" y="34914"/>
                    <a:pt x="1649785" y="30069"/>
                    <a:pt x="1611984" y="28389"/>
                  </a:cubicBezTo>
                  <a:cubicBezTo>
                    <a:pt x="1508344" y="23783"/>
                    <a:pt x="1404594" y="22104"/>
                    <a:pt x="1300899" y="18962"/>
                  </a:cubicBezTo>
                  <a:cubicBezTo>
                    <a:pt x="876693" y="-13667"/>
                    <a:pt x="1129894" y="2248"/>
                    <a:pt x="235671" y="18962"/>
                  </a:cubicBezTo>
                  <a:cubicBezTo>
                    <a:pt x="213456" y="19377"/>
                    <a:pt x="191679" y="25247"/>
                    <a:pt x="169683" y="28389"/>
                  </a:cubicBezTo>
                  <a:cubicBezTo>
                    <a:pt x="130985" y="41288"/>
                    <a:pt x="133671" y="33576"/>
                    <a:pt x="113122" y="84950"/>
                  </a:cubicBezTo>
                  <a:cubicBezTo>
                    <a:pt x="107171" y="99827"/>
                    <a:pt x="112583" y="118752"/>
                    <a:pt x="103695" y="132084"/>
                  </a:cubicBezTo>
                  <a:cubicBezTo>
                    <a:pt x="98183" y="140352"/>
                    <a:pt x="85055" y="139101"/>
                    <a:pt x="75415" y="141511"/>
                  </a:cubicBezTo>
                  <a:cubicBezTo>
                    <a:pt x="59871" y="145397"/>
                    <a:pt x="43992" y="147796"/>
                    <a:pt x="28281" y="150938"/>
                  </a:cubicBezTo>
                  <a:cubicBezTo>
                    <a:pt x="48877" y="181833"/>
                    <a:pt x="47134" y="167889"/>
                    <a:pt x="47134" y="188645"/>
                  </a:cubicBezTo>
                  <a:lnTo>
                    <a:pt x="56561" y="150938"/>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graphicFrame>
            <p:nvGraphicFramePr>
              <p:cNvPr id="17" name="Tabela 16">
                <a:extLst>
                  <a:ext uri="{FF2B5EF4-FFF2-40B4-BE49-F238E27FC236}">
                    <a16:creationId xmlns=""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3434734024"/>
                  </p:ext>
                </p:extLst>
              </p:nvPr>
            </p:nvGraphicFramePr>
            <p:xfrm>
              <a:off x="5400408" y="1952767"/>
              <a:ext cx="2332701" cy="1737360"/>
            </p:xfrm>
            <a:graphic>
              <a:graphicData uri="http://schemas.openxmlformats.org/drawingml/2006/table">
                <a:tbl>
                  <a:tblPr firstRow="1" bandRow="1">
                    <a:tableStyleId>{5C22544A-7EE6-4342-B048-85BDC9FD1C3A}</a:tableStyleId>
                  </a:tblPr>
                  <a:tblGrid>
                    <a:gridCol w="462780">
                      <a:extLst>
                        <a:ext uri="{9D8B030D-6E8A-4147-A177-3AD203B41FA5}">
                          <a16:colId xmlns="" xmlns:a16="http://schemas.microsoft.com/office/drawing/2014/main" val="3968435274"/>
                        </a:ext>
                      </a:extLst>
                    </a:gridCol>
                    <a:gridCol w="610935">
                      <a:extLst>
                        <a:ext uri="{9D8B030D-6E8A-4147-A177-3AD203B41FA5}">
                          <a16:colId xmlns="" xmlns:a16="http://schemas.microsoft.com/office/drawing/2014/main" val="1993104137"/>
                        </a:ext>
                      </a:extLst>
                    </a:gridCol>
                    <a:gridCol w="629493">
                      <a:extLst>
                        <a:ext uri="{9D8B030D-6E8A-4147-A177-3AD203B41FA5}">
                          <a16:colId xmlns="" xmlns:a16="http://schemas.microsoft.com/office/drawing/2014/main" val="1690612267"/>
                        </a:ext>
                      </a:extLst>
                    </a:gridCol>
                    <a:gridCol w="629493">
                      <a:extLst>
                        <a:ext uri="{9D8B030D-6E8A-4147-A177-3AD203B41FA5}">
                          <a16:colId xmlns="" xmlns:a16="http://schemas.microsoft.com/office/drawing/2014/main" val="2239736241"/>
                        </a:ext>
                      </a:extLst>
                    </a:gridCol>
                  </a:tblGrid>
                  <a:tr h="450429">
                    <a:tc>
                      <a:txBody>
                        <a:bodyPr/>
                        <a:lstStyle/>
                        <a:p>
                          <a:endParaRPr lang="en-US"/>
                        </a:p>
                      </a:txBody>
                      <a:tcPr/>
                    </a:tc>
                    <a:tc>
                      <a:txBody>
                        <a:bodyPr/>
                        <a:lstStyle/>
                        <a:p>
                          <a:pPr algn="ctr"/>
                          <a14:m>
                            <m:oMathPara xmlns:m="http://schemas.openxmlformats.org/officeDocument/2006/math">
                              <m:oMathParaPr>
                                <m:jc m:val="centerGroup"/>
                              </m:oMathParaPr>
                              <m:oMath xmlns:m="http://schemas.openxmlformats.org/officeDocument/2006/math">
                                <m:r>
                                  <a:rPr lang="pl-PL" sz="2400" b="0" i="1" smtClean="0">
                                    <a:solidFill>
                                      <a:schemeClr val="bg1"/>
                                    </a:solidFill>
                                    <a:latin typeface="Cambria Math" panose="02040503050406030204" pitchFamily="18" charset="0"/>
                                    <a:ea typeface="Cambria Math" panose="02040503050406030204" pitchFamily="18" charset="0"/>
                                  </a:rPr>
                                  <m:t>𝑎</m:t>
                                </m:r>
                              </m:oMath>
                            </m:oMathPara>
                          </a14:m>
                          <a:endParaRPr lang="en-US" sz="2400" b="0" i="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400" b="0" i="1">
                              <a:latin typeface="Cambria Math" panose="02040503050406030204" pitchFamily="18" charset="0"/>
                              <a:ea typeface="Cambria Math" panose="02040503050406030204" pitchFamily="18" charset="0"/>
                            </a:rPr>
                            <a:t>b</a:t>
                          </a:r>
                          <a:endParaRPr lang="en-US" sz="2400" b="0" i="1">
                            <a:latin typeface="Cambria Math" panose="02040503050406030204" pitchFamily="18" charset="0"/>
                            <a:ea typeface="Cambria Math" panose="02040503050406030204" pitchFamily="18" charset="0"/>
                          </a:endParaRPr>
                        </a:p>
                      </a:txBody>
                      <a:tcPr/>
                    </a:tc>
                    <a:tc>
                      <a:txBody>
                        <a:bodyPr/>
                        <a:lstStyle/>
                        <a:p>
                          <a:endParaRPr lang="en-US"/>
                        </a:p>
                      </a:txBody>
                      <a:tcPr/>
                    </a:tc>
                    <a:extLst>
                      <a:ext uri="{0D108BD9-81ED-4DB2-BD59-A6C34878D82A}">
                        <a16:rowId xmlns="" xmlns:a16="http://schemas.microsoft.com/office/drawing/2014/main" val="3522901080"/>
                      </a:ext>
                    </a:extLst>
                  </a:tr>
                  <a:tr h="450429">
                    <a:tc>
                      <a:txBody>
                        <a:bodyPr/>
                        <a:lstStyle/>
                        <a:p>
                          <a:pPr algn="ctr"/>
                          <a:r>
                            <a:rPr lang="pl-PL" sz="2400" i="1" dirty="0">
                              <a:solidFill>
                                <a:srgbClr val="0000FF"/>
                              </a:solidFill>
                              <a:latin typeface="Cambria Math" panose="02040503050406030204" pitchFamily="18" charset="0"/>
                              <a:ea typeface="Cambria Math" panose="02040503050406030204" pitchFamily="18" charset="0"/>
                            </a:rPr>
                            <a:t>x</a:t>
                          </a:r>
                          <a:r>
                            <a:rPr lang="pl-PL" sz="2400" i="1" baseline="-25000" dirty="0">
                              <a:solidFill>
                                <a:srgbClr val="0000FF"/>
                              </a:solidFill>
                              <a:latin typeface="Cambria Math" panose="02040503050406030204" pitchFamily="18" charset="0"/>
                              <a:ea typeface="Cambria Math" panose="02040503050406030204" pitchFamily="18" charset="0"/>
                            </a:rPr>
                            <a:t>1</a:t>
                          </a:r>
                          <a:endParaRPr lang="en-US" sz="24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240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𝑣</m:t>
                                    </m:r>
                                  </m:e>
                                  <m:sub>
                                    <m:r>
                                      <a:rPr lang="pl-PL" sz="2400" b="0" i="1" smtClean="0">
                                        <a:solidFill>
                                          <a:srgbClr val="0000FF"/>
                                        </a:solidFill>
                                        <a:latin typeface="Cambria Math" panose="02040503050406030204" pitchFamily="18" charset="0"/>
                                      </a:rPr>
                                      <m:t>1</m:t>
                                    </m:r>
                                  </m:sub>
                                </m:sSub>
                              </m:oMath>
                            </m:oMathPara>
                          </a14:m>
                          <a:endParaRPr lang="en-US" sz="240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400" i="1" smtClean="0">
                                        <a:solidFill>
                                          <a:srgbClr val="0000FF"/>
                                        </a:solidFill>
                                        <a:latin typeface="Cambria Math" panose="02040503050406030204" pitchFamily="18" charset="0"/>
                                      </a:rPr>
                                    </m:ctrlPr>
                                  </m:sSubSupPr>
                                  <m:e>
                                    <m:r>
                                      <a:rPr lang="pl-PL" sz="2400" b="0" i="1" smtClean="0">
                                        <a:solidFill>
                                          <a:srgbClr val="0000FF"/>
                                        </a:solidFill>
                                        <a:latin typeface="Cambria Math" panose="02040503050406030204" pitchFamily="18" charset="0"/>
                                      </a:rPr>
                                      <m:t>𝑣</m:t>
                                    </m:r>
                                  </m:e>
                                  <m:sub>
                                    <m:r>
                                      <a:rPr lang="pl-PL" sz="2400" b="0" i="1" smtClean="0">
                                        <a:solidFill>
                                          <a:srgbClr val="0000FF"/>
                                        </a:solidFill>
                                        <a:latin typeface="Cambria Math" panose="02040503050406030204" pitchFamily="18" charset="0"/>
                                      </a:rPr>
                                      <m:t>1</m:t>
                                    </m:r>
                                  </m:sub>
                                  <m:sup>
                                    <m:r>
                                      <a:rPr lang="pl-PL" sz="2400" b="0" i="1" smtClean="0">
                                        <a:solidFill>
                                          <a:srgbClr val="0000FF"/>
                                        </a:solidFill>
                                        <a:latin typeface="Cambria Math" panose="02040503050406030204" pitchFamily="18" charset="0"/>
                                      </a:rPr>
                                      <m:t>′</m:t>
                                    </m:r>
                                  </m:sup>
                                </m:sSubSup>
                              </m:oMath>
                            </m:oMathPara>
                          </a14:m>
                          <a:endParaRPr lang="en-US" sz="2400"/>
                        </a:p>
                      </a:txBody>
                      <a:tcPr/>
                    </a:tc>
                    <a:tc>
                      <a:txBody>
                        <a:bodyPr/>
                        <a:lstStyle/>
                        <a:p>
                          <a:endParaRPr lang="en-US"/>
                        </a:p>
                      </a:txBody>
                      <a:tcPr/>
                    </a:tc>
                    <a:extLst>
                      <a:ext uri="{0D108BD9-81ED-4DB2-BD59-A6C34878D82A}">
                        <a16:rowId xmlns="" xmlns:a16="http://schemas.microsoft.com/office/drawing/2014/main" val="1569290743"/>
                      </a:ext>
                    </a:extLst>
                  </a:tr>
                  <a:tr h="450429">
                    <a:tc>
                      <a:txBody>
                        <a:bodyPr/>
                        <a:lstStyle/>
                        <a:p>
                          <a:pPr algn="ctr"/>
                          <a:r>
                            <a:rPr lang="pl-PL" sz="2400" i="1">
                              <a:solidFill>
                                <a:srgbClr val="0000FF"/>
                              </a:solidFill>
                              <a:latin typeface="Cambria Math" panose="02040503050406030204" pitchFamily="18" charset="0"/>
                              <a:ea typeface="Cambria Math" panose="02040503050406030204" pitchFamily="18" charset="0"/>
                            </a:rPr>
                            <a:t>x</a:t>
                          </a:r>
                          <a:r>
                            <a:rPr lang="pl-PL" sz="2400" i="1" baseline="-25000">
                              <a:solidFill>
                                <a:srgbClr val="0000FF"/>
                              </a:solidFill>
                              <a:latin typeface="Cambria Math" panose="02040503050406030204" pitchFamily="18" charset="0"/>
                              <a:ea typeface="Cambria Math" panose="02040503050406030204" pitchFamily="18" charset="0"/>
                            </a:rPr>
                            <a:t>2</a:t>
                          </a:r>
                          <a:endParaRPr lang="en-US" sz="2400" i="1">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240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𝑣</m:t>
                                    </m:r>
                                  </m:e>
                                  <m:sub>
                                    <m:r>
                                      <a:rPr lang="pl-PL" sz="2400" b="0" i="1" smtClean="0">
                                        <a:solidFill>
                                          <a:srgbClr val="0000FF"/>
                                        </a:solidFill>
                                        <a:latin typeface="Cambria Math" panose="02040503050406030204" pitchFamily="18" charset="0"/>
                                      </a:rPr>
                                      <m:t>2</m:t>
                                    </m:r>
                                  </m:sub>
                                </m:sSub>
                              </m:oMath>
                            </m:oMathPara>
                          </a14:m>
                          <a:endParaRPr lang="en-US" sz="240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400" i="1" smtClean="0">
                                        <a:solidFill>
                                          <a:srgbClr val="0000FF"/>
                                        </a:solidFill>
                                        <a:latin typeface="Cambria Math" panose="02040503050406030204" pitchFamily="18" charset="0"/>
                                      </a:rPr>
                                    </m:ctrlPr>
                                  </m:sSubSupPr>
                                  <m:e>
                                    <m:r>
                                      <a:rPr lang="pl-PL" sz="2400" b="0" i="1" smtClean="0">
                                        <a:solidFill>
                                          <a:srgbClr val="0000FF"/>
                                        </a:solidFill>
                                        <a:latin typeface="Cambria Math" panose="02040503050406030204" pitchFamily="18" charset="0"/>
                                      </a:rPr>
                                      <m:t>𝑣</m:t>
                                    </m:r>
                                  </m:e>
                                  <m:sub>
                                    <m:r>
                                      <a:rPr lang="pl-PL" sz="2400" b="0" i="1" smtClean="0">
                                        <a:solidFill>
                                          <a:srgbClr val="0000FF"/>
                                        </a:solidFill>
                                        <a:latin typeface="Cambria Math" panose="02040503050406030204" pitchFamily="18" charset="0"/>
                                      </a:rPr>
                                      <m:t>2</m:t>
                                    </m:r>
                                  </m:sub>
                                  <m:sup>
                                    <m:r>
                                      <a:rPr lang="pl-PL" sz="2400" b="0" i="1" smtClean="0">
                                        <a:solidFill>
                                          <a:srgbClr val="0000FF"/>
                                        </a:solidFill>
                                        <a:latin typeface="Cambria Math" panose="02040503050406030204" pitchFamily="18" charset="0"/>
                                      </a:rPr>
                                      <m:t>′</m:t>
                                    </m:r>
                                  </m:sup>
                                </m:sSubSup>
                              </m:oMath>
                            </m:oMathPara>
                          </a14:m>
                          <a:endParaRPr lang="en-US" sz="2400"/>
                        </a:p>
                      </a:txBody>
                      <a:tcPr/>
                    </a:tc>
                    <a:tc>
                      <a:txBody>
                        <a:bodyPr/>
                        <a:lstStyle/>
                        <a:p>
                          <a:endParaRPr lang="en-US"/>
                        </a:p>
                      </a:txBody>
                      <a:tcPr/>
                    </a:tc>
                    <a:extLst>
                      <a:ext uri="{0D108BD9-81ED-4DB2-BD59-A6C34878D82A}">
                        <a16:rowId xmlns="" xmlns:a16="http://schemas.microsoft.com/office/drawing/2014/main" val="1251112509"/>
                      </a:ext>
                    </a:extLst>
                  </a:tr>
                  <a:tr h="360344">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endParaRPr lang="en-US" dirty="0"/>
                        </a:p>
                      </a:txBody>
                      <a:tcPr/>
                    </a:tc>
                    <a:extLst>
                      <a:ext uri="{0D108BD9-81ED-4DB2-BD59-A6C34878D82A}">
                        <a16:rowId xmlns="" xmlns:a16="http://schemas.microsoft.com/office/drawing/2014/main" val="2030681855"/>
                      </a:ext>
                    </a:extLst>
                  </a:tr>
                </a:tbl>
              </a:graphicData>
            </a:graphic>
          </p:graphicFrame>
        </mc:Choice>
        <mc:Fallback xmlns="">
          <p:graphicFrame>
            <p:nvGraphicFramePr>
              <p:cNvPr id="17" name="Tabela 16">
                <a:extLst>
                  <a:ext uri="{FF2B5EF4-FFF2-40B4-BE49-F238E27FC236}">
                    <a16:creationId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3434734024"/>
                  </p:ext>
                </p:extLst>
              </p:nvPr>
            </p:nvGraphicFramePr>
            <p:xfrm>
              <a:off x="5400408" y="1952767"/>
              <a:ext cx="2332701" cy="1737360"/>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val="3968435274"/>
                        </a:ext>
                      </a:extLst>
                    </a:gridCol>
                    <a:gridCol w="610935">
                      <a:extLst>
                        <a:ext uri="{9D8B030D-6E8A-4147-A177-3AD203B41FA5}">
                          <a16:colId xmlns:a16="http://schemas.microsoft.com/office/drawing/2014/main" val="1993104137"/>
                        </a:ext>
                      </a:extLst>
                    </a:gridCol>
                    <a:gridCol w="629493">
                      <a:extLst>
                        <a:ext uri="{9D8B030D-6E8A-4147-A177-3AD203B41FA5}">
                          <a16:colId xmlns:a16="http://schemas.microsoft.com/office/drawing/2014/main" val="1690612267"/>
                        </a:ext>
                      </a:extLst>
                    </a:gridCol>
                    <a:gridCol w="629493">
                      <a:extLst>
                        <a:ext uri="{9D8B030D-6E8A-4147-A177-3AD203B41FA5}">
                          <a16:colId xmlns:a16="http://schemas.microsoft.com/office/drawing/2014/main" val="2239736241"/>
                        </a:ext>
                      </a:extLst>
                    </a:gridCol>
                  </a:tblGrid>
                  <a:tr h="457200">
                    <a:tc>
                      <a:txBody>
                        <a:bodyPr/>
                        <a:lstStyle/>
                        <a:p>
                          <a:endParaRPr lang="en-US"/>
                        </a:p>
                      </a:txBody>
                      <a:tcPr/>
                    </a:tc>
                    <a:tc>
                      <a:txBody>
                        <a:bodyPr/>
                        <a:lstStyle/>
                        <a:p>
                          <a:endParaRPr lang="pl-PL"/>
                        </a:p>
                      </a:txBody>
                      <a:tcPr>
                        <a:blipFill>
                          <a:blip r:embed="rId7"/>
                          <a:stretch>
                            <a:fillRect l="-76238" t="-10667" r="-208911" b="-301333"/>
                          </a:stretch>
                        </a:blipFill>
                      </a:tcPr>
                    </a:tc>
                    <a:tc>
                      <a:txBody>
                        <a:bodyPr/>
                        <a:lstStyle/>
                        <a:p>
                          <a:pPr algn="ctr"/>
                          <a:r>
                            <a:rPr lang="pl-PL" sz="2400" b="0" i="1">
                              <a:latin typeface="Cambria Math" panose="02040503050406030204" pitchFamily="18" charset="0"/>
                              <a:ea typeface="Cambria Math" panose="02040503050406030204" pitchFamily="18" charset="0"/>
                            </a:rPr>
                            <a:t>b</a:t>
                          </a:r>
                          <a:endParaRPr lang="en-US" sz="2400" b="0" i="1">
                            <a:latin typeface="Cambria Math" panose="02040503050406030204" pitchFamily="18" charset="0"/>
                            <a:ea typeface="Cambria Math" panose="02040503050406030204" pitchFamily="18" charset="0"/>
                          </a:endParaRPr>
                        </a:p>
                      </a:txBody>
                      <a:tcPr/>
                    </a:tc>
                    <a:tc>
                      <a:txBody>
                        <a:bodyPr/>
                        <a:lstStyle/>
                        <a:p>
                          <a:endParaRPr lang="en-US"/>
                        </a:p>
                      </a:txBody>
                      <a:tcPr/>
                    </a:tc>
                    <a:extLst>
                      <a:ext uri="{0D108BD9-81ED-4DB2-BD59-A6C34878D82A}">
                        <a16:rowId xmlns:a16="http://schemas.microsoft.com/office/drawing/2014/main" val="3522901080"/>
                      </a:ext>
                    </a:extLst>
                  </a:tr>
                  <a:tr h="457200">
                    <a:tc>
                      <a:txBody>
                        <a:bodyPr/>
                        <a:lstStyle/>
                        <a:p>
                          <a:pPr algn="ctr"/>
                          <a:r>
                            <a:rPr lang="pl-PL" sz="2400" i="1" dirty="0">
                              <a:solidFill>
                                <a:srgbClr val="0000FF"/>
                              </a:solidFill>
                              <a:latin typeface="Cambria Math" panose="02040503050406030204" pitchFamily="18" charset="0"/>
                              <a:ea typeface="Cambria Math" panose="02040503050406030204" pitchFamily="18" charset="0"/>
                            </a:rPr>
                            <a:t>x</a:t>
                          </a:r>
                          <a:r>
                            <a:rPr lang="pl-PL" sz="2400" i="1" baseline="-25000" dirty="0">
                              <a:solidFill>
                                <a:srgbClr val="0000FF"/>
                              </a:solidFill>
                              <a:latin typeface="Cambria Math" panose="02040503050406030204" pitchFamily="18" charset="0"/>
                              <a:ea typeface="Cambria Math" panose="02040503050406030204" pitchFamily="18" charset="0"/>
                            </a:rPr>
                            <a:t>1</a:t>
                          </a:r>
                          <a:endParaRPr lang="en-US" sz="24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pl-PL"/>
                        </a:p>
                      </a:txBody>
                      <a:tcPr>
                        <a:blipFill>
                          <a:blip r:embed="rId7"/>
                          <a:stretch>
                            <a:fillRect l="-76238" t="-109211" r="-208911" b="-197368"/>
                          </a:stretch>
                        </a:blipFill>
                      </a:tcPr>
                    </a:tc>
                    <a:tc>
                      <a:txBody>
                        <a:bodyPr/>
                        <a:lstStyle/>
                        <a:p>
                          <a:endParaRPr lang="pl-PL"/>
                        </a:p>
                      </a:txBody>
                      <a:tcPr>
                        <a:blipFill>
                          <a:blip r:embed="rId7"/>
                          <a:stretch>
                            <a:fillRect l="-172816" t="-109211" r="-104854" b="-197368"/>
                          </a:stretch>
                        </a:blipFill>
                      </a:tcPr>
                    </a:tc>
                    <a:tc>
                      <a:txBody>
                        <a:bodyPr/>
                        <a:lstStyle/>
                        <a:p>
                          <a:endParaRPr lang="en-US"/>
                        </a:p>
                      </a:txBody>
                      <a:tcPr/>
                    </a:tc>
                    <a:extLst>
                      <a:ext uri="{0D108BD9-81ED-4DB2-BD59-A6C34878D82A}">
                        <a16:rowId xmlns:a16="http://schemas.microsoft.com/office/drawing/2014/main" val="1569290743"/>
                      </a:ext>
                    </a:extLst>
                  </a:tr>
                  <a:tr h="457200">
                    <a:tc>
                      <a:txBody>
                        <a:bodyPr/>
                        <a:lstStyle/>
                        <a:p>
                          <a:pPr algn="ctr"/>
                          <a:r>
                            <a:rPr lang="pl-PL" sz="2400" i="1">
                              <a:solidFill>
                                <a:srgbClr val="0000FF"/>
                              </a:solidFill>
                              <a:latin typeface="Cambria Math" panose="02040503050406030204" pitchFamily="18" charset="0"/>
                              <a:ea typeface="Cambria Math" panose="02040503050406030204" pitchFamily="18" charset="0"/>
                            </a:rPr>
                            <a:t>x</a:t>
                          </a:r>
                          <a:r>
                            <a:rPr lang="pl-PL" sz="2400" i="1" baseline="-25000">
                              <a:solidFill>
                                <a:srgbClr val="0000FF"/>
                              </a:solidFill>
                              <a:latin typeface="Cambria Math" panose="02040503050406030204" pitchFamily="18" charset="0"/>
                              <a:ea typeface="Cambria Math" panose="02040503050406030204" pitchFamily="18" charset="0"/>
                            </a:rPr>
                            <a:t>2</a:t>
                          </a:r>
                          <a:endParaRPr lang="en-US" sz="2400" i="1">
                            <a:solidFill>
                              <a:srgbClr val="0000FF"/>
                            </a:solidFill>
                            <a:latin typeface="Cambria Math" panose="02040503050406030204" pitchFamily="18" charset="0"/>
                            <a:ea typeface="Cambria Math" panose="02040503050406030204" pitchFamily="18" charset="0"/>
                          </a:endParaRPr>
                        </a:p>
                      </a:txBody>
                      <a:tcPr/>
                    </a:tc>
                    <a:tc>
                      <a:txBody>
                        <a:bodyPr/>
                        <a:lstStyle/>
                        <a:p>
                          <a:endParaRPr lang="pl-PL"/>
                        </a:p>
                      </a:txBody>
                      <a:tcPr>
                        <a:blipFill>
                          <a:blip r:embed="rId7"/>
                          <a:stretch>
                            <a:fillRect l="-76238" t="-212000" r="-208911" b="-100000"/>
                          </a:stretch>
                        </a:blipFill>
                      </a:tcPr>
                    </a:tc>
                    <a:tc>
                      <a:txBody>
                        <a:bodyPr/>
                        <a:lstStyle/>
                        <a:p>
                          <a:endParaRPr lang="pl-PL"/>
                        </a:p>
                      </a:txBody>
                      <a:tcPr>
                        <a:blipFill>
                          <a:blip r:embed="rId7"/>
                          <a:stretch>
                            <a:fillRect l="-172816" t="-212000" r="-104854" b="-100000"/>
                          </a:stretch>
                        </a:blipFill>
                      </a:tcPr>
                    </a:tc>
                    <a:tc>
                      <a:txBody>
                        <a:bodyPr/>
                        <a:lstStyle/>
                        <a:p>
                          <a:endParaRPr lang="en-US"/>
                        </a:p>
                      </a:txBody>
                      <a:tcPr/>
                    </a:tc>
                    <a:extLst>
                      <a:ext uri="{0D108BD9-81ED-4DB2-BD59-A6C34878D82A}">
                        <a16:rowId xmlns:a16="http://schemas.microsoft.com/office/drawing/2014/main" val="1251112509"/>
                      </a:ext>
                    </a:extLst>
                  </a:tr>
                  <a:tr h="365760">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endParaRPr lang="en-US" dirty="0"/>
                        </a:p>
                      </a:txBody>
                      <a:tcPr/>
                    </a:tc>
                    <a:extLst>
                      <a:ext uri="{0D108BD9-81ED-4DB2-BD59-A6C34878D82A}">
                        <a16:rowId xmlns:a16="http://schemas.microsoft.com/office/drawing/2014/main" val="2030681855"/>
                      </a:ext>
                    </a:extLst>
                  </a:tr>
                </a:tbl>
              </a:graphicData>
            </a:graphic>
          </p:graphicFrame>
        </mc:Fallback>
      </mc:AlternateContent>
      <p:sp>
        <p:nvSpPr>
          <p:cNvPr id="18" name="Strzałka: w prawo 27">
            <a:extLst>
              <a:ext uri="{FF2B5EF4-FFF2-40B4-BE49-F238E27FC236}">
                <a16:creationId xmlns="" xmlns:a16="http://schemas.microsoft.com/office/drawing/2014/main" id="{AAD2B5DD-3D13-F383-F073-921377A18FFF}"/>
              </a:ext>
            </a:extLst>
          </p:cNvPr>
          <p:cNvSpPr/>
          <p:nvPr/>
        </p:nvSpPr>
        <p:spPr>
          <a:xfrm>
            <a:off x="4857076" y="2739523"/>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ole tekstowe 18">
            <a:extLst>
              <a:ext uri="{FF2B5EF4-FFF2-40B4-BE49-F238E27FC236}">
                <a16:creationId xmlns="" xmlns:a16="http://schemas.microsoft.com/office/drawing/2014/main" id="{9A279196-1B08-C423-DD98-3E9605CE0F8E}"/>
              </a:ext>
            </a:extLst>
          </p:cNvPr>
          <p:cNvSpPr txBox="1"/>
          <p:nvPr/>
        </p:nvSpPr>
        <p:spPr>
          <a:xfrm>
            <a:off x="5356845" y="1531037"/>
            <a:ext cx="2376264" cy="400110"/>
          </a:xfrm>
          <a:prstGeom prst="rect">
            <a:avLst/>
          </a:prstGeom>
          <a:noFill/>
        </p:spPr>
        <p:txBody>
          <a:bodyPr wrap="square" rtlCol="0">
            <a:spAutoFit/>
          </a:bodyPr>
          <a:lstStyle/>
          <a:p>
            <a:r>
              <a:rPr lang="en-US" sz="2000" noProof="0" dirty="0">
                <a:solidFill>
                  <a:srgbClr val="0000FF"/>
                </a:solidFill>
              </a:rPr>
              <a:t>information </a:t>
            </a:r>
            <a:r>
              <a:rPr lang="pl-PL" sz="2000" dirty="0">
                <a:solidFill>
                  <a:srgbClr val="0000FF"/>
                </a:solidFill>
              </a:rPr>
              <a:t>system</a:t>
            </a:r>
            <a:endParaRPr lang="en-US" sz="2000" dirty="0">
              <a:solidFill>
                <a:srgbClr val="0000FF"/>
              </a:solidFill>
            </a:endParaRPr>
          </a:p>
        </p:txBody>
      </p:sp>
      <p:sp>
        <p:nvSpPr>
          <p:cNvPr id="20" name="pole tekstowe 19">
            <a:extLst>
              <a:ext uri="{FF2B5EF4-FFF2-40B4-BE49-F238E27FC236}">
                <a16:creationId xmlns="" xmlns:a16="http://schemas.microsoft.com/office/drawing/2014/main" id="{F38FCF88-5C7C-6169-AB29-F53115B31CFD}"/>
              </a:ext>
            </a:extLst>
          </p:cNvPr>
          <p:cNvSpPr txBox="1"/>
          <p:nvPr/>
        </p:nvSpPr>
        <p:spPr>
          <a:xfrm>
            <a:off x="582563" y="1750325"/>
            <a:ext cx="2016224" cy="400110"/>
          </a:xfrm>
          <a:prstGeom prst="rect">
            <a:avLst/>
          </a:prstGeom>
          <a:noFill/>
        </p:spPr>
        <p:txBody>
          <a:bodyPr wrap="square" rtlCol="0">
            <a:spAutoFit/>
          </a:bodyPr>
          <a:lstStyle/>
          <a:p>
            <a:r>
              <a:rPr lang="en-US" sz="2000" noProof="0" dirty="0">
                <a:solidFill>
                  <a:srgbClr val="0000FF"/>
                </a:solidFill>
              </a:rPr>
              <a:t>interpretation </a:t>
            </a:r>
            <a:r>
              <a:rPr lang="pl-PL" sz="2000" i="1" dirty="0">
                <a:solidFill>
                  <a:srgbClr val="0000FF"/>
                </a:solidFill>
              </a:rPr>
              <a:t>I</a:t>
            </a:r>
            <a:endParaRPr lang="en-US" sz="2000" i="1" dirty="0">
              <a:solidFill>
                <a:srgbClr val="0000FF"/>
              </a:solidFill>
            </a:endParaRPr>
          </a:p>
        </p:txBody>
      </p:sp>
      <p:sp>
        <p:nvSpPr>
          <p:cNvPr id="21" name="Strzałka: w prawo 27">
            <a:extLst>
              <a:ext uri="{FF2B5EF4-FFF2-40B4-BE49-F238E27FC236}">
                <a16:creationId xmlns="" xmlns:a16="http://schemas.microsoft.com/office/drawing/2014/main" id="{AAD2B5DD-3D13-F383-F073-921377A18FFF}"/>
              </a:ext>
            </a:extLst>
          </p:cNvPr>
          <p:cNvSpPr/>
          <p:nvPr/>
        </p:nvSpPr>
        <p:spPr>
          <a:xfrm>
            <a:off x="3379399" y="4709013"/>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upa 26"/>
          <p:cNvGrpSpPr/>
          <p:nvPr/>
        </p:nvGrpSpPr>
        <p:grpSpPr>
          <a:xfrm>
            <a:off x="4100992" y="4131781"/>
            <a:ext cx="1512168" cy="1823099"/>
            <a:chOff x="7380312" y="2895204"/>
            <a:chExt cx="1512168" cy="1823099"/>
          </a:xfrm>
        </p:grpSpPr>
        <mc:AlternateContent xmlns:mc="http://schemas.openxmlformats.org/markup-compatibility/2006" xmlns:a14="http://schemas.microsoft.com/office/drawing/2010/main">
          <mc:Choice Requires="a14">
            <p:sp>
              <p:nvSpPr>
                <p:cNvPr id="22" name="pole tekstowe 21"/>
                <p:cNvSpPr txBox="1"/>
                <p:nvPr/>
              </p:nvSpPr>
              <p:spPr>
                <a:xfrm>
                  <a:off x="7380312" y="3794973"/>
                  <a:ext cx="1512168"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l-PL" i="1">
                            <a:solidFill>
                              <a:srgbClr val="0000FF"/>
                            </a:solidFill>
                            <a:latin typeface="Cambria Math" panose="02040503050406030204" pitchFamily="18" charset="0"/>
                          </a:rPr>
                          <m:t>𝑎</m:t>
                        </m:r>
                        <m:d>
                          <m:dPr>
                            <m:ctrlPr>
                              <a:rPr lang="pl-PL" i="1">
                                <a:solidFill>
                                  <a:srgbClr val="0000FF"/>
                                </a:solidFill>
                                <a:latin typeface="Cambria Math" panose="02040503050406030204" pitchFamily="18" charset="0"/>
                              </a:rPr>
                            </m:ctrlPr>
                          </m:dPr>
                          <m:e>
                            <m:r>
                              <a:rPr lang="pl-PL" b="1" i="1">
                                <a:solidFill>
                                  <a:srgbClr val="0000FF"/>
                                </a:solidFill>
                                <a:latin typeface="Cambria Math" panose="02040503050406030204" pitchFamily="18" charset="0"/>
                              </a:rPr>
                              <m:t>𝒙</m:t>
                            </m:r>
                          </m:e>
                        </m:d>
                        <m:r>
                          <a:rPr lang="pl-PL">
                            <a:solidFill>
                              <a:srgbClr val="0000FF"/>
                            </a:solidFill>
                            <a:latin typeface="Cambria Math" panose="02040503050406030204" pitchFamily="18" charset="0"/>
                          </a:rPr>
                          <m:t>=</m:t>
                        </m:r>
                        <m:r>
                          <a:rPr lang="pl-PL" i="1">
                            <a:solidFill>
                              <a:srgbClr val="0000FF"/>
                            </a:solidFill>
                            <a:latin typeface="Cambria Math" panose="02040503050406030204" pitchFamily="18" charset="0"/>
                          </a:rPr>
                          <m:t>𝑣</m:t>
                        </m:r>
                      </m:oMath>
                    </m:oMathPara>
                  </a14:m>
                  <a:endParaRPr lang="en-US" i="1"/>
                </a:p>
                <a:p>
                  <a:endParaRPr lang="en-US"/>
                </a:p>
              </p:txBody>
            </p:sp>
          </mc:Choice>
          <mc:Fallback xmlns="">
            <p:sp>
              <p:nvSpPr>
                <p:cNvPr id="22" name="pole tekstowe 21"/>
                <p:cNvSpPr txBox="1">
                  <a:spLocks noRot="1" noChangeAspect="1" noMove="1" noResize="1" noEditPoints="1" noAdjustHandles="1" noChangeArrowheads="1" noChangeShapeType="1" noTextEdit="1"/>
                </p:cNvSpPr>
                <p:nvPr/>
              </p:nvSpPr>
              <p:spPr>
                <a:xfrm>
                  <a:off x="7380312" y="3794973"/>
                  <a:ext cx="1512168" cy="923330"/>
                </a:xfrm>
                <a:prstGeom prst="rect">
                  <a:avLst/>
                </a:prstGeom>
                <a:blipFill rotWithShape="0">
                  <a:blip r:embed="rId8"/>
                  <a:stretch>
                    <a:fillRect/>
                  </a:stretch>
                </a:blipFill>
              </p:spPr>
              <p:txBody>
                <a:bodyPr/>
                <a:lstStyle/>
                <a:p>
                  <a:r>
                    <a:rPr lang="en-US">
                      <a:noFill/>
                    </a:rPr>
                    <a:t> </a:t>
                  </a:r>
                </a:p>
              </p:txBody>
            </p:sp>
          </mc:Fallback>
        </mc:AlternateContent>
        <p:cxnSp>
          <p:nvCxnSpPr>
            <p:cNvPr id="23" name="Łącznik prosty ze strzałką 22"/>
            <p:cNvCxnSpPr/>
            <p:nvPr/>
          </p:nvCxnSpPr>
          <p:spPr>
            <a:xfrm>
              <a:off x="7884368" y="3295314"/>
              <a:ext cx="0" cy="6078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pole tekstowe 23"/>
            <p:cNvSpPr txBox="1"/>
            <p:nvPr/>
          </p:nvSpPr>
          <p:spPr>
            <a:xfrm>
              <a:off x="7380312" y="2895204"/>
              <a:ext cx="1101914" cy="400110"/>
            </a:xfrm>
            <a:prstGeom prst="rect">
              <a:avLst/>
            </a:prstGeom>
            <a:noFill/>
          </p:spPr>
          <p:txBody>
            <a:bodyPr wrap="square" rtlCol="0">
              <a:spAutoFit/>
            </a:bodyPr>
            <a:lstStyle/>
            <a:p>
              <a:r>
                <a:rPr lang="en-US" sz="2000">
                  <a:solidFill>
                    <a:srgbClr val="0000FF"/>
                  </a:solidFill>
                </a:rPr>
                <a:t>variable</a:t>
              </a:r>
            </a:p>
          </p:txBody>
        </p:sp>
      </p:grpSp>
      <p:grpSp>
        <p:nvGrpSpPr>
          <p:cNvPr id="29" name="Grupa 28"/>
          <p:cNvGrpSpPr/>
          <p:nvPr/>
        </p:nvGrpSpPr>
        <p:grpSpPr>
          <a:xfrm>
            <a:off x="2488638" y="1303493"/>
            <a:ext cx="1276382" cy="980553"/>
            <a:chOff x="6553200" y="5790332"/>
            <a:chExt cx="1276382" cy="690856"/>
          </a:xfrm>
        </p:grpSpPr>
        <p:sp>
          <p:nvSpPr>
            <p:cNvPr id="25" name="pole tekstowe 24"/>
            <p:cNvSpPr txBox="1"/>
            <p:nvPr/>
          </p:nvSpPr>
          <p:spPr>
            <a:xfrm>
              <a:off x="6553200" y="5790332"/>
              <a:ext cx="1276382" cy="281901"/>
            </a:xfrm>
            <a:prstGeom prst="rect">
              <a:avLst/>
            </a:prstGeom>
            <a:noFill/>
          </p:spPr>
          <p:txBody>
            <a:bodyPr wrap="square" rtlCol="0">
              <a:spAutoFit/>
            </a:bodyPr>
            <a:lstStyle/>
            <a:p>
              <a:r>
                <a:rPr lang="en-US" sz="2000">
                  <a:solidFill>
                    <a:srgbClr val="0000FF"/>
                  </a:solidFill>
                </a:rPr>
                <a:t>constant</a:t>
              </a:r>
              <a:r>
                <a:rPr lang="pl-PL" sz="2000">
                  <a:solidFill>
                    <a:srgbClr val="0000FF"/>
                  </a:solidFill>
                </a:rPr>
                <a:t>s</a:t>
              </a:r>
              <a:endParaRPr lang="en-US" sz="2000">
                <a:solidFill>
                  <a:srgbClr val="0000FF"/>
                </a:solidFill>
              </a:endParaRPr>
            </a:p>
          </p:txBody>
        </p:sp>
        <p:cxnSp>
          <p:nvCxnSpPr>
            <p:cNvPr id="26" name="Łącznik prosty ze strzałką 25"/>
            <p:cNvCxnSpPr/>
            <p:nvPr/>
          </p:nvCxnSpPr>
          <p:spPr>
            <a:xfrm>
              <a:off x="7129264" y="6091600"/>
              <a:ext cx="0" cy="3895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8" name="Strzałka: w prawo 27">
            <a:extLst>
              <a:ext uri="{FF2B5EF4-FFF2-40B4-BE49-F238E27FC236}">
                <a16:creationId xmlns="" xmlns:a16="http://schemas.microsoft.com/office/drawing/2014/main" id="{AAD2B5DD-3D13-F383-F073-921377A18FFF}"/>
              </a:ext>
            </a:extLst>
          </p:cNvPr>
          <p:cNvSpPr/>
          <p:nvPr/>
        </p:nvSpPr>
        <p:spPr>
          <a:xfrm>
            <a:off x="7844393" y="2783706"/>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rzałka: w prawo 27">
            <a:extLst>
              <a:ext uri="{FF2B5EF4-FFF2-40B4-BE49-F238E27FC236}">
                <a16:creationId xmlns="" xmlns:a16="http://schemas.microsoft.com/office/drawing/2014/main" id="{AAD2B5DD-3D13-F383-F073-921377A18FFF}"/>
              </a:ext>
            </a:extLst>
          </p:cNvPr>
          <p:cNvSpPr/>
          <p:nvPr/>
        </p:nvSpPr>
        <p:spPr>
          <a:xfrm>
            <a:off x="5901192" y="4722548"/>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ole tekstowe 30"/>
          <p:cNvSpPr txBox="1"/>
          <p:nvPr/>
        </p:nvSpPr>
        <p:spPr>
          <a:xfrm>
            <a:off x="6553200" y="4574109"/>
            <a:ext cx="806019" cy="507831"/>
          </a:xfrm>
          <a:prstGeom prst="rect">
            <a:avLst/>
          </a:prstGeom>
          <a:noFill/>
        </p:spPr>
        <p:txBody>
          <a:bodyPr wrap="square" rtlCol="0">
            <a:spAutoFit/>
          </a:bodyPr>
          <a:lstStyle/>
          <a:p>
            <a:r>
              <a:rPr lang="pl-PL" b="1">
                <a:solidFill>
                  <a:srgbClr val="0000FF"/>
                </a:solidFill>
              </a:rPr>
              <a:t>…</a:t>
            </a:r>
            <a:endParaRPr lang="en-US" b="1">
              <a:solidFill>
                <a:srgbClr val="0000FF"/>
              </a:solidFill>
            </a:endParaRPr>
          </a:p>
        </p:txBody>
      </p:sp>
      <p:cxnSp>
        <p:nvCxnSpPr>
          <p:cNvPr id="33" name="Łącznik prosty ze strzałką 32"/>
          <p:cNvCxnSpPr/>
          <p:nvPr/>
        </p:nvCxnSpPr>
        <p:spPr>
          <a:xfrm>
            <a:off x="3064702" y="1758238"/>
            <a:ext cx="823034" cy="4402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7" name="pole tekstowe 36">
            <a:extLst>
              <a:ext uri="{FF2B5EF4-FFF2-40B4-BE49-F238E27FC236}">
                <a16:creationId xmlns="" xmlns:a16="http://schemas.microsoft.com/office/drawing/2014/main" id="{9A279196-1B08-C423-DD98-3E9605CE0F8E}"/>
              </a:ext>
            </a:extLst>
          </p:cNvPr>
          <p:cNvSpPr txBox="1"/>
          <p:nvPr/>
        </p:nvSpPr>
        <p:spPr>
          <a:xfrm>
            <a:off x="539552" y="4325034"/>
            <a:ext cx="2376264" cy="400110"/>
          </a:xfrm>
          <a:prstGeom prst="rect">
            <a:avLst/>
          </a:prstGeom>
          <a:noFill/>
        </p:spPr>
        <p:txBody>
          <a:bodyPr wrap="square" rtlCol="0">
            <a:spAutoFit/>
          </a:bodyPr>
          <a:lstStyle/>
          <a:p>
            <a:r>
              <a:rPr lang="en-US" sz="2000">
                <a:solidFill>
                  <a:srgbClr val="0000FF"/>
                </a:solidFill>
              </a:rPr>
              <a:t>functional symbols</a:t>
            </a:r>
          </a:p>
        </p:txBody>
      </p:sp>
      <p:cxnSp>
        <p:nvCxnSpPr>
          <p:cNvPr id="38" name="Łącznik prosty ze strzałką 37"/>
          <p:cNvCxnSpPr/>
          <p:nvPr/>
        </p:nvCxnSpPr>
        <p:spPr>
          <a:xfrm flipH="1" flipV="1">
            <a:off x="971600" y="3123717"/>
            <a:ext cx="504056" cy="12821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Łącznik prosty ze strzałką 41"/>
          <p:cNvCxnSpPr/>
          <p:nvPr/>
        </p:nvCxnSpPr>
        <p:spPr>
          <a:xfrm flipV="1">
            <a:off x="1494313" y="3119245"/>
            <a:ext cx="1213127" cy="12684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pole tekstowe 44">
                <a:extLst>
                  <a:ext uri="{FF2B5EF4-FFF2-40B4-BE49-F238E27FC236}">
                    <a16:creationId xmlns="" xmlns:a16="http://schemas.microsoft.com/office/drawing/2014/main" id="{9A279196-1B08-C423-DD98-3E9605CE0F8E}"/>
                  </a:ext>
                </a:extLst>
              </p:cNvPr>
              <p:cNvSpPr txBox="1"/>
              <p:nvPr/>
            </p:nvSpPr>
            <p:spPr>
              <a:xfrm>
                <a:off x="3379399" y="5701622"/>
                <a:ext cx="3496857" cy="769441"/>
              </a:xfrm>
              <a:prstGeom prst="rect">
                <a:avLst/>
              </a:prstGeom>
              <a:noFill/>
            </p:spPr>
            <p:txBody>
              <a:bodyPr wrap="square" rtlCol="0">
                <a:spAutoFit/>
              </a:bodyPr>
              <a:lstStyle/>
              <a:p>
                <a:r>
                  <a:rPr lang="en-US" sz="2000" dirty="0">
                    <a:solidFill>
                      <a:srgbClr val="0000FF"/>
                    </a:solidFill>
                  </a:rPr>
                  <a:t>formula with free variable </a:t>
                </a:r>
                <a14:m>
                  <m:oMath xmlns:m="http://schemas.openxmlformats.org/officeDocument/2006/math">
                    <m:r>
                      <a:rPr lang="en-US" sz="2400" b="1" i="1">
                        <a:solidFill>
                          <a:srgbClr val="0000FF"/>
                        </a:solidFill>
                        <a:latin typeface="Cambria Math" panose="02040503050406030204" pitchFamily="18" charset="0"/>
                      </a:rPr>
                      <m:t>𝒙</m:t>
                    </m:r>
                  </m:oMath>
                </a14:m>
                <a:r>
                  <a:rPr lang="pl-PL" sz="2400" dirty="0">
                    <a:solidFill>
                      <a:srgbClr val="0000FF"/>
                    </a:solidFill>
                  </a:rPr>
                  <a:t> </a:t>
                </a:r>
                <a:r>
                  <a:rPr lang="en-US" sz="2000" dirty="0">
                    <a:solidFill>
                      <a:srgbClr val="0000FF"/>
                    </a:solidFill>
                  </a:rPr>
                  <a:t>satisfied</a:t>
                </a:r>
                <a:r>
                  <a:rPr lang="pl-PL" sz="2000" dirty="0">
                    <a:solidFill>
                      <a:srgbClr val="0000FF"/>
                    </a:solidFill>
                  </a:rPr>
                  <a:t> on </a:t>
                </a:r>
                <a:r>
                  <a:rPr lang="pl-PL" sz="2000" i="1" dirty="0">
                    <a:solidFill>
                      <a:srgbClr val="0000FF"/>
                    </a:solidFill>
                  </a:rPr>
                  <a:t>x</a:t>
                </a:r>
                <a:r>
                  <a:rPr lang="pl-PL" sz="2000" i="1" baseline="-25000" dirty="0">
                    <a:solidFill>
                      <a:srgbClr val="0000FF"/>
                    </a:solidFill>
                  </a:rPr>
                  <a:t>1</a:t>
                </a:r>
                <a:r>
                  <a:rPr lang="pl-PL" sz="2000" i="1" dirty="0">
                    <a:solidFill>
                      <a:srgbClr val="0000FF"/>
                    </a:solidFill>
                  </a:rPr>
                  <a:t> , x</a:t>
                </a:r>
                <a:r>
                  <a:rPr lang="pl-PL" sz="2000" i="1" baseline="-25000" dirty="0">
                    <a:solidFill>
                      <a:srgbClr val="0000FF"/>
                    </a:solidFill>
                  </a:rPr>
                  <a:t>2</a:t>
                </a:r>
                <a:r>
                  <a:rPr lang="pl-PL" sz="2000" i="1" dirty="0">
                    <a:solidFill>
                      <a:srgbClr val="0000FF"/>
                    </a:solidFill>
                  </a:rPr>
                  <a:t> </a:t>
                </a:r>
                <a:r>
                  <a:rPr lang="pl-PL" sz="2000" dirty="0">
                    <a:solidFill>
                      <a:srgbClr val="0000FF"/>
                    </a:solidFill>
                  </a:rPr>
                  <a:t>,…</a:t>
                </a:r>
                <a:endParaRPr lang="en-US" sz="2000" dirty="0">
                  <a:solidFill>
                    <a:srgbClr val="0000FF"/>
                  </a:solidFill>
                </a:endParaRPr>
              </a:p>
            </p:txBody>
          </p:sp>
        </mc:Choice>
        <mc:Fallback xmlns="">
          <p:sp>
            <p:nvSpPr>
              <p:cNvPr id="45" name="pole tekstowe 44">
                <a:extLst>
                  <a:ext uri="{FF2B5EF4-FFF2-40B4-BE49-F238E27FC236}">
                    <a16:creationId xmlns:a16="http://schemas.microsoft.com/office/drawing/2014/main" id="{9A279196-1B08-C423-DD98-3E9605CE0F8E}"/>
                  </a:ext>
                </a:extLst>
              </p:cNvPr>
              <p:cNvSpPr txBox="1">
                <a:spLocks noRot="1" noChangeAspect="1" noMove="1" noResize="1" noEditPoints="1" noAdjustHandles="1" noChangeArrowheads="1" noChangeShapeType="1" noTextEdit="1"/>
              </p:cNvSpPr>
              <p:nvPr/>
            </p:nvSpPr>
            <p:spPr>
              <a:xfrm>
                <a:off x="3379399" y="5701622"/>
                <a:ext cx="3496857" cy="769441"/>
              </a:xfrm>
              <a:prstGeom prst="rect">
                <a:avLst/>
              </a:prstGeom>
              <a:blipFill>
                <a:blip r:embed="rId9"/>
                <a:stretch>
                  <a:fillRect l="-1742" b="-13386"/>
                </a:stretch>
              </a:blipFill>
            </p:spPr>
            <p:txBody>
              <a:bodyPr/>
              <a:lstStyle/>
              <a:p>
                <a:r>
                  <a:rPr lang="en-US">
                    <a:noFill/>
                  </a:rPr>
                  <a:t> </a:t>
                </a:r>
              </a:p>
            </p:txBody>
          </p:sp>
        </mc:Fallback>
      </mc:AlternateContent>
      <p:sp>
        <p:nvSpPr>
          <p:cNvPr id="47" name="pole tekstowe 46">
            <a:extLst>
              <a:ext uri="{FF2B5EF4-FFF2-40B4-BE49-F238E27FC236}">
                <a16:creationId xmlns="" xmlns:a16="http://schemas.microsoft.com/office/drawing/2014/main" id="{9A279196-1B08-C423-DD98-3E9605CE0F8E}"/>
              </a:ext>
            </a:extLst>
          </p:cNvPr>
          <p:cNvSpPr txBox="1"/>
          <p:nvPr/>
        </p:nvSpPr>
        <p:spPr>
          <a:xfrm>
            <a:off x="6914356" y="4426028"/>
            <a:ext cx="1746870" cy="1015663"/>
          </a:xfrm>
          <a:prstGeom prst="rect">
            <a:avLst/>
          </a:prstGeom>
          <a:noFill/>
        </p:spPr>
        <p:txBody>
          <a:bodyPr wrap="square" rtlCol="0">
            <a:spAutoFit/>
          </a:bodyPr>
          <a:lstStyle/>
          <a:p>
            <a:pPr algn="ctr"/>
            <a:r>
              <a:rPr lang="en-US" sz="2000" noProof="0" dirty="0">
                <a:solidFill>
                  <a:srgbClr val="0000FF"/>
                </a:solidFill>
              </a:rPr>
              <a:t>new </a:t>
            </a:r>
          </a:p>
          <a:p>
            <a:pPr algn="ctr"/>
            <a:r>
              <a:rPr lang="en-US" sz="2000" noProof="0" dirty="0">
                <a:solidFill>
                  <a:srgbClr val="0000FF"/>
                </a:solidFill>
              </a:rPr>
              <a:t>expressions</a:t>
            </a:r>
          </a:p>
          <a:p>
            <a:pPr algn="ctr"/>
            <a:r>
              <a:rPr lang="en-US" sz="2000" noProof="0" dirty="0">
                <a:solidFill>
                  <a:srgbClr val="0000FF"/>
                </a:solidFill>
              </a:rPr>
              <a:t>(formulas)</a:t>
            </a:r>
            <a:endParaRPr lang="en-US" sz="2000" dirty="0">
              <a:solidFill>
                <a:srgbClr val="0000FF"/>
              </a:solidFill>
            </a:endParaRPr>
          </a:p>
        </p:txBody>
      </p:sp>
    </p:spTree>
    <p:extLst>
      <p:ext uri="{BB962C8B-B14F-4D97-AF65-F5344CB8AC3E}">
        <p14:creationId xmlns:p14="http://schemas.microsoft.com/office/powerpoint/2010/main" val="40059279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6090" y="38825"/>
            <a:ext cx="8229600" cy="1157515"/>
          </a:xfrm>
        </p:spPr>
        <p:txBody>
          <a:bodyPr/>
          <a:lstStyle/>
          <a:p>
            <a:r>
              <a:rPr lang="pl-PL" sz="4000" b="1" dirty="0" err="1"/>
              <a:t>EVOLVING</a:t>
            </a:r>
            <a:r>
              <a:rPr lang="pl-PL" sz="4000" b="1" dirty="0"/>
              <a:t> LANGUAGE </a:t>
            </a:r>
            <a:br>
              <a:rPr lang="pl-PL" sz="4000" b="1" dirty="0"/>
            </a:br>
            <a:r>
              <a:rPr lang="pl-PL" sz="4000" b="1" dirty="0"/>
              <a:t>OF C-</a:t>
            </a:r>
            <a:r>
              <a:rPr lang="pl-PL" sz="4000" b="1" dirty="0" err="1"/>
              <a:t>GRANULES</a:t>
            </a:r>
            <a:endParaRPr lang="en-US" sz="4000" b="1" dirty="0"/>
          </a:p>
        </p:txBody>
      </p:sp>
      <p:sp>
        <p:nvSpPr>
          <p:cNvPr id="3" name="Symbol zastępczy numeru slajdu 2"/>
          <p:cNvSpPr>
            <a:spLocks noGrp="1"/>
          </p:cNvSpPr>
          <p:nvPr>
            <p:ph type="sldNum" sz="quarter" idx="12"/>
          </p:nvPr>
        </p:nvSpPr>
        <p:spPr>
          <a:xfrm>
            <a:off x="8630865" y="6437448"/>
            <a:ext cx="442392" cy="347775"/>
          </a:xfrm>
        </p:spPr>
        <p:txBody>
          <a:bodyPr/>
          <a:lstStyle/>
          <a:p>
            <a:pPr>
              <a:defRPr/>
            </a:pPr>
            <a:fld id="{D02E777F-298D-4C96-825C-3DC57E52C55E}" type="slidenum">
              <a:rPr lang="pl-PL" smtClean="0"/>
              <a:pPr>
                <a:defRPr/>
              </a:pPr>
              <a:t>63</a:t>
            </a:fld>
            <a:endParaRPr lang="pl-PL"/>
          </a:p>
        </p:txBody>
      </p:sp>
      <mc:AlternateContent xmlns:mc="http://schemas.openxmlformats.org/markup-compatibility/2006" xmlns:a14="http://schemas.microsoft.com/office/drawing/2010/main">
        <mc:Choice Requires="a14">
          <p:graphicFrame>
            <p:nvGraphicFramePr>
              <p:cNvPr id="17" name="Tabela 16">
                <a:extLst>
                  <a:ext uri="{FF2B5EF4-FFF2-40B4-BE49-F238E27FC236}">
                    <a16:creationId xmlns=""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3575475871"/>
                  </p:ext>
                </p:extLst>
              </p:nvPr>
            </p:nvGraphicFramePr>
            <p:xfrm>
              <a:off x="1011475" y="1738699"/>
              <a:ext cx="2332701" cy="1717047"/>
            </p:xfrm>
            <a:graphic>
              <a:graphicData uri="http://schemas.openxmlformats.org/drawingml/2006/table">
                <a:tbl>
                  <a:tblPr firstRow="1" bandRow="1">
                    <a:tableStyleId>{5C22544A-7EE6-4342-B048-85BDC9FD1C3A}</a:tableStyleId>
                  </a:tblPr>
                  <a:tblGrid>
                    <a:gridCol w="462780">
                      <a:extLst>
                        <a:ext uri="{9D8B030D-6E8A-4147-A177-3AD203B41FA5}">
                          <a16:colId xmlns="" xmlns:a16="http://schemas.microsoft.com/office/drawing/2014/main" val="3968435274"/>
                        </a:ext>
                      </a:extLst>
                    </a:gridCol>
                    <a:gridCol w="610935">
                      <a:extLst>
                        <a:ext uri="{9D8B030D-6E8A-4147-A177-3AD203B41FA5}">
                          <a16:colId xmlns="" xmlns:a16="http://schemas.microsoft.com/office/drawing/2014/main" val="1993104137"/>
                        </a:ext>
                      </a:extLst>
                    </a:gridCol>
                    <a:gridCol w="629493">
                      <a:extLst>
                        <a:ext uri="{9D8B030D-6E8A-4147-A177-3AD203B41FA5}">
                          <a16:colId xmlns="" xmlns:a16="http://schemas.microsoft.com/office/drawing/2014/main" val="1690612267"/>
                        </a:ext>
                      </a:extLst>
                    </a:gridCol>
                    <a:gridCol w="629493">
                      <a:extLst>
                        <a:ext uri="{9D8B030D-6E8A-4147-A177-3AD203B41FA5}">
                          <a16:colId xmlns="" xmlns:a16="http://schemas.microsoft.com/office/drawing/2014/main"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𝑎</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a:t>…</a:t>
                          </a:r>
                          <a:endParaRPr lang="en-US" dirty="0"/>
                        </a:p>
                      </a:txBody>
                      <a:tcPr/>
                    </a:tc>
                    <a:extLst>
                      <a:ext uri="{0D108BD9-81ED-4DB2-BD59-A6C34878D82A}">
                        <a16:rowId xmlns="" xmlns:a16="http://schemas.microsoft.com/office/drawing/2014/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a:p>
                      </a:txBody>
                      <a:tcPr/>
                    </a:tc>
                    <a:extLst>
                      <a:ext uri="{0D108BD9-81ED-4DB2-BD59-A6C34878D82A}">
                        <a16:rowId xmlns="" xmlns:a16="http://schemas.microsoft.com/office/drawing/2014/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a:p>
                      </a:txBody>
                      <a:tcPr/>
                    </a:tc>
                    <a:extLst>
                      <a:ext uri="{0D108BD9-81ED-4DB2-BD59-A6C34878D82A}">
                        <a16:rowId xmlns="" xmlns:a16="http://schemas.microsoft.com/office/drawing/2014/main" val="1251112509"/>
                      </a:ext>
                    </a:extLst>
                  </a:tr>
                  <a:tr h="360344">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 xmlns:a16="http://schemas.microsoft.com/office/drawing/2014/main" val="2030681855"/>
                      </a:ext>
                    </a:extLst>
                  </a:tr>
                </a:tbl>
              </a:graphicData>
            </a:graphic>
          </p:graphicFrame>
        </mc:Choice>
        <mc:Fallback xmlns="">
          <p:graphicFrame>
            <p:nvGraphicFramePr>
              <p:cNvPr id="17" name="Tabela 16">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3575475871"/>
                  </p:ext>
                </p:extLst>
              </p:nvPr>
            </p:nvGraphicFramePr>
            <p:xfrm>
              <a:off x="1011475" y="1738699"/>
              <a:ext cx="2332701" cy="1717047"/>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xmlns="" xmlns:a14="http://schemas.microsoft.com/office/drawing/2010/main" val="3968435274"/>
                        </a:ext>
                      </a:extLst>
                    </a:gridCol>
                    <a:gridCol w="610935">
                      <a:extLst>
                        <a:ext uri="{9D8B030D-6E8A-4147-A177-3AD203B41FA5}">
                          <a16:colId xmlns:a16="http://schemas.microsoft.com/office/drawing/2014/main" xmlns="" xmlns:a14="http://schemas.microsoft.com/office/drawing/2010/main" val="1993104137"/>
                        </a:ext>
                      </a:extLst>
                    </a:gridCol>
                    <a:gridCol w="629493">
                      <a:extLst>
                        <a:ext uri="{9D8B030D-6E8A-4147-A177-3AD203B41FA5}">
                          <a16:colId xmlns:a16="http://schemas.microsoft.com/office/drawing/2014/main" xmlns="" xmlns:a14="http://schemas.microsoft.com/office/drawing/2010/main" val="1690612267"/>
                        </a:ext>
                      </a:extLst>
                    </a:gridCol>
                    <a:gridCol w="629493">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2"/>
                          <a:stretch>
                            <a:fillRect l="-76238" t="-6757" r="-208911" b="-302703"/>
                          </a:stretch>
                        </a:blipFill>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2"/>
                          <a:stretch>
                            <a:fillRect l="-76238" t="-106757" r="-208911" b="-202703"/>
                          </a:stretch>
                        </a:blipFill>
                      </a:tcPr>
                    </a:tc>
                    <a:tc>
                      <a:txBody>
                        <a:bodyPr/>
                        <a:lstStyle/>
                        <a:p>
                          <a:endParaRPr lang="en-US"/>
                        </a:p>
                      </a:txBody>
                      <a:tcPr>
                        <a:blipFill rotWithShape="0">
                          <a:blip r:embed="rId2"/>
                          <a:stretch>
                            <a:fillRect l="-172816" t="-106757" r="-104854" b="-202703"/>
                          </a:stretch>
                        </a:blipFill>
                      </a:tcPr>
                    </a:tc>
                    <a:tc>
                      <a:txBody>
                        <a:bodyPr/>
                        <a:lstStyle/>
                        <a:p>
                          <a:endParaRPr lang="en-US"/>
                        </a:p>
                      </a:txBody>
                      <a:tcPr/>
                    </a:tc>
                    <a:extLst>
                      <a:ext uri="{0D108BD9-81ED-4DB2-BD59-A6C34878D82A}">
                        <a16:rowId xmlns:a16="http://schemas.microsoft.com/office/drawing/2014/main" xmlns="" xmlns:a14="http://schemas.microsoft.com/office/drawing/2010/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2"/>
                          <a:stretch>
                            <a:fillRect l="-76238" t="-206757" r="-208911" b="-102703"/>
                          </a:stretch>
                        </a:blipFill>
                      </a:tcPr>
                    </a:tc>
                    <a:tc>
                      <a:txBody>
                        <a:bodyPr/>
                        <a:lstStyle/>
                        <a:p>
                          <a:endParaRPr lang="en-US"/>
                        </a:p>
                      </a:txBody>
                      <a:tcPr>
                        <a:blipFill rotWithShape="0">
                          <a:blip r:embed="rId2"/>
                          <a:stretch>
                            <a:fillRect l="-172816" t="-206757" r="-104854" b="-102703"/>
                          </a:stretch>
                        </a:blipFill>
                      </a:tcPr>
                    </a:tc>
                    <a:tc>
                      <a:txBody>
                        <a:bodyPr/>
                        <a:lstStyle/>
                        <a:p>
                          <a:endParaRPr lang="en-US"/>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0" name="Tabela 69">
                <a:extLst>
                  <a:ext uri="{FF2B5EF4-FFF2-40B4-BE49-F238E27FC236}">
                    <a16:creationId xmlns=""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517876343"/>
                  </p:ext>
                </p:extLst>
              </p:nvPr>
            </p:nvGraphicFramePr>
            <p:xfrm>
              <a:off x="3937485" y="1756798"/>
              <a:ext cx="2790642" cy="1717047"/>
            </p:xfrm>
            <a:graphic>
              <a:graphicData uri="http://schemas.openxmlformats.org/drawingml/2006/table">
                <a:tbl>
                  <a:tblPr firstRow="1" bandRow="1">
                    <a:tableStyleId>{5C22544A-7EE6-4342-B048-85BDC9FD1C3A}</a:tableStyleId>
                  </a:tblPr>
                  <a:tblGrid>
                    <a:gridCol w="559895">
                      <a:extLst>
                        <a:ext uri="{9D8B030D-6E8A-4147-A177-3AD203B41FA5}">
                          <a16:colId xmlns="" xmlns:a16="http://schemas.microsoft.com/office/drawing/2014/main" val="3968435274"/>
                        </a:ext>
                      </a:extLst>
                    </a:gridCol>
                    <a:gridCol w="458014">
                      <a:extLst>
                        <a:ext uri="{9D8B030D-6E8A-4147-A177-3AD203B41FA5}">
                          <a16:colId xmlns="" xmlns:a16="http://schemas.microsoft.com/office/drawing/2014/main" val="1993104137"/>
                        </a:ext>
                      </a:extLst>
                    </a:gridCol>
                    <a:gridCol w="579181">
                      <a:extLst>
                        <a:ext uri="{9D8B030D-6E8A-4147-A177-3AD203B41FA5}">
                          <a16:colId xmlns="" xmlns:a16="http://schemas.microsoft.com/office/drawing/2014/main" val="20002"/>
                        </a:ext>
                      </a:extLst>
                    </a:gridCol>
                    <a:gridCol w="596776">
                      <a:extLst>
                        <a:ext uri="{9D8B030D-6E8A-4147-A177-3AD203B41FA5}">
                          <a16:colId xmlns="" xmlns:a16="http://schemas.microsoft.com/office/drawing/2014/main" val="1690612267"/>
                        </a:ext>
                      </a:extLst>
                    </a:gridCol>
                    <a:gridCol w="596776">
                      <a:extLst>
                        <a:ext uri="{9D8B030D-6E8A-4147-A177-3AD203B41FA5}">
                          <a16:colId xmlns="" xmlns:a16="http://schemas.microsoft.com/office/drawing/2014/main"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𝛼</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rPr>
                            <a:t>…</a:t>
                          </a:r>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𝛽</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r>
                            <a:rPr lang="pl-PL" dirty="0"/>
                            <a:t>…</a:t>
                          </a:r>
                          <a:endParaRPr lang="en-US" dirty="0"/>
                        </a:p>
                      </a:txBody>
                      <a:tcPr/>
                    </a:tc>
                    <a:extLst>
                      <a:ext uri="{0D108BD9-81ED-4DB2-BD59-A6C34878D82A}">
                        <a16:rowId xmlns="" xmlns:a16="http://schemas.microsoft.com/office/drawing/2014/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0</m:t>
                                </m:r>
                              </m:oMath>
                            </m:oMathPara>
                          </a14:m>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a:t>…</a:t>
                          </a:r>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1</m:t>
                                </m:r>
                              </m:oMath>
                            </m:oMathPara>
                          </a14:m>
                          <a:endParaRPr lang="en-US" sz="2000" dirty="0"/>
                        </a:p>
                      </a:txBody>
                      <a:tcPr/>
                    </a:tc>
                    <a:tc>
                      <a:txBody>
                        <a:bodyPr/>
                        <a:lstStyle/>
                        <a:p>
                          <a:endParaRPr lang="en-US" dirty="0"/>
                        </a:p>
                      </a:txBody>
                      <a:tcPr/>
                    </a:tc>
                    <a:extLst>
                      <a:ext uri="{0D108BD9-81ED-4DB2-BD59-A6C34878D82A}">
                        <a16:rowId xmlns="" xmlns:a16="http://schemas.microsoft.com/office/drawing/2014/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1</m:t>
                                </m:r>
                              </m:oMath>
                            </m:oMathPara>
                          </a14:m>
                          <a:endParaRPr lang="en-US" sz="2000" dirty="0"/>
                        </a:p>
                      </a:txBody>
                      <a:tcPr/>
                    </a:tc>
                    <a:tc>
                      <a:txBody>
                        <a:bodyPr/>
                        <a:lstStyle/>
                        <a:p>
                          <a:r>
                            <a:rPr lang="pl-PL" sz="2000" dirty="0"/>
                            <a:t>…</a:t>
                          </a:r>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0</m:t>
                                </m:r>
                              </m:oMath>
                            </m:oMathPara>
                          </a14:m>
                          <a:endParaRPr lang="en-US" sz="2000" dirty="0"/>
                        </a:p>
                      </a:txBody>
                      <a:tcPr/>
                    </a:tc>
                    <a:tc>
                      <a:txBody>
                        <a:bodyPr/>
                        <a:lstStyle/>
                        <a:p>
                          <a:endParaRPr lang="en-US" dirty="0"/>
                        </a:p>
                      </a:txBody>
                      <a:tcPr/>
                    </a:tc>
                    <a:extLst>
                      <a:ext uri="{0D108BD9-81ED-4DB2-BD59-A6C34878D82A}">
                        <a16:rowId xmlns="" xmlns:a16="http://schemas.microsoft.com/office/drawing/2014/main" val="1251112509"/>
                      </a:ext>
                    </a:extLst>
                  </a:tr>
                  <a:tr h="360344">
                    <a:tc>
                      <a:txBody>
                        <a:bodyPr/>
                        <a:lstStyle/>
                        <a:p>
                          <a:pPr algn="ct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 xmlns:a16="http://schemas.microsoft.com/office/drawing/2014/main" val="2030681855"/>
                      </a:ext>
                    </a:extLst>
                  </a:tr>
                </a:tbl>
              </a:graphicData>
            </a:graphic>
          </p:graphicFrame>
        </mc:Choice>
        <mc:Fallback xmlns="">
          <p:graphicFrame>
            <p:nvGraphicFramePr>
              <p:cNvPr id="70" name="Tabela 69">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517876343"/>
                  </p:ext>
                </p:extLst>
              </p:nvPr>
            </p:nvGraphicFramePr>
            <p:xfrm>
              <a:off x="3937485" y="1756798"/>
              <a:ext cx="2790642" cy="1717047"/>
            </p:xfrm>
            <a:graphic>
              <a:graphicData uri="http://schemas.openxmlformats.org/drawingml/2006/table">
                <a:tbl>
                  <a:tblPr firstRow="1" bandRow="1">
                    <a:tableStyleId>{5C22544A-7EE6-4342-B048-85BDC9FD1C3A}</a:tableStyleId>
                  </a:tblPr>
                  <a:tblGrid>
                    <a:gridCol w="559895">
                      <a:extLst>
                        <a:ext uri="{9D8B030D-6E8A-4147-A177-3AD203B41FA5}">
                          <a16:colId xmlns:a16="http://schemas.microsoft.com/office/drawing/2014/main" xmlns="" xmlns:a14="http://schemas.microsoft.com/office/drawing/2010/main" val="3968435274"/>
                        </a:ext>
                      </a:extLst>
                    </a:gridCol>
                    <a:gridCol w="458014">
                      <a:extLst>
                        <a:ext uri="{9D8B030D-6E8A-4147-A177-3AD203B41FA5}">
                          <a16:colId xmlns:a16="http://schemas.microsoft.com/office/drawing/2014/main" xmlns="" xmlns:a14="http://schemas.microsoft.com/office/drawing/2010/main" val="1993104137"/>
                        </a:ext>
                      </a:extLst>
                    </a:gridCol>
                    <a:gridCol w="579181"/>
                    <a:gridCol w="596776">
                      <a:extLst>
                        <a:ext uri="{9D8B030D-6E8A-4147-A177-3AD203B41FA5}">
                          <a16:colId xmlns:a16="http://schemas.microsoft.com/office/drawing/2014/main" xmlns="" xmlns:a14="http://schemas.microsoft.com/office/drawing/2010/main" val="1690612267"/>
                        </a:ext>
                      </a:extLst>
                    </a:gridCol>
                    <a:gridCol w="596776">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3"/>
                          <a:stretch>
                            <a:fillRect l="-124000" t="-6757" r="-394667" b="-302703"/>
                          </a:stretch>
                        </a:blipFill>
                      </a:tcPr>
                    </a:tc>
                    <a:tc>
                      <a:txBody>
                        <a:bodyPr/>
                        <a:lstStyle/>
                        <a:p>
                          <a:pPr algn="ctr"/>
                          <a:r>
                            <a:rPr lang="pl-PL" sz="2000" b="0" i="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endParaRPr lang="en-US"/>
                        </a:p>
                      </a:txBody>
                      <a:tcPr>
                        <a:blipFill rotWithShape="0">
                          <a:blip r:embed="rId3"/>
                          <a:stretch>
                            <a:fillRect l="-269388" t="-6757" r="-104082" b="-302703"/>
                          </a:stretch>
                        </a:blipFill>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3"/>
                          <a:stretch>
                            <a:fillRect l="-124000" t="-106757" r="-394667" b="-20270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smtClean="0"/>
                            <a:t>…</a:t>
                          </a:r>
                          <a:endParaRPr lang="en-US" sz="2000" dirty="0"/>
                        </a:p>
                      </a:txBody>
                      <a:tcPr/>
                    </a:tc>
                    <a:tc>
                      <a:txBody>
                        <a:bodyPr/>
                        <a:lstStyle/>
                        <a:p>
                          <a:endParaRPr lang="en-US"/>
                        </a:p>
                      </a:txBody>
                      <a:tcPr>
                        <a:blipFill rotWithShape="0">
                          <a:blip r:embed="rId3"/>
                          <a:stretch>
                            <a:fillRect l="-269388" t="-106757" r="-104082" b="-202703"/>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3"/>
                          <a:stretch>
                            <a:fillRect l="-124000" t="-206757" r="-394667" b="-102703"/>
                          </a:stretch>
                        </a:blipFill>
                      </a:tcPr>
                    </a:tc>
                    <a:tc>
                      <a:txBody>
                        <a:bodyPr/>
                        <a:lstStyle/>
                        <a:p>
                          <a:r>
                            <a:rPr lang="pl-PL" sz="2000" dirty="0" smtClean="0"/>
                            <a:t>…</a:t>
                          </a:r>
                          <a:endParaRPr lang="en-US" sz="2000" dirty="0"/>
                        </a:p>
                      </a:txBody>
                      <a:tcPr/>
                    </a:tc>
                    <a:tc>
                      <a:txBody>
                        <a:bodyPr/>
                        <a:lstStyle/>
                        <a:p>
                          <a:endParaRPr lang="en-US"/>
                        </a:p>
                      </a:txBody>
                      <a:tcPr>
                        <a:blipFill rotWithShape="0">
                          <a:blip r:embed="rId3"/>
                          <a:stretch>
                            <a:fillRect l="-269388" t="-206757" r="-104082" b="-102703"/>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p:sp>
        <p:nvSpPr>
          <p:cNvPr id="18" name="Strzałka: w prawo 27">
            <a:extLst>
              <a:ext uri="{FF2B5EF4-FFF2-40B4-BE49-F238E27FC236}">
                <a16:creationId xmlns="" xmlns:a16="http://schemas.microsoft.com/office/drawing/2014/main" id="{AAD2B5DD-3D13-F383-F073-921377A18FFF}"/>
              </a:ext>
            </a:extLst>
          </p:cNvPr>
          <p:cNvSpPr/>
          <p:nvPr/>
        </p:nvSpPr>
        <p:spPr>
          <a:xfrm>
            <a:off x="502255" y="2477513"/>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ole tekstowe 18">
            <a:extLst>
              <a:ext uri="{FF2B5EF4-FFF2-40B4-BE49-F238E27FC236}">
                <a16:creationId xmlns="" xmlns:a16="http://schemas.microsoft.com/office/drawing/2014/main" id="{9A279196-1B08-C423-DD98-3E9605CE0F8E}"/>
              </a:ext>
            </a:extLst>
          </p:cNvPr>
          <p:cNvSpPr txBox="1"/>
          <p:nvPr/>
        </p:nvSpPr>
        <p:spPr>
          <a:xfrm>
            <a:off x="1108952" y="1445674"/>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28" name="Strzałka: w prawo 27">
            <a:extLst>
              <a:ext uri="{FF2B5EF4-FFF2-40B4-BE49-F238E27FC236}">
                <a16:creationId xmlns="" xmlns:a16="http://schemas.microsoft.com/office/drawing/2014/main" id="{AAD2B5DD-3D13-F383-F073-921377A18FFF}"/>
              </a:ext>
            </a:extLst>
          </p:cNvPr>
          <p:cNvSpPr/>
          <p:nvPr/>
        </p:nvSpPr>
        <p:spPr>
          <a:xfrm>
            <a:off x="3438726" y="2480558"/>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ole tekstowe 30"/>
          <p:cNvSpPr txBox="1"/>
          <p:nvPr/>
        </p:nvSpPr>
        <p:spPr>
          <a:xfrm>
            <a:off x="7325788" y="2300401"/>
            <a:ext cx="806019" cy="507831"/>
          </a:xfrm>
          <a:prstGeom prst="rect">
            <a:avLst/>
          </a:prstGeom>
          <a:noFill/>
        </p:spPr>
        <p:txBody>
          <a:bodyPr wrap="square" rtlCol="0">
            <a:spAutoFit/>
          </a:bodyPr>
          <a:lstStyle/>
          <a:p>
            <a:r>
              <a:rPr lang="pl-PL" b="1" dirty="0">
                <a:solidFill>
                  <a:srgbClr val="0000FF"/>
                </a:solidFill>
              </a:rPr>
              <a:t>…</a:t>
            </a:r>
            <a:endParaRPr lang="en-US" b="1" dirty="0">
              <a:solidFill>
                <a:srgbClr val="0000FF"/>
              </a:solidFill>
            </a:endParaRPr>
          </a:p>
        </p:txBody>
      </p:sp>
      <p:sp>
        <p:nvSpPr>
          <p:cNvPr id="69" name="pole tekstowe 68">
            <a:extLst>
              <a:ext uri="{FF2B5EF4-FFF2-40B4-BE49-F238E27FC236}">
                <a16:creationId xmlns="" xmlns:a16="http://schemas.microsoft.com/office/drawing/2014/main" id="{9A279196-1B08-C423-DD98-3E9605CE0F8E}"/>
              </a:ext>
            </a:extLst>
          </p:cNvPr>
          <p:cNvSpPr txBox="1"/>
          <p:nvPr/>
        </p:nvSpPr>
        <p:spPr>
          <a:xfrm>
            <a:off x="4316767" y="1463400"/>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71" name="Strzałka: w prawo 27">
            <a:extLst>
              <a:ext uri="{FF2B5EF4-FFF2-40B4-BE49-F238E27FC236}">
                <a16:creationId xmlns="" xmlns:a16="http://schemas.microsoft.com/office/drawing/2014/main" id="{AAD2B5DD-3D13-F383-F073-921377A18FFF}"/>
              </a:ext>
            </a:extLst>
          </p:cNvPr>
          <p:cNvSpPr/>
          <p:nvPr/>
        </p:nvSpPr>
        <p:spPr>
          <a:xfrm>
            <a:off x="6795060" y="2461704"/>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Łącznik prosty ze strzałką 78"/>
          <p:cNvCxnSpPr/>
          <p:nvPr/>
        </p:nvCxnSpPr>
        <p:spPr>
          <a:xfrm flipV="1">
            <a:off x="5203937" y="3461044"/>
            <a:ext cx="630978" cy="408114"/>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Łącznik prosty ze strzałką 79"/>
          <p:cNvCxnSpPr/>
          <p:nvPr/>
        </p:nvCxnSpPr>
        <p:spPr>
          <a:xfrm flipH="1" flipV="1">
            <a:off x="4722303" y="3473520"/>
            <a:ext cx="492152" cy="411446"/>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grpSp>
        <p:nvGrpSpPr>
          <p:cNvPr id="86" name="Grupa 85"/>
          <p:cNvGrpSpPr/>
          <p:nvPr/>
        </p:nvGrpSpPr>
        <p:grpSpPr>
          <a:xfrm>
            <a:off x="53791" y="3615195"/>
            <a:ext cx="9102740" cy="2660437"/>
            <a:chOff x="56250" y="3977573"/>
            <a:chExt cx="9102740" cy="2660437"/>
          </a:xfrm>
        </p:grpSpPr>
        <mc:AlternateContent xmlns:mc="http://schemas.openxmlformats.org/markup-compatibility/2006" xmlns:a14="http://schemas.microsoft.com/office/drawing/2010/main">
          <mc:Choice Requires="a14">
            <p:sp>
              <p:nvSpPr>
                <p:cNvPr id="32" name="pole tekstowe 31"/>
                <p:cNvSpPr txBox="1"/>
                <p:nvPr/>
              </p:nvSpPr>
              <p:spPr>
                <a:xfrm>
                  <a:off x="590152" y="4562840"/>
                  <a:ext cx="2852741" cy="307777"/>
                </a:xfrm>
                <a:prstGeom prst="rect">
                  <a:avLst/>
                </a:prstGeom>
                <a:noFill/>
              </p:spPr>
              <p:txBody>
                <a:bodyPr wrap="square" lIns="0" tIns="0" rIns="0" bIns="0" rtlCol="0">
                  <a:spAutoFit/>
                </a:bodyPr>
                <a:lstStyle/>
                <a:p>
                  <a14:m>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𝑉</m:t>
                          </m:r>
                        </m:e>
                        <m:sub>
                          <m:r>
                            <a:rPr lang="pl-PL" sz="2000" b="0" i="1" smtClean="0">
                              <a:solidFill>
                                <a:srgbClr val="0000CC"/>
                              </a:solidFill>
                              <a:latin typeface="Cambria Math" panose="02040503050406030204" pitchFamily="18" charset="0"/>
                              <a:ea typeface="Cambria Math" panose="02040503050406030204" pitchFamily="18" charset="0"/>
                            </a:rPr>
                            <m:t>𝑎</m:t>
                          </m:r>
                        </m:sub>
                      </m:sSub>
                      <m:r>
                        <a:rPr lang="pl-PL" sz="2000" b="0" i="1" smtClean="0">
                          <a:solidFill>
                            <a:srgbClr val="0000CC"/>
                          </a:solidFill>
                          <a:latin typeface="Cambria Math" panose="02040503050406030204" pitchFamily="18" charset="0"/>
                          <a:ea typeface="Cambria Math" panose="02040503050406030204" pitchFamily="18" charset="0"/>
                        </a:rPr>
                        <m:t>, ≤,…)</m:t>
                      </m:r>
                    </m:oMath>
                  </a14:m>
                  <a:r>
                    <a:rPr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𝑉</m:t>
                          </m:r>
                        </m:e>
                        <m:sub>
                          <m:r>
                            <a:rPr lang="pl-PL" sz="2000" b="0" i="1" smtClean="0">
                              <a:solidFill>
                                <a:srgbClr val="0000CC"/>
                              </a:solidFill>
                              <a:latin typeface="Cambria Math" panose="02040503050406030204" pitchFamily="18" charset="0"/>
                              <a:ea typeface="Cambria Math" panose="02040503050406030204" pitchFamily="18" charset="0"/>
                            </a:rPr>
                            <m:t>𝑏</m:t>
                          </m:r>
                        </m:sub>
                      </m:sSub>
                      <m:r>
                        <a:rPr lang="pl-PL" sz="2000" i="1">
                          <a:solidFill>
                            <a:srgbClr val="0000CC"/>
                          </a:solidFill>
                          <a:latin typeface="Cambria Math" panose="02040503050406030204" pitchFamily="18" charset="0"/>
                          <a:ea typeface="Cambria Math" panose="02040503050406030204" pitchFamily="18" charset="0"/>
                        </a:rPr>
                        <m:t>, </m:t>
                      </m:r>
                      <m:r>
                        <a:rPr lang="pl-PL" sz="2000" i="1" smtClean="0">
                          <a:solidFill>
                            <a:srgbClr val="0000CC"/>
                          </a:solidFill>
                          <a:latin typeface="Cambria Math" panose="02040503050406030204" pitchFamily="18" charset="0"/>
                          <a:ea typeface="Cambria Math" panose="02040503050406030204" pitchFamily="18" charset="0"/>
                        </a:rPr>
                        <m:t>𝜚</m:t>
                      </m:r>
                      <m:r>
                        <a:rPr lang="pl-PL" sz="2000" i="1">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latin typeface="Cambria Math" panose="02040503050406030204" pitchFamily="18" charset="0"/>
                      <a:ea typeface="Cambria Math" panose="02040503050406030204" pitchFamily="18" charset="0"/>
                    </a:rPr>
                    <a:t>, …  </a:t>
                  </a:r>
                </a:p>
              </p:txBody>
            </p:sp>
          </mc:Choice>
          <mc:Fallback xmlns="">
            <p:sp>
              <p:nvSpPr>
                <p:cNvPr id="32" name="pole tekstowe 31"/>
                <p:cNvSpPr txBox="1">
                  <a:spLocks noRot="1" noChangeAspect="1" noMove="1" noResize="1" noEditPoints="1" noAdjustHandles="1" noChangeArrowheads="1" noChangeShapeType="1" noTextEdit="1"/>
                </p:cNvSpPr>
                <p:nvPr/>
              </p:nvSpPr>
              <p:spPr>
                <a:xfrm>
                  <a:off x="590152" y="4562840"/>
                  <a:ext cx="2852741" cy="307777"/>
                </a:xfrm>
                <a:prstGeom prst="rect">
                  <a:avLst/>
                </a:prstGeom>
                <a:blipFill rotWithShape="0">
                  <a:blip r:embed="rId4"/>
                  <a:stretch>
                    <a:fillRect l="-4274" t="-25490" b="-49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pole tekstowe 47">
                  <a:extLst>
                    <a:ext uri="{FF2B5EF4-FFF2-40B4-BE49-F238E27FC236}">
                      <a16:creationId xmlns="" xmlns:a16="http://schemas.microsoft.com/office/drawing/2014/main" id="{9A279196-1B08-C423-DD98-3E9605CE0F8E}"/>
                    </a:ext>
                  </a:extLst>
                </p:cNvPr>
                <p:cNvSpPr txBox="1"/>
                <p:nvPr/>
              </p:nvSpPr>
              <p:spPr>
                <a:xfrm>
                  <a:off x="858038" y="3977573"/>
                  <a:ext cx="2267744" cy="609206"/>
                </a:xfrm>
                <a:prstGeom prst="rect">
                  <a:avLst/>
                </a:prstGeom>
                <a:noFill/>
              </p:spPr>
              <p:txBody>
                <a:bodyPr wrap="square" rtlCol="0">
                  <a:spAutoFit/>
                </a:bodyPr>
                <a:lstStyle/>
                <a:p>
                  <a:pPr algn="ctr"/>
                  <a:r>
                    <a:rPr lang="en-US" sz="1600" noProof="0" dirty="0">
                      <a:solidFill>
                        <a:srgbClr val="0000FF"/>
                      </a:solidFill>
                    </a:rPr>
                    <a:t>relational </a:t>
                  </a:r>
                  <a:r>
                    <a:rPr lang="en-US" sz="1600" dirty="0">
                      <a:solidFill>
                        <a:srgbClr val="0000FF"/>
                      </a:solidFill>
                    </a:rPr>
                    <a:t>s</a:t>
                  </a:r>
                  <a:r>
                    <a:rPr lang="pl-PL" sz="1600" dirty="0" err="1">
                      <a:solidFill>
                        <a:srgbClr val="0000FF"/>
                      </a:solidFill>
                    </a:rPr>
                    <a:t>ystem</a:t>
                  </a:r>
                  <a:r>
                    <a:rPr lang="en-US" sz="1600" noProof="0" dirty="0">
                      <a:solidFill>
                        <a:srgbClr val="0000FF"/>
                      </a:solidFill>
                    </a:rPr>
                    <a:t> </a:t>
                  </a:r>
                </a:p>
                <a:p>
                  <a:pPr algn="ctr"/>
                  <a:r>
                    <a:rPr lang="en-US" sz="1600" dirty="0">
                      <a:solidFill>
                        <a:srgbClr val="0000FF"/>
                      </a:solidFill>
                    </a:rPr>
                    <a:t>(of a given signature </a:t>
                  </a:r>
                  <a14:m>
                    <m:oMath xmlns:m="http://schemas.openxmlformats.org/officeDocument/2006/math">
                      <m:r>
                        <a:rPr lang="pl-PL" sz="1800" i="1">
                          <a:solidFill>
                            <a:srgbClr val="0000CC"/>
                          </a:solidFill>
                          <a:latin typeface="Cambria Math" panose="02040503050406030204" pitchFamily="18" charset="0"/>
                          <a:ea typeface="Cambria Math" panose="02040503050406030204" pitchFamily="18" charset="0"/>
                        </a:rPr>
                        <m:t>𝜏</m:t>
                      </m:r>
                    </m:oMath>
                  </a14:m>
                  <a:r>
                    <a:rPr lang="pl-PL" sz="1600" dirty="0">
                      <a:solidFill>
                        <a:srgbClr val="0000FF"/>
                      </a:solidFill>
                    </a:rPr>
                    <a:t>)</a:t>
                  </a:r>
                  <a:endParaRPr lang="en-US" sz="1600" dirty="0">
                    <a:solidFill>
                      <a:srgbClr val="0000FF"/>
                    </a:solidFill>
                  </a:endParaRPr>
                </a:p>
              </p:txBody>
            </p:sp>
          </mc:Choice>
          <mc:Fallback xmlns="">
            <p:sp>
              <p:nvSpPr>
                <p:cNvPr id="48" name="pole tekstowe 47">
                  <a:extLst>
                    <a:ext uri="{FF2B5EF4-FFF2-40B4-BE49-F238E27FC236}">
                      <a16:creationId xmlns:a16="http://schemas.microsoft.com/office/drawing/2014/main" xmlns="" xmlns:a14="http://schemas.microsoft.com/office/drawing/2010/main" id="{9A279196-1B08-C423-DD98-3E9605CE0F8E}"/>
                    </a:ext>
                  </a:extLst>
                </p:cNvPr>
                <p:cNvSpPr txBox="1">
                  <a:spLocks noRot="1" noChangeAspect="1" noMove="1" noResize="1" noEditPoints="1" noAdjustHandles="1" noChangeArrowheads="1" noChangeShapeType="1" noTextEdit="1"/>
                </p:cNvSpPr>
                <p:nvPr/>
              </p:nvSpPr>
              <p:spPr>
                <a:xfrm>
                  <a:off x="858038" y="3977573"/>
                  <a:ext cx="2267744" cy="609206"/>
                </a:xfrm>
                <a:prstGeom prst="rect">
                  <a:avLst/>
                </a:prstGeom>
                <a:blipFill rotWithShape="0">
                  <a:blip r:embed="rId5"/>
                  <a:stretch>
                    <a:fillRect l="-1075" t="-3000" r="-1344"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pole tekstowe 54">
                  <a:extLst>
                    <a:ext uri="{FF2B5EF4-FFF2-40B4-BE49-F238E27FC236}">
                      <a16:creationId xmlns="" xmlns:a16="http://schemas.microsoft.com/office/drawing/2014/main" id="{9A279196-1B08-C423-DD98-3E9605CE0F8E}"/>
                    </a:ext>
                  </a:extLst>
                </p:cNvPr>
                <p:cNvSpPr txBox="1"/>
                <p:nvPr/>
              </p:nvSpPr>
              <p:spPr>
                <a:xfrm>
                  <a:off x="786030" y="4923332"/>
                  <a:ext cx="2339752" cy="609206"/>
                </a:xfrm>
                <a:prstGeom prst="rect">
                  <a:avLst/>
                </a:prstGeom>
                <a:noFill/>
              </p:spPr>
              <p:txBody>
                <a:bodyPr wrap="square" rtlCol="0">
                  <a:spAutoFit/>
                </a:bodyPr>
                <a:lstStyle/>
                <a:p>
                  <a:pPr algn="ctr"/>
                  <a:r>
                    <a:rPr lang="en-US" sz="1600" dirty="0">
                      <a:solidFill>
                        <a:srgbClr val="0000FF"/>
                      </a:solidFill>
                    </a:rPr>
                    <a:t>language of formulas </a:t>
                  </a:r>
                  <a:endParaRPr lang="pl-PL" sz="1600" dirty="0">
                    <a:solidFill>
                      <a:srgbClr val="0000FF"/>
                    </a:solidFill>
                  </a:endParaRPr>
                </a:p>
                <a:p>
                  <a:pPr algn="ctr"/>
                  <a:r>
                    <a:rPr lang="en-US" sz="1600" dirty="0">
                      <a:solidFill>
                        <a:srgbClr val="0000FF"/>
                      </a:solidFill>
                    </a:rPr>
                    <a:t>(</a:t>
                  </a:r>
                  <a:r>
                    <a:rPr lang="pl-PL" sz="1600" dirty="0">
                      <a:solidFill>
                        <a:srgbClr val="0000FF"/>
                      </a:solidFill>
                    </a:rPr>
                    <a:t>with</a:t>
                  </a:r>
                  <a:r>
                    <a:rPr lang="en-US" sz="1600" dirty="0">
                      <a:solidFill>
                        <a:srgbClr val="0000FF"/>
                      </a:solidFill>
                    </a:rPr>
                    <a:t> signature </a:t>
                  </a:r>
                  <a14:m>
                    <m:oMath xmlns:m="http://schemas.openxmlformats.org/officeDocument/2006/math">
                      <m:r>
                        <a:rPr lang="pl-PL" sz="1800" i="1">
                          <a:solidFill>
                            <a:srgbClr val="0000CC"/>
                          </a:solidFill>
                          <a:latin typeface="Cambria Math" panose="02040503050406030204" pitchFamily="18" charset="0"/>
                          <a:ea typeface="Cambria Math" panose="02040503050406030204" pitchFamily="18" charset="0"/>
                        </a:rPr>
                        <m:t>𝜏</m:t>
                      </m:r>
                    </m:oMath>
                  </a14:m>
                  <a:r>
                    <a:rPr lang="en-US" sz="1600" dirty="0">
                      <a:solidFill>
                        <a:srgbClr val="0000FF"/>
                      </a:solidFill>
                    </a:rPr>
                    <a:t>)</a:t>
                  </a:r>
                  <a:r>
                    <a:rPr lang="en-US" sz="1600" noProof="0" dirty="0">
                      <a:solidFill>
                        <a:srgbClr val="0000FF"/>
                      </a:solidFill>
                    </a:rPr>
                    <a:t> </a:t>
                  </a:r>
                </a:p>
              </p:txBody>
            </p:sp>
          </mc:Choice>
          <mc:Fallback xmlns="">
            <p:sp>
              <p:nvSpPr>
                <p:cNvPr id="55" name="pole tekstowe 54">
                  <a:extLst>
                    <a:ext uri="{FF2B5EF4-FFF2-40B4-BE49-F238E27FC236}">
                      <a16:creationId xmlns:a16="http://schemas.microsoft.com/office/drawing/2014/main" xmlns="" id="{9A279196-1B08-C423-DD98-3E9605CE0F8E}"/>
                    </a:ext>
                  </a:extLst>
                </p:cNvPr>
                <p:cNvSpPr txBox="1">
                  <a:spLocks noRot="1" noChangeAspect="1" noMove="1" noResize="1" noEditPoints="1" noAdjustHandles="1" noChangeArrowheads="1" noChangeShapeType="1" noTextEdit="1"/>
                </p:cNvSpPr>
                <p:nvPr/>
              </p:nvSpPr>
              <p:spPr>
                <a:xfrm>
                  <a:off x="786030" y="4923332"/>
                  <a:ext cx="2339752" cy="609206"/>
                </a:xfrm>
                <a:prstGeom prst="rect">
                  <a:avLst/>
                </a:prstGeom>
                <a:blipFill rotWithShape="0">
                  <a:blip r:embed="rId6"/>
                  <a:stretch>
                    <a:fillRect t="-3000"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pole tekstowe 63">
                  <a:extLst>
                    <a:ext uri="{FF2B5EF4-FFF2-40B4-BE49-F238E27FC236}">
                      <a16:creationId xmlns="" xmlns:a16="http://schemas.microsoft.com/office/drawing/2014/main" id="{9A279196-1B08-C423-DD98-3E9605CE0F8E}"/>
                    </a:ext>
                  </a:extLst>
                </p:cNvPr>
                <p:cNvSpPr txBox="1"/>
                <p:nvPr/>
              </p:nvSpPr>
              <p:spPr>
                <a:xfrm>
                  <a:off x="56250" y="5778428"/>
                  <a:ext cx="4298225" cy="615553"/>
                </a:xfrm>
                <a:prstGeom prst="rect">
                  <a:avLst/>
                </a:prstGeom>
                <a:noFill/>
              </p:spPr>
              <p:txBody>
                <a:bodyPr wrap="square" rtlCol="0">
                  <a:spAutoFit/>
                </a:bodyPr>
                <a:lstStyle/>
                <a:p>
                  <a:pPr algn="ctr"/>
                  <a:r>
                    <a:rPr lang="en-US" sz="1600" dirty="0">
                      <a:solidFill>
                        <a:srgbClr val="0000FF"/>
                      </a:solidFill>
                    </a:rPr>
                    <a:t>interpretation of the language in the relational </a:t>
                  </a:r>
                  <a:endParaRPr lang="pl-PL" sz="1600" dirty="0">
                    <a:solidFill>
                      <a:srgbClr val="0000FF"/>
                    </a:solidFill>
                  </a:endParaRPr>
                </a:p>
                <a:p>
                  <a:pPr algn="ctr"/>
                  <a:r>
                    <a:rPr lang="pl-PL" sz="1600" dirty="0" err="1">
                      <a:solidFill>
                        <a:srgbClr val="0000FF"/>
                      </a:solidFill>
                    </a:rPr>
                    <a:t>systeem</a:t>
                  </a:r>
                  <a:r>
                    <a:rPr lang="pl-PL" sz="1600" dirty="0">
                      <a:solidFill>
                        <a:srgbClr val="0000FF"/>
                      </a:solidFill>
                    </a:rPr>
                    <a:t> (of signature </a:t>
                  </a:r>
                  <a14:m>
                    <m:oMath xmlns:m="http://schemas.openxmlformats.org/officeDocument/2006/math">
                      <m:r>
                        <a:rPr lang="pl-PL" sz="1800" i="1">
                          <a:solidFill>
                            <a:srgbClr val="0000CC"/>
                          </a:solidFill>
                          <a:latin typeface="Cambria Math" panose="02040503050406030204" pitchFamily="18" charset="0"/>
                          <a:ea typeface="Cambria Math" panose="02040503050406030204" pitchFamily="18" charset="0"/>
                        </a:rPr>
                        <m:t>𝜏</m:t>
                      </m:r>
                      <m:r>
                        <a:rPr lang="pl-PL" sz="1800" b="0" i="1" smtClean="0">
                          <a:solidFill>
                            <a:srgbClr val="0000CC"/>
                          </a:solidFill>
                          <a:latin typeface="Cambria Math" panose="02040503050406030204" pitchFamily="18" charset="0"/>
                          <a:ea typeface="Cambria Math" panose="02040503050406030204" pitchFamily="18" charset="0"/>
                        </a:rPr>
                        <m:t>)</m:t>
                      </m:r>
                    </m:oMath>
                  </a14:m>
                  <a:endParaRPr lang="en-US" sz="1800" dirty="0">
                    <a:solidFill>
                      <a:srgbClr val="0000FF"/>
                    </a:solidFill>
                  </a:endParaRPr>
                </a:p>
              </p:txBody>
            </p:sp>
          </mc:Choice>
          <mc:Fallback xmlns="">
            <p:sp>
              <p:nvSpPr>
                <p:cNvPr id="64" name="pole tekstowe 63">
                  <a:extLst>
                    <a:ext uri="{FF2B5EF4-FFF2-40B4-BE49-F238E27FC236}">
                      <a16:creationId xmlns:a16="http://schemas.microsoft.com/office/drawing/2014/main" xmlns="" xmlns:a14="http://schemas.microsoft.com/office/drawing/2010/main" id="{9A279196-1B08-C423-DD98-3E9605CE0F8E}"/>
                    </a:ext>
                  </a:extLst>
                </p:cNvPr>
                <p:cNvSpPr txBox="1">
                  <a:spLocks noRot="1" noChangeAspect="1" noMove="1" noResize="1" noEditPoints="1" noAdjustHandles="1" noChangeArrowheads="1" noChangeShapeType="1" noTextEdit="1"/>
                </p:cNvSpPr>
                <p:nvPr/>
              </p:nvSpPr>
              <p:spPr>
                <a:xfrm>
                  <a:off x="56250" y="5778428"/>
                  <a:ext cx="4298225" cy="615553"/>
                </a:xfrm>
                <a:prstGeom prst="rect">
                  <a:avLst/>
                </a:prstGeom>
                <a:blipFill rotWithShape="0">
                  <a:blip r:embed="rId7"/>
                  <a:stretch>
                    <a:fillRect l="-142" t="-2970" r="-1844" b="-108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pole tekstowe 71"/>
                <p:cNvSpPr txBox="1"/>
                <p:nvPr/>
              </p:nvSpPr>
              <p:spPr>
                <a:xfrm>
                  <a:off x="3650366" y="4538247"/>
                  <a:ext cx="5460597" cy="307777"/>
                </a:xfrm>
                <a:prstGeom prst="rect">
                  <a:avLst/>
                </a:prstGeom>
                <a:noFill/>
              </p:spPr>
              <p:txBody>
                <a:bodyPr wrap="none" lIns="0" tIns="0" rIns="0" bIns="0" rtlCol="0">
                  <a:spAutoFit/>
                </a:bodyPr>
                <a:lstStyle/>
                <a:p>
                  <a14:m>
                    <m:oMath xmlns:m="http://schemas.openxmlformats.org/officeDocument/2006/math">
                      <m:r>
                        <a:rPr lang="pl-PL" sz="2000" b="0" i="1" smtClean="0">
                          <a:solidFill>
                            <a:srgbClr val="0000CC"/>
                          </a:solidFill>
                          <a:latin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𝑎</m:t>
                          </m:r>
                        </m:sub>
                      </m:sSub>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rPr>
                    <a:t>, </a:t>
                  </a:r>
                  <a:r>
                    <a:rPr lang="pl-PL" sz="1800" dirty="0">
                      <a:solidFill>
                        <a:srgbClr val="0000CC"/>
                      </a:solidFill>
                    </a:rPr>
                    <a:t>where</a:t>
                  </a:r>
                  <a:r>
                    <a:rPr lang="pl-PL" sz="2000" dirty="0">
                      <a:solidFill>
                        <a:srgbClr val="0000CC"/>
                      </a:solidFill>
                    </a:rPr>
                    <a:t> </a:t>
                  </a:r>
                  <a14:m>
                    <m:oMath xmlns:m="http://schemas.openxmlformats.org/officeDocument/2006/math">
                      <m:r>
                        <a:rPr lang="pl-PL" sz="2000" i="1">
                          <a:solidFill>
                            <a:srgbClr val="0000CC"/>
                          </a:solidFill>
                          <a:latin typeface="Cambria Math" panose="02040503050406030204" pitchFamily="18" charset="0"/>
                          <a:ea typeface="Cambria Math" panose="02040503050406030204" pitchFamily="18" charset="0"/>
                        </a:rPr>
                        <m:t>𝛼</m:t>
                      </m:r>
                      <m:r>
                        <a:rPr lang="pl-PL" sz="2000" i="1">
                          <a:solidFill>
                            <a:srgbClr val="0000CC"/>
                          </a:solidFill>
                          <a:latin typeface="Cambria Math" panose="02040503050406030204" pitchFamily="18" charset="0"/>
                          <a:ea typeface="Cambria Math" panose="02040503050406030204" pitchFamily="18" charset="0"/>
                        </a:rPr>
                        <m:t> ∈</m:t>
                      </m:r>
                      <m:sSub>
                        <m:sSubPr>
                          <m:ctrlPr>
                            <a:rPr lang="pl-PL"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𝐿</m:t>
                          </m:r>
                        </m:e>
                        <m:sub>
                          <m:r>
                            <a:rPr lang="pl-PL" sz="2000" b="0" i="1" smtClean="0">
                              <a:solidFill>
                                <a:srgbClr val="0000CC"/>
                              </a:solidFill>
                              <a:latin typeface="Cambria Math" panose="02040503050406030204" pitchFamily="18" charset="0"/>
                              <a:ea typeface="Cambria Math" panose="02040503050406030204" pitchFamily="18" charset="0"/>
                            </a:rPr>
                            <m:t>𝑎</m:t>
                          </m:r>
                        </m:sub>
                      </m:sSub>
                      <m:r>
                        <a:rPr lang="pl-PL" sz="2000" b="0" i="1" smtClean="0">
                          <a:solidFill>
                            <a:srgbClr val="0000CC"/>
                          </a:solidFill>
                          <a:latin typeface="Cambria Math" panose="02040503050406030204" pitchFamily="18" charset="0"/>
                          <a:ea typeface="Cambria Math" panose="02040503050406030204" pitchFamily="18" charset="0"/>
                        </a:rPr>
                        <m:t>,  </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𝐼</m:t>
                          </m:r>
                        </m:e>
                        <m:sub>
                          <m:r>
                            <a:rPr lang="pl-PL" sz="2000" i="1">
                              <a:solidFill>
                                <a:srgbClr val="0000CC"/>
                              </a:solidFill>
                              <a:latin typeface="Cambria Math" panose="02040503050406030204" pitchFamily="18" charset="0"/>
                              <a:ea typeface="Cambria Math" panose="02040503050406030204" pitchFamily="18" charset="0"/>
                            </a:rPr>
                            <m:t>𝑎</m:t>
                          </m:r>
                        </m:sub>
                      </m:sSub>
                      <m:d>
                        <m:dPr>
                          <m:ctrlPr>
                            <a:rPr lang="pl-PL" sz="2000" i="1">
                              <a:solidFill>
                                <a:srgbClr val="0000CC"/>
                              </a:solidFill>
                              <a:latin typeface="Cambria Math" panose="02040503050406030204" pitchFamily="18" charset="0"/>
                              <a:ea typeface="Cambria Math" panose="02040503050406030204" pitchFamily="18" charset="0"/>
                            </a:rPr>
                          </m:ctrlPr>
                        </m:dPr>
                        <m:e>
                          <m:r>
                            <a:rPr lang="pl-PL" sz="2000" i="1">
                              <a:solidFill>
                                <a:srgbClr val="0000CC"/>
                              </a:solidFill>
                              <a:latin typeface="Cambria Math" panose="02040503050406030204" pitchFamily="18" charset="0"/>
                              <a:ea typeface="Cambria Math" panose="02040503050406030204" pitchFamily="18" charset="0"/>
                            </a:rPr>
                            <m:t>𝛼</m:t>
                          </m:r>
                        </m:e>
                      </m:d>
                      <m:r>
                        <a:rPr lang="pl-PL" sz="200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𝑈</m:t>
                      </m:r>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𝑥</m:t>
                          </m:r>
                        </m:e>
                        <m:sub>
                          <m:r>
                            <a:rPr lang="pl-PL" sz="2000" b="0" i="1" smtClean="0">
                              <a:solidFill>
                                <a:srgbClr val="0000CC"/>
                              </a:solidFill>
                              <a:latin typeface="Cambria Math" panose="02040503050406030204" pitchFamily="18" charset="0"/>
                              <a:ea typeface="Cambria Math" panose="02040503050406030204" pitchFamily="18" charset="0"/>
                            </a:rPr>
                            <m:t>1</m:t>
                          </m:r>
                        </m:sub>
                      </m:sSub>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𝑥</m:t>
                          </m:r>
                        </m:e>
                        <m:sub>
                          <m:r>
                            <a:rPr lang="pl-PL" sz="2000" b="0" i="1" smtClean="0">
                              <a:solidFill>
                                <a:srgbClr val="0000CC"/>
                              </a:solidFill>
                              <a:latin typeface="Cambria Math" panose="02040503050406030204" pitchFamily="18" charset="0"/>
                              <a:ea typeface="Cambria Math" panose="02040503050406030204" pitchFamily="18" charset="0"/>
                            </a:rPr>
                            <m:t>2</m:t>
                          </m:r>
                        </m:sub>
                      </m:sSub>
                      <m:r>
                        <a:rPr lang="pl-PL" sz="2000" b="0" i="1" smtClean="0">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rPr>
                    <a:t> </a:t>
                  </a:r>
                  <a:endParaRPr lang="en-US" sz="2000" dirty="0">
                    <a:solidFill>
                      <a:srgbClr val="0000CC"/>
                    </a:solidFill>
                  </a:endParaRPr>
                </a:p>
              </p:txBody>
            </p:sp>
          </mc:Choice>
          <mc:Fallback xmlns="">
            <p:sp>
              <p:nvSpPr>
                <p:cNvPr id="72" name="pole tekstowe 71"/>
                <p:cNvSpPr txBox="1">
                  <a:spLocks noRot="1" noChangeAspect="1" noMove="1" noResize="1" noEditPoints="1" noAdjustHandles="1" noChangeArrowheads="1" noChangeShapeType="1" noTextEdit="1"/>
                </p:cNvSpPr>
                <p:nvPr/>
              </p:nvSpPr>
              <p:spPr>
                <a:xfrm>
                  <a:off x="3650366" y="4538247"/>
                  <a:ext cx="5460597" cy="307777"/>
                </a:xfrm>
                <a:prstGeom prst="rect">
                  <a:avLst/>
                </a:prstGeom>
                <a:blipFill rotWithShape="0">
                  <a:blip r:embed="rId8"/>
                  <a:stretch>
                    <a:fillRect l="-2232" t="-23529" r="-781" b="-50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pole tekstowe 72"/>
                <p:cNvSpPr txBox="1"/>
                <p:nvPr/>
              </p:nvSpPr>
              <p:spPr>
                <a:xfrm>
                  <a:off x="3623179" y="4909027"/>
                  <a:ext cx="5535811" cy="307777"/>
                </a:xfrm>
                <a:prstGeom prst="rect">
                  <a:avLst/>
                </a:prstGeom>
                <a:noFill/>
              </p:spPr>
              <p:txBody>
                <a:bodyPr wrap="none" lIns="0" tIns="0" rIns="0" bIns="0" rtlCol="0">
                  <a:spAutoFit/>
                </a:bodyPr>
                <a:lstStyle/>
                <a:p>
                  <a14:m>
                    <m:oMath xmlns:m="http://schemas.openxmlformats.org/officeDocument/2006/math">
                      <m:r>
                        <a:rPr lang="pl-PL" sz="2000" b="0" i="1" smtClean="0">
                          <a:solidFill>
                            <a:srgbClr val="0000CC"/>
                          </a:solidFill>
                          <a:latin typeface="Cambria Math" panose="02040503050406030204" pitchFamily="18" charset="0"/>
                        </a:rPr>
                        <m:t> (</m:t>
                      </m:r>
                      <m:r>
                        <a:rPr lang="pl-PL" sz="2000" b="0" i="1" smtClean="0">
                          <a:solidFill>
                            <a:srgbClr val="0000CC"/>
                          </a:solidFill>
                          <a:latin typeface="Cambria Math" panose="02040503050406030204" pitchFamily="18" charset="0"/>
                          <a:ea typeface="Cambria Math" panose="02040503050406030204" pitchFamily="18" charset="0"/>
                        </a:rPr>
                        <m:t>𝛽</m:t>
                      </m:r>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𝑏</m:t>
                          </m:r>
                        </m:sub>
                      </m:sSub>
                      <m:r>
                        <a:rPr lang="pl-PL" sz="2000" b="0" i="1" smtClean="0">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𝛽</m:t>
                      </m:r>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rPr>
                        <m:t>)</m:t>
                      </m:r>
                    </m:oMath>
                  </a14:m>
                  <a:r>
                    <a:rPr lang="pl-PL" sz="2000" dirty="0">
                      <a:solidFill>
                        <a:srgbClr val="0000CC"/>
                      </a:solidFill>
                    </a:rPr>
                    <a:t>, </a:t>
                  </a:r>
                  <a:r>
                    <a:rPr lang="pl-PL" sz="1800" dirty="0">
                      <a:solidFill>
                        <a:srgbClr val="0000CC"/>
                      </a:solidFill>
                    </a:rPr>
                    <a:t>where</a:t>
                  </a:r>
                  <a14:m>
                    <m:oMath xmlns:m="http://schemas.openxmlformats.org/officeDocument/2006/math">
                      <m:r>
                        <a:rPr lang="pl-PL" sz="2000" b="0" i="0" smtClean="0">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𝛽</m:t>
                      </m:r>
                      <m:r>
                        <a:rPr lang="pl-PL" sz="2000" i="1">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𝐿</m:t>
                          </m:r>
                        </m:e>
                        <m:sub>
                          <m:r>
                            <a:rPr lang="pl-PL" sz="2000" b="0" i="1" smtClean="0">
                              <a:solidFill>
                                <a:srgbClr val="0000CC"/>
                              </a:solidFill>
                              <a:latin typeface="Cambria Math" panose="02040503050406030204" pitchFamily="18" charset="0"/>
                              <a:ea typeface="Cambria Math" panose="02040503050406030204" pitchFamily="18" charset="0"/>
                            </a:rPr>
                            <m:t>𝑏</m:t>
                          </m:r>
                        </m:sub>
                      </m:sSub>
                      <m:r>
                        <a:rPr lang="pl-PL" sz="2000" i="1">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rPr>
                    <a:t> </a:t>
                  </a:r>
                  <a14:m>
                    <m:oMath xmlns:m="http://schemas.openxmlformats.org/officeDocument/2006/math">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𝑏</m:t>
                          </m:r>
                        </m:sub>
                      </m:sSub>
                      <m:r>
                        <a:rPr lang="pl-PL" sz="2000" i="1">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𝛽</m:t>
                      </m:r>
                      <m:r>
                        <a:rPr lang="pl-PL" sz="2000" i="1">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𝑈</m:t>
                      </m:r>
                    </m:oMath>
                  </a14:m>
                  <a:r>
                    <a:rPr lang="pl-PL" sz="2000" dirty="0">
                      <a:solidFill>
                        <a:srgbClr val="0000CC"/>
                      </a:solidFill>
                    </a:rPr>
                    <a:t> </a:t>
                  </a:r>
                  <a14:m>
                    <m:oMath xmlns:m="http://schemas.openxmlformats.org/officeDocument/2006/math">
                      <m:r>
                        <a:rPr lang="pl-PL" sz="2000" i="1">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𝑥</m:t>
                          </m:r>
                        </m:e>
                        <m:sub>
                          <m:r>
                            <a:rPr lang="pl-PL" sz="2000" i="1">
                              <a:solidFill>
                                <a:srgbClr val="0000CC"/>
                              </a:solidFill>
                              <a:latin typeface="Cambria Math" panose="02040503050406030204" pitchFamily="18" charset="0"/>
                              <a:ea typeface="Cambria Math" panose="02040503050406030204" pitchFamily="18" charset="0"/>
                            </a:rPr>
                            <m:t>1</m:t>
                          </m:r>
                        </m:sub>
                      </m:sSub>
                      <m:r>
                        <a:rPr lang="pl-PL" sz="2000" i="1">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𝑥</m:t>
                          </m:r>
                        </m:e>
                        <m:sub>
                          <m:r>
                            <a:rPr lang="pl-PL" sz="2000" i="1">
                              <a:solidFill>
                                <a:srgbClr val="0000CC"/>
                              </a:solidFill>
                              <a:latin typeface="Cambria Math" panose="02040503050406030204" pitchFamily="18" charset="0"/>
                              <a:ea typeface="Cambria Math" panose="02040503050406030204" pitchFamily="18" charset="0"/>
                            </a:rPr>
                            <m:t>2</m:t>
                          </m:r>
                        </m:sub>
                      </m:sSub>
                      <m:r>
                        <a:rPr lang="pl-PL" sz="2000" i="1">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rPr>
                    <a:t> </a:t>
                  </a:r>
                  <a:endParaRPr lang="en-US" sz="2000" dirty="0">
                    <a:solidFill>
                      <a:srgbClr val="0000CC"/>
                    </a:solidFill>
                  </a:endParaRPr>
                </a:p>
              </p:txBody>
            </p:sp>
          </mc:Choice>
          <mc:Fallback xmlns="">
            <p:sp>
              <p:nvSpPr>
                <p:cNvPr id="73" name="pole tekstowe 72"/>
                <p:cNvSpPr txBox="1">
                  <a:spLocks noRot="1" noChangeAspect="1" noMove="1" noResize="1" noEditPoints="1" noAdjustHandles="1" noChangeArrowheads="1" noChangeShapeType="1" noTextEdit="1"/>
                </p:cNvSpPr>
                <p:nvPr/>
              </p:nvSpPr>
              <p:spPr>
                <a:xfrm>
                  <a:off x="3623179" y="4909027"/>
                  <a:ext cx="5535811" cy="307777"/>
                </a:xfrm>
                <a:prstGeom prst="rect">
                  <a:avLst/>
                </a:prstGeom>
                <a:blipFill rotWithShape="0">
                  <a:blip r:embed="rId9"/>
                  <a:stretch>
                    <a:fillRect l="-1211" t="-24000" b="-52000"/>
                  </a:stretch>
                </a:blipFill>
              </p:spPr>
              <p:txBody>
                <a:bodyPr/>
                <a:lstStyle/>
                <a:p>
                  <a:r>
                    <a:rPr lang="en-US">
                      <a:noFill/>
                    </a:rPr>
                    <a:t> </a:t>
                  </a:r>
                </a:p>
              </p:txBody>
            </p:sp>
          </mc:Fallback>
        </mc:AlternateContent>
        <p:sp>
          <p:nvSpPr>
            <p:cNvPr id="78" name="pole tekstowe 77">
              <a:extLst>
                <a:ext uri="{FF2B5EF4-FFF2-40B4-BE49-F238E27FC236}">
                  <a16:creationId xmlns="" xmlns:a16="http://schemas.microsoft.com/office/drawing/2014/main" id="{9A279196-1B08-C423-DD98-3E9605CE0F8E}"/>
                </a:ext>
              </a:extLst>
            </p:cNvPr>
            <p:cNvSpPr txBox="1"/>
            <p:nvPr/>
          </p:nvSpPr>
          <p:spPr>
            <a:xfrm>
              <a:off x="4368241" y="4137005"/>
              <a:ext cx="2453939" cy="338554"/>
            </a:xfrm>
            <a:prstGeom prst="rect">
              <a:avLst/>
            </a:prstGeom>
            <a:noFill/>
          </p:spPr>
          <p:txBody>
            <a:bodyPr wrap="square" rtlCol="0">
              <a:spAutoFit/>
            </a:bodyPr>
            <a:lstStyle/>
            <a:p>
              <a:r>
                <a:rPr lang="en-US" sz="1600" dirty="0">
                  <a:solidFill>
                    <a:srgbClr val="0000FF"/>
                  </a:solidFill>
                </a:rPr>
                <a:t>n</a:t>
              </a:r>
              <a:r>
                <a:rPr lang="en-US" sz="1600" noProof="0" dirty="0" err="1">
                  <a:solidFill>
                    <a:srgbClr val="0000FF"/>
                  </a:solidFill>
                </a:rPr>
                <a:t>ew</a:t>
              </a:r>
              <a:r>
                <a:rPr lang="en-US" sz="1600" noProof="0" dirty="0">
                  <a:solidFill>
                    <a:srgbClr val="0000FF"/>
                  </a:solidFill>
                </a:rPr>
                <a:t> information granules</a:t>
              </a:r>
              <a:endParaRPr lang="en-US" sz="1600" dirty="0">
                <a:solidFill>
                  <a:srgbClr val="0000FF"/>
                </a:solidFill>
              </a:endParaRPr>
            </a:p>
          </p:txBody>
        </p:sp>
        <mc:AlternateContent xmlns:mc="http://schemas.openxmlformats.org/markup-compatibility/2006" xmlns:a14="http://schemas.microsoft.com/office/drawing/2010/main">
          <mc:Choice Requires="a14">
            <p:sp>
              <p:nvSpPr>
                <p:cNvPr id="81" name="pole tekstowe 80"/>
                <p:cNvSpPr txBox="1"/>
                <p:nvPr/>
              </p:nvSpPr>
              <p:spPr>
                <a:xfrm>
                  <a:off x="1485142" y="5455884"/>
                  <a:ext cx="1528602" cy="307777"/>
                </a:xfrm>
                <a:prstGeom prst="rect">
                  <a:avLst/>
                </a:prstGeom>
                <a:noFill/>
              </p:spPr>
              <p:txBody>
                <a:bodyPr wrap="square" lIns="0" tIns="0" rIns="0" bIns="0" rtlCol="0">
                  <a:spAutoFit/>
                </a:bodyPr>
                <a:lstStyle/>
                <a:p>
                  <a14:m>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𝐿</m:t>
                          </m:r>
                        </m:e>
                        <m:sub>
                          <m:r>
                            <a:rPr lang="pl-PL" sz="2000" b="0" i="1" smtClean="0">
                              <a:solidFill>
                                <a:srgbClr val="0000CC"/>
                              </a:solidFill>
                              <a:latin typeface="Cambria Math" panose="02040503050406030204" pitchFamily="18" charset="0"/>
                              <a:ea typeface="Cambria Math" panose="02040503050406030204" pitchFamily="18" charset="0"/>
                            </a:rPr>
                            <m:t>𝑎</m:t>
                          </m:r>
                        </m:sub>
                      </m:sSub>
                    </m:oMath>
                  </a14:m>
                  <a:r>
                    <a:rPr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𝐿</m:t>
                          </m:r>
                        </m:e>
                        <m:sub>
                          <m:r>
                            <a:rPr lang="pl-PL" sz="2000" i="1">
                              <a:solidFill>
                                <a:srgbClr val="0000CC"/>
                              </a:solidFill>
                              <a:latin typeface="Cambria Math" panose="02040503050406030204" pitchFamily="18" charset="0"/>
                              <a:ea typeface="Cambria Math" panose="02040503050406030204" pitchFamily="18" charset="0"/>
                            </a:rPr>
                            <m:t>𝑏</m:t>
                          </m:r>
                        </m:sub>
                      </m:sSub>
                    </m:oMath>
                  </a14:m>
                  <a:r>
                    <a:rPr lang="pl-PL" sz="2000" dirty="0">
                      <a:solidFill>
                        <a:srgbClr val="0000CC"/>
                      </a:solidFill>
                      <a:latin typeface="Cambria Math" panose="02040503050406030204" pitchFamily="18" charset="0"/>
                      <a:ea typeface="Cambria Math" panose="02040503050406030204" pitchFamily="18" charset="0"/>
                    </a:rPr>
                    <a:t>, …</a:t>
                  </a:r>
                </a:p>
              </p:txBody>
            </p:sp>
          </mc:Choice>
          <mc:Fallback xmlns="">
            <p:sp>
              <p:nvSpPr>
                <p:cNvPr id="81" name="pole tekstowe 80"/>
                <p:cNvSpPr txBox="1">
                  <a:spLocks noRot="1" noChangeAspect="1" noMove="1" noResize="1" noEditPoints="1" noAdjustHandles="1" noChangeArrowheads="1" noChangeShapeType="1" noTextEdit="1"/>
                </p:cNvSpPr>
                <p:nvPr/>
              </p:nvSpPr>
              <p:spPr>
                <a:xfrm>
                  <a:off x="1485142" y="5455884"/>
                  <a:ext cx="1528602" cy="307777"/>
                </a:xfrm>
                <a:prstGeom prst="rect">
                  <a:avLst/>
                </a:prstGeom>
                <a:blipFill rotWithShape="0">
                  <a:blip r:embed="rId10"/>
                  <a:stretch>
                    <a:fillRect l="-5578" t="-26000"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pole tekstowe 82"/>
                <p:cNvSpPr txBox="1"/>
                <p:nvPr/>
              </p:nvSpPr>
              <p:spPr>
                <a:xfrm>
                  <a:off x="1485142" y="6330233"/>
                  <a:ext cx="1066399" cy="307777"/>
                </a:xfrm>
                <a:prstGeom prst="rect">
                  <a:avLst/>
                </a:prstGeom>
                <a:noFill/>
              </p:spPr>
              <p:txBody>
                <a:bodyPr wrap="square" lIns="0" tIns="0" rIns="0" bIns="0" rtlCol="0">
                  <a:spAutoFit/>
                </a:bodyPr>
                <a:lstStyle/>
                <a:p>
                  <a14:m>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𝑎</m:t>
                          </m:r>
                        </m:sub>
                      </m:sSub>
                    </m:oMath>
                  </a14:m>
                  <a:r>
                    <a:rPr lang="pl-PL" sz="2000" i="1"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𝐼</m:t>
                          </m:r>
                        </m:e>
                        <m:sub>
                          <m:r>
                            <a:rPr lang="pl-PL" sz="2000" i="1">
                              <a:solidFill>
                                <a:srgbClr val="0000CC"/>
                              </a:solidFill>
                              <a:latin typeface="Cambria Math" panose="02040503050406030204" pitchFamily="18" charset="0"/>
                              <a:ea typeface="Cambria Math" panose="02040503050406030204" pitchFamily="18" charset="0"/>
                            </a:rPr>
                            <m:t>𝑏</m:t>
                          </m:r>
                        </m:sub>
                      </m:sSub>
                      <m:r>
                        <a:rPr lang="pl-PL" sz="2000" b="0" i="1" smtClean="0">
                          <a:solidFill>
                            <a:srgbClr val="0000CC"/>
                          </a:solidFill>
                          <a:latin typeface="Cambria Math" panose="02040503050406030204" pitchFamily="18" charset="0"/>
                          <a:ea typeface="Cambria Math" panose="02040503050406030204" pitchFamily="18" charset="0"/>
                        </a:rPr>
                        <m:t>,</m:t>
                      </m:r>
                      <m:r>
                        <m:rPr>
                          <m:nor/>
                        </m:rPr>
                        <a:rPr lang="pl-PL" sz="2000" dirty="0">
                          <a:solidFill>
                            <a:srgbClr val="0000CC"/>
                          </a:solidFill>
                          <a:latin typeface="Cambria Math" panose="02040503050406030204" pitchFamily="18" charset="0"/>
                          <a:ea typeface="Cambria Math" panose="02040503050406030204" pitchFamily="18" charset="0"/>
                        </a:rPr>
                        <m:t>…</m:t>
                      </m:r>
                    </m:oMath>
                  </a14:m>
                  <a:endParaRPr lang="pl-PL" sz="2000" dirty="0">
                    <a:solidFill>
                      <a:srgbClr val="0000CC"/>
                    </a:solidFill>
                    <a:latin typeface="Cambria Math" panose="02040503050406030204" pitchFamily="18" charset="0"/>
                    <a:ea typeface="Cambria Math" panose="02040503050406030204" pitchFamily="18" charset="0"/>
                  </a:endParaRPr>
                </a:p>
              </p:txBody>
            </p:sp>
          </mc:Choice>
          <mc:Fallback xmlns="">
            <p:sp>
              <p:nvSpPr>
                <p:cNvPr id="83" name="pole tekstowe 82"/>
                <p:cNvSpPr txBox="1">
                  <a:spLocks noRot="1" noChangeAspect="1" noMove="1" noResize="1" noEditPoints="1" noAdjustHandles="1" noChangeArrowheads="1" noChangeShapeType="1" noTextEdit="1"/>
                </p:cNvSpPr>
                <p:nvPr/>
              </p:nvSpPr>
              <p:spPr>
                <a:xfrm>
                  <a:off x="1485142" y="6330233"/>
                  <a:ext cx="1066399" cy="307777"/>
                </a:xfrm>
                <a:prstGeom prst="rect">
                  <a:avLst/>
                </a:prstGeom>
                <a:blipFill rotWithShape="0">
                  <a:blip r:embed="rId11"/>
                  <a:stretch>
                    <a:fillRect l="-8000" t="-26000" b="-50000"/>
                  </a:stretch>
                </a:blipFill>
              </p:spPr>
              <p:txBody>
                <a:bodyPr/>
                <a:lstStyle/>
                <a:p>
                  <a:r>
                    <a:rPr lang="en-US">
                      <a:noFill/>
                    </a:rPr>
                    <a:t> </a:t>
                  </a:r>
                </a:p>
              </p:txBody>
            </p:sp>
          </mc:Fallback>
        </mc:AlternateContent>
      </p:grpSp>
      <p:cxnSp>
        <p:nvCxnSpPr>
          <p:cNvPr id="88" name="Łącznik prosty ze strzałką 87"/>
          <p:cNvCxnSpPr/>
          <p:nvPr/>
        </p:nvCxnSpPr>
        <p:spPr>
          <a:xfrm flipH="1" flipV="1">
            <a:off x="1736097" y="3464884"/>
            <a:ext cx="268286" cy="247203"/>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0" name="Łącznik prosty ze strzałką 89"/>
          <p:cNvCxnSpPr/>
          <p:nvPr/>
        </p:nvCxnSpPr>
        <p:spPr>
          <a:xfrm flipV="1">
            <a:off x="2022274" y="3466470"/>
            <a:ext cx="432793" cy="244029"/>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29" name="pole tekstowe 28">
            <a:extLst>
              <a:ext uri="{FF2B5EF4-FFF2-40B4-BE49-F238E27FC236}">
                <a16:creationId xmlns="" xmlns:a16="http://schemas.microsoft.com/office/drawing/2014/main" id="{9A279196-1B08-C423-DD98-3E9605CE0F8E}"/>
              </a:ext>
            </a:extLst>
          </p:cNvPr>
          <p:cNvSpPr txBox="1"/>
          <p:nvPr/>
        </p:nvSpPr>
        <p:spPr>
          <a:xfrm>
            <a:off x="3878692" y="4909121"/>
            <a:ext cx="4574629" cy="830997"/>
          </a:xfrm>
          <a:prstGeom prst="rect">
            <a:avLst/>
          </a:prstGeom>
          <a:noFill/>
        </p:spPr>
        <p:txBody>
          <a:bodyPr wrap="square" rtlCol="0">
            <a:spAutoFit/>
          </a:bodyPr>
          <a:lstStyle/>
          <a:p>
            <a:pPr algn="ctr"/>
            <a:r>
              <a:rPr lang="en-US" sz="1600" dirty="0">
                <a:solidFill>
                  <a:srgbClr val="0000FF"/>
                </a:solidFill>
              </a:rPr>
              <a:t>in information system n</a:t>
            </a:r>
            <a:r>
              <a:rPr lang="en-US" sz="1600" noProof="0" dirty="0" err="1">
                <a:solidFill>
                  <a:srgbClr val="0000FF"/>
                </a:solidFill>
              </a:rPr>
              <a:t>ew</a:t>
            </a:r>
            <a:r>
              <a:rPr lang="en-US" sz="1600" noProof="0" dirty="0">
                <a:solidFill>
                  <a:srgbClr val="0000FF"/>
                </a:solidFill>
              </a:rPr>
              <a:t> information granules can be defined by aggregation of attributes (formulas)</a:t>
            </a:r>
            <a:r>
              <a:rPr lang="en-US" sz="1600" dirty="0">
                <a:solidFill>
                  <a:srgbClr val="0000FF"/>
                </a:solidFill>
              </a:rPr>
              <a:t>, e.g., using conjunction</a:t>
            </a:r>
          </a:p>
        </p:txBody>
      </p:sp>
      <mc:AlternateContent xmlns:mc="http://schemas.openxmlformats.org/markup-compatibility/2006" xmlns:a14="http://schemas.microsoft.com/office/drawing/2010/main">
        <mc:Choice Requires="a14">
          <p:sp>
            <p:nvSpPr>
              <p:cNvPr id="30" name="pole tekstowe 29"/>
              <p:cNvSpPr txBox="1"/>
              <p:nvPr/>
            </p:nvSpPr>
            <p:spPr>
              <a:xfrm>
                <a:off x="4968379" y="5796510"/>
                <a:ext cx="2419344" cy="307777"/>
              </a:xfrm>
              <a:prstGeom prst="rect">
                <a:avLst/>
              </a:prstGeom>
              <a:noFill/>
            </p:spPr>
            <p:txBody>
              <a:bodyPr wrap="square" lIns="0" tIns="0" rIns="0" bIns="0" rtlCol="0">
                <a:spAutoFit/>
              </a:bodyPr>
              <a:lstStyle/>
              <a:p>
                <a14:m>
                  <m:oMath xmlns:m="http://schemas.openxmlformats.org/officeDocument/2006/math">
                    <m:r>
                      <a:rPr lang="pl-PL" sz="2000" b="0" i="1" smtClean="0">
                        <a:solidFill>
                          <a:srgbClr val="0000CC"/>
                        </a:solidFill>
                        <a:latin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𝛼</m:t>
                    </m:r>
                    <m:r>
                      <a:rPr lang="pl-PL" sz="2000" i="1">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𝛽</m:t>
                    </m:r>
                    <m:r>
                      <a:rPr lang="pl-PL" sz="2000" b="0" i="1" smtClean="0">
                        <a:solidFill>
                          <a:srgbClr val="0000CC"/>
                        </a:solidFill>
                        <a:latin typeface="Cambria Math" panose="02040503050406030204" pitchFamily="18" charset="0"/>
                        <a:ea typeface="Cambria Math" panose="02040503050406030204" pitchFamily="18" charset="0"/>
                      </a:rPr>
                      <m:t> ,</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𝑎</m:t>
                        </m:r>
                      </m:sub>
                    </m:sSub>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𝐼</m:t>
                        </m:r>
                      </m:e>
                      <m:sub>
                        <m:r>
                          <a:rPr lang="pl-PL" sz="2000" i="1">
                            <a:solidFill>
                              <a:srgbClr val="0000CC"/>
                            </a:solidFill>
                            <a:latin typeface="Cambria Math" panose="02040503050406030204" pitchFamily="18" charset="0"/>
                            <a:ea typeface="Cambria Math" panose="02040503050406030204" pitchFamily="18" charset="0"/>
                          </a:rPr>
                          <m:t>𝑏</m:t>
                        </m:r>
                      </m:sub>
                    </m:sSub>
                    <m:r>
                      <a:rPr lang="pl-PL" sz="2000" i="1">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𝛽</m:t>
                    </m:r>
                  </m:oMath>
                </a14:m>
                <a:r>
                  <a:rPr lang="pl-PL" sz="2000" dirty="0">
                    <a:solidFill>
                      <a:srgbClr val="0000CC"/>
                    </a:solidFill>
                  </a:rPr>
                  <a:t>))</a:t>
                </a:r>
                <a:endParaRPr lang="en-US" sz="2000" dirty="0">
                  <a:solidFill>
                    <a:srgbClr val="0000CC"/>
                  </a:solidFill>
                </a:endParaRPr>
              </a:p>
            </p:txBody>
          </p:sp>
        </mc:Choice>
        <mc:Fallback xmlns="">
          <p:sp>
            <p:nvSpPr>
              <p:cNvPr id="30" name="pole tekstowe 29"/>
              <p:cNvSpPr txBox="1">
                <a:spLocks noRot="1" noChangeAspect="1" noMove="1" noResize="1" noEditPoints="1" noAdjustHandles="1" noChangeArrowheads="1" noChangeShapeType="1" noTextEdit="1"/>
              </p:cNvSpPr>
              <p:nvPr/>
            </p:nvSpPr>
            <p:spPr>
              <a:xfrm>
                <a:off x="4968379" y="5796510"/>
                <a:ext cx="2419344" cy="307777"/>
              </a:xfrm>
              <a:prstGeom prst="rect">
                <a:avLst/>
              </a:prstGeom>
              <a:blipFill rotWithShape="0">
                <a:blip r:embed="rId12"/>
                <a:stretch>
                  <a:fillRect l="-5038" t="-24000" r="-3778" b="-52000"/>
                </a:stretch>
              </a:blipFill>
            </p:spPr>
            <p:txBody>
              <a:bodyPr/>
              <a:lstStyle/>
              <a:p>
                <a:r>
                  <a:rPr lang="en-US">
                    <a:noFill/>
                  </a:rPr>
                  <a:t> </a:t>
                </a:r>
              </a:p>
            </p:txBody>
          </p:sp>
        </mc:Fallback>
      </mc:AlternateContent>
      <p:sp>
        <p:nvSpPr>
          <p:cNvPr id="7" name="pole tekstowe 6"/>
          <p:cNvSpPr txBox="1"/>
          <p:nvPr/>
        </p:nvSpPr>
        <p:spPr>
          <a:xfrm>
            <a:off x="3203848" y="6397649"/>
            <a:ext cx="5526026" cy="338554"/>
          </a:xfrm>
          <a:prstGeom prst="rect">
            <a:avLst/>
          </a:prstGeom>
          <a:noFill/>
        </p:spPr>
        <p:txBody>
          <a:bodyPr wrap="square" rtlCol="0">
            <a:spAutoFit/>
          </a:bodyPr>
          <a:lstStyle/>
          <a:p>
            <a:r>
              <a:rPr lang="en-US" sz="1600" u="sng" dirty="0">
                <a:solidFill>
                  <a:srgbClr val="0000FF"/>
                </a:solidFill>
              </a:rPr>
              <a:t>Remark</a:t>
            </a:r>
            <a:r>
              <a:rPr lang="en-US" sz="1600" dirty="0">
                <a:solidFill>
                  <a:srgbClr val="0000FF"/>
                </a:solidFill>
              </a:rPr>
              <a:t>. Interpretation may be fuzzy, </a:t>
            </a:r>
            <a:r>
              <a:rPr lang="pl-PL" sz="1600" dirty="0">
                <a:solidFill>
                  <a:srgbClr val="0000FF"/>
                </a:solidFill>
              </a:rPr>
              <a:t>n</a:t>
            </a:r>
            <a:r>
              <a:rPr lang="en-US" sz="1600" dirty="0" err="1">
                <a:solidFill>
                  <a:srgbClr val="0000FF"/>
                </a:solidFill>
              </a:rPr>
              <a:t>ot</a:t>
            </a:r>
            <a:r>
              <a:rPr lang="en-US" sz="1600" dirty="0">
                <a:solidFill>
                  <a:srgbClr val="0000FF"/>
                </a:solidFill>
              </a:rPr>
              <a:t> necessarily crisp.</a:t>
            </a:r>
          </a:p>
        </p:txBody>
      </p:sp>
    </p:spTree>
    <p:extLst>
      <p:ext uri="{BB962C8B-B14F-4D97-AF65-F5344CB8AC3E}">
        <p14:creationId xmlns:p14="http://schemas.microsoft.com/office/powerpoint/2010/main" val="42394677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6090" y="38825"/>
            <a:ext cx="8229600" cy="1157515"/>
          </a:xfrm>
        </p:spPr>
        <p:txBody>
          <a:bodyPr/>
          <a:lstStyle/>
          <a:p>
            <a:r>
              <a:rPr lang="pl-PL" sz="4000" b="1" dirty="0" err="1"/>
              <a:t>EVOLVING</a:t>
            </a:r>
            <a:r>
              <a:rPr lang="pl-PL" sz="4000" b="1" dirty="0"/>
              <a:t> LANGUAGE </a:t>
            </a:r>
            <a:br>
              <a:rPr lang="pl-PL" sz="4000" b="1" dirty="0"/>
            </a:br>
            <a:r>
              <a:rPr lang="pl-PL" sz="4000" b="1" dirty="0"/>
              <a:t>OF C-</a:t>
            </a:r>
            <a:r>
              <a:rPr lang="pl-PL" sz="4000" b="1" dirty="0" err="1"/>
              <a:t>GRANULES</a:t>
            </a:r>
            <a:endParaRPr lang="en-US" sz="4000" b="1" dirty="0"/>
          </a:p>
        </p:txBody>
      </p:sp>
      <p:sp>
        <p:nvSpPr>
          <p:cNvPr id="3" name="Symbol zastępczy numeru slajdu 2"/>
          <p:cNvSpPr>
            <a:spLocks noGrp="1"/>
          </p:cNvSpPr>
          <p:nvPr>
            <p:ph type="sldNum" sz="quarter" idx="12"/>
          </p:nvPr>
        </p:nvSpPr>
        <p:spPr>
          <a:xfrm>
            <a:off x="8630865" y="6437448"/>
            <a:ext cx="442392" cy="347775"/>
          </a:xfrm>
        </p:spPr>
        <p:txBody>
          <a:bodyPr/>
          <a:lstStyle/>
          <a:p>
            <a:pPr>
              <a:defRPr/>
            </a:pPr>
            <a:fld id="{D02E777F-298D-4C96-825C-3DC57E52C55E}" type="slidenum">
              <a:rPr lang="pl-PL" smtClean="0"/>
              <a:pPr>
                <a:defRPr/>
              </a:pPr>
              <a:t>64</a:t>
            </a:fld>
            <a:endParaRPr lang="pl-PL"/>
          </a:p>
        </p:txBody>
      </p:sp>
      <mc:AlternateContent xmlns:mc="http://schemas.openxmlformats.org/markup-compatibility/2006" xmlns:a14="http://schemas.microsoft.com/office/drawing/2010/main">
        <mc:Choice Requires="a14">
          <p:graphicFrame>
            <p:nvGraphicFramePr>
              <p:cNvPr id="17" name="Tabela 16">
                <a:extLst>
                  <a:ext uri="{FF2B5EF4-FFF2-40B4-BE49-F238E27FC236}">
                    <a16:creationId xmlns=""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1417476898"/>
                  </p:ext>
                </p:extLst>
              </p:nvPr>
            </p:nvGraphicFramePr>
            <p:xfrm>
              <a:off x="1001014" y="2803586"/>
              <a:ext cx="2332701" cy="1717047"/>
            </p:xfrm>
            <a:graphic>
              <a:graphicData uri="http://schemas.openxmlformats.org/drawingml/2006/table">
                <a:tbl>
                  <a:tblPr firstRow="1" bandRow="1">
                    <a:tableStyleId>{5C22544A-7EE6-4342-B048-85BDC9FD1C3A}</a:tableStyleId>
                  </a:tblPr>
                  <a:tblGrid>
                    <a:gridCol w="462780">
                      <a:extLst>
                        <a:ext uri="{9D8B030D-6E8A-4147-A177-3AD203B41FA5}">
                          <a16:colId xmlns="" xmlns:a16="http://schemas.microsoft.com/office/drawing/2014/main" val="3968435274"/>
                        </a:ext>
                      </a:extLst>
                    </a:gridCol>
                    <a:gridCol w="610935">
                      <a:extLst>
                        <a:ext uri="{9D8B030D-6E8A-4147-A177-3AD203B41FA5}">
                          <a16:colId xmlns="" xmlns:a16="http://schemas.microsoft.com/office/drawing/2014/main" val="1993104137"/>
                        </a:ext>
                      </a:extLst>
                    </a:gridCol>
                    <a:gridCol w="629493">
                      <a:extLst>
                        <a:ext uri="{9D8B030D-6E8A-4147-A177-3AD203B41FA5}">
                          <a16:colId xmlns="" xmlns:a16="http://schemas.microsoft.com/office/drawing/2014/main" val="1690612267"/>
                        </a:ext>
                      </a:extLst>
                    </a:gridCol>
                    <a:gridCol w="629493">
                      <a:extLst>
                        <a:ext uri="{9D8B030D-6E8A-4147-A177-3AD203B41FA5}">
                          <a16:colId xmlns="" xmlns:a16="http://schemas.microsoft.com/office/drawing/2014/main"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𝑎</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a:t>…</a:t>
                          </a:r>
                          <a:endParaRPr lang="en-US" dirty="0"/>
                        </a:p>
                      </a:txBody>
                      <a:tcPr/>
                    </a:tc>
                    <a:extLst>
                      <a:ext uri="{0D108BD9-81ED-4DB2-BD59-A6C34878D82A}">
                        <a16:rowId xmlns="" xmlns:a16="http://schemas.microsoft.com/office/drawing/2014/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dirty="0"/>
                        </a:p>
                      </a:txBody>
                      <a:tcPr/>
                    </a:tc>
                    <a:extLst>
                      <a:ext uri="{0D108BD9-81ED-4DB2-BD59-A6C34878D82A}">
                        <a16:rowId xmlns="" xmlns:a16="http://schemas.microsoft.com/office/drawing/2014/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a:p>
                      </a:txBody>
                      <a:tcPr/>
                    </a:tc>
                    <a:extLst>
                      <a:ext uri="{0D108BD9-81ED-4DB2-BD59-A6C34878D82A}">
                        <a16:rowId xmlns="" xmlns:a16="http://schemas.microsoft.com/office/drawing/2014/main" val="1251112509"/>
                      </a:ext>
                    </a:extLst>
                  </a:tr>
                  <a:tr h="360344">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 xmlns:a16="http://schemas.microsoft.com/office/drawing/2014/main" val="2030681855"/>
                      </a:ext>
                    </a:extLst>
                  </a:tr>
                </a:tbl>
              </a:graphicData>
            </a:graphic>
          </p:graphicFrame>
        </mc:Choice>
        <mc:Fallback xmlns="">
          <p:graphicFrame>
            <p:nvGraphicFramePr>
              <p:cNvPr id="17" name="Tabela 16">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1417476898"/>
                  </p:ext>
                </p:extLst>
              </p:nvPr>
            </p:nvGraphicFramePr>
            <p:xfrm>
              <a:off x="1001014" y="2803586"/>
              <a:ext cx="2332701" cy="1717047"/>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xmlns="" xmlns:a14="http://schemas.microsoft.com/office/drawing/2010/main" val="3968435274"/>
                        </a:ext>
                      </a:extLst>
                    </a:gridCol>
                    <a:gridCol w="610935">
                      <a:extLst>
                        <a:ext uri="{9D8B030D-6E8A-4147-A177-3AD203B41FA5}">
                          <a16:colId xmlns:a16="http://schemas.microsoft.com/office/drawing/2014/main" xmlns="" xmlns:a14="http://schemas.microsoft.com/office/drawing/2010/main" val="1993104137"/>
                        </a:ext>
                      </a:extLst>
                    </a:gridCol>
                    <a:gridCol w="629493">
                      <a:extLst>
                        <a:ext uri="{9D8B030D-6E8A-4147-A177-3AD203B41FA5}">
                          <a16:colId xmlns:a16="http://schemas.microsoft.com/office/drawing/2014/main" xmlns="" xmlns:a14="http://schemas.microsoft.com/office/drawing/2010/main" val="1690612267"/>
                        </a:ext>
                      </a:extLst>
                    </a:gridCol>
                    <a:gridCol w="629493">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3"/>
                          <a:stretch>
                            <a:fillRect l="-77000" t="-6757" r="-212000" b="-304054"/>
                          </a:stretch>
                        </a:blipFill>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3"/>
                          <a:stretch>
                            <a:fillRect l="-77000" t="-106757" r="-212000" b="-204054"/>
                          </a:stretch>
                        </a:blipFill>
                      </a:tcPr>
                    </a:tc>
                    <a:tc>
                      <a:txBody>
                        <a:bodyPr/>
                        <a:lstStyle/>
                        <a:p>
                          <a:endParaRPr lang="en-US"/>
                        </a:p>
                      </a:txBody>
                      <a:tcPr>
                        <a:blipFill rotWithShape="0">
                          <a:blip r:embed="rId3"/>
                          <a:stretch>
                            <a:fillRect l="-170192" t="-106757" r="-103846" b="-204054"/>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3"/>
                          <a:stretch>
                            <a:fillRect l="-77000" t="-204000" r="-212000" b="-101333"/>
                          </a:stretch>
                        </a:blipFill>
                      </a:tcPr>
                    </a:tc>
                    <a:tc>
                      <a:txBody>
                        <a:bodyPr/>
                        <a:lstStyle/>
                        <a:p>
                          <a:endParaRPr lang="en-US"/>
                        </a:p>
                      </a:txBody>
                      <a:tcPr>
                        <a:blipFill rotWithShape="0">
                          <a:blip r:embed="rId3"/>
                          <a:stretch>
                            <a:fillRect l="-170192" t="-204000" r="-103846" b="-101333"/>
                          </a:stretch>
                        </a:blipFill>
                      </a:tcPr>
                    </a:tc>
                    <a:tc>
                      <a:txBody>
                        <a:bodyPr/>
                        <a:lstStyle/>
                        <a:p>
                          <a:endParaRPr lang="en-US"/>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0" name="Tabela 69">
                <a:extLst>
                  <a:ext uri="{FF2B5EF4-FFF2-40B4-BE49-F238E27FC236}">
                    <a16:creationId xmlns=""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2829763583"/>
                  </p:ext>
                </p:extLst>
              </p:nvPr>
            </p:nvGraphicFramePr>
            <p:xfrm>
              <a:off x="3707888" y="4538899"/>
              <a:ext cx="2790642" cy="1717047"/>
            </p:xfrm>
            <a:graphic>
              <a:graphicData uri="http://schemas.openxmlformats.org/drawingml/2006/table">
                <a:tbl>
                  <a:tblPr firstRow="1" bandRow="1">
                    <a:tableStyleId>{5C22544A-7EE6-4342-B048-85BDC9FD1C3A}</a:tableStyleId>
                  </a:tblPr>
                  <a:tblGrid>
                    <a:gridCol w="559895">
                      <a:extLst>
                        <a:ext uri="{9D8B030D-6E8A-4147-A177-3AD203B41FA5}">
                          <a16:colId xmlns="" xmlns:a16="http://schemas.microsoft.com/office/drawing/2014/main" val="3968435274"/>
                        </a:ext>
                      </a:extLst>
                    </a:gridCol>
                    <a:gridCol w="458014">
                      <a:extLst>
                        <a:ext uri="{9D8B030D-6E8A-4147-A177-3AD203B41FA5}">
                          <a16:colId xmlns="" xmlns:a16="http://schemas.microsoft.com/office/drawing/2014/main" val="1993104137"/>
                        </a:ext>
                      </a:extLst>
                    </a:gridCol>
                    <a:gridCol w="579181">
                      <a:extLst>
                        <a:ext uri="{9D8B030D-6E8A-4147-A177-3AD203B41FA5}">
                          <a16:colId xmlns="" xmlns:a16="http://schemas.microsoft.com/office/drawing/2014/main" val="20002"/>
                        </a:ext>
                      </a:extLst>
                    </a:gridCol>
                    <a:gridCol w="596776">
                      <a:extLst>
                        <a:ext uri="{9D8B030D-6E8A-4147-A177-3AD203B41FA5}">
                          <a16:colId xmlns="" xmlns:a16="http://schemas.microsoft.com/office/drawing/2014/main" val="1690612267"/>
                        </a:ext>
                      </a:extLst>
                    </a:gridCol>
                    <a:gridCol w="596776">
                      <a:extLst>
                        <a:ext uri="{9D8B030D-6E8A-4147-A177-3AD203B41FA5}">
                          <a16:colId xmlns="" xmlns:a16="http://schemas.microsoft.com/office/drawing/2014/main"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𝛼</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rPr>
                            <a:t>…</a:t>
                          </a:r>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𝛽</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r>
                            <a:rPr lang="pl-PL" dirty="0"/>
                            <a:t>…</a:t>
                          </a:r>
                          <a:endParaRPr lang="en-US" dirty="0"/>
                        </a:p>
                      </a:txBody>
                      <a:tcPr/>
                    </a:tc>
                    <a:extLst>
                      <a:ext uri="{0D108BD9-81ED-4DB2-BD59-A6C34878D82A}">
                        <a16:rowId xmlns="" xmlns:a16="http://schemas.microsoft.com/office/drawing/2014/main" val="3522901080"/>
                      </a:ext>
                    </a:extLst>
                  </a:tr>
                  <a:tr h="450429">
                    <a:tc>
                      <a:txBody>
                        <a:bodyPr/>
                        <a:lstStyle/>
                        <a:p>
                          <a:pPr algn="ctr"/>
                          <a:r>
                            <a:rPr lang="pl-PL" sz="2000" i="1" baseline="0" dirty="0">
                              <a:solidFill>
                                <a:srgbClr val="0000FF"/>
                              </a:solidFill>
                              <a:latin typeface="Cambria Math" panose="02040503050406030204" pitchFamily="18" charset="0"/>
                              <a:ea typeface="Cambria Math" panose="02040503050406030204" pitchFamily="18" charset="0"/>
                            </a:rPr>
                            <a:t>g</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0</m:t>
                                </m:r>
                              </m:oMath>
                            </m:oMathPara>
                          </a14:m>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a:t>…</a:t>
                          </a:r>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1</m:t>
                                </m:r>
                              </m:oMath>
                            </m:oMathPara>
                          </a14:m>
                          <a:endParaRPr lang="en-US" sz="2000" dirty="0"/>
                        </a:p>
                      </a:txBody>
                      <a:tcPr/>
                    </a:tc>
                    <a:tc>
                      <a:txBody>
                        <a:bodyPr/>
                        <a:lstStyle/>
                        <a:p>
                          <a:endParaRPr lang="en-US" dirty="0"/>
                        </a:p>
                      </a:txBody>
                      <a:tcPr/>
                    </a:tc>
                    <a:extLst>
                      <a:ext uri="{0D108BD9-81ED-4DB2-BD59-A6C34878D82A}">
                        <a16:rowId xmlns="" xmlns:a16="http://schemas.microsoft.com/office/drawing/2014/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g</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1</m:t>
                                </m:r>
                              </m:oMath>
                            </m:oMathPara>
                          </a14:m>
                          <a:endParaRPr lang="en-US" sz="2000" dirty="0"/>
                        </a:p>
                      </a:txBody>
                      <a:tcPr/>
                    </a:tc>
                    <a:tc>
                      <a:txBody>
                        <a:bodyPr/>
                        <a:lstStyle/>
                        <a:p>
                          <a:r>
                            <a:rPr lang="pl-PL" sz="2000" dirty="0"/>
                            <a:t>…</a:t>
                          </a:r>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0</m:t>
                                </m:r>
                              </m:oMath>
                            </m:oMathPara>
                          </a14:m>
                          <a:endParaRPr lang="en-US" sz="2000" dirty="0"/>
                        </a:p>
                      </a:txBody>
                      <a:tcPr/>
                    </a:tc>
                    <a:tc>
                      <a:txBody>
                        <a:bodyPr/>
                        <a:lstStyle/>
                        <a:p>
                          <a:endParaRPr lang="en-US" dirty="0"/>
                        </a:p>
                      </a:txBody>
                      <a:tcPr/>
                    </a:tc>
                    <a:extLst>
                      <a:ext uri="{0D108BD9-81ED-4DB2-BD59-A6C34878D82A}">
                        <a16:rowId xmlns="" xmlns:a16="http://schemas.microsoft.com/office/drawing/2014/main" val="1251112509"/>
                      </a:ext>
                    </a:extLst>
                  </a:tr>
                  <a:tr h="360344">
                    <a:tc>
                      <a:txBody>
                        <a:bodyPr/>
                        <a:lstStyle/>
                        <a:p>
                          <a:pPr algn="ct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 xmlns:a16="http://schemas.microsoft.com/office/drawing/2014/main" val="2030681855"/>
                      </a:ext>
                    </a:extLst>
                  </a:tr>
                </a:tbl>
              </a:graphicData>
            </a:graphic>
          </p:graphicFrame>
        </mc:Choice>
        <mc:Fallback xmlns="">
          <p:graphicFrame>
            <p:nvGraphicFramePr>
              <p:cNvPr id="70" name="Tabela 69">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2829763583"/>
                  </p:ext>
                </p:extLst>
              </p:nvPr>
            </p:nvGraphicFramePr>
            <p:xfrm>
              <a:off x="3707888" y="4538899"/>
              <a:ext cx="2790642" cy="1717047"/>
            </p:xfrm>
            <a:graphic>
              <a:graphicData uri="http://schemas.openxmlformats.org/drawingml/2006/table">
                <a:tbl>
                  <a:tblPr firstRow="1" bandRow="1">
                    <a:tableStyleId>{5C22544A-7EE6-4342-B048-85BDC9FD1C3A}</a:tableStyleId>
                  </a:tblPr>
                  <a:tblGrid>
                    <a:gridCol w="559895">
                      <a:extLst>
                        <a:ext uri="{9D8B030D-6E8A-4147-A177-3AD203B41FA5}">
                          <a16:colId xmlns:a16="http://schemas.microsoft.com/office/drawing/2014/main" xmlns="" xmlns:a14="http://schemas.microsoft.com/office/drawing/2010/main" val="3968435274"/>
                        </a:ext>
                      </a:extLst>
                    </a:gridCol>
                    <a:gridCol w="458014">
                      <a:extLst>
                        <a:ext uri="{9D8B030D-6E8A-4147-A177-3AD203B41FA5}">
                          <a16:colId xmlns:a16="http://schemas.microsoft.com/office/drawing/2014/main" xmlns="" xmlns:a14="http://schemas.microsoft.com/office/drawing/2010/main" val="1993104137"/>
                        </a:ext>
                      </a:extLst>
                    </a:gridCol>
                    <a:gridCol w="579181"/>
                    <a:gridCol w="596776">
                      <a:extLst>
                        <a:ext uri="{9D8B030D-6E8A-4147-A177-3AD203B41FA5}">
                          <a16:colId xmlns:a16="http://schemas.microsoft.com/office/drawing/2014/main" xmlns="" xmlns:a14="http://schemas.microsoft.com/office/drawing/2010/main" val="1690612267"/>
                        </a:ext>
                      </a:extLst>
                    </a:gridCol>
                    <a:gridCol w="596776">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4"/>
                          <a:stretch>
                            <a:fillRect l="-124000" t="-6757" r="-394667" b="-302703"/>
                          </a:stretch>
                        </a:blipFill>
                      </a:tcPr>
                    </a:tc>
                    <a:tc>
                      <a:txBody>
                        <a:bodyPr/>
                        <a:lstStyle/>
                        <a:p>
                          <a:pPr algn="ctr"/>
                          <a:r>
                            <a:rPr lang="pl-PL" sz="2000" b="0" i="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endParaRPr lang="en-US"/>
                        </a:p>
                      </a:txBody>
                      <a:tcPr>
                        <a:blipFill rotWithShape="0">
                          <a:blip r:embed="rId4"/>
                          <a:stretch>
                            <a:fillRect l="-269388" t="-6757" r="-104082" b="-302703"/>
                          </a:stretch>
                        </a:blipFill>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1" baseline="0" dirty="0" smtClean="0">
                              <a:solidFill>
                                <a:srgbClr val="0000FF"/>
                              </a:solidFill>
                              <a:latin typeface="Cambria Math" panose="02040503050406030204" pitchFamily="18" charset="0"/>
                              <a:ea typeface="Cambria Math" panose="02040503050406030204" pitchFamily="18" charset="0"/>
                            </a:rPr>
                            <a:t>g</a:t>
                          </a:r>
                          <a:r>
                            <a:rPr lang="pl-PL" sz="2000" i="1" baseline="-25000" dirty="0" smtClean="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4"/>
                          <a:stretch>
                            <a:fillRect l="-124000" t="-106757" r="-394667" b="-20270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smtClean="0"/>
                            <a:t>…</a:t>
                          </a:r>
                          <a:endParaRPr lang="en-US" sz="2000" dirty="0"/>
                        </a:p>
                      </a:txBody>
                      <a:tcPr/>
                    </a:tc>
                    <a:tc>
                      <a:txBody>
                        <a:bodyPr/>
                        <a:lstStyle/>
                        <a:p>
                          <a:endParaRPr lang="en-US"/>
                        </a:p>
                      </a:txBody>
                      <a:tcPr>
                        <a:blipFill rotWithShape="0">
                          <a:blip r:embed="rId4"/>
                          <a:stretch>
                            <a:fillRect l="-269388" t="-106757" r="-104082" b="-202703"/>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569290743"/>
                      </a:ext>
                    </a:extLst>
                  </a:tr>
                  <a:tr h="450429">
                    <a:tc>
                      <a:txBody>
                        <a:bodyPr/>
                        <a:lstStyle/>
                        <a:p>
                          <a:pPr algn="ctr"/>
                          <a:r>
                            <a:rPr lang="pl-PL" sz="2000" i="1" dirty="0" smtClean="0">
                              <a:solidFill>
                                <a:srgbClr val="0000FF"/>
                              </a:solidFill>
                              <a:latin typeface="Cambria Math" panose="02040503050406030204" pitchFamily="18" charset="0"/>
                              <a:ea typeface="Cambria Math" panose="02040503050406030204" pitchFamily="18" charset="0"/>
                            </a:rPr>
                            <a:t>g</a:t>
                          </a:r>
                          <a:r>
                            <a:rPr lang="pl-PL" sz="2000" i="1" baseline="-25000" dirty="0" smtClean="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4"/>
                          <a:stretch>
                            <a:fillRect l="-124000" t="-204000" r="-394667" b="-100000"/>
                          </a:stretch>
                        </a:blipFill>
                      </a:tcPr>
                    </a:tc>
                    <a:tc>
                      <a:txBody>
                        <a:bodyPr/>
                        <a:lstStyle/>
                        <a:p>
                          <a:r>
                            <a:rPr lang="pl-PL" sz="2000" dirty="0" smtClean="0"/>
                            <a:t>…</a:t>
                          </a:r>
                          <a:endParaRPr lang="en-US" sz="2000" dirty="0"/>
                        </a:p>
                      </a:txBody>
                      <a:tcPr/>
                    </a:tc>
                    <a:tc>
                      <a:txBody>
                        <a:bodyPr/>
                        <a:lstStyle/>
                        <a:p>
                          <a:endParaRPr lang="en-US"/>
                        </a:p>
                      </a:txBody>
                      <a:tcPr>
                        <a:blipFill rotWithShape="0">
                          <a:blip r:embed="rId4"/>
                          <a:stretch>
                            <a:fillRect l="-269388" t="-204000" r="-104082" b="-100000"/>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p:sp>
        <p:nvSpPr>
          <p:cNvPr id="18" name="Strzałka: w prawo 27">
            <a:extLst>
              <a:ext uri="{FF2B5EF4-FFF2-40B4-BE49-F238E27FC236}">
                <a16:creationId xmlns="" xmlns:a16="http://schemas.microsoft.com/office/drawing/2014/main" id="{AAD2B5DD-3D13-F383-F073-921377A18FFF}"/>
              </a:ext>
            </a:extLst>
          </p:cNvPr>
          <p:cNvSpPr/>
          <p:nvPr/>
        </p:nvSpPr>
        <p:spPr>
          <a:xfrm>
            <a:off x="539552" y="3473845"/>
            <a:ext cx="432048" cy="315195"/>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ole tekstowe 18">
            <a:extLst>
              <a:ext uri="{FF2B5EF4-FFF2-40B4-BE49-F238E27FC236}">
                <a16:creationId xmlns="" xmlns:a16="http://schemas.microsoft.com/office/drawing/2014/main" id="{9A279196-1B08-C423-DD98-3E9605CE0F8E}"/>
              </a:ext>
            </a:extLst>
          </p:cNvPr>
          <p:cNvSpPr txBox="1"/>
          <p:nvPr/>
        </p:nvSpPr>
        <p:spPr>
          <a:xfrm>
            <a:off x="1114644" y="2446044"/>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28" name="Strzałka: w prawo 27">
            <a:extLst>
              <a:ext uri="{FF2B5EF4-FFF2-40B4-BE49-F238E27FC236}">
                <a16:creationId xmlns="" xmlns:a16="http://schemas.microsoft.com/office/drawing/2014/main" id="{AAD2B5DD-3D13-F383-F073-921377A18FFF}"/>
              </a:ext>
            </a:extLst>
          </p:cNvPr>
          <p:cNvSpPr/>
          <p:nvPr/>
        </p:nvSpPr>
        <p:spPr>
          <a:xfrm rot="2367412">
            <a:off x="3234272" y="3858073"/>
            <a:ext cx="1342967" cy="39183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ole tekstowe 30"/>
          <p:cNvSpPr txBox="1"/>
          <p:nvPr/>
        </p:nvSpPr>
        <p:spPr>
          <a:xfrm>
            <a:off x="7487433" y="2355130"/>
            <a:ext cx="806019" cy="507831"/>
          </a:xfrm>
          <a:prstGeom prst="rect">
            <a:avLst/>
          </a:prstGeom>
          <a:noFill/>
        </p:spPr>
        <p:txBody>
          <a:bodyPr wrap="square" rtlCol="0">
            <a:spAutoFit/>
          </a:bodyPr>
          <a:lstStyle/>
          <a:p>
            <a:r>
              <a:rPr lang="pl-PL" b="1" dirty="0">
                <a:solidFill>
                  <a:srgbClr val="0000FF"/>
                </a:solidFill>
              </a:rPr>
              <a:t>…</a:t>
            </a:r>
            <a:endParaRPr lang="en-US" b="1" dirty="0">
              <a:solidFill>
                <a:srgbClr val="0000FF"/>
              </a:solidFill>
            </a:endParaRPr>
          </a:p>
        </p:txBody>
      </p:sp>
      <p:sp>
        <p:nvSpPr>
          <p:cNvPr id="69" name="pole tekstowe 68">
            <a:extLst>
              <a:ext uri="{FF2B5EF4-FFF2-40B4-BE49-F238E27FC236}">
                <a16:creationId xmlns="" xmlns:a16="http://schemas.microsoft.com/office/drawing/2014/main" id="{9A279196-1B08-C423-DD98-3E9605CE0F8E}"/>
              </a:ext>
            </a:extLst>
          </p:cNvPr>
          <p:cNvSpPr txBox="1"/>
          <p:nvPr/>
        </p:nvSpPr>
        <p:spPr>
          <a:xfrm>
            <a:off x="4471865" y="4267285"/>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71" name="Strzałka: w prawo 27">
            <a:extLst>
              <a:ext uri="{FF2B5EF4-FFF2-40B4-BE49-F238E27FC236}">
                <a16:creationId xmlns="" xmlns:a16="http://schemas.microsoft.com/office/drawing/2014/main" id="{AAD2B5DD-3D13-F383-F073-921377A18FFF}"/>
              </a:ext>
            </a:extLst>
          </p:cNvPr>
          <p:cNvSpPr/>
          <p:nvPr/>
        </p:nvSpPr>
        <p:spPr>
          <a:xfrm rot="20174071">
            <a:off x="3299753" y="2926247"/>
            <a:ext cx="1323559" cy="358687"/>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rzałka: w prawo 27">
            <a:extLst>
              <a:ext uri="{FF2B5EF4-FFF2-40B4-BE49-F238E27FC236}">
                <a16:creationId xmlns="" xmlns:a16="http://schemas.microsoft.com/office/drawing/2014/main" id="{AAD2B5DD-3D13-F383-F073-921377A18FFF}"/>
              </a:ext>
            </a:extLst>
          </p:cNvPr>
          <p:cNvSpPr/>
          <p:nvPr/>
        </p:nvSpPr>
        <p:spPr>
          <a:xfrm>
            <a:off x="6983169" y="2498385"/>
            <a:ext cx="432048" cy="323826"/>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34" name="Tabela 33">
                <a:extLst>
                  <a:ext uri="{FF2B5EF4-FFF2-40B4-BE49-F238E27FC236}">
                    <a16:creationId xmlns=""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3811533183"/>
                  </p:ext>
                </p:extLst>
              </p:nvPr>
            </p:nvGraphicFramePr>
            <p:xfrm>
              <a:off x="4634605" y="1885239"/>
              <a:ext cx="2332701" cy="1967658"/>
            </p:xfrm>
            <a:graphic>
              <a:graphicData uri="http://schemas.openxmlformats.org/drawingml/2006/table">
                <a:tbl>
                  <a:tblPr firstRow="1" bandRow="1">
                    <a:tableStyleId>{5C22544A-7EE6-4342-B048-85BDC9FD1C3A}</a:tableStyleId>
                  </a:tblPr>
                  <a:tblGrid>
                    <a:gridCol w="729483">
                      <a:extLst>
                        <a:ext uri="{9D8B030D-6E8A-4147-A177-3AD203B41FA5}">
                          <a16:colId xmlns="" xmlns:a16="http://schemas.microsoft.com/office/drawing/2014/main" val="3968435274"/>
                        </a:ext>
                      </a:extLst>
                    </a:gridCol>
                    <a:gridCol w="344232">
                      <a:extLst>
                        <a:ext uri="{9D8B030D-6E8A-4147-A177-3AD203B41FA5}">
                          <a16:colId xmlns="" xmlns:a16="http://schemas.microsoft.com/office/drawing/2014/main" val="1993104137"/>
                        </a:ext>
                      </a:extLst>
                    </a:gridCol>
                    <a:gridCol w="629493">
                      <a:extLst>
                        <a:ext uri="{9D8B030D-6E8A-4147-A177-3AD203B41FA5}">
                          <a16:colId xmlns="" xmlns:a16="http://schemas.microsoft.com/office/drawing/2014/main" val="1690612267"/>
                        </a:ext>
                      </a:extLst>
                    </a:gridCol>
                    <a:gridCol w="629493">
                      <a:extLst>
                        <a:ext uri="{9D8B030D-6E8A-4147-A177-3AD203B41FA5}">
                          <a16:colId xmlns="" xmlns:a16="http://schemas.microsoft.com/office/drawing/2014/main"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𝑎</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a:t>…</a:t>
                          </a:r>
                          <a:endParaRPr lang="en-US" dirty="0"/>
                        </a:p>
                      </a:txBody>
                      <a:tcPr/>
                    </a:tc>
                    <a:extLst>
                      <a:ext uri="{0D108BD9-81ED-4DB2-BD59-A6C34878D82A}">
                        <a16:rowId xmlns="" xmlns:a16="http://schemas.microsoft.com/office/drawing/2014/main" val="3522901080"/>
                      </a:ext>
                    </a:extLst>
                  </a:tr>
                  <a:tr h="450429">
                    <a:tc>
                      <a:txBody>
                        <a:bodyPr/>
                        <a:lstStyle/>
                        <a:p>
                          <a:pPr algn="ctr"/>
                          <a:r>
                            <a:rPr lang="pl-PL" sz="2000" i="0" dirty="0">
                              <a:solidFill>
                                <a:srgbClr val="0000FF"/>
                              </a:solidFill>
                              <a:latin typeface="Cambria Math" panose="02040503050406030204" pitchFamily="18" charset="0"/>
                              <a:ea typeface="Cambria Math" panose="02040503050406030204" pitchFamily="18" charset="0"/>
                            </a:rPr>
                            <a:t>[</a:t>
                          </a: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r>
                            <a:rPr lang="pl-PL" sz="2000" i="0" baseline="0" dirty="0">
                              <a:solidFill>
                                <a:srgbClr val="0000FF"/>
                              </a:solidFill>
                              <a:latin typeface="Cambria Math" panose="02040503050406030204" pitchFamily="18" charset="0"/>
                              <a:ea typeface="Cambria Math" panose="02040503050406030204" pitchFamily="18" charset="0"/>
                            </a:rPr>
                            <a:t>]</a:t>
                          </a:r>
                          <a:endParaRPr lang="en-US" sz="2000" i="0" baseline="0"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a:p>
                      </a:txBody>
                      <a:tcPr/>
                    </a:tc>
                    <a:extLst>
                      <a:ext uri="{0D108BD9-81ED-4DB2-BD59-A6C34878D82A}">
                        <a16:rowId xmlns="" xmlns:a16="http://schemas.microsoft.com/office/drawing/2014/main" val="1569290743"/>
                      </a:ext>
                    </a:extLst>
                  </a:tr>
                  <a:tr h="4504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000" i="0" dirty="0">
                              <a:solidFill>
                                <a:srgbClr val="0000FF"/>
                              </a:solidFill>
                              <a:latin typeface="Cambria Math" panose="02040503050406030204" pitchFamily="18" charset="0"/>
                              <a:ea typeface="Cambria Math" panose="02040503050406030204" pitchFamily="18" charset="0"/>
                            </a:rPr>
                            <a:t>[</a:t>
                          </a: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r>
                            <a:rPr lang="pl-PL" sz="2000" i="0" baseline="0" dirty="0">
                              <a:solidFill>
                                <a:srgbClr val="0000FF"/>
                              </a:solidFill>
                              <a:latin typeface="Cambria Math" panose="02040503050406030204" pitchFamily="18" charset="0"/>
                              <a:ea typeface="Cambria Math" panose="02040503050406030204" pitchFamily="18" charset="0"/>
                            </a:rPr>
                            <a:t>]</a:t>
                          </a:r>
                          <a:endParaRPr lang="en-US" sz="2000" i="0" baseline="0" dirty="0">
                            <a:solidFill>
                              <a:srgbClr val="0000FF"/>
                            </a:solidFill>
                            <a:latin typeface="Cambria Math" panose="02040503050406030204" pitchFamily="18" charset="0"/>
                            <a:ea typeface="Cambria Math" panose="02040503050406030204" pitchFamily="18" charset="0"/>
                          </a:endParaRPr>
                        </a:p>
                        <a:p>
                          <a:pPr algn="ct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dirty="0"/>
                        </a:p>
                      </a:txBody>
                      <a:tcPr/>
                    </a:tc>
                    <a:extLst>
                      <a:ext uri="{0D108BD9-81ED-4DB2-BD59-A6C34878D82A}">
                        <a16:rowId xmlns="" xmlns:a16="http://schemas.microsoft.com/office/drawing/2014/main" val="1251112509"/>
                      </a:ext>
                    </a:extLst>
                  </a:tr>
                  <a:tr h="360344">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 xmlns:a16="http://schemas.microsoft.com/office/drawing/2014/main" val="2030681855"/>
                      </a:ext>
                    </a:extLst>
                  </a:tr>
                </a:tbl>
              </a:graphicData>
            </a:graphic>
          </p:graphicFrame>
        </mc:Choice>
        <mc:Fallback xmlns="">
          <p:graphicFrame>
            <p:nvGraphicFramePr>
              <p:cNvPr id="34" name="Tabela 33">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3811533183"/>
                  </p:ext>
                </p:extLst>
              </p:nvPr>
            </p:nvGraphicFramePr>
            <p:xfrm>
              <a:off x="4634605" y="1885239"/>
              <a:ext cx="2332701" cy="1967658"/>
            </p:xfrm>
            <a:graphic>
              <a:graphicData uri="http://schemas.openxmlformats.org/drawingml/2006/table">
                <a:tbl>
                  <a:tblPr firstRow="1" bandRow="1">
                    <a:tableStyleId>{5C22544A-7EE6-4342-B048-85BDC9FD1C3A}</a:tableStyleId>
                  </a:tblPr>
                  <a:tblGrid>
                    <a:gridCol w="729483">
                      <a:extLst>
                        <a:ext uri="{9D8B030D-6E8A-4147-A177-3AD203B41FA5}">
                          <a16:colId xmlns:a16="http://schemas.microsoft.com/office/drawing/2014/main" xmlns="" xmlns:a14="http://schemas.microsoft.com/office/drawing/2010/main" val="3968435274"/>
                        </a:ext>
                      </a:extLst>
                    </a:gridCol>
                    <a:gridCol w="344232">
                      <a:extLst>
                        <a:ext uri="{9D8B030D-6E8A-4147-A177-3AD203B41FA5}">
                          <a16:colId xmlns:a16="http://schemas.microsoft.com/office/drawing/2014/main" xmlns="" xmlns:a14="http://schemas.microsoft.com/office/drawing/2010/main" val="1993104137"/>
                        </a:ext>
                      </a:extLst>
                    </a:gridCol>
                    <a:gridCol w="629493">
                      <a:extLst>
                        <a:ext uri="{9D8B030D-6E8A-4147-A177-3AD203B41FA5}">
                          <a16:colId xmlns:a16="http://schemas.microsoft.com/office/drawing/2014/main" xmlns="" xmlns:a14="http://schemas.microsoft.com/office/drawing/2010/main" val="1690612267"/>
                        </a:ext>
                      </a:extLst>
                    </a:gridCol>
                    <a:gridCol w="629493">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5"/>
                          <a:stretch>
                            <a:fillRect l="-216071" t="-6757" r="-378571" b="-358108"/>
                          </a:stretch>
                        </a:blipFill>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0" dirty="0" smtClean="0">
                              <a:solidFill>
                                <a:srgbClr val="0000FF"/>
                              </a:solidFill>
                              <a:latin typeface="Cambria Math" panose="02040503050406030204" pitchFamily="18" charset="0"/>
                              <a:ea typeface="Cambria Math" panose="02040503050406030204" pitchFamily="18" charset="0"/>
                            </a:rPr>
                            <a:t>[</a:t>
                          </a:r>
                          <a:r>
                            <a:rPr lang="pl-PL" sz="2000" i="1" dirty="0" smtClean="0">
                              <a:solidFill>
                                <a:srgbClr val="0000FF"/>
                              </a:solidFill>
                              <a:latin typeface="Cambria Math" panose="02040503050406030204" pitchFamily="18" charset="0"/>
                              <a:ea typeface="Cambria Math" panose="02040503050406030204" pitchFamily="18" charset="0"/>
                            </a:rPr>
                            <a:t>x</a:t>
                          </a:r>
                          <a:r>
                            <a:rPr lang="pl-PL" sz="2000" i="1" baseline="-25000" dirty="0" smtClean="0">
                              <a:solidFill>
                                <a:srgbClr val="0000FF"/>
                              </a:solidFill>
                              <a:latin typeface="Cambria Math" panose="02040503050406030204" pitchFamily="18" charset="0"/>
                              <a:ea typeface="Cambria Math" panose="02040503050406030204" pitchFamily="18" charset="0"/>
                            </a:rPr>
                            <a:t>1</a:t>
                          </a:r>
                          <a:r>
                            <a:rPr lang="pl-PL" sz="2000" i="0" baseline="0" dirty="0" smtClean="0">
                              <a:solidFill>
                                <a:srgbClr val="0000FF"/>
                              </a:solidFill>
                              <a:latin typeface="Cambria Math" panose="02040503050406030204" pitchFamily="18" charset="0"/>
                              <a:ea typeface="Cambria Math" panose="02040503050406030204" pitchFamily="18" charset="0"/>
                            </a:rPr>
                            <a:t>]</a:t>
                          </a:r>
                          <a:endParaRPr lang="en-US" sz="2000" i="0" baseline="0"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5"/>
                          <a:stretch>
                            <a:fillRect l="-216071" t="-106757" r="-378571" b="-258108"/>
                          </a:stretch>
                        </a:blipFill>
                      </a:tcPr>
                    </a:tc>
                    <a:tc>
                      <a:txBody>
                        <a:bodyPr/>
                        <a:lstStyle/>
                        <a:p>
                          <a:endParaRPr lang="en-US"/>
                        </a:p>
                      </a:txBody>
                      <a:tcPr>
                        <a:blipFill rotWithShape="0">
                          <a:blip r:embed="rId5"/>
                          <a:stretch>
                            <a:fillRect l="-170192" t="-106757" r="-103846" b="-258108"/>
                          </a:stretch>
                        </a:blipFill>
                      </a:tcPr>
                    </a:tc>
                    <a:tc>
                      <a:txBody>
                        <a:bodyPr/>
                        <a:lstStyle/>
                        <a:p>
                          <a:endParaRPr lang="en-US"/>
                        </a:p>
                      </a:txBody>
                      <a:tcPr/>
                    </a:tc>
                    <a:extLst>
                      <a:ext uri="{0D108BD9-81ED-4DB2-BD59-A6C34878D82A}">
                        <a16:rowId xmlns:a16="http://schemas.microsoft.com/office/drawing/2014/main" xmlns="" xmlns:a14="http://schemas.microsoft.com/office/drawing/2010/main" val="1569290743"/>
                      </a:ext>
                    </a:extLst>
                  </a:tr>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000" i="0" dirty="0" smtClean="0">
                              <a:solidFill>
                                <a:srgbClr val="0000FF"/>
                              </a:solidFill>
                              <a:latin typeface="Cambria Math" panose="02040503050406030204" pitchFamily="18" charset="0"/>
                              <a:ea typeface="Cambria Math" panose="02040503050406030204" pitchFamily="18" charset="0"/>
                            </a:rPr>
                            <a:t>[</a:t>
                          </a:r>
                          <a:r>
                            <a:rPr lang="pl-PL" sz="2000" i="1" dirty="0" smtClean="0">
                              <a:solidFill>
                                <a:srgbClr val="0000FF"/>
                              </a:solidFill>
                              <a:latin typeface="Cambria Math" panose="02040503050406030204" pitchFamily="18" charset="0"/>
                              <a:ea typeface="Cambria Math" panose="02040503050406030204" pitchFamily="18" charset="0"/>
                            </a:rPr>
                            <a:t>x</a:t>
                          </a:r>
                          <a:r>
                            <a:rPr lang="pl-PL" sz="2000" i="1" baseline="-25000" dirty="0" smtClean="0">
                              <a:solidFill>
                                <a:srgbClr val="0000FF"/>
                              </a:solidFill>
                              <a:latin typeface="Cambria Math" panose="02040503050406030204" pitchFamily="18" charset="0"/>
                              <a:ea typeface="Cambria Math" panose="02040503050406030204" pitchFamily="18" charset="0"/>
                            </a:rPr>
                            <a:t>2</a:t>
                          </a:r>
                          <a:r>
                            <a:rPr lang="pl-PL" sz="2000" i="0" baseline="0" dirty="0" smtClean="0">
                              <a:solidFill>
                                <a:srgbClr val="0000FF"/>
                              </a:solidFill>
                              <a:latin typeface="Cambria Math" panose="02040503050406030204" pitchFamily="18" charset="0"/>
                              <a:ea typeface="Cambria Math" panose="02040503050406030204" pitchFamily="18" charset="0"/>
                            </a:rPr>
                            <a:t>]</a:t>
                          </a:r>
                          <a:endParaRPr lang="en-US" sz="2000" i="0" baseline="0" dirty="0" smtClean="0">
                            <a:solidFill>
                              <a:srgbClr val="0000FF"/>
                            </a:solidFill>
                            <a:latin typeface="Cambria Math" panose="02040503050406030204" pitchFamily="18" charset="0"/>
                            <a:ea typeface="Cambria Math" panose="02040503050406030204" pitchFamily="18" charset="0"/>
                          </a:endParaRPr>
                        </a:p>
                        <a:p>
                          <a:pPr algn="ct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5"/>
                          <a:stretch>
                            <a:fillRect l="-216071" t="-131897" r="-378571" b="-64655"/>
                          </a:stretch>
                        </a:blipFill>
                      </a:tcPr>
                    </a:tc>
                    <a:tc>
                      <a:txBody>
                        <a:bodyPr/>
                        <a:lstStyle/>
                        <a:p>
                          <a:endParaRPr lang="en-US"/>
                        </a:p>
                      </a:txBody>
                      <a:tcPr>
                        <a:blipFill rotWithShape="0">
                          <a:blip r:embed="rId5"/>
                          <a:stretch>
                            <a:fillRect l="-170192" t="-131897" r="-103846" b="-64655"/>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p:sp>
        <p:nvSpPr>
          <p:cNvPr id="35" name="pole tekstowe 34">
            <a:extLst>
              <a:ext uri="{FF2B5EF4-FFF2-40B4-BE49-F238E27FC236}">
                <a16:creationId xmlns="" xmlns:a16="http://schemas.microsoft.com/office/drawing/2014/main" id="{9A279196-1B08-C423-DD98-3E9605CE0F8E}"/>
              </a:ext>
            </a:extLst>
          </p:cNvPr>
          <p:cNvSpPr txBox="1"/>
          <p:nvPr/>
        </p:nvSpPr>
        <p:spPr>
          <a:xfrm>
            <a:off x="4769210" y="1596996"/>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36" name="Strzałka: w prawo 27">
            <a:extLst>
              <a:ext uri="{FF2B5EF4-FFF2-40B4-BE49-F238E27FC236}">
                <a16:creationId xmlns="" xmlns:a16="http://schemas.microsoft.com/office/drawing/2014/main" id="{AAD2B5DD-3D13-F383-F073-921377A18FFF}"/>
              </a:ext>
            </a:extLst>
          </p:cNvPr>
          <p:cNvSpPr/>
          <p:nvPr/>
        </p:nvSpPr>
        <p:spPr>
          <a:xfrm>
            <a:off x="6502294" y="5322474"/>
            <a:ext cx="432048" cy="33877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ole tekstowe 36"/>
          <p:cNvSpPr txBox="1"/>
          <p:nvPr/>
        </p:nvSpPr>
        <p:spPr>
          <a:xfrm>
            <a:off x="6915778" y="5154942"/>
            <a:ext cx="806019" cy="507831"/>
          </a:xfrm>
          <a:prstGeom prst="rect">
            <a:avLst/>
          </a:prstGeom>
          <a:noFill/>
        </p:spPr>
        <p:txBody>
          <a:bodyPr wrap="square" rtlCol="0">
            <a:spAutoFit/>
          </a:bodyPr>
          <a:lstStyle/>
          <a:p>
            <a:r>
              <a:rPr lang="pl-PL" b="1" dirty="0">
                <a:solidFill>
                  <a:srgbClr val="0000FF"/>
                </a:solidFill>
              </a:rPr>
              <a:t>…</a:t>
            </a:r>
            <a:endParaRPr lang="en-US" b="1" dirty="0">
              <a:solidFill>
                <a:srgbClr val="0000FF"/>
              </a:solidFill>
            </a:endParaRPr>
          </a:p>
        </p:txBody>
      </p:sp>
      <p:cxnSp>
        <p:nvCxnSpPr>
          <p:cNvPr id="5" name="Łącznik prosty ze strzałką 4"/>
          <p:cNvCxnSpPr/>
          <p:nvPr/>
        </p:nvCxnSpPr>
        <p:spPr>
          <a:xfrm>
            <a:off x="2826122" y="5088070"/>
            <a:ext cx="881782" cy="153597"/>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p:nvPr/>
        </p:nvCxnSpPr>
        <p:spPr>
          <a:xfrm>
            <a:off x="2826122" y="5088070"/>
            <a:ext cx="881782" cy="6236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Łącznik prosty ze strzałką 41"/>
          <p:cNvCxnSpPr>
            <a:stCxn id="13" idx="3"/>
          </p:cNvCxnSpPr>
          <p:nvPr/>
        </p:nvCxnSpPr>
        <p:spPr>
          <a:xfrm>
            <a:off x="4061451" y="1913276"/>
            <a:ext cx="765204" cy="554756"/>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610254" y="1497777"/>
            <a:ext cx="3451197" cy="830997"/>
          </a:xfrm>
          <a:prstGeom prst="rect">
            <a:avLst/>
          </a:prstGeom>
          <a:noFill/>
        </p:spPr>
        <p:txBody>
          <a:bodyPr wrap="square" rtlCol="0">
            <a:spAutoFit/>
          </a:bodyPr>
          <a:lstStyle/>
          <a:p>
            <a:pPr algn="ctr"/>
            <a:r>
              <a:rPr lang="en-US" sz="1600" dirty="0">
                <a:solidFill>
                  <a:srgbClr val="0000CC"/>
                </a:solidFill>
              </a:rPr>
              <a:t>elementary granules in rough sets: indiscernibility classes represented by vectors of attribute values</a:t>
            </a:r>
          </a:p>
        </p:txBody>
      </p:sp>
      <p:sp>
        <p:nvSpPr>
          <p:cNvPr id="45" name="pole tekstowe 44"/>
          <p:cNvSpPr txBox="1"/>
          <p:nvPr/>
        </p:nvSpPr>
        <p:spPr>
          <a:xfrm>
            <a:off x="35496" y="4908503"/>
            <a:ext cx="3288471" cy="1846659"/>
          </a:xfrm>
          <a:prstGeom prst="rect">
            <a:avLst/>
          </a:prstGeom>
          <a:noFill/>
        </p:spPr>
        <p:txBody>
          <a:bodyPr wrap="square" rtlCol="0">
            <a:spAutoFit/>
          </a:bodyPr>
          <a:lstStyle/>
          <a:p>
            <a:pPr algn="ctr"/>
            <a:r>
              <a:rPr lang="en-US" sz="1600" dirty="0">
                <a:solidFill>
                  <a:srgbClr val="0000CC"/>
                </a:solidFill>
              </a:rPr>
              <a:t>More general granules, </a:t>
            </a:r>
            <a:endParaRPr lang="pl-PL" sz="1600" dirty="0">
              <a:solidFill>
                <a:srgbClr val="0000CC"/>
              </a:solidFill>
            </a:endParaRPr>
          </a:p>
          <a:p>
            <a:pPr algn="ctr"/>
            <a:r>
              <a:rPr lang="en-US" sz="1400" dirty="0">
                <a:solidFill>
                  <a:srgbClr val="0000CC"/>
                </a:solidFill>
              </a:rPr>
              <a:t>e.g., tolerance (similarity) classes, </a:t>
            </a:r>
            <a:endParaRPr lang="pl-PL" sz="1400" dirty="0">
              <a:solidFill>
                <a:srgbClr val="0000CC"/>
              </a:solidFill>
            </a:endParaRPr>
          </a:p>
          <a:p>
            <a:pPr algn="ctr"/>
            <a:r>
              <a:rPr lang="en-US" sz="1400" dirty="0">
                <a:solidFill>
                  <a:srgbClr val="0000CC"/>
                </a:solidFill>
              </a:rPr>
              <a:t>time windows</a:t>
            </a:r>
            <a:r>
              <a:rPr lang="pl-PL" sz="1400" dirty="0">
                <a:solidFill>
                  <a:srgbClr val="0000CC"/>
                </a:solidFill>
              </a:rPr>
              <a:t>, </a:t>
            </a:r>
            <a:r>
              <a:rPr lang="en-US" sz="1400" dirty="0">
                <a:solidFill>
                  <a:srgbClr val="0000CC"/>
                </a:solidFill>
              </a:rPr>
              <a:t>classifiers, granulation of already constructed granules </a:t>
            </a:r>
            <a:endParaRPr lang="pl-PL" sz="1400" dirty="0">
              <a:solidFill>
                <a:srgbClr val="0000CC"/>
              </a:solidFill>
            </a:endParaRPr>
          </a:p>
          <a:p>
            <a:pPr algn="ctr"/>
            <a:r>
              <a:rPr lang="en-US" sz="1400" dirty="0">
                <a:solidFill>
                  <a:srgbClr val="0000CC"/>
                </a:solidFill>
              </a:rPr>
              <a:t>(including structural objects defined by aggregation of already defined granules with constraints or dynamic granules)</a:t>
            </a:r>
          </a:p>
        </p:txBody>
      </p:sp>
      <p:sp>
        <p:nvSpPr>
          <p:cNvPr id="49" name="pole tekstowe 48"/>
          <p:cNvSpPr txBox="1"/>
          <p:nvPr/>
        </p:nvSpPr>
        <p:spPr>
          <a:xfrm>
            <a:off x="6570498" y="3677345"/>
            <a:ext cx="2513591" cy="1815882"/>
          </a:xfrm>
          <a:prstGeom prst="rect">
            <a:avLst/>
          </a:prstGeom>
          <a:noFill/>
        </p:spPr>
        <p:txBody>
          <a:bodyPr wrap="square" rtlCol="0">
            <a:spAutoFit/>
          </a:bodyPr>
          <a:lstStyle/>
          <a:p>
            <a:pPr algn="ctr"/>
            <a:r>
              <a:rPr lang="en-US" sz="1600" dirty="0">
                <a:solidFill>
                  <a:srgbClr val="0000CC"/>
                </a:solidFill>
              </a:rPr>
              <a:t>Discovery of new languages in which relevant attributes can be defined and interpreted in relational systems over new granules is necessary</a:t>
            </a:r>
          </a:p>
        </p:txBody>
      </p:sp>
      <p:cxnSp>
        <p:nvCxnSpPr>
          <p:cNvPr id="50" name="Łącznik prosty ze strzałką 49"/>
          <p:cNvCxnSpPr/>
          <p:nvPr/>
        </p:nvCxnSpPr>
        <p:spPr>
          <a:xfrm flipH="1">
            <a:off x="5686865" y="4365104"/>
            <a:ext cx="973367" cy="43204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0799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43C4635-63FB-840F-395D-C6D5043752B9}"/>
            </a:ext>
          </a:extLst>
        </p:cNvPr>
        <p:cNvGrpSpPr/>
        <p:nvPr/>
      </p:nvGrpSpPr>
      <p:grpSpPr>
        <a:xfrm>
          <a:off x="0" y="0"/>
          <a:ext cx="0" cy="0"/>
          <a:chOff x="0" y="0"/>
          <a:chExt cx="0" cy="0"/>
        </a:xfrm>
      </p:grpSpPr>
      <p:sp>
        <p:nvSpPr>
          <p:cNvPr id="31" name="Prostokąt 30">
            <a:extLst>
              <a:ext uri="{FF2B5EF4-FFF2-40B4-BE49-F238E27FC236}">
                <a16:creationId xmlns="" xmlns:a16="http://schemas.microsoft.com/office/drawing/2014/main" id="{A3D4FDC0-BC91-1000-3ED6-8AF70D91645A}"/>
              </a:ext>
            </a:extLst>
          </p:cNvPr>
          <p:cNvSpPr/>
          <p:nvPr/>
        </p:nvSpPr>
        <p:spPr>
          <a:xfrm rot="2119440">
            <a:off x="2657903" y="3908221"/>
            <a:ext cx="835226" cy="12961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ytuł 1">
            <a:extLst>
              <a:ext uri="{FF2B5EF4-FFF2-40B4-BE49-F238E27FC236}">
                <a16:creationId xmlns="" xmlns:a16="http://schemas.microsoft.com/office/drawing/2014/main" id="{BAEA6C11-D2C1-C237-76BB-2FF0DFB0172A}"/>
              </a:ext>
            </a:extLst>
          </p:cNvPr>
          <p:cNvSpPr txBox="1">
            <a:spLocks/>
          </p:cNvSpPr>
          <p:nvPr/>
        </p:nvSpPr>
        <p:spPr>
          <a:xfrm>
            <a:off x="0" y="0"/>
            <a:ext cx="9144000" cy="101997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HOW C-GRANULES ARE GENERATED</a:t>
            </a:r>
            <a:r>
              <a:rPr lang="en-US" sz="3200" b="1" dirty="0">
                <a:solidFill>
                  <a:srgbClr val="0000FF"/>
                </a:solidFill>
              </a:rPr>
              <a:t>, </a:t>
            </a:r>
            <a:r>
              <a:rPr lang="en-US" sz="3200" b="1" dirty="0"/>
              <a:t>MODIFIED AND  MANAGED?</a:t>
            </a:r>
            <a:endParaRPr lang="pl-PL" sz="3200" b="1" dirty="0"/>
          </a:p>
          <a:p>
            <a:endParaRPr lang="en-US" sz="3200" b="1" dirty="0"/>
          </a:p>
        </p:txBody>
      </p:sp>
      <p:sp>
        <p:nvSpPr>
          <p:cNvPr id="3" name="Symbol zastępczy numeru slajdu 2">
            <a:extLst>
              <a:ext uri="{FF2B5EF4-FFF2-40B4-BE49-F238E27FC236}">
                <a16:creationId xmlns="" xmlns:a16="http://schemas.microsoft.com/office/drawing/2014/main" id="{BBEFC565-B58D-876C-CE19-C7D354069661}"/>
              </a:ext>
            </a:extLst>
          </p:cNvPr>
          <p:cNvSpPr>
            <a:spLocks noGrp="1"/>
          </p:cNvSpPr>
          <p:nvPr>
            <p:ph type="sldNum" sz="quarter" idx="12"/>
          </p:nvPr>
        </p:nvSpPr>
        <p:spPr/>
        <p:txBody>
          <a:bodyPr/>
          <a:lstStyle/>
          <a:p>
            <a:pPr>
              <a:defRPr/>
            </a:pPr>
            <a:fld id="{D02E777F-298D-4C96-825C-3DC57E52C55E}" type="slidenum">
              <a:rPr lang="pl-PL" smtClean="0"/>
              <a:pPr>
                <a:defRPr/>
              </a:pPr>
              <a:t>65</a:t>
            </a:fld>
            <a:endParaRPr lang="pl-PL"/>
          </a:p>
        </p:txBody>
      </p:sp>
      <p:sp>
        <p:nvSpPr>
          <p:cNvPr id="2" name="pole tekstowe 1">
            <a:extLst>
              <a:ext uri="{FF2B5EF4-FFF2-40B4-BE49-F238E27FC236}">
                <a16:creationId xmlns="" xmlns:a16="http://schemas.microsoft.com/office/drawing/2014/main" id="{AFF237B6-ABDC-EA69-F24F-962709FBC593}"/>
              </a:ext>
            </a:extLst>
          </p:cNvPr>
          <p:cNvSpPr txBox="1"/>
          <p:nvPr/>
        </p:nvSpPr>
        <p:spPr>
          <a:xfrm>
            <a:off x="1331640" y="3348281"/>
            <a:ext cx="864096" cy="584775"/>
          </a:xfrm>
          <a:prstGeom prst="rect">
            <a:avLst/>
          </a:prstGeom>
          <a:noFill/>
        </p:spPr>
        <p:txBody>
          <a:bodyPr wrap="square" rtlCol="0">
            <a:spAutoFit/>
          </a:bodyPr>
          <a:lstStyle/>
          <a:p>
            <a:r>
              <a:rPr lang="pl-PL" sz="3200" b="1"/>
              <a:t>…</a:t>
            </a:r>
            <a:endParaRPr lang="en-US" sz="3200" b="1"/>
          </a:p>
        </p:txBody>
      </p:sp>
      <p:sp>
        <p:nvSpPr>
          <p:cNvPr id="24" name="pole tekstowe 23">
            <a:extLst>
              <a:ext uri="{FF2B5EF4-FFF2-40B4-BE49-F238E27FC236}">
                <a16:creationId xmlns="" xmlns:a16="http://schemas.microsoft.com/office/drawing/2014/main" id="{B270D78F-C3C3-18F6-3CA7-5B9EAA36F369}"/>
              </a:ext>
            </a:extLst>
          </p:cNvPr>
          <p:cNvSpPr txBox="1"/>
          <p:nvPr/>
        </p:nvSpPr>
        <p:spPr>
          <a:xfrm>
            <a:off x="6984268" y="3784684"/>
            <a:ext cx="864096" cy="584775"/>
          </a:xfrm>
          <a:prstGeom prst="rect">
            <a:avLst/>
          </a:prstGeom>
          <a:noFill/>
        </p:spPr>
        <p:txBody>
          <a:bodyPr wrap="square" rtlCol="0">
            <a:spAutoFit/>
          </a:bodyPr>
          <a:lstStyle/>
          <a:p>
            <a:r>
              <a:rPr lang="pl-PL" sz="3200" b="1"/>
              <a:t>…</a:t>
            </a:r>
            <a:endParaRPr lang="en-US" sz="3200" b="1"/>
          </a:p>
        </p:txBody>
      </p:sp>
      <p:sp>
        <p:nvSpPr>
          <p:cNvPr id="25" name="pole tekstowe 24">
            <a:extLst>
              <a:ext uri="{FF2B5EF4-FFF2-40B4-BE49-F238E27FC236}">
                <a16:creationId xmlns="" xmlns:a16="http://schemas.microsoft.com/office/drawing/2014/main" id="{F955534D-D3A0-BD71-CE02-E7838091D0B0}"/>
              </a:ext>
            </a:extLst>
          </p:cNvPr>
          <p:cNvSpPr txBox="1"/>
          <p:nvPr/>
        </p:nvSpPr>
        <p:spPr>
          <a:xfrm>
            <a:off x="4139952" y="1108632"/>
            <a:ext cx="864096" cy="584775"/>
          </a:xfrm>
          <a:prstGeom prst="rect">
            <a:avLst/>
          </a:prstGeom>
          <a:noFill/>
        </p:spPr>
        <p:txBody>
          <a:bodyPr wrap="square" rtlCol="0">
            <a:spAutoFit/>
          </a:bodyPr>
          <a:lstStyle/>
          <a:p>
            <a:r>
              <a:rPr lang="pl-PL" sz="3200" b="1"/>
              <a:t>…</a:t>
            </a:r>
            <a:endParaRPr lang="en-US" sz="3200" b="1"/>
          </a:p>
        </p:txBody>
      </p:sp>
      <p:sp>
        <p:nvSpPr>
          <p:cNvPr id="26" name="pole tekstowe 25">
            <a:extLst>
              <a:ext uri="{FF2B5EF4-FFF2-40B4-BE49-F238E27FC236}">
                <a16:creationId xmlns="" xmlns:a16="http://schemas.microsoft.com/office/drawing/2014/main" id="{C4F005EA-C688-8F7A-4816-A00A20F6BD96}"/>
              </a:ext>
            </a:extLst>
          </p:cNvPr>
          <p:cNvSpPr txBox="1"/>
          <p:nvPr/>
        </p:nvSpPr>
        <p:spPr>
          <a:xfrm>
            <a:off x="6384349" y="2700209"/>
            <a:ext cx="864096" cy="584775"/>
          </a:xfrm>
          <a:prstGeom prst="rect">
            <a:avLst/>
          </a:prstGeom>
          <a:noFill/>
        </p:spPr>
        <p:txBody>
          <a:bodyPr wrap="square" rtlCol="0">
            <a:spAutoFit/>
          </a:bodyPr>
          <a:lstStyle/>
          <a:p>
            <a:r>
              <a:rPr lang="pl-PL" sz="3200" b="1"/>
              <a:t>…</a:t>
            </a:r>
            <a:endParaRPr lang="en-US" sz="3200" b="1"/>
          </a:p>
        </p:txBody>
      </p:sp>
      <p:sp>
        <p:nvSpPr>
          <p:cNvPr id="35" name="Objaśnienie prostokątne zaokrąglone 16">
            <a:extLst>
              <a:ext uri="{FF2B5EF4-FFF2-40B4-BE49-F238E27FC236}">
                <a16:creationId xmlns="" xmlns:a16="http://schemas.microsoft.com/office/drawing/2014/main" id="{D81F4E25-6C44-5B6F-8D68-3C68B5EB3CF2}"/>
              </a:ext>
            </a:extLst>
          </p:cNvPr>
          <p:cNvSpPr/>
          <p:nvPr/>
        </p:nvSpPr>
        <p:spPr>
          <a:xfrm>
            <a:off x="6238528" y="1140008"/>
            <a:ext cx="2448272" cy="1728192"/>
          </a:xfrm>
          <a:prstGeom prst="wedgeRoundRectCallout">
            <a:avLst>
              <a:gd name="adj1" fmla="val -85446"/>
              <a:gd name="adj2" fmla="val 2900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How to generate the relevant configurations of physical objects</a:t>
            </a:r>
            <a:r>
              <a:rPr lang="pl-PL" sz="1800">
                <a:solidFill>
                  <a:schemeClr val="tx1"/>
                </a:solidFill>
              </a:rPr>
              <a:t> and </a:t>
            </a:r>
            <a:r>
              <a:rPr lang="en-GB" sz="1800">
                <a:solidFill>
                  <a:schemeClr val="tx1"/>
                </a:solidFill>
              </a:rPr>
              <a:t>modify interactions between them?</a:t>
            </a:r>
          </a:p>
        </p:txBody>
      </p:sp>
      <p:sp>
        <p:nvSpPr>
          <p:cNvPr id="38" name="pole tekstowe 37">
            <a:extLst>
              <a:ext uri="{FF2B5EF4-FFF2-40B4-BE49-F238E27FC236}">
                <a16:creationId xmlns="" xmlns:a16="http://schemas.microsoft.com/office/drawing/2014/main" id="{EB573BA2-E977-1836-8F15-6183C4B90291}"/>
              </a:ext>
            </a:extLst>
          </p:cNvPr>
          <p:cNvSpPr txBox="1"/>
          <p:nvPr/>
        </p:nvSpPr>
        <p:spPr>
          <a:xfrm>
            <a:off x="3251496" y="3011238"/>
            <a:ext cx="1583247" cy="1323439"/>
          </a:xfrm>
          <a:prstGeom prst="rect">
            <a:avLst/>
          </a:prstGeom>
          <a:noFill/>
        </p:spPr>
        <p:txBody>
          <a:bodyPr wrap="square" rtlCol="0">
            <a:spAutoFit/>
          </a:bodyPr>
          <a:lstStyle/>
          <a:p>
            <a:pPr algn="ctr"/>
            <a:r>
              <a:rPr lang="en-US" sz="1600" b="1"/>
              <a:t>physical objects</a:t>
            </a:r>
          </a:p>
          <a:p>
            <a:pPr algn="ctr"/>
            <a:r>
              <a:rPr lang="en-US" sz="1600" b="1"/>
              <a:t>outside of the informational layer</a:t>
            </a:r>
          </a:p>
        </p:txBody>
      </p:sp>
      <p:sp>
        <p:nvSpPr>
          <p:cNvPr id="39" name="Strzałka w górę i w dół 20">
            <a:extLst>
              <a:ext uri="{FF2B5EF4-FFF2-40B4-BE49-F238E27FC236}">
                <a16:creationId xmlns="" xmlns:a16="http://schemas.microsoft.com/office/drawing/2014/main" id="{6D6EFAD4-EFD6-BA36-F136-FA4B16B1733A}"/>
              </a:ext>
            </a:extLst>
          </p:cNvPr>
          <p:cNvSpPr/>
          <p:nvPr/>
        </p:nvSpPr>
        <p:spPr>
          <a:xfrm rot="12004349">
            <a:off x="4135555" y="1578970"/>
            <a:ext cx="432048" cy="640391"/>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trzałka w górę i w dół 21">
            <a:extLst>
              <a:ext uri="{FF2B5EF4-FFF2-40B4-BE49-F238E27FC236}">
                <a16:creationId xmlns="" xmlns:a16="http://schemas.microsoft.com/office/drawing/2014/main" id="{2C238570-CD7A-994C-C827-85C71C69DE07}"/>
              </a:ext>
            </a:extLst>
          </p:cNvPr>
          <p:cNvSpPr/>
          <p:nvPr/>
        </p:nvSpPr>
        <p:spPr>
          <a:xfrm rot="4206663">
            <a:off x="5672034" y="2742106"/>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trzałka w górę i w dół 22">
            <a:extLst>
              <a:ext uri="{FF2B5EF4-FFF2-40B4-BE49-F238E27FC236}">
                <a16:creationId xmlns="" xmlns:a16="http://schemas.microsoft.com/office/drawing/2014/main" id="{993D724B-B6F3-4561-F017-EFE266EB1701}"/>
              </a:ext>
            </a:extLst>
          </p:cNvPr>
          <p:cNvSpPr/>
          <p:nvPr/>
        </p:nvSpPr>
        <p:spPr>
          <a:xfrm rot="5400000">
            <a:off x="5950496" y="3426182"/>
            <a:ext cx="648072" cy="1368152"/>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Strzałka w górę i w dół 23">
            <a:extLst>
              <a:ext uri="{FF2B5EF4-FFF2-40B4-BE49-F238E27FC236}">
                <a16:creationId xmlns="" xmlns:a16="http://schemas.microsoft.com/office/drawing/2014/main" id="{CE50FAE6-5B97-A5C3-377D-9DB207467800}"/>
              </a:ext>
            </a:extLst>
          </p:cNvPr>
          <p:cNvSpPr/>
          <p:nvPr/>
        </p:nvSpPr>
        <p:spPr>
          <a:xfrm rot="1545956">
            <a:off x="3684206" y="4890980"/>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trzałka w górę i w dół 24">
            <a:extLst>
              <a:ext uri="{FF2B5EF4-FFF2-40B4-BE49-F238E27FC236}">
                <a16:creationId xmlns="" xmlns:a16="http://schemas.microsoft.com/office/drawing/2014/main" id="{65AAE6A4-5C81-6671-39D1-8EED65170688}"/>
              </a:ext>
            </a:extLst>
          </p:cNvPr>
          <p:cNvSpPr/>
          <p:nvPr/>
        </p:nvSpPr>
        <p:spPr>
          <a:xfrm rot="5400000">
            <a:off x="2170076" y="3318170"/>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ole tekstowe 43">
            <a:extLst>
              <a:ext uri="{FF2B5EF4-FFF2-40B4-BE49-F238E27FC236}">
                <a16:creationId xmlns="" xmlns:a16="http://schemas.microsoft.com/office/drawing/2014/main" id="{D05C6C3E-F8DC-2A5C-C4E5-EB9643F81A45}"/>
              </a:ext>
            </a:extLst>
          </p:cNvPr>
          <p:cNvSpPr txBox="1"/>
          <p:nvPr/>
        </p:nvSpPr>
        <p:spPr>
          <a:xfrm>
            <a:off x="6984268" y="3797874"/>
            <a:ext cx="864096" cy="584775"/>
          </a:xfrm>
          <a:prstGeom prst="rect">
            <a:avLst/>
          </a:prstGeom>
          <a:noFill/>
        </p:spPr>
        <p:txBody>
          <a:bodyPr wrap="square" rtlCol="0">
            <a:spAutoFit/>
          </a:bodyPr>
          <a:lstStyle/>
          <a:p>
            <a:r>
              <a:rPr lang="pl-PL" sz="3200" b="1"/>
              <a:t>…</a:t>
            </a:r>
            <a:endParaRPr lang="en-US" sz="3200" b="1"/>
          </a:p>
        </p:txBody>
      </p:sp>
      <p:sp>
        <p:nvSpPr>
          <p:cNvPr id="45" name="pole tekstowe 44">
            <a:extLst>
              <a:ext uri="{FF2B5EF4-FFF2-40B4-BE49-F238E27FC236}">
                <a16:creationId xmlns="" xmlns:a16="http://schemas.microsoft.com/office/drawing/2014/main" id="{71809850-262F-B403-E260-7CF0B9F0132C}"/>
              </a:ext>
            </a:extLst>
          </p:cNvPr>
          <p:cNvSpPr txBox="1"/>
          <p:nvPr/>
        </p:nvSpPr>
        <p:spPr>
          <a:xfrm>
            <a:off x="4139952" y="1121822"/>
            <a:ext cx="864096" cy="584775"/>
          </a:xfrm>
          <a:prstGeom prst="rect">
            <a:avLst/>
          </a:prstGeom>
          <a:noFill/>
        </p:spPr>
        <p:txBody>
          <a:bodyPr wrap="square" rtlCol="0">
            <a:spAutoFit/>
          </a:bodyPr>
          <a:lstStyle/>
          <a:p>
            <a:r>
              <a:rPr lang="pl-PL" sz="3200" b="1"/>
              <a:t>…</a:t>
            </a:r>
            <a:endParaRPr lang="en-US" sz="3200" b="1"/>
          </a:p>
        </p:txBody>
      </p:sp>
      <p:sp>
        <p:nvSpPr>
          <p:cNvPr id="16" name="Prostokąt 15">
            <a:extLst>
              <a:ext uri="{FF2B5EF4-FFF2-40B4-BE49-F238E27FC236}">
                <a16:creationId xmlns="" xmlns:a16="http://schemas.microsoft.com/office/drawing/2014/main" id="{4BE3C46D-2C4E-1544-2A17-FD42E711BADB}"/>
              </a:ext>
            </a:extLst>
          </p:cNvPr>
          <p:cNvSpPr/>
          <p:nvPr/>
        </p:nvSpPr>
        <p:spPr>
          <a:xfrm rot="156128">
            <a:off x="2929590" y="2789331"/>
            <a:ext cx="216024" cy="12961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rostokąt 16">
            <a:extLst>
              <a:ext uri="{FF2B5EF4-FFF2-40B4-BE49-F238E27FC236}">
                <a16:creationId xmlns="" xmlns:a16="http://schemas.microsoft.com/office/drawing/2014/main" id="{EC4C2BAB-3401-FFAE-4B43-A440AF242061}"/>
              </a:ext>
            </a:extLst>
          </p:cNvPr>
          <p:cNvSpPr/>
          <p:nvPr/>
        </p:nvSpPr>
        <p:spPr>
          <a:xfrm rot="1617239">
            <a:off x="3084776" y="2442100"/>
            <a:ext cx="504056" cy="72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rostokąt 18">
            <a:extLst>
              <a:ext uri="{FF2B5EF4-FFF2-40B4-BE49-F238E27FC236}">
                <a16:creationId xmlns="" xmlns:a16="http://schemas.microsoft.com/office/drawing/2014/main" id="{2220ECB9-605F-A816-0E6B-8F4617F77D99}"/>
              </a:ext>
            </a:extLst>
          </p:cNvPr>
          <p:cNvSpPr/>
          <p:nvPr/>
        </p:nvSpPr>
        <p:spPr>
          <a:xfrm rot="6193187">
            <a:off x="4062233" y="1687477"/>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rostokąt 19">
            <a:extLst>
              <a:ext uri="{FF2B5EF4-FFF2-40B4-BE49-F238E27FC236}">
                <a16:creationId xmlns="" xmlns:a16="http://schemas.microsoft.com/office/drawing/2014/main" id="{5F2190CE-7451-8C6B-1A4A-D1C314B0694A}"/>
              </a:ext>
            </a:extLst>
          </p:cNvPr>
          <p:cNvSpPr/>
          <p:nvPr/>
        </p:nvSpPr>
        <p:spPr>
          <a:xfrm rot="10065214">
            <a:off x="4838937" y="2836389"/>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bjaśnienie prostokątne zaokrąglone 16">
            <a:extLst>
              <a:ext uri="{FF2B5EF4-FFF2-40B4-BE49-F238E27FC236}">
                <a16:creationId xmlns="" xmlns:a16="http://schemas.microsoft.com/office/drawing/2014/main" id="{DA480C73-5F92-88C5-F923-376F8A62E911}"/>
              </a:ext>
            </a:extLst>
          </p:cNvPr>
          <p:cNvSpPr/>
          <p:nvPr/>
        </p:nvSpPr>
        <p:spPr>
          <a:xfrm>
            <a:off x="6238528" y="1142826"/>
            <a:ext cx="2448272" cy="1728192"/>
          </a:xfrm>
          <a:prstGeom prst="wedgeRoundRectCallout">
            <a:avLst>
              <a:gd name="adj1" fmla="val -85446"/>
              <a:gd name="adj2" fmla="val 2900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How to generate the relevant configurations of physical objects</a:t>
            </a:r>
            <a:r>
              <a:rPr lang="pl-PL" sz="1800">
                <a:solidFill>
                  <a:schemeClr val="tx1"/>
                </a:solidFill>
              </a:rPr>
              <a:t> and </a:t>
            </a:r>
            <a:r>
              <a:rPr lang="en-GB" sz="1800">
                <a:solidFill>
                  <a:schemeClr val="tx1"/>
                </a:solidFill>
              </a:rPr>
              <a:t>modify interactions between them?</a:t>
            </a:r>
          </a:p>
        </p:txBody>
      </p:sp>
      <p:sp>
        <p:nvSpPr>
          <p:cNvPr id="8" name="Objaśnienie prostokątne zaokrąglone 17">
            <a:extLst>
              <a:ext uri="{FF2B5EF4-FFF2-40B4-BE49-F238E27FC236}">
                <a16:creationId xmlns="" xmlns:a16="http://schemas.microsoft.com/office/drawing/2014/main" id="{C6D19AC6-0D17-B1CF-9AF0-ECA9A45EF362}"/>
              </a:ext>
            </a:extLst>
          </p:cNvPr>
          <p:cNvSpPr/>
          <p:nvPr/>
        </p:nvSpPr>
        <p:spPr>
          <a:xfrm>
            <a:off x="191644" y="1124744"/>
            <a:ext cx="2562804" cy="1822690"/>
          </a:xfrm>
          <a:prstGeom prst="wedgeRoundRectCallout">
            <a:avLst>
              <a:gd name="adj1" fmla="val 64946"/>
              <a:gd name="adj2" fmla="val 3731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a:p>
            <a:pPr algn="ctr"/>
            <a:endParaRPr lang="pl-PL" dirty="0">
              <a:solidFill>
                <a:schemeClr val="tx1"/>
              </a:solidFill>
            </a:endParaRPr>
          </a:p>
          <a:p>
            <a:pPr algn="ctr"/>
            <a:endParaRPr lang="pl-PL" sz="3200" b="1" dirty="0">
              <a:solidFill>
                <a:srgbClr val="0070C0"/>
              </a:solidFill>
              <a:latin typeface="Arial" charset="0"/>
              <a:ea typeface="+mj-ea"/>
              <a:cs typeface="+mj-cs"/>
            </a:endParaRPr>
          </a:p>
          <a:p>
            <a:pPr algn="ctr"/>
            <a:r>
              <a:rPr lang="en-US" sz="1800" dirty="0">
                <a:solidFill>
                  <a:schemeClr val="tx1"/>
                </a:solidFill>
              </a:rPr>
              <a:t>How to perceive properties of these objects and their interactions ?</a:t>
            </a:r>
            <a:endParaRPr lang="pl-PL" sz="1800" dirty="0">
              <a:solidFill>
                <a:schemeClr val="tx1"/>
              </a:solidFill>
            </a:endParaRPr>
          </a:p>
          <a:p>
            <a:pPr algn="ctr"/>
            <a:r>
              <a:rPr lang="en-US" sz="1800" i="1" noProof="0" dirty="0">
                <a:solidFill>
                  <a:schemeClr val="tx1"/>
                </a:solidFill>
              </a:rPr>
              <a:t>What</a:t>
            </a:r>
            <a:r>
              <a:rPr lang="pl-PL" sz="1800" i="1" dirty="0">
                <a:solidFill>
                  <a:schemeClr val="tx1"/>
                </a:solidFill>
              </a:rPr>
              <a:t>? </a:t>
            </a:r>
            <a:r>
              <a:rPr lang="en-GB" sz="1800" i="1" dirty="0">
                <a:solidFill>
                  <a:schemeClr val="tx1"/>
                </a:solidFill>
              </a:rPr>
              <a:t>Where</a:t>
            </a:r>
            <a:r>
              <a:rPr lang="en-GB" sz="1800" dirty="0">
                <a:solidFill>
                  <a:schemeClr val="tx1"/>
                </a:solidFill>
              </a:rPr>
              <a:t>? </a:t>
            </a:r>
            <a:r>
              <a:rPr lang="en-GB" sz="1800" i="1" dirty="0">
                <a:solidFill>
                  <a:schemeClr val="tx1"/>
                </a:solidFill>
              </a:rPr>
              <a:t>How</a:t>
            </a:r>
            <a:r>
              <a:rPr lang="en-GB" sz="1800" dirty="0">
                <a:solidFill>
                  <a:schemeClr val="tx1"/>
                </a:solidFill>
              </a:rPr>
              <a:t>? </a:t>
            </a:r>
            <a:r>
              <a:rPr lang="en-GB" sz="1800" i="1" dirty="0">
                <a:solidFill>
                  <a:schemeClr val="tx1"/>
                </a:solidFill>
              </a:rPr>
              <a:t>When</a:t>
            </a:r>
            <a:r>
              <a:rPr lang="pl-PL" sz="1800" dirty="0">
                <a:solidFill>
                  <a:schemeClr val="tx1"/>
                </a:solidFill>
              </a:rPr>
              <a:t>? </a:t>
            </a:r>
            <a:r>
              <a:rPr lang="en-US" sz="1800" noProof="0" dirty="0">
                <a:solidFill>
                  <a:schemeClr val="tx1"/>
                </a:solidFill>
              </a:rPr>
              <a:t>Why</a:t>
            </a:r>
            <a:r>
              <a:rPr lang="pl-PL" sz="1800" dirty="0">
                <a:solidFill>
                  <a:schemeClr val="tx1"/>
                </a:solidFill>
              </a:rPr>
              <a:t>?...</a:t>
            </a:r>
            <a:endParaRPr lang="en-US" sz="1800" dirty="0">
              <a:solidFill>
                <a:schemeClr val="tx1"/>
              </a:solidFill>
            </a:endParaRPr>
          </a:p>
          <a:p>
            <a:pPr algn="ctr"/>
            <a:endParaRPr lang="pl-PL" dirty="0">
              <a:solidFill>
                <a:schemeClr val="tx1"/>
              </a:solidFill>
            </a:endParaRPr>
          </a:p>
          <a:p>
            <a:pPr algn="ctr"/>
            <a:endParaRPr lang="pl-PL" dirty="0">
              <a:solidFill>
                <a:schemeClr val="tx1"/>
              </a:solidFill>
            </a:endParaRPr>
          </a:p>
          <a:p>
            <a:pPr algn="ctr"/>
            <a:endParaRPr lang="en-US" dirty="0">
              <a:solidFill>
                <a:schemeClr val="tx1"/>
              </a:solidFill>
            </a:endParaRPr>
          </a:p>
        </p:txBody>
      </p:sp>
      <p:sp>
        <p:nvSpPr>
          <p:cNvPr id="9" name="Objaśnienie prostokątne zaokrąglone 18">
            <a:extLst>
              <a:ext uri="{FF2B5EF4-FFF2-40B4-BE49-F238E27FC236}">
                <a16:creationId xmlns="" xmlns:a16="http://schemas.microsoft.com/office/drawing/2014/main" id="{8E883657-9019-35D7-158E-E51B60F10150}"/>
              </a:ext>
            </a:extLst>
          </p:cNvPr>
          <p:cNvSpPr/>
          <p:nvPr/>
        </p:nvSpPr>
        <p:spPr>
          <a:xfrm>
            <a:off x="5590456" y="4645170"/>
            <a:ext cx="3374032" cy="2096198"/>
          </a:xfrm>
          <a:prstGeom prst="wedgeRoundRectCallout">
            <a:avLst>
              <a:gd name="adj1" fmla="val -99875"/>
              <a:gd name="adj2" fmla="val -20856"/>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Perceived properties should be robust </a:t>
            </a:r>
          </a:p>
          <a:p>
            <a:pPr algn="ctr"/>
            <a:r>
              <a:rPr lang="en-US" sz="1800">
                <a:solidFill>
                  <a:schemeClr val="tx1"/>
                </a:solidFill>
              </a:rPr>
              <a:t>(to a high degree) </a:t>
            </a:r>
          </a:p>
          <a:p>
            <a:pPr algn="ctr"/>
            <a:r>
              <a:rPr lang="en-US" sz="1800">
                <a:solidFill>
                  <a:schemeClr val="tx1"/>
                </a:solidFill>
              </a:rPr>
              <a:t>with respect to unpredictable </a:t>
            </a:r>
            <a:r>
              <a:rPr lang="en-US" sz="1800">
                <a:solidFill>
                  <a:srgbClr val="C00000"/>
                </a:solidFill>
              </a:rPr>
              <a:t>interactions from the environment</a:t>
            </a:r>
            <a:r>
              <a:rPr lang="pl-PL" sz="1800">
                <a:solidFill>
                  <a:srgbClr val="C00000"/>
                </a:solidFill>
              </a:rPr>
              <a:t> (</a:t>
            </a:r>
            <a:r>
              <a:rPr lang="en-US" sz="1800" noProof="0">
                <a:solidFill>
                  <a:srgbClr val="C00000"/>
                </a:solidFill>
              </a:rPr>
              <a:t>see boundaries in the book by Holland</a:t>
            </a:r>
            <a:r>
              <a:rPr lang="pl-PL" sz="1800">
                <a:solidFill>
                  <a:srgbClr val="C00000"/>
                </a:solidFill>
              </a:rPr>
              <a:t>)</a:t>
            </a:r>
            <a:endParaRPr lang="en-US" sz="1800">
              <a:solidFill>
                <a:srgbClr val="C00000"/>
              </a:solidFill>
            </a:endParaRPr>
          </a:p>
        </p:txBody>
      </p:sp>
      <p:sp>
        <p:nvSpPr>
          <p:cNvPr id="11" name="Strzałka w górę i w dół 20">
            <a:extLst>
              <a:ext uri="{FF2B5EF4-FFF2-40B4-BE49-F238E27FC236}">
                <a16:creationId xmlns="" xmlns:a16="http://schemas.microsoft.com/office/drawing/2014/main" id="{8FC2452E-818E-2FD1-55EC-0F5DC3EEAA15}"/>
              </a:ext>
            </a:extLst>
          </p:cNvPr>
          <p:cNvSpPr/>
          <p:nvPr/>
        </p:nvSpPr>
        <p:spPr>
          <a:xfrm rot="12004349">
            <a:off x="4135555" y="1581788"/>
            <a:ext cx="432048" cy="640391"/>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rzałka w górę i w dół 21">
            <a:extLst>
              <a:ext uri="{FF2B5EF4-FFF2-40B4-BE49-F238E27FC236}">
                <a16:creationId xmlns="" xmlns:a16="http://schemas.microsoft.com/office/drawing/2014/main" id="{9C0BD16A-515C-3A41-B630-0D6BCCD6B54A}"/>
              </a:ext>
            </a:extLst>
          </p:cNvPr>
          <p:cNvSpPr/>
          <p:nvPr/>
        </p:nvSpPr>
        <p:spPr>
          <a:xfrm rot="4206663">
            <a:off x="5672034" y="2744924"/>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rzałka w górę i w dół 22">
            <a:extLst>
              <a:ext uri="{FF2B5EF4-FFF2-40B4-BE49-F238E27FC236}">
                <a16:creationId xmlns="" xmlns:a16="http://schemas.microsoft.com/office/drawing/2014/main" id="{439F5380-55B4-37FA-C3DE-181E4CA90297}"/>
              </a:ext>
            </a:extLst>
          </p:cNvPr>
          <p:cNvSpPr/>
          <p:nvPr/>
        </p:nvSpPr>
        <p:spPr>
          <a:xfrm rot="5400000">
            <a:off x="5950496" y="3429000"/>
            <a:ext cx="648072" cy="1368152"/>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rzałka w górę i w dół 23">
            <a:extLst>
              <a:ext uri="{FF2B5EF4-FFF2-40B4-BE49-F238E27FC236}">
                <a16:creationId xmlns="" xmlns:a16="http://schemas.microsoft.com/office/drawing/2014/main" id="{91E16DB1-8B4D-B506-9CF2-469E4AD539DF}"/>
              </a:ext>
            </a:extLst>
          </p:cNvPr>
          <p:cNvSpPr/>
          <p:nvPr/>
        </p:nvSpPr>
        <p:spPr>
          <a:xfrm rot="1545956">
            <a:off x="3684206" y="4893798"/>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rzałka w górę i w dół 24">
            <a:extLst>
              <a:ext uri="{FF2B5EF4-FFF2-40B4-BE49-F238E27FC236}">
                <a16:creationId xmlns="" xmlns:a16="http://schemas.microsoft.com/office/drawing/2014/main" id="{7CE27596-F7FC-712C-1AE8-EC7D0009E792}"/>
              </a:ext>
            </a:extLst>
          </p:cNvPr>
          <p:cNvSpPr/>
          <p:nvPr/>
        </p:nvSpPr>
        <p:spPr>
          <a:xfrm rot="5400000">
            <a:off x="2170076" y="3320988"/>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rostokąt 28">
            <a:extLst>
              <a:ext uri="{FF2B5EF4-FFF2-40B4-BE49-F238E27FC236}">
                <a16:creationId xmlns="" xmlns:a16="http://schemas.microsoft.com/office/drawing/2014/main" id="{F3312256-5A76-F362-1BE7-FBA73D4F1DE3}"/>
              </a:ext>
            </a:extLst>
          </p:cNvPr>
          <p:cNvSpPr/>
          <p:nvPr/>
        </p:nvSpPr>
        <p:spPr>
          <a:xfrm rot="156128">
            <a:off x="2929590" y="2802521"/>
            <a:ext cx="216024" cy="12961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rostokąt 29">
            <a:extLst>
              <a:ext uri="{FF2B5EF4-FFF2-40B4-BE49-F238E27FC236}">
                <a16:creationId xmlns="" xmlns:a16="http://schemas.microsoft.com/office/drawing/2014/main" id="{41892C17-00A2-F17F-65CB-1B4499EA706B}"/>
              </a:ext>
            </a:extLst>
          </p:cNvPr>
          <p:cNvSpPr/>
          <p:nvPr/>
        </p:nvSpPr>
        <p:spPr>
          <a:xfrm rot="1617239">
            <a:off x="3084776" y="2455290"/>
            <a:ext cx="504056" cy="72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Prostokąt 31">
            <a:extLst>
              <a:ext uri="{FF2B5EF4-FFF2-40B4-BE49-F238E27FC236}">
                <a16:creationId xmlns="" xmlns:a16="http://schemas.microsoft.com/office/drawing/2014/main" id="{2914A9DB-7B2D-1D90-8C36-19FA0F518D8B}"/>
              </a:ext>
            </a:extLst>
          </p:cNvPr>
          <p:cNvSpPr/>
          <p:nvPr/>
        </p:nvSpPr>
        <p:spPr>
          <a:xfrm rot="6193187">
            <a:off x="4062233" y="1700667"/>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Prostokąt 32">
            <a:extLst>
              <a:ext uri="{FF2B5EF4-FFF2-40B4-BE49-F238E27FC236}">
                <a16:creationId xmlns="" xmlns:a16="http://schemas.microsoft.com/office/drawing/2014/main" id="{344BA027-691B-33D9-633B-919B5070117C}"/>
              </a:ext>
            </a:extLst>
          </p:cNvPr>
          <p:cNvSpPr/>
          <p:nvPr/>
        </p:nvSpPr>
        <p:spPr>
          <a:xfrm rot="10065214">
            <a:off x="4838937" y="2849579"/>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Prostokąt 33">
            <a:extLst>
              <a:ext uri="{FF2B5EF4-FFF2-40B4-BE49-F238E27FC236}">
                <a16:creationId xmlns="" xmlns:a16="http://schemas.microsoft.com/office/drawing/2014/main" id="{AFA89D5E-4438-49B2-A684-7B3761C212DE}"/>
              </a:ext>
            </a:extLst>
          </p:cNvPr>
          <p:cNvSpPr/>
          <p:nvPr/>
        </p:nvSpPr>
        <p:spPr>
          <a:xfrm rot="6193187">
            <a:off x="3870950" y="3625574"/>
            <a:ext cx="417951" cy="23006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bjaśnienie prostokątne zaokrąglone 17">
            <a:extLst>
              <a:ext uri="{FF2B5EF4-FFF2-40B4-BE49-F238E27FC236}">
                <a16:creationId xmlns="" xmlns:a16="http://schemas.microsoft.com/office/drawing/2014/main" id="{98DE93AE-7F8E-C7D3-A4D8-A08E745B853F}"/>
              </a:ext>
            </a:extLst>
          </p:cNvPr>
          <p:cNvSpPr/>
          <p:nvPr/>
        </p:nvSpPr>
        <p:spPr>
          <a:xfrm>
            <a:off x="299355" y="4492612"/>
            <a:ext cx="2434400" cy="2051155"/>
          </a:xfrm>
          <a:prstGeom prst="wedgeRoundRectCallout">
            <a:avLst>
              <a:gd name="adj1" fmla="val 65704"/>
              <a:gd name="adj2" fmla="val -4141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a:p>
            <a:pPr algn="ctr"/>
            <a:endParaRPr lang="pl-PL">
              <a:solidFill>
                <a:schemeClr val="tx1"/>
              </a:solidFill>
            </a:endParaRPr>
          </a:p>
          <a:p>
            <a:pPr algn="ctr"/>
            <a:endParaRPr lang="en-US">
              <a:solidFill>
                <a:schemeClr val="tx1"/>
              </a:solidFill>
            </a:endParaRPr>
          </a:p>
          <a:p>
            <a:pPr algn="ctr"/>
            <a:r>
              <a:rPr lang="en-US" sz="1800">
                <a:solidFill>
                  <a:schemeClr val="tx1"/>
                </a:solidFill>
              </a:rPr>
              <a:t>How to establish communication, cooperation or competition with other granules perceiving the </a:t>
            </a:r>
            <a:r>
              <a:rPr lang="en-US" sz="1800" noProof="0">
                <a:solidFill>
                  <a:schemeClr val="tx1"/>
                </a:solidFill>
              </a:rPr>
              <a:t>physical </a:t>
            </a:r>
            <a:r>
              <a:rPr lang="en-US" sz="1800">
                <a:solidFill>
                  <a:schemeClr val="tx1"/>
                </a:solidFill>
              </a:rPr>
              <a:t>objects?</a:t>
            </a:r>
          </a:p>
          <a:p>
            <a:pPr algn="ctr"/>
            <a:endParaRPr lang="pl-PL">
              <a:solidFill>
                <a:schemeClr val="tx1"/>
              </a:solidFill>
            </a:endParaRPr>
          </a:p>
          <a:p>
            <a:pPr algn="ctr"/>
            <a:endParaRPr lang="pl-PL">
              <a:solidFill>
                <a:schemeClr val="tx1"/>
              </a:solidFill>
            </a:endParaRPr>
          </a:p>
          <a:p>
            <a:pPr algn="ctr"/>
            <a:endParaRPr lang="en-US">
              <a:solidFill>
                <a:schemeClr val="tx1"/>
              </a:solidFill>
            </a:endParaRPr>
          </a:p>
        </p:txBody>
      </p:sp>
    </p:spTree>
    <p:extLst>
      <p:ext uri="{BB962C8B-B14F-4D97-AF65-F5344CB8AC3E}">
        <p14:creationId xmlns:p14="http://schemas.microsoft.com/office/powerpoint/2010/main" val="11306524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C9DCC536-14BF-A747-40CB-FE9A2D5E5C39}"/>
            </a:ext>
          </a:extLst>
        </p:cNvPr>
        <p:cNvGrpSpPr/>
        <p:nvPr/>
      </p:nvGrpSpPr>
      <p:grpSpPr>
        <a:xfrm>
          <a:off x="0" y="0"/>
          <a:ext cx="0" cy="0"/>
          <a:chOff x="0" y="0"/>
          <a:chExt cx="0" cy="0"/>
        </a:xfrm>
      </p:grpSpPr>
      <p:sp>
        <p:nvSpPr>
          <p:cNvPr id="2" name="Symbol zastępczy numeru slajdu 1">
            <a:extLst>
              <a:ext uri="{FF2B5EF4-FFF2-40B4-BE49-F238E27FC236}">
                <a16:creationId xmlns="" xmlns:a16="http://schemas.microsoft.com/office/drawing/2014/main" id="{6FC7E791-1B50-64BB-5514-F0F4DB37938D}"/>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66</a:t>
            </a:fld>
            <a:endParaRPr lang="pl-PL"/>
          </a:p>
        </p:txBody>
      </p:sp>
      <p:sp>
        <p:nvSpPr>
          <p:cNvPr id="3" name="pole tekstowe 2">
            <a:extLst>
              <a:ext uri="{FF2B5EF4-FFF2-40B4-BE49-F238E27FC236}">
                <a16:creationId xmlns="" xmlns:a16="http://schemas.microsoft.com/office/drawing/2014/main" id="{07B17D0F-F584-C597-01F8-A81405D914C7}"/>
              </a:ext>
            </a:extLst>
          </p:cNvPr>
          <p:cNvSpPr txBox="1"/>
          <p:nvPr/>
        </p:nvSpPr>
        <p:spPr>
          <a:xfrm>
            <a:off x="0" y="6097064"/>
            <a:ext cx="9039505" cy="738664"/>
          </a:xfrm>
          <a:prstGeom prst="rect">
            <a:avLst/>
          </a:prstGeom>
          <a:noFill/>
        </p:spPr>
        <p:txBody>
          <a:bodyPr wrap="square" rtlCol="0">
            <a:spAutoFit/>
          </a:bodyPr>
          <a:lstStyle/>
          <a:p>
            <a:r>
              <a:rPr lang="pl-PL" sz="1400" i="1" dirty="0">
                <a:solidFill>
                  <a:srgbClr val="0000CC"/>
                </a:solidFill>
              </a:rPr>
              <a:t>B. </a:t>
            </a:r>
            <a:r>
              <a:rPr lang="pl-PL" sz="1400" i="1" dirty="0" err="1">
                <a:solidFill>
                  <a:srgbClr val="0000CC"/>
                </a:solidFill>
              </a:rPr>
              <a:t>Nicoletti</a:t>
            </a:r>
            <a:r>
              <a:rPr lang="pl-PL" sz="1400" i="1" dirty="0">
                <a:solidFill>
                  <a:srgbClr val="0000CC"/>
                </a:solidFill>
              </a:rPr>
              <a:t>: </a:t>
            </a:r>
            <a:r>
              <a:rPr lang="en-US" sz="1400" i="1" dirty="0">
                <a:solidFill>
                  <a:srgbClr val="0000CC"/>
                </a:solidFill>
              </a:rPr>
              <a:t>Artificial Intelligence for Logistics 5.0</a:t>
            </a:r>
            <a:r>
              <a:rPr lang="pl-PL" sz="1400" i="1" dirty="0">
                <a:solidFill>
                  <a:srgbClr val="0000CC"/>
                </a:solidFill>
              </a:rPr>
              <a:t>.  </a:t>
            </a:r>
            <a:r>
              <a:rPr lang="en-US" sz="1400" i="1" dirty="0">
                <a:solidFill>
                  <a:srgbClr val="0000CC"/>
                </a:solidFill>
              </a:rPr>
              <a:t>From Foundation Models to Agentic AI</a:t>
            </a:r>
            <a:r>
              <a:rPr lang="pl-PL" sz="1400" i="1" dirty="0">
                <a:solidFill>
                  <a:srgbClr val="0000CC"/>
                </a:solidFill>
              </a:rPr>
              <a:t>. Springer (2025)</a:t>
            </a:r>
          </a:p>
          <a:p>
            <a:r>
              <a:rPr lang="en-US" sz="1400" i="1" dirty="0">
                <a:solidFill>
                  <a:srgbClr val="0000CC"/>
                </a:solidFill>
              </a:rPr>
              <a:t>E. Y. Chang: Multi-</a:t>
            </a:r>
            <a:r>
              <a:rPr lang="en-US" sz="1400" i="1" dirty="0" err="1">
                <a:solidFill>
                  <a:srgbClr val="0000CC"/>
                </a:solidFill>
              </a:rPr>
              <a:t>LLM</a:t>
            </a:r>
            <a:r>
              <a:rPr lang="en-US" sz="1400" i="1" dirty="0">
                <a:solidFill>
                  <a:srgbClr val="0000CC"/>
                </a:solidFill>
              </a:rPr>
              <a:t> Agent Collaborative Intelligence: The Path to Artificial General Intelligence.  Association for Computing Machinery,  New York, NY 2025. doi.org/10.1145/3749421</a:t>
            </a:r>
          </a:p>
        </p:txBody>
      </p:sp>
      <p:sp>
        <p:nvSpPr>
          <p:cNvPr id="18" name="pole tekstowe 17">
            <a:extLst>
              <a:ext uri="{FF2B5EF4-FFF2-40B4-BE49-F238E27FC236}">
                <a16:creationId xmlns="" xmlns:a16="http://schemas.microsoft.com/office/drawing/2014/main" id="{14608D7D-D0D8-4C3C-56E1-7904584EB2F6}"/>
              </a:ext>
            </a:extLst>
          </p:cNvPr>
          <p:cNvSpPr txBox="1"/>
          <p:nvPr/>
        </p:nvSpPr>
        <p:spPr>
          <a:xfrm>
            <a:off x="125967" y="1397862"/>
            <a:ext cx="3429859" cy="4770537"/>
          </a:xfrm>
          <a:prstGeom prst="rect">
            <a:avLst/>
          </a:prstGeom>
          <a:noFill/>
        </p:spPr>
        <p:txBody>
          <a:bodyPr wrap="square" rtlCol="0">
            <a:spAutoFit/>
          </a:bodyPr>
          <a:lstStyle/>
          <a:p>
            <a:pPr algn="ctr"/>
            <a:r>
              <a:rPr lang="en-US" sz="1600" dirty="0">
                <a:solidFill>
                  <a:srgbClr val="0000CC"/>
                </a:solidFill>
              </a:rPr>
              <a:t>All these concepts require further multi-level decompositions </a:t>
            </a:r>
            <a:r>
              <a:rPr lang="pl-PL" sz="1600" dirty="0">
                <a:solidFill>
                  <a:srgbClr val="0000CC"/>
                </a:solidFill>
              </a:rPr>
              <a:t>dependent on the </a:t>
            </a:r>
            <a:r>
              <a:rPr lang="en-US" sz="1600" noProof="0" dirty="0">
                <a:solidFill>
                  <a:srgbClr val="0000CC"/>
                </a:solidFill>
              </a:rPr>
              <a:t>context </a:t>
            </a:r>
            <a:r>
              <a:rPr lang="en-US" sz="1600" dirty="0">
                <a:solidFill>
                  <a:srgbClr val="0000CC"/>
                </a:solidFill>
              </a:rPr>
              <a:t>to make them understandable by AI system. </a:t>
            </a:r>
          </a:p>
          <a:p>
            <a:pPr algn="ctr"/>
            <a:r>
              <a:rPr lang="en-US" sz="1600" dirty="0">
                <a:solidFill>
                  <a:srgbClr val="0000CC"/>
                </a:solidFill>
              </a:rPr>
              <a:t>For example, </a:t>
            </a:r>
          </a:p>
          <a:p>
            <a:pPr algn="ctr"/>
            <a:r>
              <a:rPr lang="en-US" sz="1600" b="1" dirty="0">
                <a:solidFill>
                  <a:srgbClr val="0000CC"/>
                </a:solidFill>
              </a:rPr>
              <a:t>AI resilience </a:t>
            </a:r>
            <a:r>
              <a:rPr lang="en-US" sz="1600" dirty="0">
                <a:solidFill>
                  <a:srgbClr val="0000CC"/>
                </a:solidFill>
              </a:rPr>
              <a:t>is an AI system's ability to adapt to disruptions or shocks and recover its performance and functionality without permanent changes</a:t>
            </a:r>
            <a:r>
              <a:rPr lang="pl-PL" sz="1600" dirty="0">
                <a:solidFill>
                  <a:srgbClr val="0000CC"/>
                </a:solidFill>
              </a:rPr>
              <a:t>.</a:t>
            </a:r>
          </a:p>
          <a:p>
            <a:pPr algn="ctr"/>
            <a:r>
              <a:rPr lang="en-US" sz="1600" dirty="0">
                <a:solidFill>
                  <a:srgbClr val="0000CC"/>
                </a:solidFill>
              </a:rPr>
              <a:t>This concerns:</a:t>
            </a:r>
            <a:r>
              <a:rPr lang="pl-PL" sz="1600" dirty="0">
                <a:solidFill>
                  <a:srgbClr val="0000CC"/>
                </a:solidFill>
              </a:rPr>
              <a:t> </a:t>
            </a:r>
            <a:r>
              <a:rPr lang="en-US" sz="1600" dirty="0">
                <a:solidFill>
                  <a:srgbClr val="0000CC"/>
                </a:solidFill>
              </a:rPr>
              <a:t>Operations</a:t>
            </a:r>
            <a:r>
              <a:rPr lang="pl-PL" sz="1600" dirty="0">
                <a:solidFill>
                  <a:srgbClr val="0000CC"/>
                </a:solidFill>
              </a:rPr>
              <a:t>, </a:t>
            </a:r>
            <a:r>
              <a:rPr lang="en-US" sz="1600" dirty="0">
                <a:solidFill>
                  <a:srgbClr val="0000CC"/>
                </a:solidFill>
              </a:rPr>
              <a:t>Inventory</a:t>
            </a:r>
            <a:r>
              <a:rPr lang="pl-PL" sz="1600" dirty="0">
                <a:solidFill>
                  <a:srgbClr val="0000CC"/>
                </a:solidFill>
              </a:rPr>
              <a:t>, </a:t>
            </a:r>
            <a:r>
              <a:rPr lang="en-US" sz="1600" dirty="0">
                <a:solidFill>
                  <a:srgbClr val="0000CC"/>
                </a:solidFill>
              </a:rPr>
              <a:t>Warehouse</a:t>
            </a:r>
            <a:r>
              <a:rPr lang="pl-PL" sz="1600" dirty="0">
                <a:solidFill>
                  <a:srgbClr val="0000CC"/>
                </a:solidFill>
              </a:rPr>
              <a:t>, </a:t>
            </a:r>
            <a:endParaRPr lang="en-US" sz="1600" dirty="0">
              <a:solidFill>
                <a:srgbClr val="0000CC"/>
              </a:solidFill>
            </a:endParaRPr>
          </a:p>
          <a:p>
            <a:pPr algn="ctr"/>
            <a:r>
              <a:rPr lang="en-US" sz="1600" dirty="0">
                <a:solidFill>
                  <a:srgbClr val="0000CC"/>
                </a:solidFill>
              </a:rPr>
              <a:t>Packaging</a:t>
            </a:r>
            <a:r>
              <a:rPr lang="pl-PL" sz="1600" dirty="0">
                <a:solidFill>
                  <a:srgbClr val="0000CC"/>
                </a:solidFill>
              </a:rPr>
              <a:t>, </a:t>
            </a:r>
            <a:r>
              <a:rPr lang="en-US" sz="1600" dirty="0">
                <a:solidFill>
                  <a:srgbClr val="0000CC"/>
                </a:solidFill>
              </a:rPr>
              <a:t>Transportation</a:t>
            </a:r>
            <a:r>
              <a:rPr lang="pl-PL" sz="1600" dirty="0">
                <a:solidFill>
                  <a:srgbClr val="0000CC"/>
                </a:solidFill>
              </a:rPr>
              <a:t>, </a:t>
            </a:r>
            <a:endParaRPr lang="en-US" sz="1600" dirty="0">
              <a:solidFill>
                <a:srgbClr val="0000CC"/>
              </a:solidFill>
            </a:endParaRPr>
          </a:p>
          <a:p>
            <a:pPr algn="ctr"/>
            <a:r>
              <a:rPr lang="en-US" sz="1600" dirty="0">
                <a:solidFill>
                  <a:srgbClr val="0000CC"/>
                </a:solidFill>
              </a:rPr>
              <a:t>Staging</a:t>
            </a:r>
            <a:r>
              <a:rPr lang="pl-PL" sz="1600" dirty="0">
                <a:solidFill>
                  <a:srgbClr val="0000CC"/>
                </a:solidFill>
              </a:rPr>
              <a:t>, Return.</a:t>
            </a:r>
          </a:p>
          <a:p>
            <a:pPr algn="ctr"/>
            <a:r>
              <a:rPr lang="en-US" sz="1600" dirty="0">
                <a:solidFill>
                  <a:srgbClr val="0000CC"/>
                </a:solidFill>
              </a:rPr>
              <a:t>Next, e.g., staging is a process in which products or shipments are manually removed</a:t>
            </a:r>
            <a:r>
              <a:rPr lang="pl-PL" sz="1600" dirty="0">
                <a:solidFill>
                  <a:srgbClr val="0000CC"/>
                </a:solidFill>
              </a:rPr>
              <a:t> </a:t>
            </a:r>
            <a:r>
              <a:rPr lang="en-US" sz="1600" dirty="0">
                <a:solidFill>
                  <a:srgbClr val="0000CC"/>
                </a:solidFill>
              </a:rPr>
              <a:t>and placed </a:t>
            </a:r>
            <a:endParaRPr lang="pl-PL" sz="1600" dirty="0">
              <a:solidFill>
                <a:srgbClr val="0000CC"/>
              </a:solidFill>
            </a:endParaRPr>
          </a:p>
          <a:p>
            <a:pPr algn="ctr"/>
            <a:r>
              <a:rPr lang="en-US" sz="1600" dirty="0">
                <a:solidFill>
                  <a:srgbClr val="0000CC"/>
                </a:solidFill>
              </a:rPr>
              <a:t>in separate, consolidated areas</a:t>
            </a:r>
            <a:endParaRPr lang="pl-PL" sz="1600" dirty="0">
              <a:solidFill>
                <a:srgbClr val="0000CC"/>
              </a:solidFill>
            </a:endParaRPr>
          </a:p>
          <a:p>
            <a:pPr algn="ctr"/>
            <a:r>
              <a:rPr lang="en-US" sz="1600" dirty="0">
                <a:solidFill>
                  <a:srgbClr val="0000CC"/>
                </a:solidFill>
              </a:rPr>
              <a:t> for inspection</a:t>
            </a:r>
            <a:r>
              <a:rPr lang="pl-PL" sz="1600" dirty="0">
                <a:solidFill>
                  <a:srgbClr val="0000CC"/>
                </a:solidFill>
              </a:rPr>
              <a:t>.</a:t>
            </a:r>
            <a:endParaRPr lang="en-US" sz="1600" dirty="0">
              <a:solidFill>
                <a:srgbClr val="0000CC"/>
              </a:solidFill>
            </a:endParaRPr>
          </a:p>
        </p:txBody>
      </p:sp>
      <p:grpSp>
        <p:nvGrpSpPr>
          <p:cNvPr id="5" name="Grupa 4"/>
          <p:cNvGrpSpPr/>
          <p:nvPr/>
        </p:nvGrpSpPr>
        <p:grpSpPr>
          <a:xfrm>
            <a:off x="3491880" y="1755683"/>
            <a:ext cx="5544616" cy="4023885"/>
            <a:chOff x="1259632" y="1201370"/>
            <a:chExt cx="6192689" cy="4379307"/>
          </a:xfrm>
        </p:grpSpPr>
        <p:sp>
          <p:nvSpPr>
            <p:cNvPr id="6" name="Prostokąt 5">
              <a:extLst>
                <a:ext uri="{FF2B5EF4-FFF2-40B4-BE49-F238E27FC236}">
                  <a16:creationId xmlns="" xmlns:a16="http://schemas.microsoft.com/office/drawing/2014/main" id="{1C9202C3-22C7-A222-4211-085CA744DA87}"/>
                </a:ext>
              </a:extLst>
            </p:cNvPr>
            <p:cNvSpPr/>
            <p:nvPr/>
          </p:nvSpPr>
          <p:spPr>
            <a:xfrm>
              <a:off x="3347864" y="3140968"/>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800" dirty="0">
                  <a:solidFill>
                    <a:schemeClr val="tx1"/>
                  </a:solidFill>
                </a:rPr>
                <a:t>LOGISTICS 5.0</a:t>
              </a:r>
              <a:endParaRPr lang="en-US" sz="1800" dirty="0">
                <a:solidFill>
                  <a:schemeClr val="tx1"/>
                </a:solidFill>
              </a:endParaRPr>
            </a:p>
          </p:txBody>
        </p:sp>
        <p:cxnSp>
          <p:nvCxnSpPr>
            <p:cNvPr id="8" name="Łącznik prosty ze strzałką 7">
              <a:extLst>
                <a:ext uri="{FF2B5EF4-FFF2-40B4-BE49-F238E27FC236}">
                  <a16:creationId xmlns="" xmlns:a16="http://schemas.microsoft.com/office/drawing/2014/main" id="{A75C4930-AB95-DA57-2892-5B88ACCCCA59}"/>
                </a:ext>
              </a:extLst>
            </p:cNvPr>
            <p:cNvCxnSpPr>
              <a:cxnSpLocks/>
            </p:cNvCxnSpPr>
            <p:nvPr/>
          </p:nvCxnSpPr>
          <p:spPr>
            <a:xfrm flipH="1" flipV="1">
              <a:off x="2987824" y="2503094"/>
              <a:ext cx="359453" cy="6378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rostokąt 10">
              <a:extLst>
                <a:ext uri="{FF2B5EF4-FFF2-40B4-BE49-F238E27FC236}">
                  <a16:creationId xmlns="" xmlns:a16="http://schemas.microsoft.com/office/drawing/2014/main" id="{E60D2865-6CC2-245C-5C7D-E6843EB58598}"/>
                </a:ext>
              </a:extLst>
            </p:cNvPr>
            <p:cNvSpPr/>
            <p:nvPr/>
          </p:nvSpPr>
          <p:spPr>
            <a:xfrm>
              <a:off x="1259632" y="1918319"/>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800" dirty="0">
                  <a:solidFill>
                    <a:srgbClr val="0000CC"/>
                  </a:solidFill>
                </a:rPr>
                <a:t>How</a:t>
              </a:r>
              <a:r>
                <a:rPr lang="pl-PL" sz="1800" dirty="0">
                  <a:solidFill>
                    <a:schemeClr val="tx1"/>
                  </a:solidFill>
                </a:rPr>
                <a:t>?</a:t>
              </a:r>
            </a:p>
            <a:p>
              <a:pPr algn="ctr"/>
              <a:r>
                <a:rPr lang="pl-PL" sz="1800" dirty="0">
                  <a:solidFill>
                    <a:schemeClr val="tx1"/>
                  </a:solidFill>
                </a:rPr>
                <a:t>Solutions</a:t>
              </a:r>
              <a:endParaRPr lang="en-US" sz="1800" dirty="0">
                <a:solidFill>
                  <a:schemeClr val="tx1"/>
                </a:solidFill>
              </a:endParaRPr>
            </a:p>
          </p:txBody>
        </p:sp>
        <p:sp>
          <p:nvSpPr>
            <p:cNvPr id="12" name="Prostokąt 11">
              <a:extLst>
                <a:ext uri="{FF2B5EF4-FFF2-40B4-BE49-F238E27FC236}">
                  <a16:creationId xmlns="" xmlns:a16="http://schemas.microsoft.com/office/drawing/2014/main" id="{387DDE10-32B6-1A17-EC31-378D480F23A2}"/>
                </a:ext>
              </a:extLst>
            </p:cNvPr>
            <p:cNvSpPr/>
            <p:nvPr/>
          </p:nvSpPr>
          <p:spPr>
            <a:xfrm>
              <a:off x="1862315" y="4223601"/>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What</a:t>
              </a:r>
              <a:r>
                <a:rPr lang="en-US" sz="1800" noProof="0" dirty="0">
                  <a:solidFill>
                    <a:schemeClr val="tx1"/>
                  </a:solidFill>
                </a:rPr>
                <a:t>?</a:t>
              </a:r>
            </a:p>
            <a:p>
              <a:pPr algn="ctr"/>
              <a:r>
                <a:rPr lang="en-US" sz="1800" noProof="0" dirty="0">
                  <a:solidFill>
                    <a:schemeClr val="tx1"/>
                  </a:solidFill>
                </a:rPr>
                <a:t>Resilience</a:t>
              </a:r>
              <a:endParaRPr lang="en-US" sz="1800" dirty="0">
                <a:solidFill>
                  <a:schemeClr val="tx1"/>
                </a:solidFill>
              </a:endParaRPr>
            </a:p>
          </p:txBody>
        </p:sp>
        <p:cxnSp>
          <p:nvCxnSpPr>
            <p:cNvPr id="13" name="Łącznik prosty ze strzałką 12">
              <a:extLst>
                <a:ext uri="{FF2B5EF4-FFF2-40B4-BE49-F238E27FC236}">
                  <a16:creationId xmlns="" xmlns:a16="http://schemas.microsoft.com/office/drawing/2014/main" id="{EC2ED3DF-A6AD-F62F-E6C7-6669A285D2CC}"/>
                </a:ext>
              </a:extLst>
            </p:cNvPr>
            <p:cNvCxnSpPr>
              <a:cxnSpLocks/>
            </p:cNvCxnSpPr>
            <p:nvPr/>
          </p:nvCxnSpPr>
          <p:spPr>
            <a:xfrm flipH="1">
              <a:off x="2843808" y="3725743"/>
              <a:ext cx="504056" cy="5119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Prostokąt 18">
              <a:extLst>
                <a:ext uri="{FF2B5EF4-FFF2-40B4-BE49-F238E27FC236}">
                  <a16:creationId xmlns="" xmlns:a16="http://schemas.microsoft.com/office/drawing/2014/main" id="{65C7DE94-1E20-E967-87B9-09F875F23DC3}"/>
                </a:ext>
              </a:extLst>
            </p:cNvPr>
            <p:cNvSpPr/>
            <p:nvPr/>
          </p:nvSpPr>
          <p:spPr>
            <a:xfrm>
              <a:off x="3347864" y="4995902"/>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Where</a:t>
              </a:r>
              <a:r>
                <a:rPr lang="en-US" sz="1800" noProof="0" dirty="0">
                  <a:solidFill>
                    <a:schemeClr val="tx1"/>
                  </a:solidFill>
                </a:rPr>
                <a:t>?</a:t>
              </a:r>
            </a:p>
            <a:p>
              <a:pPr algn="ctr"/>
              <a:r>
                <a:rPr lang="en-US" sz="1800" noProof="0" dirty="0">
                  <a:solidFill>
                    <a:schemeClr val="tx1"/>
                  </a:solidFill>
                </a:rPr>
                <a:t>Ecosystem</a:t>
              </a:r>
              <a:endParaRPr lang="en-US" sz="1800" dirty="0">
                <a:solidFill>
                  <a:schemeClr val="tx1"/>
                </a:solidFill>
              </a:endParaRPr>
            </a:p>
          </p:txBody>
        </p:sp>
        <p:cxnSp>
          <p:nvCxnSpPr>
            <p:cNvPr id="21" name="Łącznik prosty ze strzałką 20">
              <a:extLst>
                <a:ext uri="{FF2B5EF4-FFF2-40B4-BE49-F238E27FC236}">
                  <a16:creationId xmlns="" xmlns:a16="http://schemas.microsoft.com/office/drawing/2014/main" id="{311E43BF-39E0-AFB1-12CA-90DE1FFEE739}"/>
                </a:ext>
              </a:extLst>
            </p:cNvPr>
            <p:cNvCxnSpPr>
              <a:cxnSpLocks/>
              <a:stCxn id="6" idx="2"/>
            </p:cNvCxnSpPr>
            <p:nvPr/>
          </p:nvCxnSpPr>
          <p:spPr>
            <a:xfrm>
              <a:off x="4211960" y="3725743"/>
              <a:ext cx="0" cy="129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Prostokąt 25">
              <a:extLst>
                <a:ext uri="{FF2B5EF4-FFF2-40B4-BE49-F238E27FC236}">
                  <a16:creationId xmlns="" xmlns:a16="http://schemas.microsoft.com/office/drawing/2014/main" id="{F3F06C2A-BBB4-A9FD-818E-489CF554A383}"/>
                </a:ext>
              </a:extLst>
            </p:cNvPr>
            <p:cNvSpPr/>
            <p:nvPr/>
          </p:nvSpPr>
          <p:spPr>
            <a:xfrm>
              <a:off x="5435509" y="1950870"/>
              <a:ext cx="201681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Who</a:t>
              </a:r>
              <a:r>
                <a:rPr lang="en-US" sz="1800" noProof="0" dirty="0">
                  <a:solidFill>
                    <a:schemeClr val="tx1"/>
                  </a:solidFill>
                </a:rPr>
                <a:t>?</a:t>
              </a:r>
            </a:p>
            <a:p>
              <a:pPr algn="ctr"/>
              <a:r>
                <a:rPr lang="en-US" sz="1800" noProof="0" dirty="0">
                  <a:solidFill>
                    <a:schemeClr val="tx1"/>
                  </a:solidFill>
                </a:rPr>
                <a:t>Human </a:t>
              </a:r>
              <a:r>
                <a:rPr lang="en-US" sz="1800" noProof="0" dirty="0" err="1">
                  <a:solidFill>
                    <a:schemeClr val="tx1"/>
                  </a:solidFill>
                </a:rPr>
                <a:t>centeric</a:t>
              </a:r>
              <a:endParaRPr lang="en-US" sz="1800" dirty="0">
                <a:solidFill>
                  <a:schemeClr val="tx1"/>
                </a:solidFill>
              </a:endParaRPr>
            </a:p>
          </p:txBody>
        </p:sp>
        <p:cxnSp>
          <p:nvCxnSpPr>
            <p:cNvPr id="27" name="Łącznik prosty ze strzałką 26">
              <a:extLst>
                <a:ext uri="{FF2B5EF4-FFF2-40B4-BE49-F238E27FC236}">
                  <a16:creationId xmlns="" xmlns:a16="http://schemas.microsoft.com/office/drawing/2014/main" id="{0C599D5A-E7B4-0981-19B0-810401A4B3C6}"/>
                </a:ext>
              </a:extLst>
            </p:cNvPr>
            <p:cNvCxnSpPr>
              <a:cxnSpLocks/>
            </p:cNvCxnSpPr>
            <p:nvPr/>
          </p:nvCxnSpPr>
          <p:spPr>
            <a:xfrm>
              <a:off x="5017197" y="3709806"/>
              <a:ext cx="756084" cy="47554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Prostokąt 30">
              <a:extLst>
                <a:ext uri="{FF2B5EF4-FFF2-40B4-BE49-F238E27FC236}">
                  <a16:creationId xmlns="" xmlns:a16="http://schemas.microsoft.com/office/drawing/2014/main" id="{9827A4AD-39EA-8E31-C66F-E650BE6E4373}"/>
                </a:ext>
              </a:extLst>
            </p:cNvPr>
            <p:cNvSpPr/>
            <p:nvPr/>
          </p:nvSpPr>
          <p:spPr>
            <a:xfrm>
              <a:off x="4788024" y="4221088"/>
              <a:ext cx="1944216"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When</a:t>
              </a:r>
              <a:r>
                <a:rPr lang="en-US" sz="1800" noProof="0" dirty="0">
                  <a:solidFill>
                    <a:schemeClr val="tx1"/>
                  </a:solidFill>
                </a:rPr>
                <a:t>?</a:t>
              </a:r>
            </a:p>
            <a:p>
              <a:pPr algn="ctr"/>
              <a:r>
                <a:rPr lang="en-US" sz="1800" noProof="0" dirty="0">
                  <a:solidFill>
                    <a:schemeClr val="tx1"/>
                  </a:solidFill>
                </a:rPr>
                <a:t>Contact points</a:t>
              </a:r>
            </a:p>
          </p:txBody>
        </p:sp>
        <p:cxnSp>
          <p:nvCxnSpPr>
            <p:cNvPr id="32" name="Łącznik prosty ze strzałką 31">
              <a:extLst>
                <a:ext uri="{FF2B5EF4-FFF2-40B4-BE49-F238E27FC236}">
                  <a16:creationId xmlns="" xmlns:a16="http://schemas.microsoft.com/office/drawing/2014/main" id="{661D4F16-B498-A92B-DC10-F129B4CBF063}"/>
                </a:ext>
              </a:extLst>
            </p:cNvPr>
            <p:cNvCxnSpPr>
              <a:cxnSpLocks/>
            </p:cNvCxnSpPr>
            <p:nvPr/>
          </p:nvCxnSpPr>
          <p:spPr>
            <a:xfrm flipV="1">
              <a:off x="5076056" y="2514642"/>
              <a:ext cx="359453" cy="6263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Prostokąt 38">
              <a:extLst>
                <a:ext uri="{FF2B5EF4-FFF2-40B4-BE49-F238E27FC236}">
                  <a16:creationId xmlns="" xmlns:a16="http://schemas.microsoft.com/office/drawing/2014/main" id="{1687C8C7-4236-C31A-E66D-DB92C93C6277}"/>
                </a:ext>
              </a:extLst>
            </p:cNvPr>
            <p:cNvSpPr/>
            <p:nvPr/>
          </p:nvSpPr>
          <p:spPr>
            <a:xfrm>
              <a:off x="3203848" y="1201370"/>
              <a:ext cx="201681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Why</a:t>
              </a:r>
              <a:r>
                <a:rPr lang="en-US" sz="1800" noProof="0" dirty="0">
                  <a:solidFill>
                    <a:schemeClr val="tx1"/>
                  </a:solidFill>
                </a:rPr>
                <a:t>?</a:t>
              </a:r>
            </a:p>
            <a:p>
              <a:pPr algn="ctr"/>
              <a:r>
                <a:rPr lang="en-US" sz="1800" noProof="0" dirty="0">
                  <a:solidFill>
                    <a:schemeClr val="tx1"/>
                  </a:solidFill>
                </a:rPr>
                <a:t>Motivation</a:t>
              </a:r>
            </a:p>
          </p:txBody>
        </p:sp>
        <p:cxnSp>
          <p:nvCxnSpPr>
            <p:cNvPr id="41" name="Łącznik prosty ze strzałką 40">
              <a:extLst>
                <a:ext uri="{FF2B5EF4-FFF2-40B4-BE49-F238E27FC236}">
                  <a16:creationId xmlns="" xmlns:a16="http://schemas.microsoft.com/office/drawing/2014/main" id="{2352BCFE-1357-8BB4-E9C6-C65D28AADB8B}"/>
                </a:ext>
              </a:extLst>
            </p:cNvPr>
            <p:cNvCxnSpPr>
              <a:cxnSpLocks/>
              <a:stCxn id="6" idx="0"/>
            </p:cNvCxnSpPr>
            <p:nvPr/>
          </p:nvCxnSpPr>
          <p:spPr>
            <a:xfrm flipV="1">
              <a:off x="4211960" y="1802002"/>
              <a:ext cx="9235" cy="13389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ytuł 1">
            <a:extLst>
              <a:ext uri="{FF2B5EF4-FFF2-40B4-BE49-F238E27FC236}">
                <a16:creationId xmlns="" xmlns:a16="http://schemas.microsoft.com/office/drawing/2014/main" id="{BAEA6C11-D2C1-C237-76BB-2FF0DFB0172A}"/>
              </a:ext>
            </a:extLst>
          </p:cNvPr>
          <p:cNvSpPr txBox="1">
            <a:spLocks/>
          </p:cNvSpPr>
          <p:nvPr/>
        </p:nvSpPr>
        <p:spPr>
          <a:xfrm>
            <a:off x="0" y="-1"/>
            <a:ext cx="9144000" cy="1328587"/>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dirty="0"/>
              <a:t>ANSWERS TO QUERRIES </a:t>
            </a:r>
            <a:r>
              <a:rPr lang="pl-PL" sz="2800" b="1" i="1" dirty="0" err="1"/>
              <a:t>What</a:t>
            </a:r>
            <a:r>
              <a:rPr lang="pl-PL" sz="2800" b="1" i="1" dirty="0"/>
              <a:t>? </a:t>
            </a:r>
            <a:r>
              <a:rPr lang="pl-PL" sz="2800" b="1" i="1" dirty="0" err="1"/>
              <a:t>Where</a:t>
            </a:r>
            <a:r>
              <a:rPr lang="pl-PL" sz="2800" b="1" i="1" dirty="0"/>
              <a:t>? How? </a:t>
            </a:r>
            <a:r>
              <a:rPr lang="pl-PL" sz="2800" b="1" i="1" dirty="0" err="1"/>
              <a:t>When</a:t>
            </a:r>
            <a:r>
              <a:rPr lang="pl-PL" sz="2800" b="1" i="1"/>
              <a:t>?... </a:t>
            </a:r>
            <a:r>
              <a:rPr lang="pl-PL" sz="2800" b="1"/>
              <a:t>DEPEND </a:t>
            </a:r>
            <a:r>
              <a:rPr lang="pl-PL" sz="2800" b="1" dirty="0"/>
              <a:t>ON THE CONTEXT</a:t>
            </a:r>
            <a:r>
              <a:rPr lang="pl-PL" sz="3200" b="1" dirty="0"/>
              <a:t/>
            </a:r>
            <a:br>
              <a:rPr lang="pl-PL" sz="3200" b="1" dirty="0"/>
            </a:br>
            <a:r>
              <a:rPr lang="pl-PL" sz="2800" b="1" dirty="0"/>
              <a:t>EXAMPLE: AI in LOGISTICS 5.0</a:t>
            </a:r>
          </a:p>
        </p:txBody>
      </p:sp>
    </p:spTree>
    <p:extLst>
      <p:ext uri="{BB962C8B-B14F-4D97-AF65-F5344CB8AC3E}">
        <p14:creationId xmlns:p14="http://schemas.microsoft.com/office/powerpoint/2010/main" val="27299582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FF1E578-4416-F90A-7809-B4813E018A7C}"/>
            </a:ext>
          </a:extLst>
        </p:cNvPr>
        <p:cNvGrpSpPr/>
        <p:nvPr/>
      </p:nvGrpSpPr>
      <p:grpSpPr>
        <a:xfrm>
          <a:off x="0" y="0"/>
          <a:ext cx="0" cy="0"/>
          <a:chOff x="0" y="0"/>
          <a:chExt cx="0" cy="0"/>
        </a:xfrm>
      </p:grpSpPr>
      <p:sp>
        <p:nvSpPr>
          <p:cNvPr id="23" name="Nawias klamrowy otwierający 22">
            <a:extLst>
              <a:ext uri="{FF2B5EF4-FFF2-40B4-BE49-F238E27FC236}">
                <a16:creationId xmlns="" xmlns:a16="http://schemas.microsoft.com/office/drawing/2014/main" id="{CB7129FA-0079-4CE5-99B8-6D662B417389}"/>
              </a:ext>
            </a:extLst>
          </p:cNvPr>
          <p:cNvSpPr/>
          <p:nvPr/>
        </p:nvSpPr>
        <p:spPr>
          <a:xfrm rot="10800000">
            <a:off x="8316416" y="732681"/>
            <a:ext cx="358516" cy="5286891"/>
          </a:xfrm>
          <a:prstGeom prst="leftBrace">
            <a:avLst>
              <a:gd name="adj1" fmla="val 0"/>
              <a:gd name="adj2" fmla="val 50839"/>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ectangle 2">
            <a:extLst>
              <a:ext uri="{FF2B5EF4-FFF2-40B4-BE49-F238E27FC236}">
                <a16:creationId xmlns="" xmlns:a16="http://schemas.microsoft.com/office/drawing/2014/main" id="{31BB8434-9FDF-04BE-E1CB-9F486151EDCD}"/>
              </a:ext>
            </a:extLst>
          </p:cNvPr>
          <p:cNvSpPr txBox="1">
            <a:spLocks noChangeArrowheads="1"/>
          </p:cNvSpPr>
          <p:nvPr/>
        </p:nvSpPr>
        <p:spPr bwMode="auto">
          <a:xfrm>
            <a:off x="-20494" y="17667"/>
            <a:ext cx="9025248" cy="506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pl-PL" sz="2800" b="1" dirty="0">
                <a:solidFill>
                  <a:srgbClr val="0000CC"/>
                </a:solidFill>
              </a:rPr>
              <a:t>FROM LOGICAL TO ANALYTICAL OPTIMIZATION</a:t>
            </a:r>
            <a:endParaRPr lang="en-US" sz="2800" b="1" dirty="0">
              <a:solidFill>
                <a:srgbClr val="0000CC"/>
              </a:solidFill>
            </a:endParaRPr>
          </a:p>
          <a:p>
            <a:pPr algn="l" eaLnBrk="1" hangingPunct="1">
              <a:defRPr/>
            </a:pPr>
            <a:endParaRPr lang="en-US" sz="2400" b="1" dirty="0">
              <a:latin typeface="+mn-lt"/>
            </a:endParaRPr>
          </a:p>
        </p:txBody>
      </p:sp>
      <p:sp>
        <p:nvSpPr>
          <p:cNvPr id="2" name="Symbol zastępczy numeru slajdu 1">
            <a:extLst>
              <a:ext uri="{FF2B5EF4-FFF2-40B4-BE49-F238E27FC236}">
                <a16:creationId xmlns="" xmlns:a16="http://schemas.microsoft.com/office/drawing/2014/main" id="{BFAD6097-4D54-5BE7-69AA-BEC31667BF6B}"/>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67</a:t>
            </a:fld>
            <a:endParaRPr lang="pl-PL"/>
          </a:p>
        </p:txBody>
      </p:sp>
      <p:grpSp>
        <p:nvGrpSpPr>
          <p:cNvPr id="22" name="Grupa 21">
            <a:extLst>
              <a:ext uri="{FF2B5EF4-FFF2-40B4-BE49-F238E27FC236}">
                <a16:creationId xmlns="" xmlns:a16="http://schemas.microsoft.com/office/drawing/2014/main" id="{4626F880-6C19-707E-5969-87AB4FD33CCD}"/>
              </a:ext>
            </a:extLst>
          </p:cNvPr>
          <p:cNvGrpSpPr/>
          <p:nvPr/>
        </p:nvGrpSpPr>
        <p:grpSpPr>
          <a:xfrm>
            <a:off x="152919" y="724998"/>
            <a:ext cx="8307513" cy="6080694"/>
            <a:chOff x="199087" y="527351"/>
            <a:chExt cx="8599497" cy="6175288"/>
          </a:xfrm>
        </p:grpSpPr>
        <p:sp>
          <p:nvSpPr>
            <p:cNvPr id="5" name="pole tekstowe 4">
              <a:extLst>
                <a:ext uri="{FF2B5EF4-FFF2-40B4-BE49-F238E27FC236}">
                  <a16:creationId xmlns="" xmlns:a16="http://schemas.microsoft.com/office/drawing/2014/main" id="{F73E0BE7-827B-5625-8DC7-D000472B2E46}"/>
                </a:ext>
              </a:extLst>
            </p:cNvPr>
            <p:cNvSpPr txBox="1"/>
            <p:nvPr/>
          </p:nvSpPr>
          <p:spPr>
            <a:xfrm>
              <a:off x="720418" y="527351"/>
              <a:ext cx="8017195" cy="406334"/>
            </a:xfrm>
            <a:prstGeom prst="rect">
              <a:avLst/>
            </a:prstGeom>
            <a:solidFill>
              <a:srgbClr val="FFFF00"/>
            </a:solidFill>
            <a:ln w="19050">
              <a:solidFill>
                <a:schemeClr val="tx1"/>
              </a:solidFill>
            </a:ln>
          </p:spPr>
          <p:txBody>
            <a:bodyPr wrap="square">
              <a:spAutoFit/>
            </a:bodyPr>
            <a:lstStyle/>
            <a:p>
              <a:pPr algn="ctr"/>
              <a:r>
                <a:rPr lang="en-US" sz="2000" i="1" noProof="0" dirty="0">
                  <a:solidFill>
                    <a:srgbClr val="0000CC"/>
                  </a:solidFill>
                </a:rPr>
                <a:t>What</a:t>
              </a:r>
              <a:r>
                <a:rPr lang="pl-PL" sz="2000" i="1" dirty="0">
                  <a:solidFill>
                    <a:srgbClr val="0000CC"/>
                  </a:solidFill>
                </a:rPr>
                <a:t>?     </a:t>
              </a:r>
              <a:r>
                <a:rPr lang="en-GB" sz="2000" i="1" dirty="0">
                  <a:solidFill>
                    <a:srgbClr val="0000CC"/>
                  </a:solidFill>
                </a:rPr>
                <a:t>Where</a:t>
              </a:r>
              <a:r>
                <a:rPr lang="en-GB" sz="2000" dirty="0">
                  <a:solidFill>
                    <a:srgbClr val="0000CC"/>
                  </a:solidFill>
                </a:rPr>
                <a:t>? </a:t>
              </a:r>
              <a:r>
                <a:rPr lang="pl-PL" sz="2000" dirty="0">
                  <a:solidFill>
                    <a:srgbClr val="0000CC"/>
                  </a:solidFill>
                </a:rPr>
                <a:t>   </a:t>
              </a:r>
              <a:r>
                <a:rPr lang="en-GB" sz="2000" i="1" dirty="0">
                  <a:solidFill>
                    <a:srgbClr val="0000CC"/>
                  </a:solidFill>
                </a:rPr>
                <a:t>How</a:t>
              </a:r>
              <a:r>
                <a:rPr lang="en-GB" sz="2000" dirty="0">
                  <a:solidFill>
                    <a:srgbClr val="0000CC"/>
                  </a:solidFill>
                </a:rPr>
                <a:t>? </a:t>
              </a:r>
              <a:r>
                <a:rPr lang="pl-PL" sz="2000" dirty="0">
                  <a:solidFill>
                    <a:srgbClr val="0000CC"/>
                  </a:solidFill>
                </a:rPr>
                <a:t>  </a:t>
              </a:r>
              <a:r>
                <a:rPr lang="en-GB" sz="2000" i="1" dirty="0">
                  <a:solidFill>
                    <a:srgbClr val="0000CC"/>
                  </a:solidFill>
                </a:rPr>
                <a:t>When</a:t>
              </a:r>
              <a:r>
                <a:rPr lang="pl-PL" sz="2000" dirty="0">
                  <a:solidFill>
                    <a:srgbClr val="0000CC"/>
                  </a:solidFill>
                </a:rPr>
                <a:t>?    </a:t>
              </a:r>
              <a:r>
                <a:rPr lang="en-US" sz="2000" noProof="0" dirty="0">
                  <a:solidFill>
                    <a:srgbClr val="0000CC"/>
                  </a:solidFill>
                </a:rPr>
                <a:t>Why</a:t>
              </a:r>
              <a:r>
                <a:rPr lang="pl-PL" sz="2000" dirty="0">
                  <a:solidFill>
                    <a:srgbClr val="0000CC"/>
                  </a:solidFill>
                </a:rPr>
                <a:t>?    ...</a:t>
              </a:r>
              <a:endParaRPr lang="en-US" sz="2000" dirty="0">
                <a:solidFill>
                  <a:srgbClr val="0000CC"/>
                </a:solidFill>
              </a:endParaRPr>
            </a:p>
          </p:txBody>
        </p:sp>
        <p:sp>
          <p:nvSpPr>
            <p:cNvPr id="6" name="Strzałka: w dół 5">
              <a:extLst>
                <a:ext uri="{FF2B5EF4-FFF2-40B4-BE49-F238E27FC236}">
                  <a16:creationId xmlns="" xmlns:a16="http://schemas.microsoft.com/office/drawing/2014/main" id="{B4AB1A7B-7510-EBE8-CCE5-FAF73C549DC2}"/>
                </a:ext>
              </a:extLst>
            </p:cNvPr>
            <p:cNvSpPr/>
            <p:nvPr/>
          </p:nvSpPr>
          <p:spPr>
            <a:xfrm>
              <a:off x="1701216" y="1888791"/>
              <a:ext cx="670206" cy="3530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e tekstowe 6">
              <a:extLst>
                <a:ext uri="{FF2B5EF4-FFF2-40B4-BE49-F238E27FC236}">
                  <a16:creationId xmlns="" xmlns:a16="http://schemas.microsoft.com/office/drawing/2014/main" id="{D1F24B3D-C131-8832-821A-C0CAAB644F34}"/>
                </a:ext>
              </a:extLst>
            </p:cNvPr>
            <p:cNvSpPr txBox="1"/>
            <p:nvPr/>
          </p:nvSpPr>
          <p:spPr>
            <a:xfrm>
              <a:off x="5786742" y="2295077"/>
              <a:ext cx="2965716" cy="843924"/>
            </a:xfrm>
            <a:prstGeom prst="rect">
              <a:avLst/>
            </a:prstGeom>
            <a:solidFill>
              <a:srgbClr val="66FF66"/>
            </a:solidFill>
            <a:ln w="19050">
              <a:solidFill>
                <a:schemeClr val="tx1"/>
              </a:solidFill>
            </a:ln>
          </p:spPr>
          <p:txBody>
            <a:bodyPr wrap="square">
              <a:spAutoFit/>
            </a:bodyPr>
            <a:lstStyle/>
            <a:p>
              <a:pPr algn="ctr"/>
              <a:r>
                <a:rPr lang="en-US" sz="1600" noProof="0" dirty="0">
                  <a:solidFill>
                    <a:srgbClr val="0000CC"/>
                  </a:solidFill>
                </a:rPr>
                <a:t>Performing dialogues with experts, </a:t>
              </a:r>
            </a:p>
            <a:p>
              <a:pPr algn="ctr"/>
              <a:r>
                <a:rPr lang="en-US" sz="1600" noProof="0" dirty="0">
                  <a:solidFill>
                    <a:srgbClr val="0000CC"/>
                  </a:solidFill>
                </a:rPr>
                <a:t>knowledge bases, </a:t>
              </a:r>
              <a:r>
                <a:rPr lang="en-US" sz="1600" noProof="0" dirty="0" err="1">
                  <a:solidFill>
                    <a:srgbClr val="0000CC"/>
                  </a:solidFill>
                </a:rPr>
                <a:t>chatboots</a:t>
              </a:r>
              <a:endParaRPr lang="en-US" sz="1600" noProof="0" dirty="0">
                <a:solidFill>
                  <a:srgbClr val="0000CC"/>
                </a:solidFill>
              </a:endParaRPr>
            </a:p>
          </p:txBody>
        </p:sp>
        <p:sp>
          <p:nvSpPr>
            <p:cNvPr id="8" name="pole tekstowe 7">
              <a:extLst>
                <a:ext uri="{FF2B5EF4-FFF2-40B4-BE49-F238E27FC236}">
                  <a16:creationId xmlns="" xmlns:a16="http://schemas.microsoft.com/office/drawing/2014/main" id="{2F6F97FF-AEBF-5900-94B0-30CEE5422954}"/>
                </a:ext>
              </a:extLst>
            </p:cNvPr>
            <p:cNvSpPr txBox="1"/>
            <p:nvPr/>
          </p:nvSpPr>
          <p:spPr>
            <a:xfrm>
              <a:off x="216335" y="2242929"/>
              <a:ext cx="5331304" cy="843924"/>
            </a:xfrm>
            <a:prstGeom prst="rect">
              <a:avLst/>
            </a:prstGeom>
            <a:solidFill>
              <a:srgbClr val="66FF66"/>
            </a:solidFill>
            <a:ln w="19050">
              <a:solidFill>
                <a:schemeClr val="tx1"/>
              </a:solidFill>
            </a:ln>
          </p:spPr>
          <p:txBody>
            <a:bodyPr wrap="square">
              <a:spAutoFit/>
            </a:bodyPr>
            <a:lstStyle/>
            <a:p>
              <a:pPr algn="ctr"/>
              <a:r>
                <a:rPr lang="en-US" sz="1600" noProof="0" dirty="0">
                  <a:solidFill>
                    <a:srgbClr val="0000CC"/>
                  </a:solidFill>
                </a:rPr>
                <a:t>Developing specifications of transformations for interaction with the physical world aiming to generate the configuration of physical objects to be perceived</a:t>
              </a:r>
            </a:p>
          </p:txBody>
        </p:sp>
        <p:grpSp>
          <p:nvGrpSpPr>
            <p:cNvPr id="12" name="Grupa 11">
              <a:extLst>
                <a:ext uri="{FF2B5EF4-FFF2-40B4-BE49-F238E27FC236}">
                  <a16:creationId xmlns="" xmlns:a16="http://schemas.microsoft.com/office/drawing/2014/main" id="{CA3ACE48-D680-E1AD-CDAD-5352E43B7443}"/>
                </a:ext>
              </a:extLst>
            </p:cNvPr>
            <p:cNvGrpSpPr/>
            <p:nvPr/>
          </p:nvGrpSpPr>
          <p:grpSpPr>
            <a:xfrm>
              <a:off x="199087" y="1353029"/>
              <a:ext cx="8538524" cy="593873"/>
              <a:chOff x="2396369" y="1925989"/>
              <a:chExt cx="4231499" cy="762015"/>
            </a:xfrm>
          </p:grpSpPr>
          <p:sp>
            <p:nvSpPr>
              <p:cNvPr id="11" name="pole tekstowe 10">
                <a:extLst>
                  <a:ext uri="{FF2B5EF4-FFF2-40B4-BE49-F238E27FC236}">
                    <a16:creationId xmlns="" xmlns:a16="http://schemas.microsoft.com/office/drawing/2014/main" id="{4C7B50F0-C385-CAB5-C766-8613A6A6834E}"/>
                  </a:ext>
                </a:extLst>
              </p:cNvPr>
              <p:cNvSpPr txBox="1"/>
              <p:nvPr/>
            </p:nvSpPr>
            <p:spPr>
              <a:xfrm>
                <a:off x="2451817" y="1969949"/>
                <a:ext cx="4176051" cy="693411"/>
              </a:xfrm>
              <a:prstGeom prst="rect">
                <a:avLst/>
              </a:prstGeom>
              <a:solidFill>
                <a:srgbClr val="FFFF00"/>
              </a:solidFill>
              <a:ln w="19050">
                <a:solidFill>
                  <a:schemeClr val="tx1"/>
                </a:solidFill>
              </a:ln>
            </p:spPr>
            <p:txBody>
              <a:bodyPr wrap="square" rtlCol="0">
                <a:spAutoFit/>
              </a:bodyPr>
              <a:lstStyle/>
              <a:p>
                <a:endParaRPr lang="en-US" dirty="0"/>
              </a:p>
            </p:txBody>
          </p:sp>
          <p:sp>
            <p:nvSpPr>
              <p:cNvPr id="9" name="pole tekstowe 8">
                <a:extLst>
                  <a:ext uri="{FF2B5EF4-FFF2-40B4-BE49-F238E27FC236}">
                    <a16:creationId xmlns="" xmlns:a16="http://schemas.microsoft.com/office/drawing/2014/main" id="{587BA1AD-CC97-864E-5A4B-B612707AE54A}"/>
                  </a:ext>
                </a:extLst>
              </p:cNvPr>
              <p:cNvSpPr txBox="1"/>
              <p:nvPr/>
            </p:nvSpPr>
            <p:spPr>
              <a:xfrm>
                <a:off x="2396369" y="1925989"/>
                <a:ext cx="4231499" cy="762015"/>
              </a:xfrm>
              <a:prstGeom prst="rect">
                <a:avLst/>
              </a:prstGeom>
              <a:noFill/>
            </p:spPr>
            <p:txBody>
              <a:bodyPr wrap="square">
                <a:spAutoFit/>
              </a:bodyPr>
              <a:lstStyle/>
              <a:p>
                <a:pPr algn="ctr"/>
                <a:r>
                  <a:rPr lang="en-US" sz="1600" noProof="0" dirty="0">
                    <a:solidFill>
                      <a:srgbClr val="0000CC"/>
                    </a:solidFill>
                  </a:rPr>
                  <a:t>for better understanding of the perceived situation to make it possible to answer these </a:t>
                </a:r>
                <a:r>
                  <a:rPr lang="en-US" sz="1600" dirty="0">
                    <a:solidFill>
                      <a:srgbClr val="0000CC"/>
                    </a:solidFill>
                  </a:rPr>
                  <a:t>queries</a:t>
                </a:r>
                <a:endParaRPr lang="en-US" sz="1600" noProof="0" dirty="0">
                  <a:solidFill>
                    <a:srgbClr val="0000CC"/>
                  </a:solidFill>
                </a:endParaRPr>
              </a:p>
            </p:txBody>
          </p:sp>
        </p:grpSp>
        <p:sp>
          <p:nvSpPr>
            <p:cNvPr id="10" name="Strzałka: w dół 9">
              <a:extLst>
                <a:ext uri="{FF2B5EF4-FFF2-40B4-BE49-F238E27FC236}">
                  <a16:creationId xmlns="" xmlns:a16="http://schemas.microsoft.com/office/drawing/2014/main" id="{04F3CF0D-6393-9FA9-33B7-666BC760B159}"/>
                </a:ext>
              </a:extLst>
            </p:cNvPr>
            <p:cNvSpPr/>
            <p:nvPr/>
          </p:nvSpPr>
          <p:spPr>
            <a:xfrm>
              <a:off x="6918936" y="1937221"/>
              <a:ext cx="596311" cy="35785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ole tekstowe 13">
              <a:extLst>
                <a:ext uri="{FF2B5EF4-FFF2-40B4-BE49-F238E27FC236}">
                  <a16:creationId xmlns="" xmlns:a16="http://schemas.microsoft.com/office/drawing/2014/main" id="{0A06FE66-7494-E7CE-BED1-38303E2BC025}"/>
                </a:ext>
              </a:extLst>
            </p:cNvPr>
            <p:cNvSpPr txBox="1"/>
            <p:nvPr/>
          </p:nvSpPr>
          <p:spPr>
            <a:xfrm>
              <a:off x="6285271" y="3802305"/>
              <a:ext cx="2513313" cy="2094182"/>
            </a:xfrm>
            <a:prstGeom prst="rect">
              <a:avLst/>
            </a:prstGeom>
            <a:solidFill>
              <a:srgbClr val="00FFFF"/>
            </a:solidFill>
            <a:ln w="19050">
              <a:solidFill>
                <a:schemeClr val="tx1"/>
              </a:solidFill>
            </a:ln>
          </p:spPr>
          <p:txBody>
            <a:bodyPr wrap="square">
              <a:spAutoFit/>
            </a:bodyPr>
            <a:lstStyle/>
            <a:p>
              <a:pPr algn="ctr"/>
              <a:r>
                <a:rPr lang="en-GB" sz="1600" dirty="0">
                  <a:solidFill>
                    <a:srgbClr val="0000CC"/>
                  </a:solidFill>
                </a:rPr>
                <a:t>Select, using the relevant reasoning methods, the </a:t>
              </a:r>
              <a:r>
                <a:rPr lang="en-GB" sz="1600" noProof="0" dirty="0">
                  <a:solidFill>
                    <a:srgbClr val="0000CC"/>
                  </a:solidFill>
                </a:rPr>
                <a:t>best promising </a:t>
              </a:r>
              <a:r>
                <a:rPr lang="en-US" sz="1600" noProof="0" dirty="0">
                  <a:solidFill>
                    <a:srgbClr val="0000CC"/>
                  </a:solidFill>
                </a:rPr>
                <a:t>their results </a:t>
              </a:r>
              <a:r>
                <a:rPr lang="en-GB" sz="1600" noProof="0" dirty="0">
                  <a:solidFill>
                    <a:srgbClr val="0000CC"/>
                  </a:solidFill>
                </a:rPr>
                <a:t>and perform </a:t>
              </a:r>
              <a:r>
                <a:rPr lang="pl-PL" sz="1600" noProof="0" dirty="0">
                  <a:solidFill>
                    <a:srgbClr val="0000CC"/>
                  </a:solidFill>
                </a:rPr>
                <a:t>a </a:t>
              </a:r>
              <a:r>
                <a:rPr lang="en-GB" sz="1600" noProof="0" dirty="0">
                  <a:solidFill>
                    <a:srgbClr val="0000CC"/>
                  </a:solidFill>
                </a:rPr>
                <a:t>decomposition to the relevant </a:t>
              </a:r>
              <a:r>
                <a:rPr lang="en-US" sz="1600" noProof="0" dirty="0">
                  <a:solidFill>
                    <a:srgbClr val="0000CC"/>
                  </a:solidFill>
                </a:rPr>
                <a:t>analytical</a:t>
              </a:r>
              <a:r>
                <a:rPr lang="en-US" sz="1600" dirty="0">
                  <a:solidFill>
                    <a:srgbClr val="0000CC"/>
                  </a:solidFill>
                </a:rPr>
                <a:t> </a:t>
              </a:r>
              <a:r>
                <a:rPr lang="en-GB" sz="1600" dirty="0">
                  <a:solidFill>
                    <a:srgbClr val="0000CC"/>
                  </a:solidFill>
                </a:rPr>
                <a:t>optimization problem</a:t>
              </a:r>
              <a:endParaRPr lang="en-GB" sz="1600" noProof="0" dirty="0">
                <a:solidFill>
                  <a:srgbClr val="0000CC"/>
                </a:solidFill>
              </a:endParaRPr>
            </a:p>
          </p:txBody>
        </p:sp>
        <p:grpSp>
          <p:nvGrpSpPr>
            <p:cNvPr id="17" name="Grupa 16">
              <a:extLst>
                <a:ext uri="{FF2B5EF4-FFF2-40B4-BE49-F238E27FC236}">
                  <a16:creationId xmlns="" xmlns:a16="http://schemas.microsoft.com/office/drawing/2014/main" id="{EC870061-77FE-5845-E418-3790404C29AF}"/>
                </a:ext>
              </a:extLst>
            </p:cNvPr>
            <p:cNvGrpSpPr/>
            <p:nvPr/>
          </p:nvGrpSpPr>
          <p:grpSpPr>
            <a:xfrm>
              <a:off x="3937238" y="6263869"/>
              <a:ext cx="4828653" cy="438770"/>
              <a:chOff x="4035366" y="6052845"/>
              <a:chExt cx="4828653" cy="438770"/>
            </a:xfrm>
          </p:grpSpPr>
          <p:sp>
            <p:nvSpPr>
              <p:cNvPr id="16" name="pole tekstowe 15">
                <a:extLst>
                  <a:ext uri="{FF2B5EF4-FFF2-40B4-BE49-F238E27FC236}">
                    <a16:creationId xmlns="" xmlns:a16="http://schemas.microsoft.com/office/drawing/2014/main" id="{C5F384D1-399F-0443-D7E1-02DA280612EB}"/>
                  </a:ext>
                </a:extLst>
              </p:cNvPr>
              <p:cNvSpPr txBox="1"/>
              <p:nvPr/>
            </p:nvSpPr>
            <p:spPr>
              <a:xfrm>
                <a:off x="4115666" y="6066465"/>
                <a:ext cx="4647142" cy="425150"/>
              </a:xfrm>
              <a:prstGeom prst="rect">
                <a:avLst/>
              </a:prstGeom>
              <a:solidFill>
                <a:srgbClr val="FFFF00"/>
              </a:solidFill>
              <a:ln w="19050">
                <a:solidFill>
                  <a:schemeClr val="tx1"/>
                </a:solidFill>
              </a:ln>
            </p:spPr>
            <p:txBody>
              <a:bodyPr wrap="square" rtlCol="0">
                <a:spAutoFit/>
              </a:bodyPr>
              <a:lstStyle/>
              <a:p>
                <a:endParaRPr lang="en-US" dirty="0"/>
              </a:p>
            </p:txBody>
          </p:sp>
          <p:sp>
            <p:nvSpPr>
              <p:cNvPr id="15" name="pole tekstowe 14">
                <a:extLst>
                  <a:ext uri="{FF2B5EF4-FFF2-40B4-BE49-F238E27FC236}">
                    <a16:creationId xmlns="" xmlns:a16="http://schemas.microsoft.com/office/drawing/2014/main" id="{103663AE-E7C6-20FF-32B9-225E4ED30C40}"/>
                  </a:ext>
                </a:extLst>
              </p:cNvPr>
              <p:cNvSpPr txBox="1"/>
              <p:nvPr/>
            </p:nvSpPr>
            <p:spPr>
              <a:xfrm>
                <a:off x="4035366" y="6052845"/>
                <a:ext cx="4828653" cy="400110"/>
              </a:xfrm>
              <a:prstGeom prst="rect">
                <a:avLst/>
              </a:prstGeom>
              <a:noFill/>
            </p:spPr>
            <p:txBody>
              <a:bodyPr wrap="square">
                <a:spAutoFit/>
              </a:bodyPr>
              <a:lstStyle/>
              <a:p>
                <a:pPr algn="ctr"/>
                <a:r>
                  <a:rPr lang="en-US" sz="2000" noProof="0" dirty="0">
                    <a:solidFill>
                      <a:srgbClr val="0000CC"/>
                    </a:solidFill>
                  </a:rPr>
                  <a:t>Optimization problem in analytical form</a:t>
                </a:r>
              </a:p>
            </p:txBody>
          </p:sp>
        </p:grpSp>
        <p:sp>
          <p:nvSpPr>
            <p:cNvPr id="19" name="pole tekstowe 18">
              <a:extLst>
                <a:ext uri="{FF2B5EF4-FFF2-40B4-BE49-F238E27FC236}">
                  <a16:creationId xmlns="" xmlns:a16="http://schemas.microsoft.com/office/drawing/2014/main" id="{25DF2279-789E-1B96-0006-E72FF282D09C}"/>
                </a:ext>
              </a:extLst>
            </p:cNvPr>
            <p:cNvSpPr txBox="1"/>
            <p:nvPr/>
          </p:nvSpPr>
          <p:spPr>
            <a:xfrm>
              <a:off x="216335" y="3329449"/>
              <a:ext cx="5882674" cy="3344440"/>
            </a:xfrm>
            <a:prstGeom prst="rect">
              <a:avLst/>
            </a:prstGeom>
            <a:noFill/>
          </p:spPr>
          <p:txBody>
            <a:bodyPr wrap="square" rtlCol="0">
              <a:spAutoFit/>
            </a:bodyPr>
            <a:lstStyle/>
            <a:p>
              <a:r>
                <a:rPr lang="pl-PL" sz="1600" b="1" i="1" dirty="0">
                  <a:solidFill>
                    <a:srgbClr val="0000FF"/>
                  </a:solidFill>
                </a:rPr>
                <a:t>Challenge</a:t>
              </a:r>
              <a:r>
                <a:rPr lang="pl-PL" sz="1600" i="1" dirty="0">
                  <a:solidFill>
                    <a:srgbClr val="0000FF"/>
                  </a:solidFill>
                </a:rPr>
                <a:t>: </a:t>
              </a:r>
            </a:p>
            <a:p>
              <a:r>
                <a:rPr lang="en-US" sz="1600" dirty="0">
                  <a:solidFill>
                    <a:srgbClr val="0000FF"/>
                  </a:solidFill>
                </a:rPr>
                <a:t>Traditional statistics is strong in devising ways of describing</a:t>
              </a:r>
              <a:r>
                <a:rPr lang="pl-PL" sz="1600" dirty="0">
                  <a:solidFill>
                    <a:srgbClr val="0000FF"/>
                  </a:solidFill>
                </a:rPr>
                <a:t> </a:t>
              </a:r>
              <a:r>
                <a:rPr lang="en-US" sz="1600" dirty="0">
                  <a:solidFill>
                    <a:srgbClr val="0000FF"/>
                  </a:solidFill>
                </a:rPr>
                <a:t>data and inferring distributional parameters from sample.</a:t>
              </a:r>
              <a:r>
                <a:rPr lang="pl-PL" sz="1600" dirty="0">
                  <a:solidFill>
                    <a:srgbClr val="0000FF"/>
                  </a:solidFill>
                </a:rPr>
                <a:t> </a:t>
              </a:r>
              <a:endParaRPr lang="en-US" sz="1600" dirty="0">
                <a:solidFill>
                  <a:srgbClr val="0000FF"/>
                </a:solidFill>
              </a:endParaRPr>
            </a:p>
            <a:p>
              <a:r>
                <a:rPr lang="en-US" sz="1600" dirty="0">
                  <a:solidFill>
                    <a:srgbClr val="0000FF"/>
                  </a:solidFill>
                </a:rPr>
                <a:t>Causal inference requires two additional ingredients:</a:t>
              </a:r>
            </a:p>
            <a:p>
              <a:r>
                <a:rPr lang="pl-PL" sz="1600" dirty="0">
                  <a:solidFill>
                    <a:srgbClr val="0000FF"/>
                  </a:solidFill>
                </a:rPr>
                <a:t>     -  </a:t>
              </a:r>
              <a:r>
                <a:rPr lang="en-US" sz="1600" i="1" dirty="0">
                  <a:solidFill>
                    <a:srgbClr val="0000FF"/>
                  </a:solidFill>
                </a:rPr>
                <a:t>a science-friendly language for articulating</a:t>
              </a:r>
              <a:endParaRPr lang="pl-PL" sz="1600" i="1" dirty="0">
                <a:solidFill>
                  <a:srgbClr val="0000FF"/>
                </a:solidFill>
              </a:endParaRPr>
            </a:p>
            <a:p>
              <a:r>
                <a:rPr lang="pl-PL" sz="1600" i="1" dirty="0">
                  <a:solidFill>
                    <a:srgbClr val="0000FF"/>
                  </a:solidFill>
                </a:rPr>
                <a:t>        </a:t>
              </a:r>
              <a:r>
                <a:rPr lang="en-US" sz="1600" i="1" dirty="0">
                  <a:solidFill>
                    <a:srgbClr val="0000FF"/>
                  </a:solidFill>
                </a:rPr>
                <a:t>causal</a:t>
              </a:r>
              <a:r>
                <a:rPr lang="pl-PL" sz="1600" i="1" dirty="0">
                  <a:solidFill>
                    <a:srgbClr val="0000FF"/>
                  </a:solidFill>
                </a:rPr>
                <a:t> </a:t>
              </a:r>
              <a:r>
                <a:rPr lang="en-US" sz="1600" i="1" dirty="0">
                  <a:solidFill>
                    <a:srgbClr val="0000FF"/>
                  </a:solidFill>
                </a:rPr>
                <a:t>knowledge</a:t>
              </a:r>
              <a:r>
                <a:rPr lang="en-US" sz="1600" dirty="0">
                  <a:solidFill>
                    <a:srgbClr val="0000FF"/>
                  </a:solidFill>
                </a:rPr>
                <a:t>,</a:t>
              </a:r>
              <a:endParaRPr lang="pl-PL" sz="1600" dirty="0">
                <a:solidFill>
                  <a:srgbClr val="0000FF"/>
                </a:solidFill>
              </a:endParaRPr>
            </a:p>
            <a:p>
              <a:r>
                <a:rPr lang="en-US" sz="1600" dirty="0">
                  <a:solidFill>
                    <a:srgbClr val="0000FF"/>
                  </a:solidFill>
                </a:rPr>
                <a:t>and</a:t>
              </a:r>
            </a:p>
            <a:p>
              <a:r>
                <a:rPr lang="pl-PL" sz="1600" dirty="0">
                  <a:solidFill>
                    <a:srgbClr val="0000FF"/>
                  </a:solidFill>
                </a:rPr>
                <a:t>     -  </a:t>
              </a:r>
              <a:r>
                <a:rPr lang="en-US" sz="1600" i="1" dirty="0">
                  <a:solidFill>
                    <a:srgbClr val="0000FF"/>
                  </a:solidFill>
                </a:rPr>
                <a:t>a mathematical machinery for processing that</a:t>
              </a:r>
              <a:endParaRPr lang="pl-PL" sz="1600" i="1" dirty="0">
                <a:solidFill>
                  <a:srgbClr val="0000FF"/>
                </a:solidFill>
              </a:endParaRPr>
            </a:p>
            <a:p>
              <a:r>
                <a:rPr lang="pl-PL" sz="1600" i="1" dirty="0">
                  <a:solidFill>
                    <a:srgbClr val="0000FF"/>
                  </a:solidFill>
                </a:rPr>
                <a:t>       </a:t>
              </a:r>
              <a:r>
                <a:rPr lang="en-US" sz="1600" i="1" dirty="0">
                  <a:solidFill>
                    <a:srgbClr val="0000FF"/>
                  </a:solidFill>
                </a:rPr>
                <a:t> knowledge,</a:t>
              </a:r>
              <a:r>
                <a:rPr lang="pl-PL" sz="1600" i="1" dirty="0">
                  <a:solidFill>
                    <a:srgbClr val="0000FF"/>
                  </a:solidFill>
                </a:rPr>
                <a:t> </a:t>
              </a:r>
              <a:r>
                <a:rPr lang="en-US" sz="1600" i="1" dirty="0">
                  <a:solidFill>
                    <a:srgbClr val="0000FF"/>
                  </a:solidFill>
                </a:rPr>
                <a:t>combining it with data and drawing </a:t>
              </a:r>
              <a:endParaRPr lang="pl-PL" sz="1600" i="1" dirty="0">
                <a:solidFill>
                  <a:srgbClr val="0000FF"/>
                </a:solidFill>
              </a:endParaRPr>
            </a:p>
            <a:p>
              <a:r>
                <a:rPr lang="pl-PL" sz="1600" i="1" dirty="0">
                  <a:solidFill>
                    <a:srgbClr val="0000FF"/>
                  </a:solidFill>
                </a:rPr>
                <a:t>        </a:t>
              </a:r>
              <a:r>
                <a:rPr lang="en-US" sz="1600" i="1" dirty="0">
                  <a:solidFill>
                    <a:srgbClr val="0000FF"/>
                  </a:solidFill>
                </a:rPr>
                <a:t>new causal conclusions</a:t>
              </a:r>
              <a:r>
                <a:rPr lang="pl-PL" sz="1600" i="1" dirty="0">
                  <a:solidFill>
                    <a:srgbClr val="0000FF"/>
                  </a:solidFill>
                </a:rPr>
                <a:t> </a:t>
              </a:r>
              <a:r>
                <a:rPr lang="en-US" sz="1600" i="1" dirty="0">
                  <a:solidFill>
                    <a:srgbClr val="0000FF"/>
                  </a:solidFill>
                </a:rPr>
                <a:t>about a phenomenon</a:t>
              </a:r>
              <a:r>
                <a:rPr lang="en-US" sz="1600" dirty="0">
                  <a:solidFill>
                    <a:srgbClr val="0000FF"/>
                  </a:solidFill>
                </a:rPr>
                <a:t>.</a:t>
              </a:r>
            </a:p>
            <a:p>
              <a:r>
                <a:rPr lang="pl-PL" sz="1600" i="1" dirty="0">
                  <a:solidFill>
                    <a:srgbClr val="0000FF"/>
                  </a:solidFill>
                </a:rPr>
                <a:t>J. Pearl: </a:t>
              </a:r>
              <a:r>
                <a:rPr lang="en-US" sz="1600" i="1" dirty="0">
                  <a:solidFill>
                    <a:srgbClr val="0000FF"/>
                  </a:solidFill>
                </a:rPr>
                <a:t>Causal inference in statistics: An overview. Statistics Surveys 3, 96</a:t>
              </a:r>
              <a:r>
                <a:rPr lang="pl-PL" sz="1600" i="1" dirty="0">
                  <a:solidFill>
                    <a:srgbClr val="0000FF"/>
                  </a:solidFill>
                </a:rPr>
                <a:t>-</a:t>
              </a:r>
              <a:r>
                <a:rPr lang="en-US" sz="1600" i="1" dirty="0">
                  <a:solidFill>
                    <a:srgbClr val="0000FF"/>
                  </a:solidFill>
                </a:rPr>
                <a:t>146</a:t>
              </a:r>
              <a:r>
                <a:rPr lang="pl-PL" sz="1600" i="1" dirty="0">
                  <a:solidFill>
                    <a:srgbClr val="0000FF"/>
                  </a:solidFill>
                </a:rPr>
                <a:t> </a:t>
              </a:r>
              <a:r>
                <a:rPr lang="en-US" sz="1600" i="1" dirty="0">
                  <a:solidFill>
                    <a:srgbClr val="0000FF"/>
                  </a:solidFill>
                </a:rPr>
                <a:t>(2009</a:t>
              </a:r>
              <a:r>
                <a:rPr lang="pl-PL" sz="1600" i="1" dirty="0">
                  <a:solidFill>
                    <a:srgbClr val="0000FF"/>
                  </a:solidFill>
                </a:rPr>
                <a:t>). </a:t>
              </a:r>
            </a:p>
            <a:p>
              <a:r>
                <a:rPr lang="pl-PL" sz="1600" i="1" dirty="0">
                  <a:solidFill>
                    <a:srgbClr val="0000FF"/>
                  </a:solidFill>
                </a:rPr>
                <a:t>DOI: 10.1214/09-SS057</a:t>
              </a:r>
            </a:p>
          </p:txBody>
        </p:sp>
        <p:sp>
          <p:nvSpPr>
            <p:cNvPr id="20" name="Strzałka: w dół 19">
              <a:extLst>
                <a:ext uri="{FF2B5EF4-FFF2-40B4-BE49-F238E27FC236}">
                  <a16:creationId xmlns="" xmlns:a16="http://schemas.microsoft.com/office/drawing/2014/main" id="{15FB6335-51EF-6407-479D-D99D993E8A74}"/>
                </a:ext>
              </a:extLst>
            </p:cNvPr>
            <p:cNvSpPr/>
            <p:nvPr/>
          </p:nvSpPr>
          <p:spPr>
            <a:xfrm>
              <a:off x="4155052" y="947005"/>
              <a:ext cx="506644" cy="39649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Nawias klamrowy otwierający 20">
              <a:extLst>
                <a:ext uri="{FF2B5EF4-FFF2-40B4-BE49-F238E27FC236}">
                  <a16:creationId xmlns="" xmlns:a16="http://schemas.microsoft.com/office/drawing/2014/main" id="{DEC9085B-9378-5432-3D0B-71823CFD9985}"/>
                </a:ext>
              </a:extLst>
            </p:cNvPr>
            <p:cNvSpPr/>
            <p:nvPr/>
          </p:nvSpPr>
          <p:spPr>
            <a:xfrm rot="16200000">
              <a:off x="5573928" y="814544"/>
              <a:ext cx="697466" cy="5629899"/>
            </a:xfrm>
            <a:prstGeom prst="leftBrace">
              <a:avLst>
                <a:gd name="adj1" fmla="val 8333"/>
                <a:gd name="adj2" fmla="val 49614"/>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trzałka: w dół 12">
              <a:extLst>
                <a:ext uri="{FF2B5EF4-FFF2-40B4-BE49-F238E27FC236}">
                  <a16:creationId xmlns="" xmlns:a16="http://schemas.microsoft.com/office/drawing/2014/main" id="{6893E3D3-EF18-FCD9-1F97-E3735B49EB8C}"/>
                </a:ext>
              </a:extLst>
            </p:cNvPr>
            <p:cNvSpPr/>
            <p:nvPr/>
          </p:nvSpPr>
          <p:spPr>
            <a:xfrm>
              <a:off x="5625697" y="3938129"/>
              <a:ext cx="593752" cy="233936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pole tekstowe 23">
            <a:extLst>
              <a:ext uri="{FF2B5EF4-FFF2-40B4-BE49-F238E27FC236}">
                <a16:creationId xmlns="" xmlns:a16="http://schemas.microsoft.com/office/drawing/2014/main" id="{A002DE0E-52B4-2792-5338-5DC289BC7C9B}"/>
              </a:ext>
            </a:extLst>
          </p:cNvPr>
          <p:cNvSpPr txBox="1"/>
          <p:nvPr/>
        </p:nvSpPr>
        <p:spPr>
          <a:xfrm rot="5400000">
            <a:off x="6472152" y="3047075"/>
            <a:ext cx="4664702" cy="400110"/>
          </a:xfrm>
          <a:prstGeom prst="rect">
            <a:avLst/>
          </a:prstGeom>
          <a:solidFill>
            <a:srgbClr val="FFFF00"/>
          </a:solidFill>
          <a:ln>
            <a:solidFill>
              <a:schemeClr val="tx1"/>
            </a:solidFill>
          </a:ln>
        </p:spPr>
        <p:txBody>
          <a:bodyPr wrap="square">
            <a:spAutoFit/>
          </a:bodyPr>
          <a:lstStyle/>
          <a:p>
            <a:pPr algn="ctr"/>
            <a:r>
              <a:rPr lang="en-US" sz="2000" noProof="0" dirty="0">
                <a:solidFill>
                  <a:srgbClr val="0000CC"/>
                </a:solidFill>
              </a:rPr>
              <a:t>Optimization problem in </a:t>
            </a:r>
            <a:r>
              <a:rPr lang="pl-PL" sz="2000" noProof="0" dirty="0" err="1">
                <a:solidFill>
                  <a:srgbClr val="0000CC"/>
                </a:solidFill>
              </a:rPr>
              <a:t>logical</a:t>
            </a:r>
            <a:r>
              <a:rPr lang="en-US" sz="2000" noProof="0" dirty="0">
                <a:solidFill>
                  <a:srgbClr val="0000CC"/>
                </a:solidFill>
              </a:rPr>
              <a:t> form</a:t>
            </a:r>
          </a:p>
        </p:txBody>
      </p:sp>
      <p:sp>
        <p:nvSpPr>
          <p:cNvPr id="3" name="pole tekstowe 2"/>
          <p:cNvSpPr txBox="1"/>
          <p:nvPr/>
        </p:nvSpPr>
        <p:spPr>
          <a:xfrm>
            <a:off x="3037182" y="3274459"/>
            <a:ext cx="5220331" cy="523220"/>
          </a:xfrm>
          <a:prstGeom prst="rect">
            <a:avLst/>
          </a:prstGeom>
          <a:noFill/>
        </p:spPr>
        <p:txBody>
          <a:bodyPr wrap="square" rtlCol="0">
            <a:spAutoFit/>
          </a:bodyPr>
          <a:lstStyle/>
          <a:p>
            <a:pPr algn="ctr"/>
            <a:r>
              <a:rPr lang="en-US" sz="1400" dirty="0">
                <a:solidFill>
                  <a:srgbClr val="0000CC"/>
                </a:solidFill>
              </a:rPr>
              <a:t>different constraints </a:t>
            </a:r>
            <a:r>
              <a:rPr lang="pl-PL" sz="1400" dirty="0">
                <a:solidFill>
                  <a:srgbClr val="0000CC"/>
                </a:solidFill>
              </a:rPr>
              <a:t>(</a:t>
            </a:r>
            <a:r>
              <a:rPr lang="en-US" sz="1400" dirty="0">
                <a:solidFill>
                  <a:srgbClr val="0000CC"/>
                </a:solidFill>
              </a:rPr>
              <a:t>concerning, e.g., time, costs, risks</a:t>
            </a:r>
            <a:r>
              <a:rPr lang="pl-PL" sz="1400" dirty="0">
                <a:solidFill>
                  <a:srgbClr val="0000CC"/>
                </a:solidFill>
              </a:rPr>
              <a:t>)</a:t>
            </a:r>
            <a:r>
              <a:rPr lang="en-US" sz="1400" dirty="0">
                <a:solidFill>
                  <a:srgbClr val="0000CC"/>
                </a:solidFill>
              </a:rPr>
              <a:t> should be taken into consideration</a:t>
            </a:r>
          </a:p>
        </p:txBody>
      </p:sp>
    </p:spTree>
    <p:extLst>
      <p:ext uri="{BB962C8B-B14F-4D97-AF65-F5344CB8AC3E}">
        <p14:creationId xmlns:p14="http://schemas.microsoft.com/office/powerpoint/2010/main" val="10111283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285A935-B482-A803-0651-5916DA207685}"/>
              </a:ext>
            </a:extLst>
          </p:cNvPr>
          <p:cNvSpPr txBox="1">
            <a:spLocks noChangeArrowheads="1"/>
          </p:cNvSpPr>
          <p:nvPr/>
        </p:nvSpPr>
        <p:spPr bwMode="auto">
          <a:xfrm>
            <a:off x="-47030" y="44625"/>
            <a:ext cx="9116211" cy="43204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1800" b="1" dirty="0">
              <a:solidFill>
                <a:srgbClr val="0000CC"/>
              </a:solidFill>
            </a:endParaRPr>
          </a:p>
          <a:p>
            <a:pPr eaLnBrk="1" hangingPunct="1">
              <a:defRPr/>
            </a:pPr>
            <a:endParaRPr lang="pl-PL" sz="1800" b="1" dirty="0">
              <a:solidFill>
                <a:srgbClr val="0000CC"/>
              </a:solidFill>
            </a:endParaRPr>
          </a:p>
          <a:p>
            <a:pPr eaLnBrk="1" hangingPunct="1">
              <a:defRPr/>
            </a:pPr>
            <a:r>
              <a:rPr lang="en-US" sz="1800" b="1" dirty="0">
                <a:solidFill>
                  <a:srgbClr val="0000CC"/>
                </a:solidFill>
              </a:rPr>
              <a:t>FORM LOGICAL TO ANALYTICAL FORMULATION OF OPTIMIZATION PROBLEM  </a:t>
            </a:r>
          </a:p>
          <a:p>
            <a:pPr algn="l" eaLnBrk="1" hangingPunct="1">
              <a:defRPr/>
            </a:pPr>
            <a:endParaRPr lang="en-US" sz="2800" b="1" dirty="0">
              <a:latin typeface="+mn-lt"/>
            </a:endParaRPr>
          </a:p>
        </p:txBody>
      </p:sp>
      <p:sp>
        <p:nvSpPr>
          <p:cNvPr id="3" name="pole tekstowe 2"/>
          <p:cNvSpPr txBox="1"/>
          <p:nvPr/>
        </p:nvSpPr>
        <p:spPr>
          <a:xfrm>
            <a:off x="27789" y="666311"/>
            <a:ext cx="9116211" cy="523220"/>
          </a:xfrm>
          <a:prstGeom prst="rect">
            <a:avLst/>
          </a:prstGeom>
          <a:noFill/>
        </p:spPr>
        <p:txBody>
          <a:bodyPr wrap="square" rtlCol="0">
            <a:spAutoFit/>
          </a:bodyPr>
          <a:lstStyle/>
          <a:p>
            <a:r>
              <a:rPr lang="en-US" sz="1400" dirty="0">
                <a:solidFill>
                  <a:srgbClr val="0000CC"/>
                </a:solidFill>
              </a:rPr>
              <a:t>There are numerous reasoning methods necessary to rich the analytical formulation of the optimization problem</a:t>
            </a:r>
            <a:r>
              <a:rPr lang="pl-PL" sz="1400" dirty="0">
                <a:solidFill>
                  <a:srgbClr val="0000CC"/>
                </a:solidFill>
              </a:rPr>
              <a:t>, </a:t>
            </a:r>
            <a:r>
              <a:rPr lang="en-US" sz="1400" dirty="0">
                <a:solidFill>
                  <a:srgbClr val="0000CC"/>
                </a:solidFill>
              </a:rPr>
              <a:t>particularly related to queries:  </a:t>
            </a:r>
            <a:r>
              <a:rPr lang="en-US" sz="1400" i="1" dirty="0">
                <a:solidFill>
                  <a:srgbClr val="0000CC"/>
                </a:solidFill>
              </a:rPr>
              <a:t>What?     Where</a:t>
            </a:r>
            <a:r>
              <a:rPr lang="en-US" sz="1400" dirty="0">
                <a:solidFill>
                  <a:srgbClr val="0000CC"/>
                </a:solidFill>
              </a:rPr>
              <a:t>?    </a:t>
            </a:r>
            <a:r>
              <a:rPr lang="en-US" sz="1400" i="1" dirty="0">
                <a:solidFill>
                  <a:srgbClr val="0000CC"/>
                </a:solidFill>
              </a:rPr>
              <a:t>How</a:t>
            </a:r>
            <a:r>
              <a:rPr lang="en-US" sz="1400" dirty="0">
                <a:solidFill>
                  <a:srgbClr val="0000CC"/>
                </a:solidFill>
              </a:rPr>
              <a:t>?   </a:t>
            </a:r>
            <a:r>
              <a:rPr lang="en-US" sz="1400" i="1" dirty="0">
                <a:solidFill>
                  <a:srgbClr val="0000CC"/>
                </a:solidFill>
              </a:rPr>
              <a:t>When</a:t>
            </a:r>
            <a:r>
              <a:rPr lang="en-US" sz="1400" dirty="0">
                <a:solidFill>
                  <a:srgbClr val="0000CC"/>
                </a:solidFill>
              </a:rPr>
              <a:t>?    Why? </a:t>
            </a:r>
            <a:endParaRPr lang="pl-PL" sz="1400" dirty="0">
              <a:solidFill>
                <a:srgbClr val="0000CC"/>
              </a:solidFill>
            </a:endParaRPr>
          </a:p>
        </p:txBody>
      </p:sp>
      <p:sp>
        <p:nvSpPr>
          <p:cNvPr id="5" name="pole tekstowe 4"/>
          <p:cNvSpPr txBox="1"/>
          <p:nvPr/>
        </p:nvSpPr>
        <p:spPr>
          <a:xfrm>
            <a:off x="46520" y="1189531"/>
            <a:ext cx="8994366" cy="4832092"/>
          </a:xfrm>
          <a:prstGeom prst="rect">
            <a:avLst/>
          </a:prstGeom>
          <a:noFill/>
        </p:spPr>
        <p:txBody>
          <a:bodyPr wrap="square" rtlCol="0">
            <a:spAutoFit/>
          </a:bodyPr>
          <a:lstStyle/>
          <a:p>
            <a:r>
              <a:rPr lang="en-US" sz="1400" dirty="0">
                <a:solidFill>
                  <a:srgbClr val="0000CC"/>
                </a:solidFill>
              </a:rPr>
              <a:t>Among them are reasoning methods supporting:</a:t>
            </a:r>
            <a:endParaRPr lang="pl-PL" sz="1400" dirty="0">
              <a:solidFill>
                <a:srgbClr val="0000CC"/>
              </a:solidFill>
            </a:endParaRPr>
          </a:p>
          <a:p>
            <a:pPr marL="285750" indent="-285750">
              <a:buFont typeface="Arial" panose="020B0604020202020204" pitchFamily="34" charset="0"/>
              <a:buChar char="•"/>
            </a:pPr>
            <a:r>
              <a:rPr lang="en-US" sz="1400" i="1" dirty="0">
                <a:solidFill>
                  <a:srgbClr val="0000CC"/>
                </a:solidFill>
              </a:rPr>
              <a:t>What? </a:t>
            </a:r>
            <a:endParaRPr lang="pl-PL" sz="1400" i="1" dirty="0">
              <a:solidFill>
                <a:srgbClr val="0000CC"/>
              </a:solidFill>
            </a:endParaRPr>
          </a:p>
          <a:p>
            <a:pPr marL="742950" lvl="1" indent="-285750">
              <a:buFont typeface="Arial" panose="020B0604020202020204" pitchFamily="34" charset="0"/>
              <a:buChar char="•"/>
            </a:pPr>
            <a:r>
              <a:rPr lang="en-US" sz="1400" dirty="0">
                <a:solidFill>
                  <a:srgbClr val="0000CC"/>
                </a:solidFill>
              </a:rPr>
              <a:t>dialogues with knowledge bases, experts, or </a:t>
            </a:r>
            <a:r>
              <a:rPr lang="en-US" sz="1400" dirty="0" err="1">
                <a:solidFill>
                  <a:srgbClr val="0000CC"/>
                </a:solidFill>
              </a:rPr>
              <a:t>chtabots</a:t>
            </a:r>
            <a:r>
              <a:rPr lang="en-US" sz="1400" dirty="0">
                <a:solidFill>
                  <a:srgbClr val="0000CC"/>
                </a:solidFill>
              </a:rPr>
              <a:t> for better understanding the perceived situation</a:t>
            </a:r>
            <a:r>
              <a:rPr lang="pl-PL" sz="1400" dirty="0">
                <a:solidFill>
                  <a:srgbClr val="0000CC"/>
                </a:solidFill>
              </a:rPr>
              <a:t>, </a:t>
            </a:r>
          </a:p>
          <a:p>
            <a:pPr marL="742950" lvl="1" indent="-285750">
              <a:buFont typeface="Arial" panose="020B0604020202020204" pitchFamily="34" charset="0"/>
              <a:buChar char="•"/>
            </a:pPr>
            <a:r>
              <a:rPr lang="en-US" sz="1400" dirty="0">
                <a:solidFill>
                  <a:srgbClr val="0000CC"/>
                </a:solidFill>
              </a:rPr>
              <a:t>resolving</a:t>
            </a:r>
            <a:r>
              <a:rPr lang="pl-PL" sz="1400" dirty="0">
                <a:solidFill>
                  <a:srgbClr val="0000CC"/>
                </a:solidFill>
              </a:rPr>
              <a:t> </a:t>
            </a:r>
            <a:r>
              <a:rPr lang="en-US" sz="1400" dirty="0">
                <a:solidFill>
                  <a:srgbClr val="0000CC"/>
                </a:solidFill>
              </a:rPr>
              <a:t>conflicts between rules of control matched by the currently perceived situation</a:t>
            </a:r>
            <a:r>
              <a:rPr lang="pl-PL" sz="1400" dirty="0">
                <a:solidFill>
                  <a:srgbClr val="0000CC"/>
                </a:solidFill>
              </a:rPr>
              <a:t>,</a:t>
            </a:r>
          </a:p>
          <a:p>
            <a:pPr marL="742950" lvl="1" indent="-285750">
              <a:buFont typeface="Arial" panose="020B0604020202020204" pitchFamily="34" charset="0"/>
              <a:buChar char="•"/>
            </a:pPr>
            <a:r>
              <a:rPr lang="pl-PL" sz="1400" dirty="0" err="1">
                <a:solidFill>
                  <a:srgbClr val="0000CC"/>
                </a:solidFill>
              </a:rPr>
              <a:t>discovery</a:t>
            </a:r>
            <a:r>
              <a:rPr lang="pl-PL" sz="1400" dirty="0">
                <a:solidFill>
                  <a:srgbClr val="0000CC"/>
                </a:solidFill>
              </a:rPr>
              <a:t> of </a:t>
            </a:r>
            <a:r>
              <a:rPr lang="pl-PL" sz="1400" dirty="0" err="1">
                <a:solidFill>
                  <a:srgbClr val="0000CC"/>
                </a:solidFill>
              </a:rPr>
              <a:t>rules</a:t>
            </a:r>
            <a:r>
              <a:rPr lang="pl-PL" sz="1400" dirty="0">
                <a:solidFill>
                  <a:srgbClr val="0000CC"/>
                </a:solidFill>
              </a:rPr>
              <a:t> of the</a:t>
            </a:r>
            <a:r>
              <a:rPr lang="en-US" sz="1400" dirty="0">
                <a:solidFill>
                  <a:srgbClr val="0000CC"/>
                </a:solidFill>
              </a:rPr>
              <a:t> control </a:t>
            </a:r>
            <a:r>
              <a:rPr lang="pl-PL" sz="1400" dirty="0">
                <a:solidFill>
                  <a:srgbClr val="0000CC"/>
                </a:solidFill>
              </a:rPr>
              <a:t>of c-granule;</a:t>
            </a:r>
            <a:endParaRPr lang="en-US" sz="1400" dirty="0">
              <a:solidFill>
                <a:srgbClr val="0000CC"/>
              </a:solidFill>
            </a:endParaRPr>
          </a:p>
          <a:p>
            <a:pPr marL="285750" indent="-285750">
              <a:buFont typeface="Arial" panose="020B0604020202020204" pitchFamily="34" charset="0"/>
              <a:buChar char="•"/>
            </a:pPr>
            <a:r>
              <a:rPr lang="en-US" sz="1400" i="1" dirty="0">
                <a:solidFill>
                  <a:srgbClr val="0000CC"/>
                </a:solidFill>
              </a:rPr>
              <a:t>Where</a:t>
            </a:r>
            <a:r>
              <a:rPr lang="en-US" sz="1400" dirty="0">
                <a:solidFill>
                  <a:srgbClr val="0000CC"/>
                </a:solidFill>
              </a:rPr>
              <a:t>? </a:t>
            </a:r>
            <a:endParaRPr lang="pl-PL" sz="1400" dirty="0">
              <a:solidFill>
                <a:srgbClr val="0000CC"/>
              </a:solidFill>
            </a:endParaRPr>
          </a:p>
          <a:p>
            <a:pPr marL="742950" lvl="1" indent="-285750">
              <a:buFont typeface="Arial" panose="020B0604020202020204" pitchFamily="34" charset="0"/>
              <a:buChar char="•"/>
            </a:pPr>
            <a:r>
              <a:rPr lang="en-US" sz="1400" dirty="0">
                <a:solidFill>
                  <a:srgbClr val="0000CC"/>
                </a:solidFill>
              </a:rPr>
              <a:t>discovery of the relevant </a:t>
            </a:r>
            <a:r>
              <a:rPr lang="en-US" sz="1400" dirty="0" err="1">
                <a:solidFill>
                  <a:srgbClr val="0000CC"/>
                </a:solidFill>
              </a:rPr>
              <a:t>spatio</a:t>
            </a:r>
            <a:r>
              <a:rPr lang="en-US" sz="1400" dirty="0">
                <a:solidFill>
                  <a:srgbClr val="0000CC"/>
                </a:solidFill>
              </a:rPr>
              <a:t>-temporal windows used by </a:t>
            </a:r>
            <a:r>
              <a:rPr lang="pl-PL" sz="1400" dirty="0">
                <a:solidFill>
                  <a:srgbClr val="0000CC"/>
                </a:solidFill>
              </a:rPr>
              <a:t>c</a:t>
            </a:r>
            <a:r>
              <a:rPr lang="en-US" sz="1400" dirty="0">
                <a:solidFill>
                  <a:srgbClr val="0000CC"/>
                </a:solidFill>
              </a:rPr>
              <a:t>-granule control to point to physical or abstract objects</a:t>
            </a:r>
            <a:r>
              <a:rPr lang="pl-PL" sz="1400" dirty="0">
                <a:solidFill>
                  <a:srgbClr val="0000CC"/>
                </a:solidFill>
              </a:rPr>
              <a:t>,</a:t>
            </a:r>
            <a:r>
              <a:rPr lang="en-US" sz="1400" dirty="0">
                <a:solidFill>
                  <a:srgbClr val="0000CC"/>
                </a:solidFill>
              </a:rPr>
              <a:t> </a:t>
            </a:r>
            <a:endParaRPr lang="pl-PL" sz="1400" dirty="0">
              <a:solidFill>
                <a:srgbClr val="0000CC"/>
              </a:solidFill>
            </a:endParaRPr>
          </a:p>
          <a:p>
            <a:pPr marL="742950" lvl="1" indent="-285750">
              <a:buFont typeface="Arial" panose="020B0604020202020204" pitchFamily="34" charset="0"/>
              <a:buChar char="•"/>
            </a:pPr>
            <a:r>
              <a:rPr lang="en-US" sz="1400" dirty="0">
                <a:solidFill>
                  <a:srgbClr val="0000CC"/>
                </a:solidFill>
              </a:rPr>
              <a:t>searching </a:t>
            </a:r>
            <a:r>
              <a:rPr lang="en-US" sz="1400" dirty="0" err="1">
                <a:solidFill>
                  <a:srgbClr val="0000CC"/>
                </a:solidFill>
              </a:rPr>
              <a:t>fo</a:t>
            </a:r>
            <a:r>
              <a:rPr lang="pl-PL" sz="1400" dirty="0">
                <a:solidFill>
                  <a:srgbClr val="0000CC"/>
                </a:solidFill>
              </a:rPr>
              <a:t>r</a:t>
            </a:r>
            <a:r>
              <a:rPr lang="en-US" sz="1400" dirty="0">
                <a:solidFill>
                  <a:srgbClr val="0000CC"/>
                </a:solidFill>
              </a:rPr>
              <a:t> </a:t>
            </a:r>
            <a:r>
              <a:rPr lang="pl-PL" sz="1400" dirty="0" err="1">
                <a:solidFill>
                  <a:srgbClr val="0000CC"/>
                </a:solidFill>
              </a:rPr>
              <a:t>relevant</a:t>
            </a:r>
            <a:r>
              <a:rPr lang="en-US" sz="1400" dirty="0">
                <a:solidFill>
                  <a:srgbClr val="0000CC"/>
                </a:solidFill>
              </a:rPr>
              <a:t> c-granules for cooperation/competition</a:t>
            </a:r>
            <a:r>
              <a:rPr lang="pl-PL" sz="1400" dirty="0">
                <a:solidFill>
                  <a:srgbClr val="0000CC"/>
                </a:solidFill>
              </a:rPr>
              <a:t>;</a:t>
            </a:r>
          </a:p>
          <a:p>
            <a:pPr marL="285750" indent="-285750">
              <a:buFont typeface="Arial" panose="020B0604020202020204" pitchFamily="34" charset="0"/>
              <a:buChar char="•"/>
            </a:pPr>
            <a:r>
              <a:rPr lang="en-US" sz="1400" i="1" dirty="0">
                <a:solidFill>
                  <a:srgbClr val="0000CC"/>
                </a:solidFill>
              </a:rPr>
              <a:t>When</a:t>
            </a:r>
            <a:r>
              <a:rPr lang="en-US" sz="1400" dirty="0">
                <a:solidFill>
                  <a:srgbClr val="0000CC"/>
                </a:solidFill>
              </a:rPr>
              <a:t>? </a:t>
            </a:r>
            <a:endParaRPr lang="pl-PL" sz="1400" dirty="0">
              <a:solidFill>
                <a:srgbClr val="0000CC"/>
              </a:solidFill>
            </a:endParaRPr>
          </a:p>
          <a:p>
            <a:pPr marL="742950" lvl="1" indent="-285750">
              <a:buFont typeface="Arial" panose="020B0604020202020204" pitchFamily="34" charset="0"/>
              <a:buChar char="•"/>
            </a:pPr>
            <a:r>
              <a:rPr lang="en-US" sz="1400" dirty="0">
                <a:solidFill>
                  <a:srgbClr val="0000CC"/>
                </a:solidFill>
              </a:rPr>
              <a:t>establishing the correct configuration of objects to perceive at a given moment or time period</a:t>
            </a:r>
            <a:r>
              <a:rPr lang="pl-PL" sz="1400" dirty="0">
                <a:solidFill>
                  <a:srgbClr val="0000CC"/>
                </a:solidFill>
              </a:rPr>
              <a:t>, </a:t>
            </a:r>
          </a:p>
          <a:p>
            <a:pPr marL="742950" lvl="1" indent="-285750">
              <a:buFont typeface="Arial" panose="020B0604020202020204" pitchFamily="34" charset="0"/>
              <a:buChar char="•"/>
            </a:pPr>
            <a:r>
              <a:rPr lang="en-US" sz="1400" dirty="0">
                <a:solidFill>
                  <a:srgbClr val="0000CC"/>
                </a:solidFill>
              </a:rPr>
              <a:t>establishing </a:t>
            </a:r>
            <a:r>
              <a:rPr lang="pl-PL" sz="1400" dirty="0">
                <a:solidFill>
                  <a:srgbClr val="0000CC"/>
                </a:solidFill>
              </a:rPr>
              <a:t>(i) </a:t>
            </a:r>
            <a:r>
              <a:rPr lang="en-US" sz="1400" dirty="0">
                <a:solidFill>
                  <a:srgbClr val="0000CC"/>
                </a:solidFill>
              </a:rPr>
              <a:t>the initiation time of interactions </a:t>
            </a:r>
            <a:r>
              <a:rPr lang="pl-PL" sz="1400" dirty="0" err="1">
                <a:solidFill>
                  <a:srgbClr val="0000CC"/>
                </a:solidFill>
              </a:rPr>
              <a:t>influenced</a:t>
            </a:r>
            <a:r>
              <a:rPr lang="en-US" sz="1400" dirty="0">
                <a:solidFill>
                  <a:srgbClr val="0000CC"/>
                </a:solidFill>
              </a:rPr>
              <a:t> by the control of </a:t>
            </a:r>
            <a:r>
              <a:rPr lang="pl-PL" sz="1400" dirty="0">
                <a:solidFill>
                  <a:srgbClr val="0000CC"/>
                </a:solidFill>
              </a:rPr>
              <a:t>c</a:t>
            </a:r>
            <a:r>
              <a:rPr lang="en-US" sz="1400" dirty="0">
                <a:solidFill>
                  <a:srgbClr val="0000CC"/>
                </a:solidFill>
              </a:rPr>
              <a:t>-granules with the perceived configuration of objects and </a:t>
            </a:r>
            <a:r>
              <a:rPr lang="pl-PL" sz="1400" dirty="0">
                <a:solidFill>
                  <a:srgbClr val="0000CC"/>
                </a:solidFill>
              </a:rPr>
              <a:t>(ii) </a:t>
            </a:r>
            <a:r>
              <a:rPr lang="en-US" sz="1400" dirty="0">
                <a:solidFill>
                  <a:srgbClr val="0000CC"/>
                </a:solidFill>
              </a:rPr>
              <a:t>the period for perceiving the current situation</a:t>
            </a:r>
            <a:r>
              <a:rPr lang="pl-PL" sz="1400" dirty="0">
                <a:solidFill>
                  <a:srgbClr val="0000CC"/>
                </a:solidFill>
              </a:rPr>
              <a:t>, </a:t>
            </a:r>
          </a:p>
          <a:p>
            <a:pPr marL="285750" indent="-285750">
              <a:buFont typeface="Arial" panose="020B0604020202020204" pitchFamily="34" charset="0"/>
              <a:buChar char="•"/>
            </a:pPr>
            <a:r>
              <a:rPr lang="en-US" sz="1400" dirty="0">
                <a:solidFill>
                  <a:srgbClr val="0000CC"/>
                </a:solidFill>
              </a:rPr>
              <a:t>Why? </a:t>
            </a:r>
            <a:endParaRPr lang="pl-PL" sz="1400" dirty="0">
              <a:solidFill>
                <a:srgbClr val="0000CC"/>
              </a:solidFill>
            </a:endParaRPr>
          </a:p>
          <a:p>
            <a:pPr marL="742950" lvl="1" indent="-285750">
              <a:buFont typeface="Arial" panose="020B0604020202020204" pitchFamily="34" charset="0"/>
              <a:buChar char="•"/>
            </a:pPr>
            <a:r>
              <a:rPr lang="en-US" sz="1400" dirty="0">
                <a:solidFill>
                  <a:srgbClr val="0000CC"/>
                </a:solidFill>
              </a:rPr>
              <a:t>preserving</a:t>
            </a:r>
            <a:r>
              <a:rPr lang="pl-PL" sz="1400" dirty="0">
                <a:solidFill>
                  <a:srgbClr val="0000CC"/>
                </a:solidFill>
              </a:rPr>
              <a:t> of </a:t>
            </a:r>
            <a:r>
              <a:rPr lang="en-US" sz="1400" dirty="0">
                <a:solidFill>
                  <a:srgbClr val="0000CC"/>
                </a:solidFill>
              </a:rPr>
              <a:t>satisfiability </a:t>
            </a:r>
            <a:r>
              <a:rPr lang="pl-PL" sz="1400" dirty="0">
                <a:solidFill>
                  <a:srgbClr val="0000CC"/>
                </a:solidFill>
              </a:rPr>
              <a:t>(</a:t>
            </a:r>
            <a:r>
              <a:rPr lang="en-US" sz="1400" dirty="0">
                <a:solidFill>
                  <a:srgbClr val="0000CC"/>
                </a:solidFill>
              </a:rPr>
              <a:t>to a satisfactory degree</a:t>
            </a:r>
            <a:r>
              <a:rPr lang="pl-PL" sz="1400" dirty="0">
                <a:solidFill>
                  <a:srgbClr val="0000CC"/>
                </a:solidFill>
              </a:rPr>
              <a:t>)</a:t>
            </a:r>
            <a:r>
              <a:rPr lang="en-US" sz="1400" dirty="0">
                <a:solidFill>
                  <a:srgbClr val="0000CC"/>
                </a:solidFill>
              </a:rPr>
              <a:t> constraints concerning</a:t>
            </a:r>
            <a:r>
              <a:rPr lang="pl-PL" sz="1400" dirty="0">
                <a:solidFill>
                  <a:srgbClr val="0000CC"/>
                </a:solidFill>
              </a:rPr>
              <a:t>, </a:t>
            </a:r>
            <a:r>
              <a:rPr lang="pl-PL" sz="1400" dirty="0" err="1">
                <a:solidFill>
                  <a:srgbClr val="0000CC"/>
                </a:solidFill>
              </a:rPr>
              <a:t>e.g</a:t>
            </a:r>
            <a:r>
              <a:rPr lang="pl-PL" sz="1400" dirty="0">
                <a:solidFill>
                  <a:srgbClr val="0000CC"/>
                </a:solidFill>
              </a:rPr>
              <a:t>.,</a:t>
            </a:r>
            <a:r>
              <a:rPr lang="en-US" sz="1400" dirty="0">
                <a:solidFill>
                  <a:srgbClr val="0000CC"/>
                </a:solidFill>
              </a:rPr>
              <a:t> time, costs, and risks</a:t>
            </a:r>
            <a:r>
              <a:rPr lang="pl-PL" sz="1400" dirty="0">
                <a:solidFill>
                  <a:srgbClr val="0000CC"/>
                </a:solidFill>
              </a:rPr>
              <a:t>,</a:t>
            </a:r>
          </a:p>
          <a:p>
            <a:pPr marL="742950" lvl="1" indent="-285750">
              <a:buFont typeface="Arial" panose="020B0604020202020204" pitchFamily="34" charset="0"/>
              <a:buChar char="•"/>
            </a:pPr>
            <a:r>
              <a:rPr lang="en-US" sz="1400" dirty="0">
                <a:solidFill>
                  <a:srgbClr val="0000CC"/>
                </a:solidFill>
              </a:rPr>
              <a:t>changing the dangerous current situation to a safe situation,</a:t>
            </a:r>
          </a:p>
          <a:p>
            <a:r>
              <a:rPr lang="en-US" sz="1400" dirty="0">
                <a:solidFill>
                  <a:srgbClr val="0000CC"/>
                </a:solidFill>
              </a:rPr>
              <a:t>modification of infeasible c-granule needs to feasible ones</a:t>
            </a:r>
            <a:r>
              <a:rPr lang="pl-PL" sz="1400" dirty="0">
                <a:solidFill>
                  <a:srgbClr val="0000CC"/>
                </a:solidFill>
              </a:rPr>
              <a:t> (</a:t>
            </a:r>
            <a:r>
              <a:rPr lang="pl-PL" sz="1400" dirty="0" err="1">
                <a:solidFill>
                  <a:srgbClr val="0000CC"/>
                </a:solidFill>
              </a:rPr>
              <a:t>see</a:t>
            </a:r>
            <a:r>
              <a:rPr lang="pl-PL" sz="1400" dirty="0">
                <a:solidFill>
                  <a:srgbClr val="0000CC"/>
                </a:solidFill>
              </a:rPr>
              <a:t> </a:t>
            </a:r>
            <a:r>
              <a:rPr lang="en-US" sz="1400" dirty="0">
                <a:solidFill>
                  <a:srgbClr val="0000CC"/>
                </a:solidFill>
              </a:rPr>
              <a:t>Maslow's hierarchy of needs</a:t>
            </a:r>
            <a:r>
              <a:rPr lang="pl-PL" sz="1400" dirty="0">
                <a:solidFill>
                  <a:srgbClr val="0000CC"/>
                </a:solidFill>
              </a:rPr>
              <a:t>)</a:t>
            </a:r>
            <a:r>
              <a:rPr lang="en-US" sz="1400" dirty="0">
                <a:solidFill>
                  <a:srgbClr val="0000CC"/>
                </a:solidFill>
              </a:rPr>
              <a:t>; </a:t>
            </a:r>
          </a:p>
          <a:p>
            <a:pPr marL="285750" indent="-285750">
              <a:buFont typeface="Arial" panose="020B0604020202020204" pitchFamily="34" charset="0"/>
              <a:buChar char="•"/>
            </a:pPr>
            <a:r>
              <a:rPr lang="en-US" sz="1400" i="1" dirty="0">
                <a:solidFill>
                  <a:srgbClr val="0000CC"/>
                </a:solidFill>
              </a:rPr>
              <a:t>How</a:t>
            </a:r>
            <a:r>
              <a:rPr lang="en-US" sz="1400" dirty="0">
                <a:solidFill>
                  <a:srgbClr val="0000CC"/>
                </a:solidFill>
              </a:rPr>
              <a:t>? </a:t>
            </a:r>
            <a:endParaRPr lang="pl-PL" sz="1400" dirty="0">
              <a:solidFill>
                <a:srgbClr val="0000CC"/>
              </a:solidFill>
            </a:endParaRPr>
          </a:p>
          <a:p>
            <a:pPr marL="742950" lvl="1" indent="-285750">
              <a:buFont typeface="Arial" panose="020B0604020202020204" pitchFamily="34" charset="0"/>
              <a:buChar char="•"/>
            </a:pPr>
            <a:r>
              <a:rPr lang="pl-PL" sz="1400" dirty="0">
                <a:solidFill>
                  <a:srgbClr val="0000CC"/>
                </a:solidFill>
              </a:rPr>
              <a:t>s</a:t>
            </a:r>
            <a:r>
              <a:rPr lang="en-US" sz="1400" dirty="0">
                <a:solidFill>
                  <a:srgbClr val="0000CC"/>
                </a:solidFill>
              </a:rPr>
              <a:t>election or discovery of proper sensors and/or actuators for interacting with the physical world</a:t>
            </a:r>
            <a:r>
              <a:rPr lang="pl-PL" sz="1400" dirty="0">
                <a:solidFill>
                  <a:srgbClr val="0000CC"/>
                </a:solidFill>
              </a:rPr>
              <a:t>,</a:t>
            </a:r>
            <a:endParaRPr lang="pl-PL" sz="1400" b="1" dirty="0">
              <a:solidFill>
                <a:srgbClr val="0000CC"/>
              </a:solidFill>
            </a:endParaRPr>
          </a:p>
          <a:p>
            <a:pPr marL="742950" lvl="1" indent="-285750">
              <a:buFont typeface="Arial" panose="020B0604020202020204" pitchFamily="34" charset="0"/>
              <a:buChar char="•"/>
            </a:pPr>
            <a:r>
              <a:rPr lang="pl-PL" sz="1400" b="1" dirty="0">
                <a:solidFill>
                  <a:srgbClr val="0000CC"/>
                </a:solidFill>
              </a:rPr>
              <a:t>d</a:t>
            </a:r>
            <a:r>
              <a:rPr lang="en-US" sz="1400" b="1" dirty="0" err="1">
                <a:solidFill>
                  <a:srgbClr val="0000CC"/>
                </a:solidFill>
              </a:rPr>
              <a:t>ecomposi</a:t>
            </a:r>
            <a:r>
              <a:rPr lang="pl-PL" sz="1400" b="1" dirty="0" err="1">
                <a:solidFill>
                  <a:srgbClr val="0000CC"/>
                </a:solidFill>
              </a:rPr>
              <a:t>tion</a:t>
            </a:r>
            <a:r>
              <a:rPr lang="pl-PL" sz="1400" b="1" dirty="0">
                <a:solidFill>
                  <a:srgbClr val="0000CC"/>
                </a:solidFill>
              </a:rPr>
              <a:t> of</a:t>
            </a:r>
            <a:r>
              <a:rPr lang="en-US" sz="1400" b="1" dirty="0">
                <a:solidFill>
                  <a:srgbClr val="0000CC"/>
                </a:solidFill>
              </a:rPr>
              <a:t> complex, vague concepts </a:t>
            </a:r>
            <a:r>
              <a:rPr lang="en-US" sz="1400" dirty="0">
                <a:solidFill>
                  <a:srgbClr val="0000CC"/>
                </a:solidFill>
              </a:rPr>
              <a:t>to a level that allows </a:t>
            </a:r>
            <a:r>
              <a:rPr lang="pl-PL" sz="1400" dirty="0">
                <a:solidFill>
                  <a:srgbClr val="0000CC"/>
                </a:solidFill>
              </a:rPr>
              <a:t>(i) </a:t>
            </a:r>
            <a:r>
              <a:rPr lang="en-US" sz="1400" dirty="0">
                <a:solidFill>
                  <a:srgbClr val="0000CC"/>
                </a:solidFill>
              </a:rPr>
              <a:t>direct implementation in the physical world or </a:t>
            </a:r>
            <a:r>
              <a:rPr lang="pl-PL" sz="1400" dirty="0">
                <a:solidFill>
                  <a:srgbClr val="0000CC"/>
                </a:solidFill>
              </a:rPr>
              <a:t>(ii) </a:t>
            </a:r>
            <a:r>
              <a:rPr lang="pl-PL" sz="1400" dirty="0" err="1">
                <a:solidFill>
                  <a:srgbClr val="0000CC"/>
                </a:solidFill>
              </a:rPr>
              <a:t>description</a:t>
            </a:r>
            <a:r>
              <a:rPr lang="en-US" sz="1400" dirty="0">
                <a:solidFill>
                  <a:srgbClr val="0000CC"/>
                </a:solidFill>
              </a:rPr>
              <a:t> in a formalized language </a:t>
            </a:r>
            <a:r>
              <a:rPr lang="pl-PL" sz="1400" dirty="0" err="1">
                <a:solidFill>
                  <a:srgbClr val="0000CC"/>
                </a:solidFill>
              </a:rPr>
              <a:t>used</a:t>
            </a:r>
            <a:r>
              <a:rPr lang="pl-PL" sz="1400" dirty="0">
                <a:solidFill>
                  <a:srgbClr val="0000CC"/>
                </a:solidFill>
              </a:rPr>
              <a:t> by the </a:t>
            </a:r>
            <a:r>
              <a:rPr lang="en-US" sz="1400" dirty="0">
                <a:solidFill>
                  <a:srgbClr val="0000CC"/>
                </a:solidFill>
              </a:rPr>
              <a:t>control of </a:t>
            </a:r>
            <a:r>
              <a:rPr lang="pl-PL" sz="1400" dirty="0">
                <a:solidFill>
                  <a:srgbClr val="0000CC"/>
                </a:solidFill>
              </a:rPr>
              <a:t>c</a:t>
            </a:r>
            <a:r>
              <a:rPr lang="en-US" sz="1400" dirty="0">
                <a:solidFill>
                  <a:srgbClr val="0000CC"/>
                </a:solidFill>
              </a:rPr>
              <a:t>-granule </a:t>
            </a:r>
            <a:r>
              <a:rPr lang="pl-PL" sz="1400" dirty="0">
                <a:solidFill>
                  <a:srgbClr val="0000CC"/>
                </a:solidFill>
              </a:rPr>
              <a:t>to </a:t>
            </a:r>
            <a:r>
              <a:rPr lang="pl-PL" sz="1400" dirty="0" err="1">
                <a:solidFill>
                  <a:srgbClr val="0000CC"/>
                </a:solidFill>
              </a:rPr>
              <a:t>specify</a:t>
            </a:r>
            <a:r>
              <a:rPr lang="pl-PL" sz="1400" dirty="0">
                <a:solidFill>
                  <a:srgbClr val="0000CC"/>
                </a:solidFill>
              </a:rPr>
              <a:t> </a:t>
            </a:r>
            <a:r>
              <a:rPr lang="pl-PL" sz="1400" dirty="0" err="1">
                <a:solidFill>
                  <a:srgbClr val="0000CC"/>
                </a:solidFill>
              </a:rPr>
              <a:t>properly</a:t>
            </a:r>
            <a:r>
              <a:rPr lang="pl-PL" sz="1400" dirty="0">
                <a:solidFill>
                  <a:srgbClr val="0000CC"/>
                </a:solidFill>
              </a:rPr>
              <a:t> </a:t>
            </a:r>
            <a:r>
              <a:rPr lang="en-US" sz="1400" dirty="0">
                <a:solidFill>
                  <a:srgbClr val="0000CC"/>
                </a:solidFill>
              </a:rPr>
              <a:t>analytical optimization problems</a:t>
            </a:r>
            <a:r>
              <a:rPr lang="pl-PL" sz="1400" dirty="0">
                <a:solidFill>
                  <a:srgbClr val="0000CC"/>
                </a:solidFill>
              </a:rPr>
              <a:t>. </a:t>
            </a:r>
          </a:p>
        </p:txBody>
      </p:sp>
      <p:sp>
        <p:nvSpPr>
          <p:cNvPr id="7" name="Prostokąt 3"/>
          <p:cNvSpPr>
            <a:spLocks noChangeArrowheads="1"/>
          </p:cNvSpPr>
          <p:nvPr/>
        </p:nvSpPr>
        <p:spPr bwMode="auto">
          <a:xfrm>
            <a:off x="107001" y="5930802"/>
            <a:ext cx="8808147" cy="826380"/>
          </a:xfrm>
          <a:prstGeom prst="rect">
            <a:avLst/>
          </a:prstGeom>
          <a:noFill/>
          <a:ln w="9525">
            <a:noFill/>
            <a:miter lim="800000"/>
            <a:headEnd/>
            <a:tailEnd/>
          </a:ln>
        </p:spPr>
        <p:txBody>
          <a:bodyPr wrap="square">
            <a:spAutoFit/>
          </a:bodyPr>
          <a:lstStyle/>
          <a:p>
            <a:pPr>
              <a:lnSpc>
                <a:spcPct val="90000"/>
              </a:lnSpc>
            </a:pPr>
            <a:r>
              <a:rPr lang="pl-PL" sz="1400" dirty="0">
                <a:solidFill>
                  <a:srgbClr val="0000FF"/>
                </a:solidFill>
              </a:rPr>
              <a:t>[…] </a:t>
            </a:r>
            <a:r>
              <a:rPr lang="en-US" sz="1400" i="1" dirty="0">
                <a:solidFill>
                  <a:srgbClr val="0000FF"/>
                </a:solidFill>
              </a:rPr>
              <a:t>Information granulation </a:t>
            </a:r>
            <a:r>
              <a:rPr lang="pl-PL" sz="1400" i="1" dirty="0">
                <a:solidFill>
                  <a:srgbClr val="0000FF"/>
                </a:solidFill>
              </a:rPr>
              <a:t>p</a:t>
            </a:r>
            <a:r>
              <a:rPr lang="en-US" sz="1400" i="1" dirty="0">
                <a:solidFill>
                  <a:srgbClr val="0000FF"/>
                </a:solidFill>
              </a:rPr>
              <a:t>lays a key role in implementation of the strategy</a:t>
            </a:r>
            <a:r>
              <a:rPr lang="pl-PL" sz="1400" i="1" dirty="0">
                <a:solidFill>
                  <a:srgbClr val="0000FF"/>
                </a:solidFill>
              </a:rPr>
              <a:t> </a:t>
            </a:r>
            <a:r>
              <a:rPr lang="en-US" sz="1400" i="1" dirty="0">
                <a:solidFill>
                  <a:srgbClr val="0000FF"/>
                </a:solidFill>
              </a:rPr>
              <a:t>of divide-and-conquer in human problem-solving</a:t>
            </a:r>
            <a:r>
              <a:rPr lang="pl-PL" sz="1400" i="1" dirty="0">
                <a:solidFill>
                  <a:srgbClr val="0000FF"/>
                </a:solidFill>
              </a:rPr>
              <a:t>. </a:t>
            </a:r>
            <a:r>
              <a:rPr lang="pl-PL" sz="1500" i="1" dirty="0">
                <a:solidFill>
                  <a:srgbClr val="0000FF"/>
                </a:solidFill>
              </a:rPr>
              <a:t>		</a:t>
            </a:r>
            <a:r>
              <a:rPr lang="en-US" sz="1200" i="1" dirty="0" err="1">
                <a:solidFill>
                  <a:srgbClr val="0000FF"/>
                </a:solidFill>
              </a:rPr>
              <a:t>Lotfi</a:t>
            </a:r>
            <a:r>
              <a:rPr lang="en-US" sz="1200" i="1" dirty="0">
                <a:solidFill>
                  <a:srgbClr val="0000FF"/>
                </a:solidFill>
              </a:rPr>
              <a:t> A. </a:t>
            </a:r>
            <a:r>
              <a:rPr lang="en-US" sz="1200" i="1" dirty="0" err="1">
                <a:solidFill>
                  <a:srgbClr val="0000FF"/>
                </a:solidFill>
              </a:rPr>
              <a:t>Zadeh</a:t>
            </a:r>
            <a:r>
              <a:rPr lang="en-US" sz="1200" i="1" dirty="0">
                <a:solidFill>
                  <a:srgbClr val="0000FF"/>
                </a:solidFill>
              </a:rPr>
              <a:t>:</a:t>
            </a:r>
            <a:r>
              <a:rPr lang="pl-PL" sz="1200" i="1" dirty="0">
                <a:solidFill>
                  <a:srgbClr val="0000FF"/>
                </a:solidFill>
              </a:rPr>
              <a:t> </a:t>
            </a:r>
            <a:r>
              <a:rPr lang="pl-PL" sz="1200" i="1" dirty="0" err="1">
                <a:solidFill>
                  <a:srgbClr val="0000FF"/>
                </a:solidFill>
              </a:rPr>
              <a:t>Foreword</a:t>
            </a:r>
            <a:r>
              <a:rPr lang="pl-PL" sz="1200" i="1" dirty="0">
                <a:solidFill>
                  <a:srgbClr val="0000FF"/>
                </a:solidFill>
              </a:rPr>
              <a:t>. In: </a:t>
            </a:r>
            <a:r>
              <a:rPr lang="pl-PL" sz="1200" i="1" dirty="0" err="1">
                <a:solidFill>
                  <a:srgbClr val="0000FF"/>
                </a:solidFill>
              </a:rPr>
              <a:t>S.K</a:t>
            </a:r>
            <a:r>
              <a:rPr lang="pl-PL" sz="1200" i="1" dirty="0">
                <a:solidFill>
                  <a:srgbClr val="0000FF"/>
                </a:solidFill>
              </a:rPr>
              <a:t>. Pal, </a:t>
            </a:r>
            <a:r>
              <a:rPr lang="pl-PL" sz="1200" i="1" dirty="0" err="1">
                <a:solidFill>
                  <a:srgbClr val="0000FF"/>
                </a:solidFill>
              </a:rPr>
              <a:t>L.Polkowski</a:t>
            </a:r>
            <a:r>
              <a:rPr lang="pl-PL" sz="1200" i="1" dirty="0">
                <a:solidFill>
                  <a:srgbClr val="0000FF"/>
                </a:solidFill>
              </a:rPr>
              <a:t>, A. Skowron (</a:t>
            </a:r>
            <a:r>
              <a:rPr lang="pl-PL" sz="1200" i="1" dirty="0" err="1">
                <a:solidFill>
                  <a:srgbClr val="0000FF"/>
                </a:solidFill>
              </a:rPr>
              <a:t>eds</a:t>
            </a:r>
            <a:r>
              <a:rPr lang="pl-PL" sz="1200" i="1" dirty="0">
                <a:solidFill>
                  <a:srgbClr val="0000FF"/>
                </a:solidFill>
              </a:rPr>
              <a:t>.) </a:t>
            </a:r>
            <a:r>
              <a:rPr lang="pl-PL" sz="1200" i="1" dirty="0" err="1">
                <a:solidFill>
                  <a:srgbClr val="0000FF"/>
                </a:solidFill>
              </a:rPr>
              <a:t>Rough-Neural</a:t>
            </a:r>
            <a:endParaRPr lang="pl-PL" sz="1200" i="1" dirty="0">
              <a:solidFill>
                <a:srgbClr val="0000FF"/>
              </a:solidFill>
            </a:endParaRPr>
          </a:p>
          <a:p>
            <a:pPr>
              <a:lnSpc>
                <a:spcPct val="90000"/>
              </a:lnSpc>
            </a:pPr>
            <a:r>
              <a:rPr lang="pl-PL" sz="1200" i="1" dirty="0">
                <a:solidFill>
                  <a:srgbClr val="0000FF"/>
                </a:solidFill>
              </a:rPr>
              <a:t>				        Computing. </a:t>
            </a:r>
            <a:r>
              <a:rPr lang="pl-PL" sz="1200" i="1" dirty="0" err="1">
                <a:solidFill>
                  <a:srgbClr val="0000FF"/>
                </a:solidFill>
              </a:rPr>
              <a:t>Techniques</a:t>
            </a:r>
            <a:r>
              <a:rPr lang="pl-PL" sz="1200" i="1" dirty="0">
                <a:solidFill>
                  <a:srgbClr val="0000FF"/>
                </a:solidFill>
              </a:rPr>
              <a:t> for Computing with </a:t>
            </a:r>
            <a:r>
              <a:rPr lang="pl-PL" sz="1200" i="1" dirty="0" err="1">
                <a:solidFill>
                  <a:srgbClr val="0000FF"/>
                </a:solidFill>
              </a:rPr>
              <a:t>Words</a:t>
            </a:r>
            <a:r>
              <a:rPr lang="pl-PL" sz="1200" i="1" dirty="0">
                <a:solidFill>
                  <a:srgbClr val="0000FF"/>
                </a:solidFill>
              </a:rPr>
              <a:t>. Springer 2004.</a:t>
            </a:r>
          </a:p>
          <a:p>
            <a:pPr>
              <a:lnSpc>
                <a:spcPct val="90000"/>
              </a:lnSpc>
            </a:pPr>
            <a:r>
              <a:rPr lang="pl-PL" sz="1200" i="1" dirty="0">
                <a:solidFill>
                  <a:srgbClr val="0000FF"/>
                </a:solidFill>
              </a:rPr>
              <a:t>                                                             </a:t>
            </a:r>
            <a:r>
              <a:rPr lang="en-US" sz="1200" i="1" dirty="0">
                <a:solidFill>
                  <a:srgbClr val="0000FF"/>
                </a:solidFill>
              </a:rPr>
              <a:t>A. H. Maslow: A theory of human motivation. Psychological Review 50: 370-396 (1943)</a:t>
            </a:r>
          </a:p>
        </p:txBody>
      </p:sp>
      <p:cxnSp>
        <p:nvCxnSpPr>
          <p:cNvPr id="9" name="Łącznik prosty ze strzałką 8"/>
          <p:cNvCxnSpPr/>
          <p:nvPr/>
        </p:nvCxnSpPr>
        <p:spPr>
          <a:xfrm flipH="1">
            <a:off x="683568" y="5457535"/>
            <a:ext cx="216024" cy="419737"/>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0958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3053AA8-699F-FD83-1664-91E0AB628830}"/>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5C4D3712-09D2-569E-9AF9-73AA36085306}"/>
              </a:ext>
            </a:extLst>
          </p:cNvPr>
          <p:cNvSpPr txBox="1">
            <a:spLocks noChangeArrowheads="1"/>
          </p:cNvSpPr>
          <p:nvPr/>
        </p:nvSpPr>
        <p:spPr bwMode="auto">
          <a:xfrm>
            <a:off x="61434" y="68867"/>
            <a:ext cx="9025248" cy="9838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pl-PL" sz="2800" b="1" dirty="0">
                <a:solidFill>
                  <a:srgbClr val="0000CC"/>
                </a:solidFill>
              </a:rPr>
              <a:t>CHALLENGES RELATED TO LANGUAGES OF </a:t>
            </a:r>
          </a:p>
          <a:p>
            <a:pPr eaLnBrk="1" hangingPunct="1">
              <a:defRPr/>
            </a:pPr>
            <a:r>
              <a:rPr lang="en-US" sz="2800" b="1" dirty="0">
                <a:solidFill>
                  <a:srgbClr val="0000CC"/>
                </a:solidFill>
              </a:rPr>
              <a:t>C-GRANULES</a:t>
            </a:r>
            <a:r>
              <a:rPr lang="pl-PL" sz="2800" b="1" dirty="0">
                <a:solidFill>
                  <a:srgbClr val="0000CC"/>
                </a:solidFill>
              </a:rPr>
              <a:t>: EXAMPLES</a:t>
            </a:r>
            <a:endParaRPr lang="en-US" sz="2800" b="1" dirty="0">
              <a:solidFill>
                <a:srgbClr val="0000CC"/>
              </a:solidFill>
            </a:endParaRPr>
          </a:p>
          <a:p>
            <a:pPr algn="l" eaLnBrk="1" hangingPunct="1">
              <a:defRPr/>
            </a:pPr>
            <a:endParaRPr lang="en-US" sz="2400" b="1" dirty="0">
              <a:latin typeface="+mn-lt"/>
            </a:endParaRPr>
          </a:p>
        </p:txBody>
      </p:sp>
      <p:sp>
        <p:nvSpPr>
          <p:cNvPr id="2" name="Symbol zastępczy numeru slajdu 1">
            <a:extLst>
              <a:ext uri="{FF2B5EF4-FFF2-40B4-BE49-F238E27FC236}">
                <a16:creationId xmlns="" xmlns:a16="http://schemas.microsoft.com/office/drawing/2014/main" id="{C9F02A86-04BE-F7E6-4DAB-0500CE3D33F2}"/>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69</a:t>
            </a:fld>
            <a:endParaRPr lang="pl-PL"/>
          </a:p>
        </p:txBody>
      </p:sp>
      <p:sp>
        <p:nvSpPr>
          <p:cNvPr id="3" name="pole tekstowe 2">
            <a:extLst>
              <a:ext uri="{FF2B5EF4-FFF2-40B4-BE49-F238E27FC236}">
                <a16:creationId xmlns="" xmlns:a16="http://schemas.microsoft.com/office/drawing/2014/main" id="{304E154E-FFDB-77AA-0425-08EC5E974BE1}"/>
              </a:ext>
            </a:extLst>
          </p:cNvPr>
          <p:cNvSpPr txBox="1"/>
          <p:nvPr/>
        </p:nvSpPr>
        <p:spPr>
          <a:xfrm>
            <a:off x="156477" y="932313"/>
            <a:ext cx="8835162" cy="5940088"/>
          </a:xfrm>
          <a:prstGeom prst="rect">
            <a:avLst/>
          </a:prstGeom>
          <a:noFill/>
        </p:spPr>
        <p:txBody>
          <a:bodyPr wrap="square" rtlCol="0">
            <a:spAutoFit/>
          </a:bodyPr>
          <a:lstStyle/>
          <a:p>
            <a:pPr marL="342900" indent="-342900">
              <a:buFont typeface="Arial" panose="020B0604020202020204" pitchFamily="34" charset="0"/>
              <a:buChar char="•"/>
            </a:pPr>
            <a:r>
              <a:rPr lang="en-US" sz="2000" noProof="0" dirty="0">
                <a:solidFill>
                  <a:srgbClr val="0000CC"/>
                </a:solidFill>
              </a:rPr>
              <a:t>The development of theoretical foundations </a:t>
            </a:r>
            <a:r>
              <a:rPr lang="en-US" sz="2000" dirty="0">
                <a:solidFill>
                  <a:srgbClr val="0000CC"/>
                </a:solidFill>
              </a:rPr>
              <a:t>of granular </a:t>
            </a:r>
            <a:r>
              <a:rPr lang="en-US" sz="2000" noProof="0" dirty="0">
                <a:solidFill>
                  <a:srgbClr val="0000CC"/>
                </a:solidFill>
              </a:rPr>
              <a:t>languages concerning, </a:t>
            </a:r>
            <a:r>
              <a:rPr lang="en-US" sz="2000" dirty="0">
                <a:solidFill>
                  <a:srgbClr val="0000CC"/>
                </a:solidFill>
              </a:rPr>
              <a:t>e.g.</a:t>
            </a:r>
            <a:r>
              <a:rPr lang="en-US" sz="2000" noProof="0" dirty="0">
                <a:solidFill>
                  <a:srgbClr val="0000CC"/>
                </a:solidFill>
              </a:rPr>
              <a:t>,</a:t>
            </a:r>
          </a:p>
          <a:p>
            <a:pPr marL="800100" lvl="1" indent="-342900">
              <a:buFont typeface="Arial" panose="020B0604020202020204" pitchFamily="34" charset="0"/>
              <a:buChar char="•"/>
            </a:pPr>
            <a:r>
              <a:rPr lang="en-US" sz="2000" noProof="0" dirty="0" err="1">
                <a:solidFill>
                  <a:srgbClr val="0000CC"/>
                </a:solidFill>
              </a:rPr>
              <a:t>expressibility</a:t>
            </a:r>
            <a:r>
              <a:rPr lang="en-US" sz="2000" noProof="0" dirty="0">
                <a:solidFill>
                  <a:srgbClr val="0000CC"/>
                </a:solidFill>
              </a:rPr>
              <a:t> vs complexity, </a:t>
            </a:r>
            <a:r>
              <a:rPr lang="en-US" sz="2000" dirty="0">
                <a:solidFill>
                  <a:srgbClr val="0000CC"/>
                </a:solidFill>
              </a:rPr>
              <a:t>particularly related to the design and analysis of control of c-granules</a:t>
            </a:r>
          </a:p>
          <a:p>
            <a:pPr marL="800100" lvl="1" indent="-342900">
              <a:buFont typeface="Arial" panose="020B0604020202020204" pitchFamily="34" charset="0"/>
              <a:buChar char="•"/>
            </a:pPr>
            <a:r>
              <a:rPr lang="en-US" sz="2000" dirty="0">
                <a:solidFill>
                  <a:srgbClr val="0000CC"/>
                </a:solidFill>
              </a:rPr>
              <a:t>dialogues with domain experts and/or </a:t>
            </a:r>
            <a:r>
              <a:rPr lang="en-US" sz="2000" dirty="0" err="1">
                <a:solidFill>
                  <a:srgbClr val="0000CC"/>
                </a:solidFill>
              </a:rPr>
              <a:t>LMM</a:t>
            </a:r>
            <a:r>
              <a:rPr lang="en-US" sz="2000" dirty="0">
                <a:solidFill>
                  <a:srgbClr val="0000CC"/>
                </a:solidFill>
              </a:rPr>
              <a:t> supporting development of languages.</a:t>
            </a:r>
            <a:endParaRPr lang="en-US" sz="2000" noProof="0" dirty="0">
              <a:solidFill>
                <a:srgbClr val="0000CC"/>
              </a:solidFill>
            </a:endParaRPr>
          </a:p>
          <a:p>
            <a:pPr marL="342900" indent="-342900">
              <a:buFont typeface="Arial" panose="020B0604020202020204" pitchFamily="34" charset="0"/>
              <a:buChar char="•"/>
            </a:pPr>
            <a:r>
              <a:rPr lang="en-US" sz="2000" noProof="0" dirty="0">
                <a:solidFill>
                  <a:srgbClr val="0000CC"/>
                </a:solidFill>
              </a:rPr>
              <a:t>The discovery of relevant languages on different hierarchical levels of granules supporting, e.g., </a:t>
            </a:r>
          </a:p>
          <a:p>
            <a:pPr marL="800100" lvl="1" indent="-342900">
              <a:buFont typeface="Arial" panose="020B0604020202020204" pitchFamily="34" charset="0"/>
              <a:buChar char="•"/>
            </a:pPr>
            <a:r>
              <a:rPr lang="en-US" sz="2000" dirty="0">
                <a:solidFill>
                  <a:srgbClr val="0000CC"/>
                </a:solidFill>
              </a:rPr>
              <a:t>reducing </a:t>
            </a:r>
            <a:r>
              <a:rPr lang="en-US" sz="2000" noProof="0" dirty="0">
                <a:solidFill>
                  <a:srgbClr val="0000CC"/>
                </a:solidFill>
              </a:rPr>
              <a:t>the number of hierarchical levels, </a:t>
            </a:r>
          </a:p>
          <a:p>
            <a:pPr marL="800100" lvl="1" indent="-342900">
              <a:buFont typeface="Arial" panose="020B0604020202020204" pitchFamily="34" charset="0"/>
              <a:buChar char="•"/>
            </a:pPr>
            <a:r>
              <a:rPr lang="en-US" sz="2000" noProof="0" dirty="0">
                <a:solidFill>
                  <a:srgbClr val="0000CC"/>
                </a:solidFill>
              </a:rPr>
              <a:t>cooperation of c-granules from societies of c-granules aiming to solve the specified problems</a:t>
            </a:r>
          </a:p>
          <a:p>
            <a:pPr marL="800100" lvl="1" indent="-342900">
              <a:buFont typeface="Arial" panose="020B0604020202020204" pitchFamily="34" charset="0"/>
              <a:buChar char="•"/>
            </a:pPr>
            <a:r>
              <a:rPr lang="en-US" sz="2000" noProof="0" dirty="0" err="1">
                <a:solidFill>
                  <a:srgbClr val="0000CC"/>
                </a:solidFill>
              </a:rPr>
              <a:t>explainability</a:t>
            </a:r>
            <a:r>
              <a:rPr lang="en-US" sz="2000" noProof="0" dirty="0">
                <a:solidFill>
                  <a:srgbClr val="0000CC"/>
                </a:solidFill>
              </a:rPr>
              <a:t> issues of languages of c-granules.</a:t>
            </a:r>
          </a:p>
          <a:p>
            <a:pPr marL="342900" indent="-342900">
              <a:buFont typeface="Arial" panose="020B0604020202020204" pitchFamily="34" charset="0"/>
              <a:buChar char="•"/>
            </a:pPr>
            <a:r>
              <a:rPr lang="en-US" sz="2000" noProof="0" dirty="0">
                <a:solidFill>
                  <a:srgbClr val="0000CC"/>
                </a:solidFill>
              </a:rPr>
              <a:t>The discovery of decomposition strategies for languages through hierarchical levels toward the physical level or formalized (mathematical) level.</a:t>
            </a:r>
          </a:p>
          <a:p>
            <a:pPr marL="342900" indent="-342900">
              <a:buFont typeface="Arial" panose="020B0604020202020204" pitchFamily="34" charset="0"/>
              <a:buChar char="•"/>
            </a:pPr>
            <a:r>
              <a:rPr lang="en-US" sz="2000" dirty="0">
                <a:solidFill>
                  <a:srgbClr val="0000CC"/>
                </a:solidFill>
              </a:rPr>
              <a:t>The discovery of languages that support the synthesis of compound sensors and</a:t>
            </a:r>
            <a:r>
              <a:rPr lang="pl-PL" sz="2000" dirty="0">
                <a:solidFill>
                  <a:srgbClr val="0000CC"/>
                </a:solidFill>
              </a:rPr>
              <a:t>/</a:t>
            </a:r>
            <a:r>
              <a:rPr lang="pl-PL" sz="2000">
                <a:solidFill>
                  <a:srgbClr val="0000CC"/>
                </a:solidFill>
              </a:rPr>
              <a:t>or</a:t>
            </a:r>
            <a:r>
              <a:rPr lang="en-US" sz="2000">
                <a:solidFill>
                  <a:srgbClr val="0000CC"/>
                </a:solidFill>
              </a:rPr>
              <a:t> </a:t>
            </a:r>
            <a:r>
              <a:rPr lang="en-US" sz="2000" dirty="0">
                <a:solidFill>
                  <a:srgbClr val="0000CC"/>
                </a:solidFill>
              </a:rPr>
              <a:t>actuators used to solve specified problems whose behaviors depend on physical laws expressed in the languages.</a:t>
            </a:r>
          </a:p>
          <a:p>
            <a:pPr marL="342900" indent="-342900">
              <a:buFont typeface="Arial" panose="020B0604020202020204" pitchFamily="34" charset="0"/>
              <a:buChar char="•"/>
            </a:pPr>
            <a:r>
              <a:rPr lang="en-US" sz="2000" dirty="0">
                <a:solidFill>
                  <a:srgbClr val="0000CC"/>
                </a:solidFill>
              </a:rPr>
              <a:t>…</a:t>
            </a:r>
            <a:endParaRPr lang="en-US" sz="2000" noProof="0" dirty="0">
              <a:solidFill>
                <a:srgbClr val="0000CC"/>
              </a:solidFill>
            </a:endParaRPr>
          </a:p>
        </p:txBody>
      </p:sp>
    </p:spTree>
    <p:extLst>
      <p:ext uri="{BB962C8B-B14F-4D97-AF65-F5344CB8AC3E}">
        <p14:creationId xmlns:p14="http://schemas.microsoft.com/office/powerpoint/2010/main" val="59851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CCCFD4A-66ED-FE74-EB7E-770257BCA41E}"/>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60F957E7-09F4-7E93-F6D1-0BC5B0BAC0F0}"/>
              </a:ext>
            </a:extLst>
          </p:cNvPr>
          <p:cNvSpPr>
            <a:spLocks noGrp="1"/>
          </p:cNvSpPr>
          <p:nvPr>
            <p:ph type="title"/>
          </p:nvPr>
        </p:nvSpPr>
        <p:spPr>
          <a:xfrm>
            <a:off x="395536" y="188640"/>
            <a:ext cx="8229600" cy="785813"/>
          </a:xfrm>
        </p:spPr>
        <p:txBody>
          <a:bodyPr/>
          <a:lstStyle/>
          <a:p>
            <a:r>
              <a:rPr lang="pl-PL" b="1"/>
              <a:t>COMPLEX SYSTEMS</a:t>
            </a:r>
            <a:endParaRPr lang="en-US" b="1"/>
          </a:p>
        </p:txBody>
      </p:sp>
      <p:sp>
        <p:nvSpPr>
          <p:cNvPr id="2" name="pole tekstowe 1">
            <a:extLst>
              <a:ext uri="{FF2B5EF4-FFF2-40B4-BE49-F238E27FC236}">
                <a16:creationId xmlns="" xmlns:a16="http://schemas.microsoft.com/office/drawing/2014/main" id="{B8851411-D786-F238-1278-F898DACBDEC1}"/>
              </a:ext>
            </a:extLst>
          </p:cNvPr>
          <p:cNvSpPr txBox="1"/>
          <p:nvPr/>
        </p:nvSpPr>
        <p:spPr>
          <a:xfrm>
            <a:off x="107504" y="1412776"/>
            <a:ext cx="8928992" cy="3416320"/>
          </a:xfrm>
          <a:prstGeom prst="rect">
            <a:avLst/>
          </a:prstGeom>
          <a:noFill/>
        </p:spPr>
        <p:txBody>
          <a:bodyPr wrap="square" rtlCol="0">
            <a:spAutoFit/>
          </a:bodyPr>
          <a:lstStyle/>
          <a:p>
            <a:pPr algn="just"/>
            <a:r>
              <a:rPr lang="en-US" i="1">
                <a:solidFill>
                  <a:srgbClr val="0000FF"/>
                </a:solidFill>
              </a:rPr>
              <a:t>Complex system: </a:t>
            </a:r>
            <a:r>
              <a:rPr lang="en-US">
                <a:solidFill>
                  <a:srgbClr val="0000FF"/>
                </a:solidFill>
              </a:rPr>
              <a:t>the elements are difficult to</a:t>
            </a:r>
            <a:r>
              <a:rPr lang="pl-PL">
                <a:solidFill>
                  <a:srgbClr val="0000FF"/>
                </a:solidFill>
              </a:rPr>
              <a:t> </a:t>
            </a:r>
            <a:r>
              <a:rPr lang="en-US">
                <a:solidFill>
                  <a:srgbClr val="0000FF"/>
                </a:solidFill>
              </a:rPr>
              <a:t>separate. This difficulty</a:t>
            </a:r>
            <a:r>
              <a:rPr lang="pl-PL">
                <a:solidFill>
                  <a:srgbClr val="0000FF"/>
                </a:solidFill>
              </a:rPr>
              <a:t> </a:t>
            </a:r>
            <a:r>
              <a:rPr lang="en-US">
                <a:solidFill>
                  <a:srgbClr val="0000FF"/>
                </a:solidFill>
              </a:rPr>
              <a:t>arises from the interactions between elements. Without interactions,</a:t>
            </a:r>
            <a:r>
              <a:rPr lang="pl-PL">
                <a:solidFill>
                  <a:srgbClr val="0000FF"/>
                </a:solidFill>
              </a:rPr>
              <a:t> </a:t>
            </a:r>
            <a:r>
              <a:rPr lang="en-US">
                <a:solidFill>
                  <a:srgbClr val="0000FF"/>
                </a:solidFill>
              </a:rPr>
              <a:t>elements can be separated. But when interactions are relevant,</a:t>
            </a:r>
            <a:r>
              <a:rPr lang="pl-PL">
                <a:solidFill>
                  <a:srgbClr val="0000FF"/>
                </a:solidFill>
              </a:rPr>
              <a:t> </a:t>
            </a:r>
            <a:r>
              <a:rPr lang="en-US">
                <a:solidFill>
                  <a:srgbClr val="0000FF"/>
                </a:solidFill>
              </a:rPr>
              <a:t>elements co-determine their future states. Thus, the future state of an</a:t>
            </a:r>
            <a:r>
              <a:rPr lang="pl-PL">
                <a:solidFill>
                  <a:srgbClr val="0000FF"/>
                </a:solidFill>
              </a:rPr>
              <a:t> </a:t>
            </a:r>
            <a:r>
              <a:rPr lang="en-US">
                <a:solidFill>
                  <a:srgbClr val="0000FF"/>
                </a:solidFill>
              </a:rPr>
              <a:t>element cannot be determined in isolation, as it co-depends on the states</a:t>
            </a:r>
            <a:r>
              <a:rPr lang="pl-PL">
                <a:solidFill>
                  <a:srgbClr val="0000FF"/>
                </a:solidFill>
              </a:rPr>
              <a:t> </a:t>
            </a:r>
            <a:r>
              <a:rPr lang="en-US">
                <a:solidFill>
                  <a:srgbClr val="0000FF"/>
                </a:solidFill>
              </a:rPr>
              <a:t>of other elements, precisely of those interacting with it.</a:t>
            </a:r>
            <a:endParaRPr lang="pl-PL">
              <a:solidFill>
                <a:srgbClr val="0000FF"/>
              </a:solidFill>
            </a:endParaRPr>
          </a:p>
        </p:txBody>
      </p:sp>
      <p:sp>
        <p:nvSpPr>
          <p:cNvPr id="7" name="pole tekstowe 6">
            <a:extLst>
              <a:ext uri="{FF2B5EF4-FFF2-40B4-BE49-F238E27FC236}">
                <a16:creationId xmlns="" xmlns:a16="http://schemas.microsoft.com/office/drawing/2014/main" id="{FD305EB2-8270-D73E-C7C8-879957BC17D4}"/>
              </a:ext>
            </a:extLst>
          </p:cNvPr>
          <p:cNvSpPr txBox="1"/>
          <p:nvPr/>
        </p:nvSpPr>
        <p:spPr>
          <a:xfrm>
            <a:off x="539552" y="5541064"/>
            <a:ext cx="7488832" cy="923330"/>
          </a:xfrm>
          <a:prstGeom prst="rect">
            <a:avLst/>
          </a:prstGeom>
          <a:noFill/>
        </p:spPr>
        <p:txBody>
          <a:bodyPr wrap="square" rtlCol="0">
            <a:spAutoFit/>
          </a:bodyPr>
          <a:lstStyle/>
          <a:p>
            <a:pPr algn="just"/>
            <a:r>
              <a:rPr lang="en-US" sz="1800" dirty="0">
                <a:solidFill>
                  <a:srgbClr val="0000FF"/>
                </a:solidFill>
              </a:rPr>
              <a:t>Gershenson, C., </a:t>
            </a:r>
            <a:r>
              <a:rPr lang="en-US" sz="1800" dirty="0" err="1">
                <a:solidFill>
                  <a:srgbClr val="0000FF"/>
                </a:solidFill>
              </a:rPr>
              <a:t>Heylighen</a:t>
            </a:r>
            <a:r>
              <a:rPr lang="en-US" sz="1800" dirty="0">
                <a:solidFill>
                  <a:srgbClr val="0000FF"/>
                </a:solidFill>
              </a:rPr>
              <a:t>, F.: How can we think the complex? In: Richardson, K.</a:t>
            </a:r>
            <a:r>
              <a:rPr lang="pl-PL" sz="1800" dirty="0">
                <a:solidFill>
                  <a:srgbClr val="0000FF"/>
                </a:solidFill>
              </a:rPr>
              <a:t> </a:t>
            </a:r>
            <a:r>
              <a:rPr lang="en-US" sz="1800" dirty="0">
                <a:solidFill>
                  <a:srgbClr val="0000FF"/>
                </a:solidFill>
              </a:rPr>
              <a:t>(Ed.): Managing Organizational Complexity: Philosophy, Theory and Application,</a:t>
            </a:r>
            <a:r>
              <a:rPr lang="pl-PL" sz="1800" dirty="0">
                <a:solidFill>
                  <a:srgbClr val="0000FF"/>
                </a:solidFill>
              </a:rPr>
              <a:t> </a:t>
            </a:r>
            <a:r>
              <a:rPr lang="en-US" sz="1800" dirty="0">
                <a:solidFill>
                  <a:srgbClr val="0000FF"/>
                </a:solidFill>
              </a:rPr>
              <a:t>pp. 47–61. Information Age Publishing (2005)</a:t>
            </a:r>
            <a:endParaRPr lang="pl-PL" sz="1800" dirty="0">
              <a:solidFill>
                <a:srgbClr val="0000FF"/>
              </a:solidFill>
            </a:endParaRPr>
          </a:p>
        </p:txBody>
      </p:sp>
      <p:sp>
        <p:nvSpPr>
          <p:cNvPr id="5" name="Symbol zastępczy numeru slajdu 4">
            <a:extLst>
              <a:ext uri="{FF2B5EF4-FFF2-40B4-BE49-F238E27FC236}">
                <a16:creationId xmlns="" xmlns:a16="http://schemas.microsoft.com/office/drawing/2014/main" id="{51CAA6DF-5ACE-F221-488E-274D2396265B}"/>
              </a:ext>
            </a:extLst>
          </p:cNvPr>
          <p:cNvSpPr>
            <a:spLocks noGrp="1"/>
          </p:cNvSpPr>
          <p:nvPr>
            <p:ph type="sldNum" sz="quarter" idx="12"/>
          </p:nvPr>
        </p:nvSpPr>
        <p:spPr/>
        <p:txBody>
          <a:bodyPr/>
          <a:lstStyle/>
          <a:p>
            <a:pPr>
              <a:defRPr/>
            </a:pPr>
            <a:fld id="{D02E777F-298D-4C96-825C-3DC57E52C55E}" type="slidenum">
              <a:rPr lang="pl-PL" smtClean="0"/>
              <a:pPr>
                <a:defRPr/>
              </a:pPr>
              <a:t>7</a:t>
            </a:fld>
            <a:endParaRPr lang="pl-PL"/>
          </a:p>
        </p:txBody>
      </p:sp>
    </p:spTree>
    <p:extLst>
      <p:ext uri="{BB962C8B-B14F-4D97-AF65-F5344CB8AC3E}">
        <p14:creationId xmlns:p14="http://schemas.microsoft.com/office/powerpoint/2010/main" val="27426473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285A935-B482-A803-0651-5916DA207685}"/>
              </a:ext>
            </a:extLst>
          </p:cNvPr>
          <p:cNvSpPr txBox="1">
            <a:spLocks noChangeArrowheads="1"/>
          </p:cNvSpPr>
          <p:nvPr/>
        </p:nvSpPr>
        <p:spPr bwMode="auto">
          <a:xfrm>
            <a:off x="11248" y="1700808"/>
            <a:ext cx="9025248" cy="24080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en-US" sz="3600" b="1" dirty="0">
                <a:solidFill>
                  <a:srgbClr val="0000CC"/>
                </a:solidFill>
              </a:rPr>
              <a:t>EXAMPLES OF</a:t>
            </a:r>
          </a:p>
          <a:p>
            <a:pPr eaLnBrk="1" hangingPunct="1">
              <a:defRPr/>
            </a:pPr>
            <a:r>
              <a:rPr lang="en-US" sz="3600" b="1" dirty="0">
                <a:solidFill>
                  <a:srgbClr val="0000CC"/>
                </a:solidFill>
              </a:rPr>
              <a:t>GRANULAR ALGEBRAS</a:t>
            </a:r>
          </a:p>
          <a:p>
            <a:pPr algn="l" eaLnBrk="1" hangingPunct="1">
              <a:defRPr/>
            </a:pPr>
            <a:endParaRPr lang="en-US" sz="2400" b="1" dirty="0">
              <a:latin typeface="+mn-lt"/>
            </a:endParaRPr>
          </a:p>
        </p:txBody>
      </p:sp>
      <p:sp>
        <p:nvSpPr>
          <p:cNvPr id="2" name="Symbol zastępczy numeru slajdu 1">
            <a:extLst>
              <a:ext uri="{FF2B5EF4-FFF2-40B4-BE49-F238E27FC236}">
                <a16:creationId xmlns=""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70</a:t>
            </a:fld>
            <a:endParaRPr lang="pl-PL"/>
          </a:p>
        </p:txBody>
      </p:sp>
    </p:spTree>
    <p:extLst>
      <p:ext uri="{BB962C8B-B14F-4D97-AF65-F5344CB8AC3E}">
        <p14:creationId xmlns:p14="http://schemas.microsoft.com/office/powerpoint/2010/main" val="3311908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ytuł 1"/>
          <p:cNvSpPr>
            <a:spLocks noGrp="1"/>
          </p:cNvSpPr>
          <p:nvPr>
            <p:ph type="title"/>
          </p:nvPr>
        </p:nvSpPr>
        <p:spPr>
          <a:xfrm>
            <a:off x="32767" y="13167"/>
            <a:ext cx="8964488" cy="2181921"/>
          </a:xfrm>
        </p:spPr>
        <p:txBody>
          <a:bodyPr/>
          <a:lstStyle/>
          <a:p>
            <a:r>
              <a:rPr lang="pl-PL" sz="2400" b="1" dirty="0" err="1"/>
              <a:t>GRANULAR</a:t>
            </a:r>
            <a:r>
              <a:rPr lang="pl-PL" sz="2400" b="1" dirty="0"/>
              <a:t> ALGEBRA </a:t>
            </a:r>
            <a:br>
              <a:rPr lang="pl-PL" sz="2400" b="1" dirty="0"/>
            </a:br>
            <a:r>
              <a:rPr lang="pl-PL" sz="2400" b="1" dirty="0"/>
              <a:t>=</a:t>
            </a:r>
            <a:r>
              <a:rPr lang="en-US" sz="2400" b="1" dirty="0"/>
              <a:t/>
            </a:r>
            <a:br>
              <a:rPr lang="en-US" sz="2400" b="1" dirty="0"/>
            </a:br>
            <a:r>
              <a:rPr lang="pl-PL" sz="2400" b="1" dirty="0" err="1"/>
              <a:t>ATOMIC</a:t>
            </a:r>
            <a:r>
              <a:rPr lang="pl-PL" sz="2400" b="1" dirty="0"/>
              <a:t> </a:t>
            </a:r>
            <a:r>
              <a:rPr lang="en-US" sz="2400" b="1" dirty="0"/>
              <a:t>GRANULES</a:t>
            </a:r>
            <a:r>
              <a:rPr lang="pl-PL" sz="2400" b="1" dirty="0"/>
              <a:t> </a:t>
            </a:r>
            <a:br>
              <a:rPr lang="pl-PL" sz="2400" b="1" dirty="0"/>
            </a:br>
            <a:r>
              <a:rPr lang="pl-PL" sz="2400" b="1" dirty="0"/>
              <a:t>+ </a:t>
            </a:r>
            <a:br>
              <a:rPr lang="pl-PL" sz="2400" b="1" dirty="0"/>
            </a:br>
            <a:r>
              <a:rPr lang="pl-PL" sz="2400" b="1" dirty="0"/>
              <a:t>OPERATIONS ON </a:t>
            </a:r>
            <a:r>
              <a:rPr lang="pl-PL" sz="2400" b="1" dirty="0" err="1"/>
              <a:t>GRANULES</a:t>
            </a:r>
            <a:endParaRPr lang="en-US" sz="2400" b="1" dirty="0"/>
          </a:p>
        </p:txBody>
      </p:sp>
      <p:sp>
        <p:nvSpPr>
          <p:cNvPr id="29700" name="Oval 3"/>
          <p:cNvSpPr>
            <a:spLocks noChangeArrowheads="1"/>
          </p:cNvSpPr>
          <p:nvPr/>
        </p:nvSpPr>
        <p:spPr bwMode="auto">
          <a:xfrm>
            <a:off x="539552" y="2976506"/>
            <a:ext cx="1524000" cy="1371600"/>
          </a:xfrm>
          <a:prstGeom prst="ellipse">
            <a:avLst/>
          </a:prstGeom>
          <a:solidFill>
            <a:srgbClr val="99CC00"/>
          </a:solidFill>
          <a:ln w="28575">
            <a:solidFill>
              <a:schemeClr val="tx1"/>
            </a:solidFill>
            <a:round/>
            <a:headEnd/>
            <a:tailEnd/>
          </a:ln>
        </p:spPr>
        <p:txBody>
          <a:bodyPr wrap="none" anchor="ctr"/>
          <a:lstStyle/>
          <a:p>
            <a:endParaRPr lang="en-US" sz="1800"/>
          </a:p>
        </p:txBody>
      </p:sp>
      <p:grpSp>
        <p:nvGrpSpPr>
          <p:cNvPr id="2" name="Grupa 9"/>
          <p:cNvGrpSpPr>
            <a:grpSpLocks/>
          </p:cNvGrpSpPr>
          <p:nvPr/>
        </p:nvGrpSpPr>
        <p:grpSpPr bwMode="auto">
          <a:xfrm>
            <a:off x="3419872" y="2999086"/>
            <a:ext cx="1524000" cy="1371600"/>
            <a:chOff x="5076056" y="1988840"/>
            <a:chExt cx="1524000" cy="1371600"/>
          </a:xfrm>
        </p:grpSpPr>
        <p:sp>
          <p:nvSpPr>
            <p:cNvPr id="29710" name="Oval 3"/>
            <p:cNvSpPr>
              <a:spLocks noChangeArrowheads="1"/>
            </p:cNvSpPr>
            <p:nvPr/>
          </p:nvSpPr>
          <p:spPr bwMode="auto">
            <a:xfrm>
              <a:off x="5076056" y="1988840"/>
              <a:ext cx="1524000" cy="1371600"/>
            </a:xfrm>
            <a:prstGeom prst="ellipse">
              <a:avLst/>
            </a:prstGeom>
            <a:solidFill>
              <a:srgbClr val="99CC00"/>
            </a:solidFill>
            <a:ln w="28575">
              <a:solidFill>
                <a:schemeClr val="tx1"/>
              </a:solidFill>
              <a:round/>
              <a:headEnd/>
              <a:tailEnd/>
            </a:ln>
          </p:spPr>
          <p:txBody>
            <a:bodyPr wrap="none" anchor="ctr"/>
            <a:lstStyle/>
            <a:p>
              <a:endParaRPr lang="en-US" sz="1800"/>
            </a:p>
          </p:txBody>
        </p:sp>
        <p:sp>
          <p:nvSpPr>
            <p:cNvPr id="29711" name="Oval 3"/>
            <p:cNvSpPr>
              <a:spLocks noChangeArrowheads="1"/>
            </p:cNvSpPr>
            <p:nvPr/>
          </p:nvSpPr>
          <p:spPr bwMode="auto">
            <a:xfrm>
              <a:off x="5265337" y="2096644"/>
              <a:ext cx="1152128" cy="1155576"/>
            </a:xfrm>
            <a:prstGeom prst="ellipse">
              <a:avLst/>
            </a:prstGeom>
            <a:solidFill>
              <a:srgbClr val="00B0F0"/>
            </a:solidFill>
            <a:ln w="28575">
              <a:solidFill>
                <a:schemeClr val="tx1"/>
              </a:solidFill>
              <a:round/>
              <a:headEnd/>
              <a:tailEnd/>
            </a:ln>
          </p:spPr>
          <p:txBody>
            <a:bodyPr wrap="none" anchor="ctr"/>
            <a:lstStyle/>
            <a:p>
              <a:endParaRPr lang="en-US" sz="1800"/>
            </a:p>
          </p:txBody>
        </p:sp>
        <p:sp>
          <p:nvSpPr>
            <p:cNvPr id="29712" name="Oval 3"/>
            <p:cNvSpPr>
              <a:spLocks noChangeArrowheads="1"/>
            </p:cNvSpPr>
            <p:nvPr/>
          </p:nvSpPr>
          <p:spPr bwMode="auto">
            <a:xfrm>
              <a:off x="5508104" y="2366570"/>
              <a:ext cx="648072" cy="651520"/>
            </a:xfrm>
            <a:prstGeom prst="ellipse">
              <a:avLst/>
            </a:prstGeom>
            <a:solidFill>
              <a:srgbClr val="FFFF00"/>
            </a:solidFill>
            <a:ln w="28575">
              <a:solidFill>
                <a:schemeClr val="tx1"/>
              </a:solidFill>
              <a:round/>
              <a:headEnd/>
              <a:tailEnd/>
            </a:ln>
          </p:spPr>
          <p:txBody>
            <a:bodyPr wrap="none" anchor="ctr"/>
            <a:lstStyle/>
            <a:p>
              <a:endParaRPr lang="en-US" sz="1800"/>
            </a:p>
          </p:txBody>
        </p:sp>
      </p:grpSp>
      <p:sp>
        <p:nvSpPr>
          <p:cNvPr id="9" name="Prostokąt 8"/>
          <p:cNvSpPr/>
          <p:nvPr/>
        </p:nvSpPr>
        <p:spPr>
          <a:xfrm>
            <a:off x="6300192" y="2914721"/>
            <a:ext cx="2016224" cy="1872208"/>
          </a:xfrm>
          <a:prstGeom prst="rect">
            <a:avLst/>
          </a:prstGeom>
          <a:gradFill flip="none" rotWithShape="1">
            <a:gsLst>
              <a:gs pos="0">
                <a:srgbClr val="FFF200"/>
              </a:gs>
              <a:gs pos="45000">
                <a:srgbClr val="FF7A00"/>
              </a:gs>
              <a:gs pos="70000">
                <a:srgbClr val="FF0300"/>
              </a:gs>
              <a:gs pos="100000">
                <a:srgbClr val="00B05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upa 13"/>
          <p:cNvGrpSpPr>
            <a:grpSpLocks/>
          </p:cNvGrpSpPr>
          <p:nvPr/>
        </p:nvGrpSpPr>
        <p:grpSpPr bwMode="auto">
          <a:xfrm>
            <a:off x="323528" y="4509120"/>
            <a:ext cx="1955800" cy="2020888"/>
            <a:chOff x="3059832" y="4221088"/>
            <a:chExt cx="1956048" cy="2019672"/>
          </a:xfrm>
        </p:grpSpPr>
        <p:sp>
          <p:nvSpPr>
            <p:cNvPr id="29707" name="Oval 3"/>
            <p:cNvSpPr>
              <a:spLocks noChangeArrowheads="1"/>
            </p:cNvSpPr>
            <p:nvPr/>
          </p:nvSpPr>
          <p:spPr bwMode="auto">
            <a:xfrm>
              <a:off x="3059832" y="4581128"/>
              <a:ext cx="1524000" cy="1371600"/>
            </a:xfrm>
            <a:prstGeom prst="ellipse">
              <a:avLst/>
            </a:prstGeom>
            <a:solidFill>
              <a:srgbClr val="99CC00"/>
            </a:solidFill>
            <a:ln w="28575">
              <a:solidFill>
                <a:schemeClr val="tx1"/>
              </a:solidFill>
              <a:round/>
              <a:headEnd/>
              <a:tailEnd/>
            </a:ln>
          </p:spPr>
          <p:txBody>
            <a:bodyPr wrap="none" anchor="ctr"/>
            <a:lstStyle/>
            <a:p>
              <a:endParaRPr lang="en-US" sz="1800"/>
            </a:p>
          </p:txBody>
        </p:sp>
        <p:sp>
          <p:nvSpPr>
            <p:cNvPr id="29708" name="Oval 3"/>
            <p:cNvSpPr>
              <a:spLocks noChangeArrowheads="1"/>
            </p:cNvSpPr>
            <p:nvPr/>
          </p:nvSpPr>
          <p:spPr bwMode="auto">
            <a:xfrm>
              <a:off x="3419872" y="4221088"/>
              <a:ext cx="1524000" cy="1371600"/>
            </a:xfrm>
            <a:prstGeom prst="ellipse">
              <a:avLst/>
            </a:prstGeom>
            <a:solidFill>
              <a:srgbClr val="FFFF00">
                <a:alpha val="34901"/>
              </a:srgbClr>
            </a:solidFill>
            <a:ln w="28575">
              <a:solidFill>
                <a:schemeClr val="tx1"/>
              </a:solidFill>
              <a:round/>
              <a:headEnd/>
              <a:tailEnd/>
            </a:ln>
          </p:spPr>
          <p:txBody>
            <a:bodyPr wrap="none" anchor="ctr"/>
            <a:lstStyle/>
            <a:p>
              <a:endParaRPr lang="en-US" sz="1800"/>
            </a:p>
          </p:txBody>
        </p:sp>
        <p:sp>
          <p:nvSpPr>
            <p:cNvPr id="29709" name="Oval 3"/>
            <p:cNvSpPr>
              <a:spLocks noChangeArrowheads="1"/>
            </p:cNvSpPr>
            <p:nvPr/>
          </p:nvSpPr>
          <p:spPr bwMode="auto">
            <a:xfrm>
              <a:off x="3491880" y="4869160"/>
              <a:ext cx="1524000" cy="1371600"/>
            </a:xfrm>
            <a:prstGeom prst="ellipse">
              <a:avLst/>
            </a:prstGeom>
            <a:solidFill>
              <a:srgbClr val="00FFFF">
                <a:alpha val="10196"/>
              </a:srgbClr>
            </a:solidFill>
            <a:ln w="28575">
              <a:solidFill>
                <a:schemeClr val="tx1"/>
              </a:solidFill>
              <a:round/>
              <a:headEnd/>
              <a:tailEnd/>
            </a:ln>
          </p:spPr>
          <p:txBody>
            <a:bodyPr wrap="none" anchor="ctr"/>
            <a:lstStyle/>
            <a:p>
              <a:endParaRPr lang="en-US" sz="1800">
                <a:solidFill>
                  <a:srgbClr val="000000"/>
                </a:solidFill>
              </a:endParaRPr>
            </a:p>
          </p:txBody>
        </p:sp>
      </p:grpSp>
      <p:sp>
        <p:nvSpPr>
          <p:cNvPr id="29706" name="pole tekstowe 14"/>
          <p:cNvSpPr txBox="1">
            <a:spLocks noChangeArrowheads="1"/>
          </p:cNvSpPr>
          <p:nvPr/>
        </p:nvSpPr>
        <p:spPr bwMode="auto">
          <a:xfrm>
            <a:off x="2243008" y="4883170"/>
            <a:ext cx="936625" cy="708025"/>
          </a:xfrm>
          <a:prstGeom prst="rect">
            <a:avLst/>
          </a:prstGeom>
          <a:noFill/>
          <a:ln w="9525">
            <a:noFill/>
            <a:miter lim="800000"/>
            <a:headEnd/>
            <a:tailEnd/>
          </a:ln>
        </p:spPr>
        <p:txBody>
          <a:bodyPr>
            <a:spAutoFit/>
          </a:bodyPr>
          <a:lstStyle/>
          <a:p>
            <a:r>
              <a:rPr lang="pl-PL" sz="4000" b="1"/>
              <a:t>…</a:t>
            </a:r>
            <a:endParaRPr lang="en-US" sz="4000" b="1"/>
          </a:p>
        </p:txBody>
      </p: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71</a:t>
            </a:fld>
            <a:endParaRPr lang="pl-PL"/>
          </a:p>
        </p:txBody>
      </p:sp>
      <p:sp>
        <p:nvSpPr>
          <p:cNvPr id="5" name="pole tekstowe 4">
            <a:extLst>
              <a:ext uri="{FF2B5EF4-FFF2-40B4-BE49-F238E27FC236}">
                <a16:creationId xmlns="" xmlns:a16="http://schemas.microsoft.com/office/drawing/2014/main" id="{CD0C6B0C-9BAC-4495-43C0-0277F7BB7B23}"/>
              </a:ext>
            </a:extLst>
          </p:cNvPr>
          <p:cNvSpPr txBox="1"/>
          <p:nvPr/>
        </p:nvSpPr>
        <p:spPr>
          <a:xfrm>
            <a:off x="2711322" y="5090318"/>
            <a:ext cx="6360680" cy="1477328"/>
          </a:xfrm>
          <a:prstGeom prst="rect">
            <a:avLst/>
          </a:prstGeom>
          <a:noFill/>
        </p:spPr>
        <p:txBody>
          <a:bodyPr wrap="square" lIns="0" tIns="0" rIns="0" bIns="0" rtlCol="0">
            <a:spAutoFit/>
          </a:bodyPr>
          <a:lstStyle/>
          <a:p>
            <a:pPr algn="ctr"/>
            <a:r>
              <a:rPr lang="en-US" sz="2400" i="1">
                <a:solidFill>
                  <a:srgbClr val="0000FF"/>
                </a:solidFill>
              </a:rPr>
              <a:t>g =(syn(g), </a:t>
            </a:r>
            <a:r>
              <a:rPr lang="en-US" sz="2400" i="1" err="1">
                <a:solidFill>
                  <a:srgbClr val="0000FF"/>
                </a:solidFill>
              </a:rPr>
              <a:t>sem</a:t>
            </a:r>
            <a:r>
              <a:rPr lang="en-US" sz="2400" i="1">
                <a:solidFill>
                  <a:srgbClr val="0000FF"/>
                </a:solidFill>
              </a:rPr>
              <a:t>(g)) – granule</a:t>
            </a:r>
          </a:p>
          <a:p>
            <a:pPr algn="ctr"/>
            <a:r>
              <a:rPr lang="en-US" sz="2400" i="1">
                <a:solidFill>
                  <a:srgbClr val="0000FF"/>
                </a:solidFill>
              </a:rPr>
              <a:t>syn(g) – syntax of g </a:t>
            </a:r>
            <a:r>
              <a:rPr lang="en-US" sz="2400" i="1" noProof="0">
                <a:solidFill>
                  <a:srgbClr val="0000FF"/>
                </a:solidFill>
              </a:rPr>
              <a:t>expressed in a language L</a:t>
            </a:r>
          </a:p>
          <a:p>
            <a:pPr algn="ctr"/>
            <a:r>
              <a:rPr lang="en-US" sz="2400" i="1" noProof="0" err="1">
                <a:solidFill>
                  <a:srgbClr val="0000FF"/>
                </a:solidFill>
              </a:rPr>
              <a:t>sem</a:t>
            </a:r>
            <a:r>
              <a:rPr lang="en-US" sz="2400" i="1" noProof="0">
                <a:solidFill>
                  <a:srgbClr val="0000FF"/>
                </a:solidFill>
              </a:rPr>
              <a:t>(g) – semantics of g: crisp (or fuzzy) set of objects (already defined granules)</a:t>
            </a:r>
          </a:p>
        </p:txBody>
      </p:sp>
      <p:sp>
        <p:nvSpPr>
          <p:cNvPr id="6" name="pole tekstowe 5"/>
          <p:cNvSpPr txBox="1"/>
          <p:nvPr/>
        </p:nvSpPr>
        <p:spPr>
          <a:xfrm>
            <a:off x="179511" y="2350624"/>
            <a:ext cx="8817743" cy="461665"/>
          </a:xfrm>
          <a:prstGeom prst="rect">
            <a:avLst/>
          </a:prstGeom>
          <a:noFill/>
        </p:spPr>
        <p:txBody>
          <a:bodyPr wrap="square" rtlCol="0">
            <a:spAutoFit/>
          </a:bodyPr>
          <a:lstStyle/>
          <a:p>
            <a:r>
              <a:rPr lang="en-US" sz="2400">
                <a:solidFill>
                  <a:srgbClr val="0000FF"/>
                </a:solidFill>
              </a:rPr>
              <a:t>Examples of </a:t>
            </a:r>
            <a:r>
              <a:rPr lang="en-US" sz="2400" noProof="0">
                <a:solidFill>
                  <a:srgbClr val="0000FF"/>
                </a:solidFill>
              </a:rPr>
              <a:t>families</a:t>
            </a:r>
            <a:r>
              <a:rPr lang="pl-PL" sz="2400">
                <a:solidFill>
                  <a:srgbClr val="0000FF"/>
                </a:solidFill>
              </a:rPr>
              <a:t> of </a:t>
            </a:r>
            <a:r>
              <a:rPr lang="en-US" sz="2400">
                <a:solidFill>
                  <a:srgbClr val="0000FF"/>
                </a:solidFill>
              </a:rPr>
              <a:t>elementary granules</a:t>
            </a:r>
          </a:p>
        </p:txBody>
      </p:sp>
    </p:spTree>
    <p:extLst>
      <p:ext uri="{BB962C8B-B14F-4D97-AF65-F5344CB8AC3E}">
        <p14:creationId xmlns:p14="http://schemas.microsoft.com/office/powerpoint/2010/main" val="37569540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31402" y="22055"/>
            <a:ext cx="9144000" cy="810465"/>
          </a:xfrm>
        </p:spPr>
        <p:txBody>
          <a:bodyPr/>
          <a:lstStyle/>
          <a:p>
            <a:pPr eaLnBrk="1" hangingPunct="1"/>
            <a:r>
              <a:rPr lang="pl-PL" sz="2800" b="1" dirty="0" err="1"/>
              <a:t>ATOMIC</a:t>
            </a:r>
            <a:r>
              <a:rPr lang="pl-PL" sz="2800" b="1" dirty="0"/>
              <a:t> </a:t>
            </a:r>
            <a:r>
              <a:rPr lang="pl-PL" sz="2800" b="1" dirty="0" err="1"/>
              <a:t>ABSTRACT</a:t>
            </a:r>
            <a:r>
              <a:rPr lang="pl-PL" sz="2800" b="1" dirty="0"/>
              <a:t> </a:t>
            </a:r>
            <a:r>
              <a:rPr lang="pl-PL" sz="2800" b="1" dirty="0" err="1"/>
              <a:t>GRANULES</a:t>
            </a:r>
            <a:r>
              <a:rPr lang="pl-PL" sz="2800" b="1" dirty="0"/>
              <a:t> FROM INFORMATION SYSTEMS</a:t>
            </a:r>
          </a:p>
        </p:txBody>
      </p:sp>
      <p:graphicFrame>
        <p:nvGraphicFramePr>
          <p:cNvPr id="2110" name="Group 62"/>
          <p:cNvGraphicFramePr>
            <a:graphicFrameLocks noGrp="1"/>
          </p:cNvGraphicFramePr>
          <p:nvPr>
            <p:ph sz="quarter" idx="4294967295"/>
            <p:extLst>
              <p:ext uri="{D42A27DB-BD31-4B8C-83A1-F6EECF244321}">
                <p14:modId xmlns:p14="http://schemas.microsoft.com/office/powerpoint/2010/main" val="3249998892"/>
              </p:ext>
            </p:extLst>
          </p:nvPr>
        </p:nvGraphicFramePr>
        <p:xfrm>
          <a:off x="251520" y="1319131"/>
          <a:ext cx="3456382" cy="2316921"/>
        </p:xfrm>
        <a:graphic>
          <a:graphicData uri="http://schemas.openxmlformats.org/drawingml/2006/table">
            <a:tbl>
              <a:tblPr/>
              <a:tblGrid>
                <a:gridCol w="620376">
                  <a:extLst>
                    <a:ext uri="{9D8B030D-6E8A-4147-A177-3AD203B41FA5}">
                      <a16:colId xmlns="" xmlns:a16="http://schemas.microsoft.com/office/drawing/2014/main" val="20000"/>
                    </a:ext>
                  </a:extLst>
                </a:gridCol>
                <a:gridCol w="709003">
                  <a:extLst>
                    <a:ext uri="{9D8B030D-6E8A-4147-A177-3AD203B41FA5}">
                      <a16:colId xmlns="" xmlns:a16="http://schemas.microsoft.com/office/drawing/2014/main" val="20001"/>
                    </a:ext>
                  </a:extLst>
                </a:gridCol>
                <a:gridCol w="620376">
                  <a:extLst>
                    <a:ext uri="{9D8B030D-6E8A-4147-A177-3AD203B41FA5}">
                      <a16:colId xmlns="" xmlns:a16="http://schemas.microsoft.com/office/drawing/2014/main" val="20002"/>
                    </a:ext>
                  </a:extLst>
                </a:gridCol>
                <a:gridCol w="886251">
                  <a:extLst>
                    <a:ext uri="{9D8B030D-6E8A-4147-A177-3AD203B41FA5}">
                      <a16:colId xmlns="" xmlns:a16="http://schemas.microsoft.com/office/drawing/2014/main" val="20003"/>
                    </a:ext>
                  </a:extLst>
                </a:gridCol>
                <a:gridCol w="620376">
                  <a:extLst>
                    <a:ext uri="{9D8B030D-6E8A-4147-A177-3AD203B41FA5}">
                      <a16:colId xmlns="" xmlns:a16="http://schemas.microsoft.com/office/drawing/2014/main" val="20004"/>
                    </a:ext>
                  </a:extLst>
                </a:gridCol>
              </a:tblGrid>
              <a:tr h="649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8734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x</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err="1">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err="1">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1"/>
                  </a:ext>
                </a:extLst>
              </a:tr>
              <a:tr h="66163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965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3121" name="Text Box 47"/>
          <p:cNvSpPr txBox="1">
            <a:spLocks noChangeArrowheads="1"/>
          </p:cNvSpPr>
          <p:nvPr/>
        </p:nvSpPr>
        <p:spPr bwMode="auto">
          <a:xfrm>
            <a:off x="1524000" y="2209800"/>
            <a:ext cx="1219200" cy="457200"/>
          </a:xfrm>
          <a:prstGeom prst="rect">
            <a:avLst/>
          </a:prstGeom>
          <a:noFill/>
          <a:ln w="9525">
            <a:noFill/>
            <a:miter lim="800000"/>
            <a:headEnd/>
            <a:tailEnd/>
          </a:ln>
        </p:spPr>
        <p:txBody>
          <a:bodyPr>
            <a:spAutoFit/>
          </a:bodyPr>
          <a:lstStyle/>
          <a:p>
            <a:pPr>
              <a:spcBef>
                <a:spcPct val="50000"/>
              </a:spcBef>
            </a:pPr>
            <a:endParaRPr kumimoji="1" lang="en-US" sz="2400">
              <a:ea typeface="MS PGothic" pitchFamily="34" charset="-128"/>
            </a:endParaRPr>
          </a:p>
        </p:txBody>
      </p:sp>
      <p:sp>
        <p:nvSpPr>
          <p:cNvPr id="3" name="Symbol zastępczy numeru slajdu 2"/>
          <p:cNvSpPr>
            <a:spLocks noGrp="1"/>
          </p:cNvSpPr>
          <p:nvPr>
            <p:ph type="sldNum" sz="quarter" idx="12"/>
          </p:nvPr>
        </p:nvSpPr>
        <p:spPr>
          <a:xfrm>
            <a:off x="8100392" y="6245225"/>
            <a:ext cx="586408" cy="476250"/>
          </a:xfrm>
        </p:spPr>
        <p:txBody>
          <a:bodyPr/>
          <a:lstStyle/>
          <a:p>
            <a:pPr>
              <a:defRPr/>
            </a:pPr>
            <a:fld id="{D02E777F-298D-4C96-825C-3DC57E52C55E}" type="slidenum">
              <a:rPr lang="pl-PL" smtClean="0"/>
              <a:pPr>
                <a:defRPr/>
              </a:pPr>
              <a:t>72</a:t>
            </a:fld>
            <a:endParaRPr lang="pl-PL"/>
          </a:p>
        </p:txBody>
      </p:sp>
      <p:sp>
        <p:nvSpPr>
          <p:cNvPr id="4" name="pole tekstowe 3">
            <a:extLst>
              <a:ext uri="{FF2B5EF4-FFF2-40B4-BE49-F238E27FC236}">
                <a16:creationId xmlns="" xmlns:a16="http://schemas.microsoft.com/office/drawing/2014/main" id="{7C1DFC04-1D89-25C2-365C-84B470692AA2}"/>
              </a:ext>
            </a:extLst>
          </p:cNvPr>
          <p:cNvSpPr txBox="1"/>
          <p:nvPr/>
        </p:nvSpPr>
        <p:spPr>
          <a:xfrm>
            <a:off x="107504" y="4370234"/>
            <a:ext cx="3908177" cy="2308324"/>
          </a:xfrm>
          <a:prstGeom prst="rect">
            <a:avLst/>
          </a:prstGeom>
          <a:noFill/>
        </p:spPr>
        <p:txBody>
          <a:bodyPr wrap="square" rtlCol="0">
            <a:spAutoFit/>
          </a:bodyPr>
          <a:lstStyle/>
          <a:p>
            <a:pPr marL="457200" indent="-457200">
              <a:buFont typeface="Arial" panose="020B0604020202020204" pitchFamily="34" charset="0"/>
              <a:buChar char="•"/>
            </a:pPr>
            <a:r>
              <a:rPr lang="en-US" sz="1800" noProof="0">
                <a:solidFill>
                  <a:srgbClr val="0000CC"/>
                </a:solidFill>
              </a:rPr>
              <a:t>indiscernibility classes of </a:t>
            </a:r>
            <a:r>
              <a:rPr lang="pl-PL" sz="1800" noProof="0">
                <a:solidFill>
                  <a:srgbClr val="0000CC"/>
                </a:solidFill>
              </a:rPr>
              <a:t>(</a:t>
            </a:r>
            <a:r>
              <a:rPr lang="pl-PL" sz="1800" noProof="0" err="1">
                <a:solidFill>
                  <a:srgbClr val="0000CC"/>
                </a:solidFill>
              </a:rPr>
              <a:t>subsets</a:t>
            </a:r>
            <a:r>
              <a:rPr lang="pl-PL" sz="1800" noProof="0">
                <a:solidFill>
                  <a:srgbClr val="0000CC"/>
                </a:solidFill>
              </a:rPr>
              <a:t> of) </a:t>
            </a:r>
            <a:r>
              <a:rPr lang="en-US" sz="1800" noProof="0">
                <a:solidFill>
                  <a:srgbClr val="0000CC"/>
                </a:solidFill>
              </a:rPr>
              <a:t>attributes</a:t>
            </a:r>
          </a:p>
          <a:p>
            <a:pPr marL="457200" indent="-457200">
              <a:buFont typeface="Arial" panose="020B0604020202020204" pitchFamily="34" charset="0"/>
              <a:buChar char="•"/>
            </a:pPr>
            <a:r>
              <a:rPr lang="en-US" sz="1800" noProof="0">
                <a:solidFill>
                  <a:srgbClr val="0000CC"/>
                </a:solidFill>
              </a:rPr>
              <a:t>partitions defined by attributes</a:t>
            </a:r>
          </a:p>
          <a:p>
            <a:pPr marL="457200" indent="-457200">
              <a:buFont typeface="Arial" panose="020B0604020202020204" pitchFamily="34" charset="0"/>
              <a:buChar char="•"/>
            </a:pPr>
            <a:r>
              <a:rPr lang="en-US" sz="1800" noProof="0">
                <a:solidFill>
                  <a:srgbClr val="0000CC"/>
                </a:solidFill>
              </a:rPr>
              <a:t>partitions defined by subsets of attributes</a:t>
            </a:r>
          </a:p>
          <a:p>
            <a:pPr marL="457200" indent="-457200">
              <a:buFont typeface="Arial" panose="020B0604020202020204" pitchFamily="34" charset="0"/>
              <a:buChar char="•"/>
            </a:pPr>
            <a:r>
              <a:rPr lang="en-US" sz="1800" noProof="0">
                <a:solidFill>
                  <a:srgbClr val="0000CC"/>
                </a:solidFill>
              </a:rPr>
              <a:t>granules defined by calculi over the above granules</a:t>
            </a:r>
            <a:endParaRPr lang="pl-PL" sz="1800" noProof="0">
              <a:solidFill>
                <a:srgbClr val="0000CC"/>
              </a:solidFill>
            </a:endParaRPr>
          </a:p>
          <a:p>
            <a:pPr marL="457200" indent="-457200">
              <a:buFont typeface="Arial" panose="020B0604020202020204" pitchFamily="34" charset="0"/>
              <a:buChar char="•"/>
            </a:pPr>
            <a:r>
              <a:rPr lang="pl-PL" sz="1800">
                <a:solidFill>
                  <a:srgbClr val="0000CC"/>
                </a:solidFill>
              </a:rPr>
              <a:t>…</a:t>
            </a:r>
          </a:p>
        </p:txBody>
      </p:sp>
      <p:pic>
        <p:nvPicPr>
          <p:cNvPr id="2" name="Obraz 1"/>
          <p:cNvPicPr>
            <a:picLocks noChangeAspect="1"/>
          </p:cNvPicPr>
          <p:nvPr/>
        </p:nvPicPr>
        <p:blipFill>
          <a:blip r:embed="rId3"/>
          <a:stretch>
            <a:fillRect/>
          </a:stretch>
        </p:blipFill>
        <p:spPr>
          <a:xfrm>
            <a:off x="4015681" y="919520"/>
            <a:ext cx="5097810" cy="3884046"/>
          </a:xfrm>
          <a:prstGeom prst="rect">
            <a:avLst/>
          </a:prstGeom>
        </p:spPr>
      </p:pic>
      <p:sp>
        <p:nvSpPr>
          <p:cNvPr id="5" name="Nawias klamrowy zamykający 4"/>
          <p:cNvSpPr/>
          <p:nvPr/>
        </p:nvSpPr>
        <p:spPr>
          <a:xfrm>
            <a:off x="4323461" y="4370235"/>
            <a:ext cx="608580" cy="235124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pole tekstowe 5"/>
          <p:cNvSpPr txBox="1"/>
          <p:nvPr/>
        </p:nvSpPr>
        <p:spPr>
          <a:xfrm>
            <a:off x="5005028" y="5300855"/>
            <a:ext cx="3311388" cy="923330"/>
          </a:xfrm>
          <a:prstGeom prst="rect">
            <a:avLst/>
          </a:prstGeom>
          <a:noFill/>
        </p:spPr>
        <p:txBody>
          <a:bodyPr wrap="square" rtlCol="0">
            <a:spAutoFit/>
          </a:bodyPr>
          <a:lstStyle/>
          <a:p>
            <a:pPr algn="ctr"/>
            <a:r>
              <a:rPr lang="en-US" sz="1800">
                <a:solidFill>
                  <a:srgbClr val="0000CC"/>
                </a:solidFill>
              </a:rPr>
              <a:t>computational building blocks </a:t>
            </a:r>
          </a:p>
          <a:p>
            <a:pPr algn="ctr"/>
            <a:r>
              <a:rPr lang="en-US" sz="1800">
                <a:solidFill>
                  <a:srgbClr val="0000CC"/>
                </a:solidFill>
              </a:rPr>
              <a:t>for concept approximation</a:t>
            </a:r>
            <a:r>
              <a:rPr lang="pl-PL" sz="1800">
                <a:solidFill>
                  <a:srgbClr val="0000CC"/>
                </a:solidFill>
              </a:rPr>
              <a:t> in </a:t>
            </a:r>
            <a:r>
              <a:rPr lang="en-US" sz="1800">
                <a:solidFill>
                  <a:srgbClr val="0000CC"/>
                </a:solidFill>
              </a:rPr>
              <a:t>the rough set approach </a:t>
            </a:r>
          </a:p>
        </p:txBody>
      </p:sp>
      <p:sp>
        <p:nvSpPr>
          <p:cNvPr id="7" name="Strzałka w prawo 6"/>
          <p:cNvSpPr/>
          <p:nvPr/>
        </p:nvSpPr>
        <p:spPr>
          <a:xfrm rot="16200000">
            <a:off x="6310629" y="4958278"/>
            <a:ext cx="432048" cy="26813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6396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ChangeArrowheads="1"/>
          </p:cNvSpPr>
          <p:nvPr/>
        </p:nvSpPr>
        <p:spPr bwMode="auto">
          <a:xfrm>
            <a:off x="5829300" y="1866900"/>
            <a:ext cx="2286000" cy="381000"/>
          </a:xfrm>
          <a:prstGeom prst="rect">
            <a:avLst/>
          </a:prstGeom>
          <a:solidFill>
            <a:schemeClr val="accent1"/>
          </a:solidFill>
          <a:ln w="9525">
            <a:solidFill>
              <a:schemeClr val="tx1"/>
            </a:solidFill>
            <a:miter lim="800000"/>
            <a:headEnd/>
            <a:tailEnd/>
          </a:ln>
        </p:spPr>
        <p:txBody>
          <a:bodyPr wrap="none" anchor="ctr"/>
          <a:lstStyle/>
          <a:p>
            <a:endParaRPr lang="en-US" sz="1800"/>
          </a:p>
        </p:txBody>
      </p:sp>
      <p:sp>
        <p:nvSpPr>
          <p:cNvPr id="3080" name="Rectangle 4"/>
          <p:cNvSpPr>
            <a:spLocks noGrp="1" noChangeArrowheads="1"/>
          </p:cNvSpPr>
          <p:nvPr>
            <p:ph type="title"/>
          </p:nvPr>
        </p:nvSpPr>
        <p:spPr>
          <a:xfrm>
            <a:off x="0" y="0"/>
            <a:ext cx="9144000" cy="1046461"/>
          </a:xfrm>
        </p:spPr>
        <p:txBody>
          <a:bodyPr/>
          <a:lstStyle/>
          <a:p>
            <a:pPr eaLnBrk="1" hangingPunct="1"/>
            <a:r>
              <a:rPr lang="pl-PL" sz="2800" b="1"/>
              <a:t>INDISCERNIBILITY RELATIONS OF INFORMATION SYSTEM</a:t>
            </a:r>
          </a:p>
        </p:txBody>
      </p:sp>
      <p:graphicFrame>
        <p:nvGraphicFramePr>
          <p:cNvPr id="2110" name="Group 62"/>
          <p:cNvGraphicFramePr>
            <a:graphicFrameLocks noGrp="1"/>
          </p:cNvGraphicFramePr>
          <p:nvPr>
            <p:ph sz="quarter" idx="4294967295"/>
          </p:nvPr>
        </p:nvGraphicFramePr>
        <p:xfrm>
          <a:off x="5638800" y="1227515"/>
          <a:ext cx="3048000" cy="2320907"/>
        </p:xfrm>
        <a:graphic>
          <a:graphicData uri="http://schemas.openxmlformats.org/drawingml/2006/table">
            <a:tbl>
              <a:tblPr/>
              <a:tblGrid>
                <a:gridCol w="547077">
                  <a:extLst>
                    <a:ext uri="{9D8B030D-6E8A-4147-A177-3AD203B41FA5}">
                      <a16:colId xmlns="" xmlns:a16="http://schemas.microsoft.com/office/drawing/2014/main" val="20000"/>
                    </a:ext>
                  </a:extLst>
                </a:gridCol>
                <a:gridCol w="625231">
                  <a:extLst>
                    <a:ext uri="{9D8B030D-6E8A-4147-A177-3AD203B41FA5}">
                      <a16:colId xmlns="" xmlns:a16="http://schemas.microsoft.com/office/drawing/2014/main" val="20001"/>
                    </a:ext>
                  </a:extLst>
                </a:gridCol>
                <a:gridCol w="547077">
                  <a:extLst>
                    <a:ext uri="{9D8B030D-6E8A-4147-A177-3AD203B41FA5}">
                      <a16:colId xmlns="" xmlns:a16="http://schemas.microsoft.com/office/drawing/2014/main" val="20002"/>
                    </a:ext>
                  </a:extLst>
                </a:gridCol>
                <a:gridCol w="781538">
                  <a:extLst>
                    <a:ext uri="{9D8B030D-6E8A-4147-A177-3AD203B41FA5}">
                      <a16:colId xmlns="" xmlns:a16="http://schemas.microsoft.com/office/drawing/2014/main" val="20003"/>
                    </a:ext>
                  </a:extLst>
                </a:gridCol>
                <a:gridCol w="547077">
                  <a:extLst>
                    <a:ext uri="{9D8B030D-6E8A-4147-A177-3AD203B41FA5}">
                      <a16:colId xmlns="" xmlns:a16="http://schemas.microsoft.com/office/drawing/2014/main" val="20004"/>
                    </a:ext>
                  </a:extLst>
                </a:gridCol>
              </a:tblGrid>
              <a:tr h="61294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5971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x</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err="1">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err="1">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1"/>
                  </a:ext>
                </a:extLst>
              </a:tr>
              <a:tr h="6241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241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3120" name="Text Box 45"/>
          <p:cNvSpPr txBox="1">
            <a:spLocks noChangeArrowheads="1"/>
          </p:cNvSpPr>
          <p:nvPr/>
        </p:nvSpPr>
        <p:spPr bwMode="auto">
          <a:xfrm>
            <a:off x="5099944" y="4490244"/>
            <a:ext cx="1905000" cy="488950"/>
          </a:xfrm>
          <a:prstGeom prst="rect">
            <a:avLst/>
          </a:prstGeom>
          <a:noFill/>
          <a:ln w="9525">
            <a:noFill/>
            <a:miter lim="800000"/>
            <a:headEnd/>
            <a:tailEnd/>
          </a:ln>
        </p:spPr>
        <p:txBody>
          <a:bodyPr>
            <a:spAutoFit/>
          </a:bodyPr>
          <a:lstStyle/>
          <a:p>
            <a:pPr>
              <a:spcBef>
                <a:spcPct val="50000"/>
              </a:spcBef>
            </a:pPr>
            <a:r>
              <a:rPr kumimoji="1" lang="pl-PL" sz="2600" i="1">
                <a:solidFill>
                  <a:srgbClr val="000099"/>
                </a:solidFill>
                <a:latin typeface="Times New Roman" pitchFamily="18" charset="0"/>
                <a:ea typeface="MS PGothic" pitchFamily="34" charset="-128"/>
              </a:rPr>
              <a:t>u=</a:t>
            </a:r>
            <a:r>
              <a:rPr kumimoji="1" lang="pl-PL" sz="2600" i="1" noProof="1">
                <a:solidFill>
                  <a:srgbClr val="000099"/>
                </a:solidFill>
                <a:latin typeface="Times New Roman" pitchFamily="18" charset="0"/>
                <a:ea typeface="MS PGothic" pitchFamily="34" charset="-128"/>
              </a:rPr>
              <a:t>Inf</a:t>
            </a:r>
            <a:r>
              <a:rPr kumimoji="1" lang="pl-PL" sz="2600" i="1" baseline="-25000" noProof="1">
                <a:solidFill>
                  <a:srgbClr val="000099"/>
                </a:solidFill>
                <a:latin typeface="Times New Roman" pitchFamily="18" charset="0"/>
                <a:ea typeface="MS PGothic" pitchFamily="34" charset="-128"/>
              </a:rPr>
              <a:t>B</a:t>
            </a:r>
            <a:r>
              <a:rPr kumimoji="1" lang="pl-PL" sz="2600" noProof="1">
                <a:solidFill>
                  <a:srgbClr val="000099"/>
                </a:solidFill>
                <a:latin typeface="Times New Roman" pitchFamily="18" charset="0"/>
                <a:ea typeface="MS PGothic" pitchFamily="34" charset="-128"/>
              </a:rPr>
              <a:t>(</a:t>
            </a:r>
            <a:r>
              <a:rPr kumimoji="1" lang="pl-PL" sz="2600" i="1" noProof="1">
                <a:solidFill>
                  <a:srgbClr val="000099"/>
                </a:solidFill>
                <a:latin typeface="Times New Roman" pitchFamily="18" charset="0"/>
                <a:ea typeface="MS PGothic" pitchFamily="34" charset="-128"/>
              </a:rPr>
              <a:t>x</a:t>
            </a:r>
            <a:r>
              <a:rPr kumimoji="1" lang="pl-PL" sz="2600" noProof="1">
                <a:solidFill>
                  <a:srgbClr val="000099"/>
                </a:solidFill>
                <a:latin typeface="Times New Roman" pitchFamily="18" charset="0"/>
                <a:ea typeface="MS PGothic" pitchFamily="34" charset="-128"/>
              </a:rPr>
              <a:t>)</a:t>
            </a:r>
          </a:p>
        </p:txBody>
      </p:sp>
      <p:sp>
        <p:nvSpPr>
          <p:cNvPr id="3121" name="Text Box 47"/>
          <p:cNvSpPr txBox="1">
            <a:spLocks noChangeArrowheads="1"/>
          </p:cNvSpPr>
          <p:nvPr/>
        </p:nvSpPr>
        <p:spPr bwMode="auto">
          <a:xfrm>
            <a:off x="1524000" y="2209800"/>
            <a:ext cx="1219200" cy="457200"/>
          </a:xfrm>
          <a:prstGeom prst="rect">
            <a:avLst/>
          </a:prstGeom>
          <a:noFill/>
          <a:ln w="9525">
            <a:noFill/>
            <a:miter lim="800000"/>
            <a:headEnd/>
            <a:tailEnd/>
          </a:ln>
        </p:spPr>
        <p:txBody>
          <a:bodyPr>
            <a:spAutoFit/>
          </a:bodyPr>
          <a:lstStyle/>
          <a:p>
            <a:pPr>
              <a:spcBef>
                <a:spcPct val="50000"/>
              </a:spcBef>
            </a:pPr>
            <a:endParaRPr kumimoji="1" lang="en-US" sz="2400">
              <a:ea typeface="MS PGothic" pitchFamily="34" charset="-128"/>
            </a:endParaRPr>
          </a:p>
        </p:txBody>
      </p:sp>
      <p:sp>
        <p:nvSpPr>
          <p:cNvPr id="3124" name="Text Box 52"/>
          <p:cNvSpPr txBox="1">
            <a:spLocks noChangeArrowheads="1"/>
          </p:cNvSpPr>
          <p:nvPr/>
        </p:nvSpPr>
        <p:spPr bwMode="auto">
          <a:xfrm>
            <a:off x="6553200" y="4530824"/>
            <a:ext cx="2209800" cy="457200"/>
          </a:xfrm>
          <a:prstGeom prst="rect">
            <a:avLst/>
          </a:prstGeom>
          <a:noFill/>
          <a:ln w="9525">
            <a:noFill/>
            <a:miter lim="800000"/>
            <a:headEnd/>
            <a:tailEnd/>
          </a:ln>
        </p:spPr>
        <p:txBody>
          <a:bodyPr wrap="square">
            <a:spAutoFit/>
          </a:bodyPr>
          <a:lstStyle/>
          <a:p>
            <a:pPr>
              <a:spcBef>
                <a:spcPct val="50000"/>
              </a:spcBef>
            </a:pPr>
            <a:r>
              <a:rPr kumimoji="1" lang="pl-PL" sz="2400" noProof="1">
                <a:solidFill>
                  <a:srgbClr val="000099"/>
                </a:solidFill>
                <a:ea typeface="MS PGothic" pitchFamily="34" charset="-128"/>
              </a:rPr>
              <a:t>signature of</a:t>
            </a:r>
            <a:r>
              <a:rPr kumimoji="1" lang="pl-PL" sz="2400" noProof="1">
                <a:ea typeface="MS PGothic" pitchFamily="34" charset="-128"/>
              </a:rPr>
              <a:t> </a:t>
            </a:r>
            <a:r>
              <a:rPr kumimoji="1" lang="pl-PL" sz="2400" b="1" i="1" noProof="1">
                <a:solidFill>
                  <a:srgbClr val="000099"/>
                </a:solidFill>
                <a:latin typeface="Times New Roman" pitchFamily="18" charset="0"/>
                <a:ea typeface="MS PGothic" pitchFamily="34" charset="-128"/>
              </a:rPr>
              <a:t>x</a:t>
            </a:r>
          </a:p>
        </p:txBody>
      </p:sp>
      <p:sp>
        <p:nvSpPr>
          <p:cNvPr id="3125" name="Text Box 53"/>
          <p:cNvSpPr txBox="1">
            <a:spLocks noChangeArrowheads="1"/>
          </p:cNvSpPr>
          <p:nvPr/>
        </p:nvSpPr>
        <p:spPr bwMode="auto">
          <a:xfrm>
            <a:off x="244159" y="5451912"/>
            <a:ext cx="2853655" cy="892552"/>
          </a:xfrm>
          <a:prstGeom prst="rect">
            <a:avLst/>
          </a:prstGeom>
          <a:noFill/>
          <a:ln w="9525">
            <a:noFill/>
            <a:miter lim="800000"/>
            <a:headEnd/>
            <a:tailEnd/>
          </a:ln>
        </p:spPr>
        <p:txBody>
          <a:bodyPr wrap="square">
            <a:spAutoFit/>
          </a:bodyPr>
          <a:lstStyle/>
          <a:p>
            <a:pPr>
              <a:spcBef>
                <a:spcPts val="0"/>
              </a:spcBef>
            </a:pPr>
            <a:r>
              <a:rPr kumimoji="1" lang="pl-PL" sz="2400" noProof="1">
                <a:solidFill>
                  <a:srgbClr val="000099"/>
                </a:solidFill>
                <a:ea typeface="MS PGothic" pitchFamily="34" charset="-128"/>
              </a:rPr>
              <a:t>neighborhood of</a:t>
            </a:r>
            <a:r>
              <a:rPr kumimoji="1" lang="pl-PL" sz="2400" b="1" noProof="1">
                <a:ea typeface="MS PGothic" pitchFamily="34" charset="-128"/>
              </a:rPr>
              <a:t> </a:t>
            </a:r>
            <a:r>
              <a:rPr kumimoji="1" lang="pl-PL" sz="2600" i="1" noProof="1">
                <a:solidFill>
                  <a:srgbClr val="000099"/>
                </a:solidFill>
                <a:latin typeface="Times New Roman" pitchFamily="18" charset="0"/>
                <a:ea typeface="MS PGothic" pitchFamily="34" charset="-128"/>
              </a:rPr>
              <a:t>x</a:t>
            </a:r>
          </a:p>
          <a:p>
            <a:pPr>
              <a:spcBef>
                <a:spcPts val="0"/>
              </a:spcBef>
            </a:pPr>
            <a:r>
              <a:rPr kumimoji="1" lang="pl-PL" sz="2600" i="1" noProof="1">
                <a:solidFill>
                  <a:srgbClr val="000099"/>
                </a:solidFill>
                <a:latin typeface="Times New Roman" pitchFamily="18" charset="0"/>
                <a:ea typeface="MS PGothic" pitchFamily="34" charset="-128"/>
              </a:rPr>
              <a:t>elementary granule</a:t>
            </a:r>
          </a:p>
        </p:txBody>
      </p:sp>
      <p:sp>
        <p:nvSpPr>
          <p:cNvPr id="3126" name="Line 54"/>
          <p:cNvSpPr>
            <a:spLocks noChangeShapeType="1"/>
          </p:cNvSpPr>
          <p:nvPr/>
        </p:nvSpPr>
        <p:spPr bwMode="auto">
          <a:xfrm flipV="1">
            <a:off x="6098394" y="2533476"/>
            <a:ext cx="1566080" cy="1956768"/>
          </a:xfrm>
          <a:prstGeom prst="line">
            <a:avLst/>
          </a:prstGeom>
          <a:noFill/>
          <a:ln w="9525">
            <a:solidFill>
              <a:schemeClr val="tx1"/>
            </a:solidFill>
            <a:round/>
            <a:headEnd/>
            <a:tailEnd type="triangle" w="med" len="med"/>
          </a:ln>
        </p:spPr>
        <p:txBody>
          <a:bodyPr/>
          <a:lstStyle/>
          <a:p>
            <a:endParaRPr lang="en-US"/>
          </a:p>
        </p:txBody>
      </p:sp>
      <p:sp>
        <p:nvSpPr>
          <p:cNvPr id="3133" name="Line 57"/>
          <p:cNvSpPr>
            <a:spLocks noChangeShapeType="1"/>
          </p:cNvSpPr>
          <p:nvPr/>
        </p:nvSpPr>
        <p:spPr bwMode="auto">
          <a:xfrm flipV="1">
            <a:off x="6846267" y="5720542"/>
            <a:ext cx="0" cy="353401"/>
          </a:xfrm>
          <a:prstGeom prst="line">
            <a:avLst/>
          </a:prstGeom>
          <a:noFill/>
          <a:ln w="28575">
            <a:solidFill>
              <a:schemeClr val="tx1"/>
            </a:solidFill>
            <a:round/>
            <a:headEnd/>
            <a:tailEnd type="triangle" w="med" len="med"/>
          </a:ln>
        </p:spPr>
        <p:txBody>
          <a:bodyPr/>
          <a:lstStyle/>
          <a:p>
            <a:endParaRPr lang="en-US"/>
          </a:p>
        </p:txBody>
      </p:sp>
      <p:graphicFrame>
        <p:nvGraphicFramePr>
          <p:cNvPr id="3076" name="Object 58"/>
          <p:cNvGraphicFramePr>
            <a:graphicFrameLocks noChangeAspect="1"/>
          </p:cNvGraphicFramePr>
          <p:nvPr/>
        </p:nvGraphicFramePr>
        <p:xfrm>
          <a:off x="6683779" y="6073943"/>
          <a:ext cx="388938" cy="450506"/>
        </p:xfrm>
        <a:graphic>
          <a:graphicData uri="http://schemas.openxmlformats.org/presentationml/2006/ole">
            <mc:AlternateContent xmlns:mc="http://schemas.openxmlformats.org/markup-compatibility/2006">
              <mc:Choice xmlns:v="urn:schemas-microsoft-com:vml" Requires="v">
                <p:oleObj spid="_x0000_s2071" name="Równanie" r:id="rId4" imgW="152268" imgH="164957" progId="Equation.3">
                  <p:embed/>
                </p:oleObj>
              </mc:Choice>
              <mc:Fallback>
                <p:oleObj name="Równanie" r:id="rId4" imgW="152268" imgH="16495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3779" y="6073943"/>
                        <a:ext cx="388938" cy="450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34" name="Text Box 64"/>
          <p:cNvSpPr txBox="1">
            <a:spLocks noChangeArrowheads="1"/>
          </p:cNvSpPr>
          <p:nvPr/>
        </p:nvSpPr>
        <p:spPr bwMode="auto">
          <a:xfrm>
            <a:off x="5370620" y="6254117"/>
            <a:ext cx="3200400" cy="458466"/>
          </a:xfrm>
          <a:prstGeom prst="rect">
            <a:avLst/>
          </a:prstGeom>
          <a:noFill/>
          <a:ln w="9525">
            <a:noFill/>
            <a:miter lim="800000"/>
            <a:headEnd/>
            <a:tailEnd/>
          </a:ln>
        </p:spPr>
        <p:txBody>
          <a:bodyPr>
            <a:spAutoFit/>
          </a:bodyPr>
          <a:lstStyle/>
          <a:p>
            <a:pPr>
              <a:spcBef>
                <a:spcPct val="50000"/>
              </a:spcBef>
            </a:pPr>
            <a:r>
              <a:rPr kumimoji="1" lang="en-US" sz="2400">
                <a:solidFill>
                  <a:srgbClr val="000099"/>
                </a:solidFill>
                <a:ea typeface="MS PGothic" pitchFamily="34" charset="-128"/>
              </a:rPr>
              <a:t>tolerance or similarity</a:t>
            </a:r>
          </a:p>
        </p:txBody>
      </p:sp>
      <p:sp>
        <p:nvSpPr>
          <p:cNvPr id="3131" name="Text Box 53"/>
          <p:cNvSpPr txBox="1">
            <a:spLocks noChangeArrowheads="1"/>
          </p:cNvSpPr>
          <p:nvPr/>
        </p:nvSpPr>
        <p:spPr bwMode="auto">
          <a:xfrm>
            <a:off x="226742" y="990787"/>
            <a:ext cx="4752528" cy="461665"/>
          </a:xfrm>
          <a:prstGeom prst="rect">
            <a:avLst/>
          </a:prstGeom>
          <a:noFill/>
          <a:ln w="9525">
            <a:noFill/>
            <a:miter lim="800000"/>
            <a:headEnd/>
            <a:tailEnd/>
          </a:ln>
        </p:spPr>
        <p:txBody>
          <a:bodyPr wrap="square">
            <a:spAutoFit/>
          </a:bodyPr>
          <a:lstStyle/>
          <a:p>
            <a:pPr algn="ctr">
              <a:spcBef>
                <a:spcPct val="50000"/>
              </a:spcBef>
            </a:pPr>
            <a:r>
              <a:rPr kumimoji="1" lang="pl-PL" sz="2400" noProof="1">
                <a:solidFill>
                  <a:srgbClr val="000099"/>
                </a:solidFill>
                <a:ea typeface="MS PGothic" pitchFamily="34" charset="-128"/>
              </a:rPr>
              <a:t>Information system (data table)</a:t>
            </a:r>
          </a:p>
        </p:txBody>
      </p:sp>
      <p:cxnSp>
        <p:nvCxnSpPr>
          <p:cNvPr id="27" name="Łącznik prosty ze strzałką 26"/>
          <p:cNvCxnSpPr/>
          <p:nvPr/>
        </p:nvCxnSpPr>
        <p:spPr>
          <a:xfrm>
            <a:off x="4788024" y="1298762"/>
            <a:ext cx="792039" cy="4014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73</a:t>
            </a:fld>
            <a:endParaRPr lang="pl-PL"/>
          </a:p>
        </p:txBody>
      </p:sp>
      <mc:AlternateContent xmlns:mc="http://schemas.openxmlformats.org/markup-compatibility/2006" xmlns:a14="http://schemas.microsoft.com/office/drawing/2010/main">
        <mc:Choice Requires="a14">
          <p:sp>
            <p:nvSpPr>
              <p:cNvPr id="4" name="pole tekstowe 3"/>
              <p:cNvSpPr txBox="1"/>
              <p:nvPr/>
            </p:nvSpPr>
            <p:spPr>
              <a:xfrm>
                <a:off x="909849" y="2971715"/>
                <a:ext cx="4175695" cy="407676"/>
              </a:xfrm>
              <a:prstGeom prst="rect">
                <a:avLst/>
              </a:prstGeom>
              <a:noFill/>
            </p:spPr>
            <p:txBody>
              <a:bodyPr wrap="none" lIns="0" tIns="0" rIns="0" bIns="0" rtlCol="0">
                <a:spAutoFit/>
              </a:bodyPr>
              <a:lstStyle/>
              <a:p>
                <a:r>
                  <a:rPr kumimoji="1" lang="pl-PL" sz="2400" i="1">
                    <a:solidFill>
                      <a:srgbClr val="000099"/>
                    </a:solidFill>
                    <a:latin typeface="Times New Roman" pitchFamily="18" charset="0"/>
                    <a:ea typeface="MS PGothic" pitchFamily="34" charset="-128"/>
                  </a:rPr>
                  <a:t>xIND(B)y  </a:t>
                </a:r>
                <a:r>
                  <a:rPr kumimoji="1" lang="pl-PL" sz="2400" i="1" err="1">
                    <a:solidFill>
                      <a:srgbClr val="000099"/>
                    </a:solidFill>
                    <a:latin typeface="Times New Roman" pitchFamily="18" charset="0"/>
                    <a:ea typeface="MS PGothic" pitchFamily="34" charset="-128"/>
                  </a:rPr>
                  <a:t>iff</a:t>
                </a:r>
                <a:r>
                  <a:rPr kumimoji="1" lang="pl-PL" sz="2400" i="1">
                    <a:solidFill>
                      <a:srgbClr val="000099"/>
                    </a:solidFill>
                    <a:latin typeface="Times New Roman" pitchFamily="18" charset="0"/>
                    <a:ea typeface="MS PGothic" pitchFamily="34" charset="-128"/>
                  </a:rPr>
                  <a:t> </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𝐼𝑛𝑓</m:t>
                        </m:r>
                      </m:e>
                      <m:sub>
                        <m:r>
                          <a:rPr kumimoji="1" lang="pl-PL" sz="2400" i="1">
                            <a:solidFill>
                              <a:srgbClr val="000099"/>
                            </a:solidFill>
                            <a:latin typeface="Cambria Math" panose="02040503050406030204" pitchFamily="18" charset="0"/>
                            <a:ea typeface="MS PGothic" pitchFamily="34" charset="-128"/>
                          </a:rPr>
                          <m:t>𝐵</m:t>
                        </m:r>
                      </m:sub>
                    </m:sSub>
                    <m:d>
                      <m:dPr>
                        <m:ctrlPr>
                          <a:rPr kumimoji="1" lang="pl-PL" sz="2400" i="1">
                            <a:solidFill>
                              <a:srgbClr val="000099"/>
                            </a:solidFill>
                            <a:latin typeface="Cambria Math" panose="02040503050406030204" pitchFamily="18" charset="0"/>
                            <a:ea typeface="MS PGothic" pitchFamily="34" charset="-128"/>
                          </a:rPr>
                        </m:ctrlPr>
                      </m:dPr>
                      <m:e>
                        <m:r>
                          <a:rPr kumimoji="1" lang="pl-PL" sz="2400" i="1">
                            <a:solidFill>
                              <a:srgbClr val="000099"/>
                            </a:solidFill>
                            <a:latin typeface="Cambria Math" panose="02040503050406030204" pitchFamily="18" charset="0"/>
                            <a:ea typeface="MS PGothic" pitchFamily="34" charset="-128"/>
                          </a:rPr>
                          <m:t>𝑥</m:t>
                        </m:r>
                      </m:e>
                    </m:d>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𝐼𝑛𝑓</m:t>
                        </m:r>
                      </m:e>
                      <m:sub>
                        <m:r>
                          <a:rPr kumimoji="1" lang="pl-PL" sz="2400" i="1">
                            <a:solidFill>
                              <a:srgbClr val="000099"/>
                            </a:solidFill>
                            <a:latin typeface="Cambria Math" panose="02040503050406030204" pitchFamily="18" charset="0"/>
                            <a:ea typeface="MS PGothic" pitchFamily="34" charset="-128"/>
                          </a:rPr>
                          <m:t>𝐵</m:t>
                        </m:r>
                      </m:sub>
                    </m:sSub>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𝑦</m:t>
                    </m:r>
                    <m:r>
                      <a:rPr kumimoji="1" lang="pl-PL" sz="2400" i="1">
                        <a:solidFill>
                          <a:srgbClr val="000099"/>
                        </a:solidFill>
                        <a:latin typeface="Cambria Math" panose="02040503050406030204" pitchFamily="18" charset="0"/>
                        <a:ea typeface="MS PGothic" pitchFamily="34" charset="-128"/>
                      </a:rPr>
                      <m:t>)</m:t>
                    </m:r>
                  </m:oMath>
                </a14:m>
                <a:endParaRPr kumimoji="1" lang="pl-PL" sz="2400" i="1">
                  <a:solidFill>
                    <a:srgbClr val="000099"/>
                  </a:solidFill>
                  <a:latin typeface="Times New Roman" pitchFamily="18" charset="0"/>
                  <a:ea typeface="MS PGothic" pitchFamily="34" charset="-128"/>
                </a:endParaRPr>
              </a:p>
            </p:txBody>
          </p:sp>
        </mc:Choice>
        <mc:Fallback xmlns="">
          <p:sp>
            <p:nvSpPr>
              <p:cNvPr id="4" name="pole tekstowe 3"/>
              <p:cNvSpPr txBox="1">
                <a:spLocks noRot="1" noChangeAspect="1" noMove="1" noResize="1" noEditPoints="1" noAdjustHandles="1" noChangeArrowheads="1" noChangeShapeType="1" noTextEdit="1"/>
              </p:cNvSpPr>
              <p:nvPr/>
            </p:nvSpPr>
            <p:spPr>
              <a:xfrm>
                <a:off x="909849" y="2971715"/>
                <a:ext cx="4175695" cy="407676"/>
              </a:xfrm>
              <a:prstGeom prst="rect">
                <a:avLst/>
              </a:prstGeom>
              <a:blipFill rotWithShape="0">
                <a:blip r:embed="rId6"/>
                <a:stretch>
                  <a:fillRect l="-4380" t="-22388" r="-1168" b="-3582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 name="pole tekstowe 5"/>
              <p:cNvSpPr txBox="1"/>
              <p:nvPr/>
            </p:nvSpPr>
            <p:spPr>
              <a:xfrm>
                <a:off x="378578" y="6299196"/>
                <a:ext cx="2470676" cy="409407"/>
              </a:xfrm>
              <a:prstGeom prst="rect">
                <a:avLst/>
              </a:prstGeom>
              <a:noFill/>
            </p:spPr>
            <p:txBody>
              <a:bodyPr wrap="none" lIns="0" tIns="0" rIns="0" bIns="0" rtlCol="0">
                <a:spAutoFit/>
              </a:bodyPr>
              <a:lstStyle/>
              <a:p>
                <a14:m>
                  <m:oMath xmlns:m="http://schemas.openxmlformats.org/officeDocument/2006/math">
                    <m:r>
                      <a:rPr kumimoji="1" lang="pl-PL" sz="2400" i="1">
                        <a:solidFill>
                          <a:srgbClr val="000099"/>
                        </a:solidFill>
                        <a:latin typeface="Cambria Math" panose="02040503050406030204" pitchFamily="18" charset="0"/>
                        <a:ea typeface="MS PGothic" pitchFamily="34" charset="-128"/>
                      </a:rPr>
                      <m:t>𝑈</m:t>
                    </m:r>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𝐵</m:t>
                    </m:r>
                    <m:r>
                      <a:rPr kumimoji="1" lang="pl-PL" sz="2400" i="1">
                        <a:solidFill>
                          <a:srgbClr val="000099"/>
                        </a:solidFill>
                        <a:latin typeface="Cambria Math" panose="02040503050406030204" pitchFamily="18" charset="0"/>
                        <a:ea typeface="MS PGothic" pitchFamily="34" charset="-128"/>
                      </a:rPr>
                      <m:t>=</m:t>
                    </m:r>
                  </m:oMath>
                </a14:m>
                <a:r>
                  <a:rPr kumimoji="1" lang="pl-PL" sz="2400" i="1">
                    <a:solidFill>
                      <a:srgbClr val="000099"/>
                    </a:solidFill>
                    <a:latin typeface="Times New Roman" pitchFamily="18" charset="0"/>
                    <a:ea typeface="MS PGothic" pitchFamily="34" charset="-128"/>
                  </a:rPr>
                  <a:t> </a:t>
                </a:r>
                <a:r>
                  <a:rPr kumimoji="1" lang="pl-PL" sz="2400">
                    <a:solidFill>
                      <a:srgbClr val="000099"/>
                    </a:solidFill>
                    <a:latin typeface="Times New Roman" pitchFamily="18" charset="0"/>
                    <a:ea typeface="MS PGothic" pitchFamily="34" charset="-128"/>
                  </a:rPr>
                  <a:t>{</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𝑥</m:t>
                        </m:r>
                        <m:r>
                          <a:rPr kumimoji="1" lang="pl-PL" sz="2400" i="1">
                            <a:solidFill>
                              <a:srgbClr val="000099"/>
                            </a:solidFill>
                            <a:latin typeface="Cambria Math" panose="02040503050406030204" pitchFamily="18" charset="0"/>
                            <a:ea typeface="MS PGothic" pitchFamily="34" charset="-128"/>
                          </a:rPr>
                          <m:t>]</m:t>
                        </m:r>
                      </m:e>
                      <m:sub>
                        <m:r>
                          <a:rPr kumimoji="1" lang="pl-PL" sz="2400" i="1">
                            <a:solidFill>
                              <a:srgbClr val="000099"/>
                            </a:solidFill>
                            <a:latin typeface="Cambria Math" panose="02040503050406030204" pitchFamily="18" charset="0"/>
                            <a:ea typeface="MS PGothic" pitchFamily="34" charset="-128"/>
                          </a:rPr>
                          <m:t>𝐵</m:t>
                        </m:r>
                      </m:sub>
                    </m:sSub>
                  </m:oMath>
                </a14:m>
                <a:r>
                  <a:rPr kumimoji="1" lang="pl-PL" sz="2400" i="1">
                    <a:solidFill>
                      <a:srgbClr val="000099"/>
                    </a:solidFill>
                    <a:latin typeface="Times New Roman" pitchFamily="18" charset="0"/>
                    <a:ea typeface="MS PGothic" pitchFamily="34" charset="-128"/>
                  </a:rPr>
                  <a:t>: x</a:t>
                </a:r>
                <a14:m>
                  <m:oMath xmlns:m="http://schemas.openxmlformats.org/officeDocument/2006/math">
                    <m:r>
                      <a:rPr kumimoji="1" lang="pl-PL" sz="2400" i="1">
                        <a:solidFill>
                          <a:srgbClr val="000099"/>
                        </a:solidFill>
                        <a:latin typeface="Cambria Math" panose="02040503050406030204" pitchFamily="18" charset="0"/>
                        <a:ea typeface="MS PGothic" pitchFamily="34" charset="-128"/>
                      </a:rPr>
                      <m:t>𝜖</m:t>
                    </m:r>
                  </m:oMath>
                </a14:m>
                <a:r>
                  <a:rPr kumimoji="1" lang="pl-PL" sz="2400" i="1">
                    <a:solidFill>
                      <a:srgbClr val="000099"/>
                    </a:solidFill>
                    <a:latin typeface="Times New Roman" pitchFamily="18" charset="0"/>
                    <a:ea typeface="MS PGothic" pitchFamily="34" charset="-128"/>
                  </a:rPr>
                  <a:t>U</a:t>
                </a:r>
                <a:r>
                  <a:rPr kumimoji="1" lang="pl-PL" sz="2400">
                    <a:solidFill>
                      <a:srgbClr val="000099"/>
                    </a:solidFill>
                    <a:latin typeface="Times New Roman" pitchFamily="18" charset="0"/>
                    <a:ea typeface="MS PGothic" pitchFamily="34" charset="-128"/>
                  </a:rPr>
                  <a:t>}</a:t>
                </a:r>
              </a:p>
            </p:txBody>
          </p:sp>
        </mc:Choice>
        <mc:Fallback xmlns="">
          <p:sp>
            <p:nvSpPr>
              <p:cNvPr id="6" name="pole tekstowe 5"/>
              <p:cNvSpPr txBox="1">
                <a:spLocks noRot="1" noChangeAspect="1" noMove="1" noResize="1" noEditPoints="1" noAdjustHandles="1" noChangeArrowheads="1" noChangeShapeType="1" noTextEdit="1"/>
              </p:cNvSpPr>
              <p:nvPr/>
            </p:nvSpPr>
            <p:spPr>
              <a:xfrm>
                <a:off x="378578" y="6299196"/>
                <a:ext cx="2470676" cy="409407"/>
              </a:xfrm>
              <a:prstGeom prst="rect">
                <a:avLst/>
              </a:prstGeom>
              <a:blipFill rotWithShape="0">
                <a:blip r:embed="rId7"/>
                <a:stretch>
                  <a:fillRect l="-4198" t="-22388" r="-8642" b="-3582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7" name="pole tekstowe 6"/>
              <p:cNvSpPr txBox="1"/>
              <p:nvPr/>
            </p:nvSpPr>
            <p:spPr>
              <a:xfrm>
                <a:off x="107504" y="1461611"/>
                <a:ext cx="5467796" cy="7746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pl-PL" sz="2400" i="1" smtClean="0">
                          <a:solidFill>
                            <a:srgbClr val="000099"/>
                          </a:solidFill>
                          <a:latin typeface="Cambria Math" panose="02040503050406030204" pitchFamily="18" charset="0"/>
                          <a:ea typeface="MS PGothic" pitchFamily="34" charset="-128"/>
                        </a:rPr>
                        <m:t>𝐼𝑆</m:t>
                      </m:r>
                      <m:r>
                        <a:rPr kumimoji="1" lang="pl-PL" sz="2400" i="1" smtClean="0">
                          <a:solidFill>
                            <a:srgbClr val="000099"/>
                          </a:solidFill>
                          <a:latin typeface="Cambria Math" panose="02040503050406030204" pitchFamily="18" charset="0"/>
                          <a:ea typeface="MS PGothic" pitchFamily="34" charset="-128"/>
                        </a:rPr>
                        <m:t>= (</m:t>
                      </m:r>
                      <m:r>
                        <a:rPr kumimoji="1" lang="pl-PL" sz="2400" i="1">
                          <a:solidFill>
                            <a:srgbClr val="000099"/>
                          </a:solidFill>
                          <a:latin typeface="Cambria Math" panose="02040503050406030204" pitchFamily="18" charset="0"/>
                          <a:ea typeface="MS PGothic" pitchFamily="34" charset="-128"/>
                        </a:rPr>
                        <m:t>𝑈</m:t>
                      </m:r>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𝐴</m:t>
                      </m:r>
                      <m:r>
                        <a:rPr kumimoji="1" lang="pl-PL" sz="2400" i="1">
                          <a:solidFill>
                            <a:srgbClr val="000099"/>
                          </a:solidFill>
                          <a:latin typeface="Cambria Math" panose="02040503050406030204" pitchFamily="18" charset="0"/>
                          <a:ea typeface="MS PGothic" pitchFamily="34" charset="-128"/>
                        </a:rPr>
                        <m:t>)</m:t>
                      </m:r>
                    </m:oMath>
                  </m:oMathPara>
                </a14:m>
                <a:endParaRPr kumimoji="1" lang="pl-PL" sz="2400" i="1">
                  <a:solidFill>
                    <a:srgbClr val="000099"/>
                  </a:solidFill>
                  <a:latin typeface="Times New Roman" pitchFamily="18" charset="0"/>
                  <a:ea typeface="MS PGothic" pitchFamily="34" charset="-128"/>
                </a:endParaRPr>
              </a:p>
              <a:p>
                <a:r>
                  <a:rPr kumimoji="1" lang="pl-PL" sz="2400" i="1">
                    <a:solidFill>
                      <a:srgbClr val="000099"/>
                    </a:solidFill>
                    <a:latin typeface="Times New Roman" pitchFamily="18" charset="0"/>
                    <a:ea typeface="MS PGothic" pitchFamily="34" charset="-128"/>
                  </a:rPr>
                  <a:t>U=</a:t>
                </a:r>
                <a:r>
                  <a:rPr kumimoji="1" lang="pl-PL" sz="2400">
                    <a:solidFill>
                      <a:srgbClr val="000099"/>
                    </a:solidFill>
                    <a:latin typeface="Times New Roman" pitchFamily="18" charset="0"/>
                    <a:ea typeface="MS PGothic" pitchFamily="34" charset="-128"/>
                  </a:rPr>
                  <a:t>{</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𝑥</m:t>
                        </m:r>
                      </m:e>
                      <m:sub>
                        <m:r>
                          <a:rPr kumimoji="1" lang="pl-PL" sz="2400" i="1">
                            <a:solidFill>
                              <a:srgbClr val="000099"/>
                            </a:solidFill>
                            <a:latin typeface="Cambria Math" panose="02040503050406030204" pitchFamily="18" charset="0"/>
                            <a:ea typeface="MS PGothic" pitchFamily="34" charset="-128"/>
                          </a:rPr>
                          <m:t>1</m:t>
                        </m:r>
                      </m:sub>
                    </m:sSub>
                  </m:oMath>
                </a14:m>
                <a:r>
                  <a:rPr kumimoji="1" lang="pl-PL" sz="2400">
                    <a:solidFill>
                      <a:srgbClr val="000099"/>
                    </a:solidFill>
                    <a:latin typeface="Times New Roman" pitchFamily="18" charset="0"/>
                    <a:ea typeface="MS PGothic" pitchFamily="34" charset="-128"/>
                  </a:rPr>
                  <a:t>,…,</a:t>
                </a:r>
                <a:r>
                  <a:rPr kumimoji="1" lang="pl-PL" sz="2400">
                    <a:solidFill>
                      <a:srgbClr val="000099"/>
                    </a:solidFill>
                    <a:ea typeface="MS PGothic" pitchFamily="34" charset="-128"/>
                  </a:rPr>
                  <a:t> </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𝑥</m:t>
                        </m:r>
                      </m:e>
                      <m:sub>
                        <m:r>
                          <a:rPr kumimoji="1" lang="pl-PL" sz="2400" b="0" i="1" smtClean="0">
                            <a:solidFill>
                              <a:srgbClr val="000099"/>
                            </a:solidFill>
                            <a:latin typeface="Cambria Math" panose="02040503050406030204" pitchFamily="18" charset="0"/>
                            <a:ea typeface="MS PGothic" pitchFamily="34" charset="-128"/>
                          </a:rPr>
                          <m:t>𝑛</m:t>
                        </m:r>
                      </m:sub>
                    </m:sSub>
                  </m:oMath>
                </a14:m>
                <a:r>
                  <a:rPr kumimoji="1" lang="pl-PL" sz="2400">
                    <a:solidFill>
                      <a:srgbClr val="000099"/>
                    </a:solidFill>
                    <a:latin typeface="Times New Roman" pitchFamily="18" charset="0"/>
                    <a:ea typeface="MS PGothic" pitchFamily="34" charset="-128"/>
                  </a:rPr>
                  <a:t>}, </a:t>
                </a:r>
                <a:r>
                  <a:rPr kumimoji="1" lang="pl-PL" sz="2400" i="1">
                    <a:solidFill>
                      <a:srgbClr val="000099"/>
                    </a:solidFill>
                    <a:latin typeface="Times New Roman" pitchFamily="18" charset="0"/>
                    <a:ea typeface="MS PGothic" pitchFamily="34" charset="-128"/>
                  </a:rPr>
                  <a:t>A</a:t>
                </a:r>
                <a:r>
                  <a:rPr kumimoji="1" lang="pl-PL" sz="2400">
                    <a:solidFill>
                      <a:srgbClr val="000099"/>
                    </a:solidFill>
                    <a:latin typeface="Times New Roman" pitchFamily="18" charset="0"/>
                    <a:ea typeface="MS PGothic" pitchFamily="34" charset="-128"/>
                  </a:rPr>
                  <a:t>={</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b="0" i="1" smtClean="0">
                            <a:solidFill>
                              <a:srgbClr val="000099"/>
                            </a:solidFill>
                            <a:latin typeface="Cambria Math" panose="02040503050406030204" pitchFamily="18" charset="0"/>
                            <a:ea typeface="MS PGothic" pitchFamily="34" charset="-128"/>
                          </a:rPr>
                          <m:t>𝑎</m:t>
                        </m:r>
                      </m:e>
                      <m:sub>
                        <m:r>
                          <a:rPr kumimoji="1" lang="pl-PL" sz="2400" i="1">
                            <a:solidFill>
                              <a:srgbClr val="000099"/>
                            </a:solidFill>
                            <a:latin typeface="Cambria Math" panose="02040503050406030204" pitchFamily="18" charset="0"/>
                            <a:ea typeface="MS PGothic" pitchFamily="34" charset="-128"/>
                          </a:rPr>
                          <m:t>1</m:t>
                        </m:r>
                      </m:sub>
                    </m:sSub>
                  </m:oMath>
                </a14:m>
                <a:r>
                  <a:rPr kumimoji="1" lang="pl-PL" sz="2400">
                    <a:solidFill>
                      <a:srgbClr val="000099"/>
                    </a:solidFill>
                    <a:latin typeface="Times New Roman" pitchFamily="18" charset="0"/>
                    <a:ea typeface="MS PGothic" pitchFamily="34" charset="-128"/>
                  </a:rPr>
                  <a:t>,…,</a:t>
                </a:r>
                <a:r>
                  <a:rPr kumimoji="1" lang="pl-PL" sz="2400">
                    <a:solidFill>
                      <a:srgbClr val="000099"/>
                    </a:solidFill>
                    <a:ea typeface="MS PGothic" pitchFamily="34" charset="-128"/>
                  </a:rPr>
                  <a:t> </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b="0" i="1" smtClean="0">
                            <a:solidFill>
                              <a:srgbClr val="000099"/>
                            </a:solidFill>
                            <a:latin typeface="Cambria Math" panose="02040503050406030204" pitchFamily="18" charset="0"/>
                            <a:ea typeface="MS PGothic" pitchFamily="34" charset="-128"/>
                          </a:rPr>
                          <m:t>𝑎</m:t>
                        </m:r>
                      </m:e>
                      <m:sub>
                        <m:r>
                          <a:rPr kumimoji="1" lang="pl-PL" sz="2400" b="0" i="1" smtClean="0">
                            <a:solidFill>
                              <a:srgbClr val="000099"/>
                            </a:solidFill>
                            <a:latin typeface="Cambria Math" panose="02040503050406030204" pitchFamily="18" charset="0"/>
                            <a:ea typeface="MS PGothic" pitchFamily="34" charset="-128"/>
                          </a:rPr>
                          <m:t>𝑚</m:t>
                        </m:r>
                      </m:sub>
                    </m:sSub>
                  </m:oMath>
                </a14:m>
                <a:r>
                  <a:rPr kumimoji="1" lang="pl-PL" sz="2400">
                    <a:solidFill>
                      <a:srgbClr val="000099"/>
                    </a:solidFill>
                    <a:latin typeface="Times New Roman" pitchFamily="18" charset="0"/>
                    <a:ea typeface="MS PGothic" pitchFamily="34" charset="-128"/>
                  </a:rPr>
                  <a:t>}, </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𝑎</m:t>
                        </m:r>
                      </m:e>
                      <m:sub>
                        <m:r>
                          <a:rPr kumimoji="1" lang="pl-PL" sz="2400" b="0" i="1" smtClean="0">
                            <a:solidFill>
                              <a:srgbClr val="000099"/>
                            </a:solidFill>
                            <a:latin typeface="Cambria Math" panose="02040503050406030204" pitchFamily="18" charset="0"/>
                            <a:ea typeface="MS PGothic" pitchFamily="34" charset="-128"/>
                          </a:rPr>
                          <m:t>𝑖</m:t>
                        </m:r>
                      </m:sub>
                    </m:sSub>
                    <m:r>
                      <a:rPr kumimoji="1" lang="pl-PL" sz="2400" b="0" i="1" smtClean="0">
                        <a:solidFill>
                          <a:srgbClr val="000099"/>
                        </a:solidFill>
                        <a:latin typeface="Cambria Math" panose="02040503050406030204" pitchFamily="18" charset="0"/>
                        <a:ea typeface="MS PGothic" pitchFamily="34" charset="-128"/>
                      </a:rPr>
                      <m:t>:</m:t>
                    </m:r>
                    <m:r>
                      <a:rPr kumimoji="1" lang="pl-PL" sz="2400" b="0" i="1" smtClean="0">
                        <a:solidFill>
                          <a:srgbClr val="000099"/>
                        </a:solidFill>
                        <a:latin typeface="Cambria Math" panose="02040503050406030204" pitchFamily="18" charset="0"/>
                        <a:ea typeface="MS PGothic" pitchFamily="34" charset="-128"/>
                      </a:rPr>
                      <m:t>𝑈</m:t>
                    </m:r>
                    <m:r>
                      <a:rPr kumimoji="1" lang="pl-PL" sz="2400" b="0" i="1" smtClean="0">
                        <a:solidFill>
                          <a:srgbClr val="000099"/>
                        </a:solidFill>
                        <a:latin typeface="Cambria Math" panose="02040503050406030204" pitchFamily="18" charset="0"/>
                        <a:ea typeface="Cambria Math" panose="02040503050406030204" pitchFamily="18" charset="0"/>
                      </a:rPr>
                      <m:t>→</m:t>
                    </m:r>
                    <m:sSub>
                      <m:sSubPr>
                        <m:ctrlPr>
                          <a:rPr kumimoji="1" lang="pl-PL" sz="2400" b="0" i="1" smtClean="0">
                            <a:solidFill>
                              <a:srgbClr val="000099"/>
                            </a:solidFill>
                            <a:latin typeface="Cambria Math" panose="02040503050406030204" pitchFamily="18" charset="0"/>
                            <a:ea typeface="Cambria Math" panose="02040503050406030204" pitchFamily="18" charset="0"/>
                          </a:rPr>
                        </m:ctrlPr>
                      </m:sSubPr>
                      <m:e>
                        <m:r>
                          <a:rPr kumimoji="1" lang="pl-PL" sz="2400" b="0" i="1" smtClean="0">
                            <a:solidFill>
                              <a:srgbClr val="000099"/>
                            </a:solidFill>
                            <a:latin typeface="Cambria Math" panose="02040503050406030204" pitchFamily="18" charset="0"/>
                            <a:ea typeface="Cambria Math" panose="02040503050406030204" pitchFamily="18" charset="0"/>
                          </a:rPr>
                          <m:t>𝑉</m:t>
                        </m:r>
                      </m:e>
                      <m:sub>
                        <m:sSub>
                          <m:sSubPr>
                            <m:ctrlPr>
                              <a:rPr kumimoji="1" lang="pl-PL" sz="2400" b="0" i="1" smtClean="0">
                                <a:solidFill>
                                  <a:srgbClr val="000099"/>
                                </a:solidFill>
                                <a:latin typeface="Cambria Math" panose="02040503050406030204" pitchFamily="18" charset="0"/>
                                <a:ea typeface="Cambria Math" panose="02040503050406030204" pitchFamily="18" charset="0"/>
                              </a:rPr>
                            </m:ctrlPr>
                          </m:sSubPr>
                          <m:e>
                            <m:r>
                              <a:rPr kumimoji="1" lang="pl-PL" sz="2400" b="0" i="1" smtClean="0">
                                <a:solidFill>
                                  <a:srgbClr val="000099"/>
                                </a:solidFill>
                                <a:latin typeface="Cambria Math" panose="02040503050406030204" pitchFamily="18" charset="0"/>
                                <a:ea typeface="Cambria Math" panose="02040503050406030204" pitchFamily="18" charset="0"/>
                              </a:rPr>
                              <m:t>𝑎</m:t>
                            </m:r>
                          </m:e>
                          <m:sub>
                            <m:r>
                              <a:rPr kumimoji="1" lang="pl-PL" sz="2400" b="0" i="1" smtClean="0">
                                <a:solidFill>
                                  <a:srgbClr val="000099"/>
                                </a:solidFill>
                                <a:latin typeface="Cambria Math" panose="02040503050406030204" pitchFamily="18" charset="0"/>
                                <a:ea typeface="Cambria Math" panose="02040503050406030204" pitchFamily="18" charset="0"/>
                              </a:rPr>
                              <m:t>𝑖</m:t>
                            </m:r>
                          </m:sub>
                        </m:sSub>
                      </m:sub>
                    </m:sSub>
                  </m:oMath>
                </a14:m>
                <a:endParaRPr kumimoji="1" lang="pl-PL" sz="2400">
                  <a:solidFill>
                    <a:srgbClr val="000099"/>
                  </a:solidFill>
                  <a:latin typeface="Times New Roman" pitchFamily="18" charset="0"/>
                  <a:ea typeface="MS PGothic" pitchFamily="34" charset="-128"/>
                </a:endParaRPr>
              </a:p>
            </p:txBody>
          </p:sp>
        </mc:Choice>
        <mc:Fallback xmlns="">
          <p:sp>
            <p:nvSpPr>
              <p:cNvPr id="7" name="pole tekstowe 6"/>
              <p:cNvSpPr txBox="1">
                <a:spLocks noRot="1" noChangeAspect="1" noMove="1" noResize="1" noEditPoints="1" noAdjustHandles="1" noChangeArrowheads="1" noChangeShapeType="1" noTextEdit="1"/>
              </p:cNvSpPr>
              <p:nvPr/>
            </p:nvSpPr>
            <p:spPr>
              <a:xfrm>
                <a:off x="107504" y="1461611"/>
                <a:ext cx="5467796" cy="774699"/>
              </a:xfrm>
              <a:prstGeom prst="rect">
                <a:avLst/>
              </a:prstGeom>
              <a:blipFill rotWithShape="0">
                <a:blip r:embed="rId9"/>
                <a:stretch>
                  <a:fillRect l="-3456" r="-557" b="-18110"/>
                </a:stretch>
              </a:blipFill>
            </p:spPr>
            <p:txBody>
              <a:bodyPr/>
              <a:lstStyle/>
              <a:p>
                <a:r>
                  <a:rPr lang="pl-PL">
                    <a:noFill/>
                  </a:rPr>
                  <a:t> </a:t>
                </a:r>
              </a:p>
            </p:txBody>
          </p:sp>
        </mc:Fallback>
      </mc:AlternateContent>
      <p:grpSp>
        <p:nvGrpSpPr>
          <p:cNvPr id="11" name="Grupa 10"/>
          <p:cNvGrpSpPr/>
          <p:nvPr/>
        </p:nvGrpSpPr>
        <p:grpSpPr>
          <a:xfrm>
            <a:off x="546670" y="4062453"/>
            <a:ext cx="4589463" cy="1371600"/>
            <a:chOff x="1044591" y="3769738"/>
            <a:chExt cx="4589463" cy="1371600"/>
          </a:xfrm>
        </p:grpSpPr>
        <p:sp>
          <p:nvSpPr>
            <p:cNvPr id="3079" name="Oval 3"/>
            <p:cNvSpPr>
              <a:spLocks noChangeArrowheads="1"/>
            </p:cNvSpPr>
            <p:nvPr/>
          </p:nvSpPr>
          <p:spPr bwMode="auto">
            <a:xfrm>
              <a:off x="1044591" y="3769738"/>
              <a:ext cx="1524000" cy="1371600"/>
            </a:xfrm>
            <a:prstGeom prst="ellipse">
              <a:avLst/>
            </a:prstGeom>
            <a:solidFill>
              <a:srgbClr val="99CC00"/>
            </a:solidFill>
            <a:ln w="28575">
              <a:solidFill>
                <a:schemeClr val="tx1"/>
              </a:solidFill>
              <a:round/>
              <a:headEnd/>
              <a:tailEnd/>
            </a:ln>
          </p:spPr>
          <p:txBody>
            <a:bodyPr wrap="none" anchor="ctr"/>
            <a:lstStyle/>
            <a:p>
              <a:endParaRPr lang="en-US" sz="1800"/>
            </a:p>
          </p:txBody>
        </p:sp>
        <p:sp>
          <p:nvSpPr>
            <p:cNvPr id="3129" name="Line 63"/>
            <p:cNvSpPr>
              <a:spLocks noChangeShapeType="1"/>
            </p:cNvSpPr>
            <p:nvPr/>
          </p:nvSpPr>
          <p:spPr bwMode="auto">
            <a:xfrm flipH="1" flipV="1">
              <a:off x="1958991" y="3799601"/>
              <a:ext cx="3603625" cy="669991"/>
            </a:xfrm>
            <a:prstGeom prst="line">
              <a:avLst/>
            </a:prstGeom>
            <a:noFill/>
            <a:ln w="19050">
              <a:solidFill>
                <a:schemeClr val="tx1"/>
              </a:solidFill>
              <a:round/>
              <a:headEnd/>
              <a:tailEnd/>
            </a:ln>
          </p:spPr>
          <p:txBody>
            <a:bodyPr/>
            <a:lstStyle/>
            <a:p>
              <a:endParaRPr lang="en-US"/>
            </a:p>
          </p:txBody>
        </p:sp>
        <p:grpSp>
          <p:nvGrpSpPr>
            <p:cNvPr id="8" name="Grupa 7"/>
            <p:cNvGrpSpPr/>
            <p:nvPr/>
          </p:nvGrpSpPr>
          <p:grpSpPr>
            <a:xfrm>
              <a:off x="1577991" y="4226938"/>
              <a:ext cx="4056063" cy="855663"/>
              <a:chOff x="1577991" y="4226938"/>
              <a:chExt cx="4056063" cy="855663"/>
            </a:xfrm>
          </p:grpSpPr>
          <p:sp>
            <p:nvSpPr>
              <p:cNvPr id="3118" name="Oval 43"/>
              <p:cNvSpPr>
                <a:spLocks noChangeArrowheads="1"/>
              </p:cNvSpPr>
              <p:nvPr/>
            </p:nvSpPr>
            <p:spPr bwMode="auto">
              <a:xfrm>
                <a:off x="1958991" y="4455538"/>
                <a:ext cx="76200" cy="76200"/>
              </a:xfrm>
              <a:prstGeom prst="ellipse">
                <a:avLst/>
              </a:prstGeom>
              <a:solidFill>
                <a:schemeClr val="tx1"/>
              </a:solidFill>
              <a:ln w="9525">
                <a:solidFill>
                  <a:schemeClr val="tx1"/>
                </a:solidFill>
                <a:round/>
                <a:headEnd/>
                <a:tailEnd/>
              </a:ln>
            </p:spPr>
            <p:txBody>
              <a:bodyPr wrap="none" anchor="ctr"/>
              <a:lstStyle/>
              <a:p>
                <a:endParaRPr lang="en-US" sz="1800"/>
              </a:p>
            </p:txBody>
          </p:sp>
          <p:sp>
            <p:nvSpPr>
              <p:cNvPr id="3119" name="Text Box 44"/>
              <p:cNvSpPr txBox="1">
                <a:spLocks noChangeArrowheads="1"/>
              </p:cNvSpPr>
              <p:nvPr/>
            </p:nvSpPr>
            <p:spPr bwMode="auto">
              <a:xfrm>
                <a:off x="1577991" y="4226938"/>
                <a:ext cx="457200" cy="457200"/>
              </a:xfrm>
              <a:prstGeom prst="rect">
                <a:avLst/>
              </a:prstGeom>
              <a:noFill/>
              <a:ln w="9525">
                <a:noFill/>
                <a:miter lim="800000"/>
                <a:headEnd/>
                <a:tailEnd/>
              </a:ln>
            </p:spPr>
            <p:txBody>
              <a:bodyPr>
                <a:spAutoFit/>
              </a:bodyPr>
              <a:lstStyle/>
              <a:p>
                <a:pPr>
                  <a:spcBef>
                    <a:spcPct val="50000"/>
                  </a:spcBef>
                </a:pPr>
                <a:r>
                  <a:rPr kumimoji="1" lang="pl-PL" sz="2400" i="1">
                    <a:solidFill>
                      <a:srgbClr val="000099"/>
                    </a:solidFill>
                    <a:latin typeface="Times New Roman" pitchFamily="18" charset="0"/>
                    <a:ea typeface="MS PGothic" pitchFamily="34" charset="-128"/>
                  </a:rPr>
                  <a:t>x</a:t>
                </a:r>
              </a:p>
            </p:txBody>
          </p:sp>
          <p:sp>
            <p:nvSpPr>
              <p:cNvPr id="3123" name="Oval 51"/>
              <p:cNvSpPr>
                <a:spLocks noChangeArrowheads="1"/>
              </p:cNvSpPr>
              <p:nvPr/>
            </p:nvSpPr>
            <p:spPr bwMode="auto">
              <a:xfrm>
                <a:off x="5532454" y="4460345"/>
                <a:ext cx="101600" cy="73025"/>
              </a:xfrm>
              <a:prstGeom prst="ellipse">
                <a:avLst/>
              </a:prstGeom>
              <a:solidFill>
                <a:schemeClr val="tx1"/>
              </a:solidFill>
              <a:ln w="9525">
                <a:solidFill>
                  <a:schemeClr val="tx1"/>
                </a:solidFill>
                <a:round/>
                <a:headEnd/>
                <a:tailEnd/>
              </a:ln>
            </p:spPr>
            <p:txBody>
              <a:bodyPr wrap="none" anchor="ctr"/>
              <a:lstStyle/>
              <a:p>
                <a:endParaRPr lang="en-US" sz="1800"/>
              </a:p>
            </p:txBody>
          </p:sp>
          <p:sp>
            <p:nvSpPr>
              <p:cNvPr id="3128" name="Line 62"/>
              <p:cNvSpPr>
                <a:spLocks noChangeShapeType="1"/>
              </p:cNvSpPr>
              <p:nvPr/>
            </p:nvSpPr>
            <p:spPr bwMode="auto">
              <a:xfrm flipV="1">
                <a:off x="1936039" y="4499455"/>
                <a:ext cx="3628417" cy="6883"/>
              </a:xfrm>
              <a:prstGeom prst="line">
                <a:avLst/>
              </a:prstGeom>
              <a:noFill/>
              <a:ln w="19050">
                <a:solidFill>
                  <a:schemeClr val="tx1"/>
                </a:solidFill>
                <a:round/>
                <a:headEnd/>
                <a:tailEnd type="triangle" w="med" len="med"/>
              </a:ln>
            </p:spPr>
            <p:txBody>
              <a:bodyPr/>
              <a:lstStyle/>
              <a:p>
                <a:endParaRPr lang="en-US"/>
              </a:p>
            </p:txBody>
          </p:sp>
          <p:sp>
            <p:nvSpPr>
              <p:cNvPr id="3130" name="Line 64"/>
              <p:cNvSpPr>
                <a:spLocks noChangeShapeType="1"/>
              </p:cNvSpPr>
              <p:nvPr/>
            </p:nvSpPr>
            <p:spPr bwMode="auto">
              <a:xfrm flipH="1">
                <a:off x="2105041" y="4544438"/>
                <a:ext cx="3457575" cy="538163"/>
              </a:xfrm>
              <a:prstGeom prst="line">
                <a:avLst/>
              </a:prstGeom>
              <a:noFill/>
              <a:ln w="19050">
                <a:solidFill>
                  <a:schemeClr val="tx1"/>
                </a:solidFill>
                <a:round/>
                <a:headEnd/>
                <a:tailEnd/>
              </a:ln>
            </p:spPr>
            <p:txBody>
              <a:bodyPr/>
              <a:lstStyle/>
              <a:p>
                <a:endParaRPr lang="en-US"/>
              </a:p>
            </p:txBody>
          </p:sp>
        </p:grpSp>
      </p:grpSp>
      <mc:AlternateContent xmlns:mc="http://schemas.openxmlformats.org/markup-compatibility/2006" xmlns:a14="http://schemas.microsoft.com/office/drawing/2010/main">
        <mc:Choice Requires="a14">
          <p:sp>
            <p:nvSpPr>
              <p:cNvPr id="9" name="pole tekstowe 8"/>
              <p:cNvSpPr txBox="1"/>
              <p:nvPr/>
            </p:nvSpPr>
            <p:spPr>
              <a:xfrm>
                <a:off x="870092" y="3599423"/>
                <a:ext cx="5785943" cy="404919"/>
              </a:xfrm>
              <a:prstGeom prst="rect">
                <a:avLst/>
              </a:prstGeom>
              <a:noFill/>
            </p:spPr>
            <p:txBody>
              <a:bodyPr wrap="none" lIns="0" tIns="0" rIns="0" bIns="0" rtlCol="0">
                <a:spAutoFit/>
              </a:bodyPr>
              <a:lstStyle/>
              <a:p>
                <a14:m>
                  <m:oMath xmlns:m="http://schemas.openxmlformats.org/officeDocument/2006/math">
                    <m:sSub>
                      <m:sSubPr>
                        <m:ctrlPr>
                          <a:rPr kumimoji="1" lang="pl-PL" sz="2400" i="1" smtClean="0">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𝑁</m:t>
                        </m:r>
                      </m:e>
                      <m:sub>
                        <m:r>
                          <a:rPr kumimoji="1" lang="pl-PL" sz="2400" i="1">
                            <a:solidFill>
                              <a:srgbClr val="000099"/>
                            </a:solidFill>
                            <a:latin typeface="Cambria Math" panose="02040503050406030204" pitchFamily="18" charset="0"/>
                            <a:ea typeface="MS PGothic" pitchFamily="34" charset="-128"/>
                          </a:rPr>
                          <m:t>𝐵</m:t>
                        </m:r>
                      </m:sub>
                    </m:sSub>
                    <m:d>
                      <m:dPr>
                        <m:ctrlPr>
                          <a:rPr kumimoji="1" lang="pl-PL" sz="2400" i="1">
                            <a:solidFill>
                              <a:srgbClr val="000099"/>
                            </a:solidFill>
                            <a:latin typeface="Cambria Math" panose="02040503050406030204" pitchFamily="18" charset="0"/>
                            <a:ea typeface="MS PGothic" pitchFamily="34" charset="-128"/>
                          </a:rPr>
                        </m:ctrlPr>
                      </m:dPr>
                      <m:e>
                        <m:r>
                          <a:rPr kumimoji="1" lang="pl-PL" sz="2400" i="1">
                            <a:solidFill>
                              <a:srgbClr val="000099"/>
                            </a:solidFill>
                            <a:latin typeface="Cambria Math" panose="02040503050406030204" pitchFamily="18" charset="0"/>
                            <a:ea typeface="MS PGothic" pitchFamily="34" charset="-128"/>
                          </a:rPr>
                          <m:t>𝑥</m:t>
                        </m:r>
                      </m:e>
                    </m:d>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𝑥</m:t>
                        </m:r>
                        <m:r>
                          <a:rPr kumimoji="1" lang="pl-PL" sz="2400" i="1">
                            <a:solidFill>
                              <a:srgbClr val="000099"/>
                            </a:solidFill>
                            <a:latin typeface="Cambria Math" panose="02040503050406030204" pitchFamily="18" charset="0"/>
                            <a:ea typeface="MS PGothic" pitchFamily="34" charset="-128"/>
                          </a:rPr>
                          <m:t>]</m:t>
                        </m:r>
                      </m:e>
                      <m:sub>
                        <m:r>
                          <a:rPr kumimoji="1" lang="pl-PL" sz="2400" i="1">
                            <a:solidFill>
                              <a:srgbClr val="000099"/>
                            </a:solidFill>
                            <a:latin typeface="Cambria Math" panose="02040503050406030204" pitchFamily="18" charset="0"/>
                            <a:ea typeface="MS PGothic" pitchFamily="34" charset="-128"/>
                          </a:rPr>
                          <m:t>𝐼𝑁𝐷</m:t>
                        </m:r>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𝐵</m:t>
                        </m:r>
                        <m:r>
                          <a:rPr kumimoji="1" lang="pl-PL" sz="2400" i="1">
                            <a:solidFill>
                              <a:srgbClr val="000099"/>
                            </a:solidFill>
                            <a:latin typeface="Cambria Math" panose="02040503050406030204" pitchFamily="18" charset="0"/>
                            <a:ea typeface="MS PGothic" pitchFamily="34" charset="-128"/>
                          </a:rPr>
                          <m:t>)</m:t>
                        </m:r>
                      </m:sub>
                    </m:sSub>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𝑥</m:t>
                        </m:r>
                        <m:r>
                          <a:rPr kumimoji="1" lang="pl-PL" sz="2400" i="1">
                            <a:solidFill>
                              <a:srgbClr val="000099"/>
                            </a:solidFill>
                            <a:latin typeface="Cambria Math" panose="02040503050406030204" pitchFamily="18" charset="0"/>
                            <a:ea typeface="MS PGothic" pitchFamily="34" charset="-128"/>
                          </a:rPr>
                          <m:t>]</m:t>
                        </m:r>
                      </m:e>
                      <m:sub>
                        <m:r>
                          <a:rPr kumimoji="1" lang="pl-PL" sz="2400" i="1">
                            <a:solidFill>
                              <a:srgbClr val="000099"/>
                            </a:solidFill>
                            <a:latin typeface="Cambria Math" panose="02040503050406030204" pitchFamily="18" charset="0"/>
                            <a:ea typeface="MS PGothic" pitchFamily="34" charset="-128"/>
                          </a:rPr>
                          <m:t>𝐵</m:t>
                        </m:r>
                      </m:sub>
                    </m:sSub>
                    <m:r>
                      <a:rPr kumimoji="1" lang="pl-PL" sz="2400" b="0" i="1" smtClean="0">
                        <a:solidFill>
                          <a:srgbClr val="000099"/>
                        </a:solidFill>
                        <a:latin typeface="Cambria Math" panose="02040503050406030204" pitchFamily="18" charset="0"/>
                        <a:ea typeface="MS PGothic" pitchFamily="34" charset="-128"/>
                      </a:rPr>
                      <m:t>={</m:t>
                    </m:r>
                    <m:r>
                      <a:rPr kumimoji="1" lang="pl-PL" sz="2400" b="0" i="1" smtClean="0">
                        <a:solidFill>
                          <a:srgbClr val="000099"/>
                        </a:solidFill>
                        <a:latin typeface="Cambria Math" panose="02040503050406030204" pitchFamily="18" charset="0"/>
                        <a:ea typeface="MS PGothic" pitchFamily="34" charset="-128"/>
                      </a:rPr>
                      <m:t>𝑦</m:t>
                    </m:r>
                    <m:r>
                      <a:rPr kumimoji="1" lang="pl-PL" sz="2400" i="1">
                        <a:solidFill>
                          <a:srgbClr val="000099"/>
                        </a:solidFill>
                        <a:latin typeface="Cambria Math" panose="02040503050406030204" pitchFamily="18" charset="0"/>
                        <a:ea typeface="MS PGothic" pitchFamily="34" charset="-128"/>
                      </a:rPr>
                      <m:t>𝜖</m:t>
                    </m:r>
                    <m:r>
                      <a:rPr kumimoji="1" lang="pl-PL" sz="2400" b="0" i="1" smtClean="0">
                        <a:solidFill>
                          <a:srgbClr val="000099"/>
                        </a:solidFill>
                        <a:latin typeface="Cambria Math" panose="02040503050406030204" pitchFamily="18" charset="0"/>
                        <a:ea typeface="MS PGothic" pitchFamily="34" charset="-128"/>
                      </a:rPr>
                      <m:t>𝑈</m:t>
                    </m:r>
                    <m:r>
                      <a:rPr kumimoji="1" lang="pl-PL" sz="2400" b="0" i="1" smtClean="0">
                        <a:solidFill>
                          <a:srgbClr val="000099"/>
                        </a:solidFill>
                        <a:latin typeface="Cambria Math" panose="02040503050406030204" pitchFamily="18" charset="0"/>
                        <a:ea typeface="MS PGothic" pitchFamily="34" charset="-128"/>
                      </a:rPr>
                      <m:t>:</m:t>
                    </m:r>
                  </m:oMath>
                </a14:m>
                <a:r>
                  <a:rPr kumimoji="1" lang="pl-PL" sz="2400" i="1">
                    <a:solidFill>
                      <a:srgbClr val="000099"/>
                    </a:solidFill>
                    <a:latin typeface="Times New Roman" pitchFamily="18" charset="0"/>
                    <a:ea typeface="MS PGothic" pitchFamily="34" charset="-128"/>
                  </a:rPr>
                  <a:t> xIND(B)y</a:t>
                </a:r>
                <a:r>
                  <a:rPr kumimoji="1" lang="pl-PL" sz="2400">
                    <a:solidFill>
                      <a:srgbClr val="000099"/>
                    </a:solidFill>
                    <a:latin typeface="Times New Roman" pitchFamily="18" charset="0"/>
                    <a:ea typeface="MS PGothic" pitchFamily="34" charset="-128"/>
                  </a:rPr>
                  <a:t>} </a:t>
                </a:r>
              </a:p>
            </p:txBody>
          </p:sp>
        </mc:Choice>
        <mc:Fallback xmlns="">
          <p:sp>
            <p:nvSpPr>
              <p:cNvPr id="9" name="pole tekstowe 8"/>
              <p:cNvSpPr txBox="1">
                <a:spLocks noRot="1" noChangeAspect="1" noMove="1" noResize="1" noEditPoints="1" noAdjustHandles="1" noChangeArrowheads="1" noChangeShapeType="1" noTextEdit="1"/>
              </p:cNvSpPr>
              <p:nvPr/>
            </p:nvSpPr>
            <p:spPr>
              <a:xfrm>
                <a:off x="870092" y="3599423"/>
                <a:ext cx="5785943" cy="404919"/>
              </a:xfrm>
              <a:prstGeom prst="rect">
                <a:avLst/>
              </a:prstGeom>
              <a:blipFill>
                <a:blip r:embed="rId10"/>
                <a:stretch>
                  <a:fillRect l="-1897" t="-22388" r="-2213" b="-3582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0" name="pole tekstowe 9"/>
              <p:cNvSpPr txBox="1"/>
              <p:nvPr/>
            </p:nvSpPr>
            <p:spPr>
              <a:xfrm>
                <a:off x="1524000" y="2288269"/>
                <a:ext cx="87633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pl-PL" sz="2400" i="1">
                          <a:solidFill>
                            <a:srgbClr val="000099"/>
                          </a:solidFill>
                          <a:latin typeface="Cambria Math" panose="02040503050406030204" pitchFamily="18" charset="0"/>
                          <a:ea typeface="MS PGothic" pitchFamily="34" charset="-128"/>
                        </a:rPr>
                        <m:t>𝐵</m:t>
                      </m:r>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𝐴</m:t>
                      </m:r>
                    </m:oMath>
                  </m:oMathPara>
                </a14:m>
                <a:endParaRPr kumimoji="1" lang="pl-PL" sz="2400" i="1">
                  <a:solidFill>
                    <a:srgbClr val="000099"/>
                  </a:solidFill>
                  <a:latin typeface="Cambria Math" panose="02040503050406030204" pitchFamily="18" charset="0"/>
                  <a:ea typeface="MS PGothic" pitchFamily="34" charset="-128"/>
                </a:endParaRPr>
              </a:p>
            </p:txBody>
          </p:sp>
        </mc:Choice>
        <mc:Fallback xmlns="">
          <p:sp>
            <p:nvSpPr>
              <p:cNvPr id="10" name="pole tekstowe 9"/>
              <p:cNvSpPr txBox="1">
                <a:spLocks noRot="1" noChangeAspect="1" noMove="1" noResize="1" noEditPoints="1" noAdjustHandles="1" noChangeArrowheads="1" noChangeShapeType="1" noTextEdit="1"/>
              </p:cNvSpPr>
              <p:nvPr/>
            </p:nvSpPr>
            <p:spPr>
              <a:xfrm>
                <a:off x="1524000" y="2288269"/>
                <a:ext cx="876330" cy="369332"/>
              </a:xfrm>
              <a:prstGeom prst="rect">
                <a:avLst/>
              </a:prstGeom>
              <a:blipFill>
                <a:blip r:embed="rId11"/>
                <a:stretch>
                  <a:fillRect l="-7639" r="-6944" b="-9836"/>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7" name="pole tekstowe 36"/>
              <p:cNvSpPr txBox="1"/>
              <p:nvPr/>
            </p:nvSpPr>
            <p:spPr>
              <a:xfrm>
                <a:off x="412688" y="2649164"/>
                <a:ext cx="47713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pl-PL" sz="2400" i="1" smtClean="0">
                          <a:solidFill>
                            <a:srgbClr val="000099"/>
                          </a:solidFill>
                          <a:latin typeface="Cambria Math" panose="02040503050406030204" pitchFamily="18" charset="0"/>
                          <a:ea typeface="MS PGothic" pitchFamily="34" charset="-128"/>
                        </a:rPr>
                        <m:t>𝐵</m:t>
                      </m:r>
                      <m:r>
                        <a:rPr kumimoji="1" lang="pl-PL" sz="2400" b="0" i="1" smtClean="0">
                          <a:solidFill>
                            <a:srgbClr val="000099"/>
                          </a:solidFill>
                          <a:latin typeface="Cambria Math" panose="02040503050406030204" pitchFamily="18" charset="0"/>
                          <a:ea typeface="MS PGothic" pitchFamily="34" charset="-128"/>
                        </a:rPr>
                        <m:t>−</m:t>
                      </m:r>
                      <m:r>
                        <a:rPr kumimoji="1" lang="pl-PL" sz="2400" b="0" i="1" smtClean="0">
                          <a:solidFill>
                            <a:srgbClr val="000099"/>
                          </a:solidFill>
                          <a:latin typeface="Cambria Math" panose="02040503050406030204" pitchFamily="18" charset="0"/>
                          <a:ea typeface="MS PGothic" pitchFamily="34" charset="-128"/>
                        </a:rPr>
                        <m:t>𝑖𝑛𝑑𝑖𝑠𝑐𝑒𝑟𝑛𝑖𝑏𝑖𝑙𝑖𝑡𝑦</m:t>
                      </m:r>
                      <m:r>
                        <a:rPr kumimoji="1" lang="pl-PL" sz="2400" b="0" i="1" smtClean="0">
                          <a:solidFill>
                            <a:srgbClr val="000099"/>
                          </a:solidFill>
                          <a:latin typeface="Cambria Math" panose="02040503050406030204" pitchFamily="18" charset="0"/>
                          <a:ea typeface="MS PGothic" pitchFamily="34" charset="-128"/>
                        </a:rPr>
                        <m:t> </m:t>
                      </m:r>
                      <m:r>
                        <a:rPr kumimoji="1" lang="pl-PL" sz="2400" b="0" i="1" smtClean="0">
                          <a:solidFill>
                            <a:srgbClr val="000099"/>
                          </a:solidFill>
                          <a:latin typeface="Cambria Math" panose="02040503050406030204" pitchFamily="18" charset="0"/>
                          <a:ea typeface="MS PGothic" pitchFamily="34" charset="-128"/>
                        </a:rPr>
                        <m:t>𝑟𝑒𝑙𝑎𝑡𝑖𝑜𝑛</m:t>
                      </m:r>
                      <m:r>
                        <a:rPr kumimoji="1" lang="pl-PL" sz="2400" b="0" i="1" smtClean="0">
                          <a:solidFill>
                            <a:srgbClr val="000099"/>
                          </a:solidFill>
                          <a:latin typeface="Cambria Math" panose="02040503050406030204" pitchFamily="18" charset="0"/>
                          <a:ea typeface="MS PGothic" pitchFamily="34" charset="-128"/>
                        </a:rPr>
                        <m:t> </m:t>
                      </m:r>
                      <m:r>
                        <a:rPr kumimoji="1" lang="pl-PL" sz="2400" b="0" i="1" smtClean="0">
                          <a:solidFill>
                            <a:srgbClr val="000099"/>
                          </a:solidFill>
                          <a:latin typeface="Cambria Math" panose="02040503050406030204" pitchFamily="18" charset="0"/>
                          <a:ea typeface="MS PGothic" pitchFamily="34" charset="-128"/>
                        </a:rPr>
                        <m:t>𝑜𝑓</m:t>
                      </m:r>
                      <m:r>
                        <a:rPr kumimoji="1" lang="pl-PL" sz="2400" b="0" i="1" smtClean="0">
                          <a:solidFill>
                            <a:srgbClr val="000099"/>
                          </a:solidFill>
                          <a:latin typeface="Cambria Math" panose="02040503050406030204" pitchFamily="18" charset="0"/>
                          <a:ea typeface="MS PGothic" pitchFamily="34" charset="-128"/>
                        </a:rPr>
                        <m:t> </m:t>
                      </m:r>
                      <m:r>
                        <a:rPr kumimoji="1" lang="pl-PL" sz="2400" b="0" i="1" smtClean="0">
                          <a:solidFill>
                            <a:srgbClr val="000099"/>
                          </a:solidFill>
                          <a:latin typeface="Cambria Math" panose="02040503050406030204" pitchFamily="18" charset="0"/>
                          <a:ea typeface="MS PGothic" pitchFamily="34" charset="-128"/>
                        </a:rPr>
                        <m:t>𝐼𝑆</m:t>
                      </m:r>
                    </m:oMath>
                  </m:oMathPara>
                </a14:m>
                <a:endParaRPr kumimoji="1" lang="pl-PL" sz="2400" i="1">
                  <a:solidFill>
                    <a:srgbClr val="000099"/>
                  </a:solidFill>
                  <a:latin typeface="Cambria Math" panose="02040503050406030204" pitchFamily="18" charset="0"/>
                  <a:ea typeface="MS PGothic" pitchFamily="34" charset="-128"/>
                </a:endParaRPr>
              </a:p>
            </p:txBody>
          </p:sp>
        </mc:Choice>
        <mc:Fallback xmlns="">
          <p:sp>
            <p:nvSpPr>
              <p:cNvPr id="37" name="pole tekstowe 36"/>
              <p:cNvSpPr txBox="1">
                <a:spLocks noRot="1" noChangeAspect="1" noMove="1" noResize="1" noEditPoints="1" noAdjustHandles="1" noChangeArrowheads="1" noChangeShapeType="1" noTextEdit="1"/>
              </p:cNvSpPr>
              <p:nvPr/>
            </p:nvSpPr>
            <p:spPr>
              <a:xfrm>
                <a:off x="412688" y="2649164"/>
                <a:ext cx="4771306" cy="369332"/>
              </a:xfrm>
              <a:prstGeom prst="rect">
                <a:avLst/>
              </a:prstGeom>
              <a:blipFill rotWithShape="0">
                <a:blip r:embed="rId12"/>
                <a:stretch>
                  <a:fillRect l="-1151" r="-895" b="-38333"/>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0" name="pole tekstowe 29"/>
              <p:cNvSpPr txBox="1"/>
              <p:nvPr/>
            </p:nvSpPr>
            <p:spPr>
              <a:xfrm>
                <a:off x="5576257" y="5294652"/>
                <a:ext cx="25111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𝐼𝑛𝑓</m:t>
                          </m:r>
                        </m:e>
                        <m:sub>
                          <m:r>
                            <a:rPr kumimoji="1" lang="pl-PL" sz="2400" i="1">
                              <a:solidFill>
                                <a:srgbClr val="000099"/>
                              </a:solidFill>
                              <a:latin typeface="Cambria Math" panose="02040503050406030204" pitchFamily="18" charset="0"/>
                              <a:ea typeface="MS PGothic" pitchFamily="34" charset="-128"/>
                            </a:rPr>
                            <m:t>𝐵</m:t>
                          </m:r>
                        </m:sub>
                      </m:sSub>
                      <m:d>
                        <m:dPr>
                          <m:ctrlPr>
                            <a:rPr kumimoji="1" lang="pl-PL" sz="2400" i="1">
                              <a:solidFill>
                                <a:srgbClr val="000099"/>
                              </a:solidFill>
                              <a:latin typeface="Cambria Math" panose="02040503050406030204" pitchFamily="18" charset="0"/>
                              <a:ea typeface="MS PGothic" pitchFamily="34" charset="-128"/>
                            </a:rPr>
                          </m:ctrlPr>
                        </m:dPr>
                        <m:e>
                          <m:r>
                            <a:rPr kumimoji="1" lang="pl-PL" sz="2400" i="1">
                              <a:solidFill>
                                <a:srgbClr val="000099"/>
                              </a:solidFill>
                              <a:latin typeface="Cambria Math" panose="02040503050406030204" pitchFamily="18" charset="0"/>
                              <a:ea typeface="MS PGothic" pitchFamily="34" charset="-128"/>
                            </a:rPr>
                            <m:t>𝑥</m:t>
                          </m:r>
                        </m:e>
                      </m:d>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𝐼𝑛𝑓</m:t>
                          </m:r>
                        </m:e>
                        <m:sub>
                          <m:r>
                            <a:rPr kumimoji="1" lang="pl-PL" sz="2400" i="1">
                              <a:solidFill>
                                <a:srgbClr val="000099"/>
                              </a:solidFill>
                              <a:latin typeface="Cambria Math" panose="02040503050406030204" pitchFamily="18" charset="0"/>
                              <a:ea typeface="MS PGothic" pitchFamily="34" charset="-128"/>
                            </a:rPr>
                            <m:t>𝐵</m:t>
                          </m:r>
                        </m:sub>
                      </m:sSub>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𝑦</m:t>
                      </m:r>
                      <m:r>
                        <a:rPr kumimoji="1" lang="pl-PL" sz="2400" i="1">
                          <a:solidFill>
                            <a:srgbClr val="000099"/>
                          </a:solidFill>
                          <a:latin typeface="Cambria Math" panose="02040503050406030204" pitchFamily="18" charset="0"/>
                          <a:ea typeface="MS PGothic" pitchFamily="34" charset="-128"/>
                        </a:rPr>
                        <m:t>)</m:t>
                      </m:r>
                    </m:oMath>
                  </m:oMathPara>
                </a14:m>
                <a:endParaRPr kumimoji="1" lang="pl-PL" sz="2400" i="1">
                  <a:solidFill>
                    <a:srgbClr val="000099"/>
                  </a:solidFill>
                  <a:latin typeface="Times New Roman" pitchFamily="18" charset="0"/>
                  <a:ea typeface="MS PGothic" pitchFamily="34" charset="-128"/>
                </a:endParaRPr>
              </a:p>
            </p:txBody>
          </p:sp>
        </mc:Choice>
        <mc:Fallback xmlns="">
          <p:sp>
            <p:nvSpPr>
              <p:cNvPr id="30" name="pole tekstowe 29"/>
              <p:cNvSpPr txBox="1">
                <a:spLocks noRot="1" noChangeAspect="1" noMove="1" noResize="1" noEditPoints="1" noAdjustHandles="1" noChangeArrowheads="1" noChangeShapeType="1" noTextEdit="1"/>
              </p:cNvSpPr>
              <p:nvPr/>
            </p:nvSpPr>
            <p:spPr>
              <a:xfrm>
                <a:off x="5576257" y="5294652"/>
                <a:ext cx="2511136" cy="369332"/>
              </a:xfrm>
              <a:prstGeom prst="rect">
                <a:avLst/>
              </a:prstGeom>
              <a:blipFill rotWithShape="0">
                <a:blip r:embed="rId13"/>
                <a:stretch>
                  <a:fillRect l="-3883" r="-3641" b="-36667"/>
                </a:stretch>
              </a:blipFill>
            </p:spPr>
            <p:txBody>
              <a:bodyPr/>
              <a:lstStyle/>
              <a:p>
                <a:r>
                  <a:rPr lang="pl-PL">
                    <a:noFill/>
                  </a:rPr>
                  <a:t> </a:t>
                </a:r>
              </a:p>
            </p:txBody>
          </p:sp>
        </mc:Fallback>
      </mc:AlternateContent>
      <p:sp>
        <p:nvSpPr>
          <p:cNvPr id="5" name="Nawias klamrowy otwierający 4">
            <a:extLst>
              <a:ext uri="{FF2B5EF4-FFF2-40B4-BE49-F238E27FC236}">
                <a16:creationId xmlns="" xmlns:a16="http://schemas.microsoft.com/office/drawing/2014/main" id="{CE9460BB-4661-E880-E29E-2DCBEB22321F}"/>
              </a:ext>
            </a:extLst>
          </p:cNvPr>
          <p:cNvSpPr/>
          <p:nvPr/>
        </p:nvSpPr>
        <p:spPr>
          <a:xfrm rot="16200000">
            <a:off x="7590346" y="1490776"/>
            <a:ext cx="286485" cy="1858676"/>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2" name="Nawias klamrowy otwierający 11">
            <a:extLst>
              <a:ext uri="{FF2B5EF4-FFF2-40B4-BE49-F238E27FC236}">
                <a16:creationId xmlns="" xmlns:a16="http://schemas.microsoft.com/office/drawing/2014/main" id="{3A07A271-2A8D-78F4-F80D-D3F0B3DC838E}"/>
              </a:ext>
            </a:extLst>
          </p:cNvPr>
          <p:cNvSpPr/>
          <p:nvPr/>
        </p:nvSpPr>
        <p:spPr>
          <a:xfrm rot="5400000">
            <a:off x="7575250" y="206510"/>
            <a:ext cx="311013" cy="191208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5" name="pole tekstowe 14">
                <a:extLst>
                  <a:ext uri="{FF2B5EF4-FFF2-40B4-BE49-F238E27FC236}">
                    <a16:creationId xmlns="" xmlns:a16="http://schemas.microsoft.com/office/drawing/2014/main" id="{0ECDFA3E-E364-0DEB-AAA7-E2198F0F8862}"/>
                  </a:ext>
                </a:extLst>
              </p:cNvPr>
              <p:cNvSpPr txBox="1"/>
              <p:nvPr/>
            </p:nvSpPr>
            <p:spPr>
              <a:xfrm>
                <a:off x="7386372" y="540934"/>
                <a:ext cx="46725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pl-PL" sz="2400" i="1">
                          <a:solidFill>
                            <a:srgbClr val="000099"/>
                          </a:solidFill>
                          <a:latin typeface="Cambria Math" panose="02040503050406030204" pitchFamily="18" charset="0"/>
                          <a:ea typeface="MS PGothic" pitchFamily="34" charset="-128"/>
                        </a:rPr>
                        <m:t>𝐵</m:t>
                      </m:r>
                    </m:oMath>
                  </m:oMathPara>
                </a14:m>
                <a:endParaRPr kumimoji="1" lang="pl-PL" sz="2400" i="1">
                  <a:solidFill>
                    <a:srgbClr val="000099"/>
                  </a:solidFill>
                  <a:latin typeface="Cambria Math" panose="02040503050406030204" pitchFamily="18" charset="0"/>
                  <a:ea typeface="MS PGothic" pitchFamily="34" charset="-128"/>
                </a:endParaRPr>
              </a:p>
            </p:txBody>
          </p:sp>
        </mc:Choice>
        <mc:Fallback xmlns="">
          <p:sp>
            <p:nvSpPr>
              <p:cNvPr id="15" name="pole tekstowe 14">
                <a:extLst>
                  <a:ext uri="{FF2B5EF4-FFF2-40B4-BE49-F238E27FC236}">
                    <a16:creationId xmlns:a16="http://schemas.microsoft.com/office/drawing/2014/main" id="{0ECDFA3E-E364-0DEB-AAA7-E2198F0F8862}"/>
                  </a:ext>
                </a:extLst>
              </p:cNvPr>
              <p:cNvSpPr txBox="1">
                <a:spLocks noRot="1" noChangeAspect="1" noMove="1" noResize="1" noEditPoints="1" noAdjustHandles="1" noChangeArrowheads="1" noChangeShapeType="1" noTextEdit="1"/>
              </p:cNvSpPr>
              <p:nvPr/>
            </p:nvSpPr>
            <p:spPr>
              <a:xfrm>
                <a:off x="7386372" y="540934"/>
                <a:ext cx="467256" cy="461665"/>
              </a:xfrm>
              <a:prstGeom prst="rect">
                <a:avLst/>
              </a:prstGeom>
              <a:blipFill>
                <a:blip r:embed="rId14"/>
                <a:stretch>
                  <a:fillRect/>
                </a:stretch>
              </a:blipFill>
            </p:spPr>
            <p:txBody>
              <a:bodyPr/>
              <a:lstStyle/>
              <a:p>
                <a:r>
                  <a:rPr lang="pl-PL">
                    <a:noFill/>
                  </a:rPr>
                  <a:t> </a:t>
                </a:r>
              </a:p>
            </p:txBody>
          </p:sp>
        </mc:Fallback>
      </mc:AlternateContent>
    </p:spTree>
    <p:extLst>
      <p:ext uri="{BB962C8B-B14F-4D97-AF65-F5344CB8AC3E}">
        <p14:creationId xmlns:p14="http://schemas.microsoft.com/office/powerpoint/2010/main" val="8833881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59634" y="66690"/>
            <a:ext cx="8966362" cy="618708"/>
          </a:xfrm>
        </p:spPr>
        <p:txBody>
          <a:bodyPr/>
          <a:lstStyle/>
          <a:p>
            <a:pPr eaLnBrk="1" hangingPunct="1"/>
            <a:r>
              <a:rPr lang="pl-PL" sz="2200" b="1"/>
              <a:t>EXAMPLES OF DEFINABLE GRANULES IN THE PAWLAK MODEL OF ROUGH SETS</a:t>
            </a:r>
          </a:p>
        </p:txBody>
      </p:sp>
      <p:sp>
        <p:nvSpPr>
          <p:cNvPr id="3" name="Symbol zastępczy numeru slajdu 2"/>
          <p:cNvSpPr>
            <a:spLocks noGrp="1"/>
          </p:cNvSpPr>
          <p:nvPr>
            <p:ph type="sldNum" sz="quarter" idx="12"/>
          </p:nvPr>
        </p:nvSpPr>
        <p:spPr>
          <a:xfrm>
            <a:off x="8592319" y="6283348"/>
            <a:ext cx="504056" cy="476250"/>
          </a:xfrm>
        </p:spPr>
        <p:txBody>
          <a:bodyPr/>
          <a:lstStyle/>
          <a:p>
            <a:pPr>
              <a:defRPr/>
            </a:pPr>
            <a:fld id="{D02E777F-298D-4C96-825C-3DC57E52C55E}" type="slidenum">
              <a:rPr lang="pl-PL" smtClean="0"/>
              <a:pPr>
                <a:defRPr/>
              </a:pPr>
              <a:t>74</a:t>
            </a:fld>
            <a:endParaRPr lang="pl-PL"/>
          </a:p>
        </p:txBody>
      </p:sp>
      <p:grpSp>
        <p:nvGrpSpPr>
          <p:cNvPr id="6" name="Grupa 5"/>
          <p:cNvGrpSpPr/>
          <p:nvPr/>
        </p:nvGrpSpPr>
        <p:grpSpPr>
          <a:xfrm>
            <a:off x="184300" y="797954"/>
            <a:ext cx="8782062" cy="5608774"/>
            <a:chOff x="184300" y="772754"/>
            <a:chExt cx="8782062" cy="5608774"/>
          </a:xfrm>
        </p:grpSpPr>
        <p:grpSp>
          <p:nvGrpSpPr>
            <p:cNvPr id="14" name="Grupa 13"/>
            <p:cNvGrpSpPr/>
            <p:nvPr/>
          </p:nvGrpSpPr>
          <p:grpSpPr>
            <a:xfrm>
              <a:off x="184300" y="775709"/>
              <a:ext cx="8782062" cy="5592837"/>
              <a:chOff x="1719758" y="1168854"/>
              <a:chExt cx="7849283" cy="2896950"/>
            </a:xfrm>
          </p:grpSpPr>
          <mc:AlternateContent xmlns:mc="http://schemas.openxmlformats.org/markup-compatibility/2006" xmlns:a14="http://schemas.microsoft.com/office/drawing/2010/main">
            <mc:Choice Requires="a14">
              <p:sp>
                <p:nvSpPr>
                  <p:cNvPr id="7" name="pole tekstowe 6"/>
                  <p:cNvSpPr txBox="1"/>
                  <p:nvPr/>
                </p:nvSpPr>
                <p:spPr>
                  <a:xfrm>
                    <a:off x="1719758" y="1168854"/>
                    <a:ext cx="7849283" cy="773598"/>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m:rPr>
                              <m:sty m:val="p"/>
                            </m:rPr>
                            <a:rPr kumimoji="1" lang="pl-PL" sz="2000" b="0" i="0" smtClean="0">
                              <a:solidFill>
                                <a:srgbClr val="000099"/>
                              </a:solidFill>
                              <a:latin typeface="Cambria Math" panose="02040503050406030204" pitchFamily="18" charset="0"/>
                              <a:ea typeface="MS PGothic" pitchFamily="34" charset="-128"/>
                            </a:rPr>
                            <m:t>i</m:t>
                          </m:r>
                          <m:r>
                            <m:rPr>
                              <m:nor/>
                            </m:rPr>
                            <a:rPr kumimoji="1" lang="pl-PL" sz="2000" b="0" i="0" smtClean="0">
                              <a:solidFill>
                                <a:srgbClr val="000099"/>
                              </a:solidFill>
                              <a:latin typeface="Cambria Math" panose="02040503050406030204" pitchFamily="18" charset="0"/>
                              <a:ea typeface="MS PGothic" pitchFamily="34" charset="-128"/>
                            </a:rPr>
                            <m:t>−</m:t>
                          </m:r>
                          <m:r>
                            <m:rPr>
                              <m:sty m:val="p"/>
                            </m:rPr>
                            <a:rPr kumimoji="1" lang="pl-PL" sz="2000" b="0" i="0" smtClean="0">
                              <a:solidFill>
                                <a:srgbClr val="000099"/>
                              </a:solidFill>
                              <a:latin typeface="Cambria Math" panose="02040503050406030204" pitchFamily="18" charset="0"/>
                              <a:ea typeface="MS PGothic" pitchFamily="34" charset="-128"/>
                            </a:rPr>
                            <m:t>l</m:t>
                          </m:r>
                          <m:r>
                            <m:rPr>
                              <m:sty m:val="p"/>
                            </m:rPr>
                            <a:rPr kumimoji="1" lang="pl-PL" sz="2000">
                              <a:solidFill>
                                <a:srgbClr val="000099"/>
                              </a:solidFill>
                              <a:latin typeface="Cambria Math" panose="02040503050406030204" pitchFamily="18" charset="0"/>
                              <a:ea typeface="MS PGothic" pitchFamily="34" charset="-128"/>
                            </a:rPr>
                            <m:t>ayer</m:t>
                          </m:r>
                          <m:r>
                            <a:rPr kumimoji="1" lang="pl-PL" sz="200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of</m:t>
                          </m:r>
                          <m:r>
                            <a:rPr kumimoji="1" lang="pl-PL" sz="200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the</m:t>
                          </m:r>
                          <m:r>
                            <a:rPr kumimoji="1" lang="pl-PL" sz="200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considered</m:t>
                          </m:r>
                          <m:r>
                            <a:rPr kumimoji="1" lang="pl-PL" sz="200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c</m:t>
                          </m:r>
                          <m:r>
                            <m:rPr>
                              <m:nor/>
                            </m:rPr>
                            <a:rPr kumimoji="1" lang="pl-PL" sz="2000">
                              <a:solidFill>
                                <a:srgbClr val="000099"/>
                              </a:solidFill>
                              <a:latin typeface="Cambria Math" panose="02040503050406030204" pitchFamily="18" charset="0"/>
                              <a:ea typeface="MS PGothic" pitchFamily="34" charset="-128"/>
                            </a:rPr>
                            <m:t>−</m:t>
                          </m:r>
                          <m:r>
                            <m:rPr>
                              <m:sty m:val="p"/>
                            </m:rPr>
                            <a:rPr kumimoji="1" lang="pl-PL" sz="2000">
                              <a:solidFill>
                                <a:srgbClr val="000099"/>
                              </a:solidFill>
                              <a:latin typeface="Cambria Math" panose="02040503050406030204" pitchFamily="18" charset="0"/>
                              <a:ea typeface="MS PGothic" pitchFamily="34" charset="-128"/>
                            </a:rPr>
                            <m:t>granule</m:t>
                          </m:r>
                          <m:r>
                            <a:rPr kumimoji="1" lang="pl-PL" sz="2000">
                              <a:solidFill>
                                <a:srgbClr val="000099"/>
                              </a:solidFill>
                              <a:latin typeface="Cambria Math" panose="02040503050406030204" pitchFamily="18" charset="0"/>
                              <a:ea typeface="MS PGothic" pitchFamily="34" charset="-128"/>
                            </a:rPr>
                            <m:t> </m:t>
                          </m:r>
                          <m:r>
                            <a:rPr kumimoji="1" lang="pl-PL" sz="2000" b="0" i="1" smtClean="0">
                              <a:solidFill>
                                <a:srgbClr val="000099"/>
                              </a:solidFill>
                              <a:latin typeface="Cambria Math" panose="02040503050406030204" pitchFamily="18" charset="0"/>
                              <a:ea typeface="MS PGothic" pitchFamily="34" charset="-128"/>
                            </a:rPr>
                            <m:t>𝑔</m:t>
                          </m:r>
                          <m:r>
                            <a:rPr kumimoji="1" lang="pl-PL" sz="2000" b="0" i="0" smtClean="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consists</m:t>
                          </m:r>
                          <m:r>
                            <a:rPr kumimoji="1" lang="pl-PL" sz="2000">
                              <a:solidFill>
                                <a:srgbClr val="000099"/>
                              </a:solidFill>
                              <a:latin typeface="Cambria Math" panose="02040503050406030204" pitchFamily="18" charset="0"/>
                              <a:ea typeface="MS PGothic" pitchFamily="34" charset="-128"/>
                            </a:rPr>
                            <m:t> </m:t>
                          </m:r>
                        </m:oMath>
                      </m:oMathPara>
                    </a14:m>
                    <a:endParaRPr kumimoji="1" lang="pl-PL" sz="2000">
                      <a:solidFill>
                        <a:srgbClr val="000099"/>
                      </a:solidFill>
                      <a:latin typeface="Cambria Math" panose="02040503050406030204" pitchFamily="18" charset="0"/>
                      <a:ea typeface="MS PGothic" pitchFamily="34" charset="-128"/>
                    </a:endParaRPr>
                  </a:p>
                  <a:p>
                    <a:pPr algn="ctr"/>
                    <a14:m>
                      <m:oMathPara xmlns:m="http://schemas.openxmlformats.org/officeDocument/2006/math">
                        <m:oMathParaPr>
                          <m:jc m:val="centerGroup"/>
                        </m:oMathParaPr>
                        <m:oMath xmlns:m="http://schemas.openxmlformats.org/officeDocument/2006/math">
                          <m:r>
                            <m:rPr>
                              <m:sty m:val="p"/>
                            </m:rPr>
                            <a:rPr kumimoji="1" lang="pl-PL" sz="2000">
                              <a:solidFill>
                                <a:srgbClr val="000099"/>
                              </a:solidFill>
                              <a:latin typeface="Cambria Math" panose="02040503050406030204" pitchFamily="18" charset="0"/>
                              <a:ea typeface="MS PGothic" pitchFamily="34" charset="-128"/>
                            </a:rPr>
                            <m:t>of</m:t>
                          </m:r>
                          <m:r>
                            <a:rPr kumimoji="1" lang="pl-PL" sz="2000">
                              <a:solidFill>
                                <a:srgbClr val="000099"/>
                              </a:solidFill>
                              <a:latin typeface="Cambria Math" panose="02040503050406030204" pitchFamily="18" charset="0"/>
                              <a:ea typeface="MS PGothic" pitchFamily="34" charset="-128"/>
                            </a:rPr>
                            <m:t> </m:t>
                          </m:r>
                          <m:r>
                            <m:rPr>
                              <m:sty m:val="p"/>
                            </m:rPr>
                            <a:rPr kumimoji="1" lang="pl-PL" sz="2000" b="0" i="0" smtClean="0">
                              <a:solidFill>
                                <a:srgbClr val="000099"/>
                              </a:solidFill>
                              <a:latin typeface="Cambria Math" panose="02040503050406030204" pitchFamily="18" charset="0"/>
                              <a:ea typeface="MS PGothic" pitchFamily="34" charset="-128"/>
                            </a:rPr>
                            <m:t>information</m:t>
                          </m:r>
                          <m:r>
                            <a:rPr kumimoji="1" lang="pl-PL" sz="2000" b="0" i="0" smtClean="0">
                              <a:solidFill>
                                <a:srgbClr val="000099"/>
                              </a:solidFill>
                              <a:latin typeface="Cambria Math" panose="02040503050406030204" pitchFamily="18" charset="0"/>
                              <a:ea typeface="MS PGothic" pitchFamily="34" charset="-128"/>
                            </a:rPr>
                            <m:t> </m:t>
                          </m:r>
                          <m:r>
                            <m:rPr>
                              <m:sty m:val="p"/>
                            </m:rPr>
                            <a:rPr kumimoji="1" lang="pl-PL" sz="2000" b="0" i="0" smtClean="0">
                              <a:solidFill>
                                <a:srgbClr val="000099"/>
                              </a:solidFill>
                              <a:latin typeface="Cambria Math" panose="02040503050406030204" pitchFamily="18" charset="0"/>
                              <a:ea typeface="MS PGothic" pitchFamily="34" charset="-128"/>
                            </a:rPr>
                            <m:t>granules</m:t>
                          </m:r>
                          <m:r>
                            <a:rPr kumimoji="1" lang="pl-PL" sz="2000" b="0" i="0" smtClean="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representi</m:t>
                          </m:r>
                          <m:r>
                            <m:rPr>
                              <m:sty m:val="p"/>
                            </m:rPr>
                            <a:rPr kumimoji="1" lang="pl-PL" sz="2000" b="0" i="0" smtClean="0">
                              <a:solidFill>
                                <a:srgbClr val="000099"/>
                              </a:solidFill>
                              <a:latin typeface="Cambria Math" panose="02040503050406030204" pitchFamily="18" charset="0"/>
                              <a:ea typeface="MS PGothic" pitchFamily="34" charset="-128"/>
                            </a:rPr>
                            <m:t>ng</m:t>
                          </m:r>
                          <m:r>
                            <a:rPr kumimoji="1" lang="pl-PL" sz="2000">
                              <a:solidFill>
                                <a:srgbClr val="000099"/>
                              </a:solidFill>
                              <a:latin typeface="Cambria Math" panose="02040503050406030204" pitchFamily="18" charset="0"/>
                              <a:ea typeface="MS PGothic" pitchFamily="34" charset="-128"/>
                            </a:rPr>
                            <m:t>:</m:t>
                          </m:r>
                        </m:oMath>
                      </m:oMathPara>
                    </a14:m>
                    <a:endParaRPr kumimoji="1" lang="pl-PL" sz="2000">
                      <a:solidFill>
                        <a:srgbClr val="000099"/>
                      </a:solidFill>
                      <a:latin typeface="Cambria Math" panose="02040503050406030204" pitchFamily="18" charset="0"/>
                      <a:ea typeface="MS PGothic" pitchFamily="34" charset="-128"/>
                    </a:endParaRPr>
                  </a:p>
                  <a:p>
                    <a:pPr algn="ctr"/>
                    <a14:m>
                      <m:oMath xmlns:m="http://schemas.openxmlformats.org/officeDocument/2006/math">
                        <m:r>
                          <a:rPr kumimoji="1" lang="pl-PL" sz="2000">
                            <a:solidFill>
                              <a:srgbClr val="000099"/>
                            </a:solidFill>
                            <a:latin typeface="Cambria Math" panose="02040503050406030204" pitchFamily="18" charset="0"/>
                            <a:ea typeface="MS PGothic" pitchFamily="34" charset="-128"/>
                          </a:rPr>
                          <m:t>𝐼𝑆</m:t>
                        </m:r>
                        <m:r>
                          <a:rPr kumimoji="1" lang="pl-PL" sz="2000">
                            <a:solidFill>
                              <a:srgbClr val="000099"/>
                            </a:solidFill>
                            <a:latin typeface="Cambria Math" panose="02040503050406030204" pitchFamily="18" charset="0"/>
                            <a:ea typeface="MS PGothic" pitchFamily="34" charset="-128"/>
                          </a:rPr>
                          <m:t>= </m:t>
                        </m:r>
                        <m:d>
                          <m:dPr>
                            <m:ctrlPr>
                              <a:rPr kumimoji="1" lang="pl-PL" sz="2000" i="1">
                                <a:solidFill>
                                  <a:srgbClr val="000099"/>
                                </a:solidFill>
                                <a:latin typeface="Cambria Math" panose="02040503050406030204" pitchFamily="18" charset="0"/>
                                <a:ea typeface="MS PGothic" pitchFamily="34" charset="-128"/>
                              </a:rPr>
                            </m:ctrlPr>
                          </m:dPr>
                          <m:e>
                            <m:r>
                              <a:rPr kumimoji="1" lang="pl-PL" sz="2000">
                                <a:solidFill>
                                  <a:srgbClr val="000099"/>
                                </a:solidFill>
                                <a:latin typeface="Cambria Math" panose="02040503050406030204" pitchFamily="18" charset="0"/>
                                <a:ea typeface="MS PGothic" pitchFamily="34" charset="-128"/>
                              </a:rPr>
                              <m:t>𝑈</m:t>
                            </m:r>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𝐴</m:t>
                            </m:r>
                          </m:e>
                        </m:d>
                        <m:r>
                          <a:rPr kumimoji="1" lang="pl-PL" sz="2000">
                            <a:solidFill>
                              <a:srgbClr val="000099"/>
                            </a:solidFill>
                            <a:latin typeface="Cambria Math" panose="02040503050406030204" pitchFamily="18" charset="0"/>
                            <a:ea typeface="MS PGothic" pitchFamily="34" charset="-128"/>
                          </a:rPr>
                          <m:t>,</m:t>
                        </m:r>
                      </m:oMath>
                    </a14:m>
                    <a:r>
                      <a:rPr kumimoji="1" lang="pl-PL" sz="2000">
                        <a:solidFill>
                          <a:srgbClr val="000099"/>
                        </a:solidFill>
                        <a:latin typeface="Cambria Math" panose="02040503050406030204" pitchFamily="18" charset="0"/>
                        <a:ea typeface="MS PGothic" pitchFamily="34" charset="-128"/>
                      </a:rPr>
                      <a:t> </a:t>
                    </a:r>
                    <a14:m>
                      <m:oMath xmlns:m="http://schemas.openxmlformats.org/officeDocument/2006/math">
                        <m:r>
                          <a:rPr kumimoji="1" lang="pl-PL" sz="2000">
                            <a:solidFill>
                              <a:srgbClr val="000099"/>
                            </a:solidFill>
                            <a:latin typeface="Cambria Math" panose="02040503050406030204" pitchFamily="18" charset="0"/>
                            <a:ea typeface="MS PGothic" pitchFamily="34" charset="-128"/>
                          </a:rPr>
                          <m:t>𝐵</m:t>
                        </m:r>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𝐴</m:t>
                        </m:r>
                        <m:r>
                          <a:rPr kumimoji="1" lang="pl-PL" sz="2000">
                            <a:solidFill>
                              <a:srgbClr val="000099"/>
                            </a:solidFill>
                            <a:latin typeface="Cambria Math" panose="02040503050406030204" pitchFamily="18" charset="0"/>
                            <a:ea typeface="MS PGothic" pitchFamily="34" charset="-128"/>
                          </a:rPr>
                          <m:t>,  </m:t>
                        </m:r>
                        <m:sSub>
                          <m:sSubPr>
                            <m:ctrlPr>
                              <a:rPr kumimoji="1" lang="pl-PL" sz="2000" i="1">
                                <a:solidFill>
                                  <a:srgbClr val="000099"/>
                                </a:solidFill>
                                <a:latin typeface="Cambria Math" panose="02040503050406030204" pitchFamily="18" charset="0"/>
                                <a:ea typeface="MS PGothic" pitchFamily="34" charset="-128"/>
                              </a:rPr>
                            </m:ctrlPr>
                          </m:sSubPr>
                          <m:e>
                            <m:r>
                              <a:rPr kumimoji="1" lang="pl-PL" sz="2000">
                                <a:solidFill>
                                  <a:srgbClr val="000099"/>
                                </a:solidFill>
                                <a:latin typeface="Cambria Math" panose="02040503050406030204" pitchFamily="18" charset="0"/>
                                <a:ea typeface="MS PGothic" pitchFamily="34" charset="-128"/>
                              </a:rPr>
                              <m:t>𝐴𝑆</m:t>
                            </m:r>
                          </m:e>
                          <m:sub>
                            <m:r>
                              <a:rPr kumimoji="1" lang="pl-PL" sz="2000">
                                <a:solidFill>
                                  <a:srgbClr val="000099"/>
                                </a:solidFill>
                                <a:latin typeface="Cambria Math" panose="02040503050406030204" pitchFamily="18" charset="0"/>
                                <a:ea typeface="MS PGothic" pitchFamily="34" charset="-128"/>
                              </a:rPr>
                              <m:t>𝐵</m:t>
                            </m:r>
                          </m:sub>
                        </m:sSub>
                        <m:r>
                          <a:rPr kumimoji="1" lang="pl-PL" sz="2000">
                            <a:solidFill>
                              <a:srgbClr val="000099"/>
                            </a:solidFill>
                            <a:latin typeface="Cambria Math" panose="02040503050406030204" pitchFamily="18" charset="0"/>
                            <a:ea typeface="MS PGothic" pitchFamily="34" charset="-128"/>
                          </a:rPr>
                          <m:t>=</m:t>
                        </m:r>
                        <m:d>
                          <m:dPr>
                            <m:ctrlPr>
                              <a:rPr kumimoji="1" lang="pl-PL" sz="2000" i="1">
                                <a:solidFill>
                                  <a:srgbClr val="000099"/>
                                </a:solidFill>
                                <a:latin typeface="Cambria Math" panose="02040503050406030204" pitchFamily="18" charset="0"/>
                                <a:ea typeface="MS PGothic" pitchFamily="34" charset="-128"/>
                              </a:rPr>
                            </m:ctrlPr>
                          </m:dPr>
                          <m:e>
                            <m:r>
                              <a:rPr kumimoji="1" lang="pl-PL" sz="2000">
                                <a:solidFill>
                                  <a:srgbClr val="000099"/>
                                </a:solidFill>
                                <a:latin typeface="Cambria Math" panose="02040503050406030204" pitchFamily="18" charset="0"/>
                                <a:ea typeface="MS PGothic" pitchFamily="34" charset="-128"/>
                              </a:rPr>
                              <m:t>𝑈</m:t>
                            </m:r>
                            <m:r>
                              <a:rPr kumimoji="1" lang="pl-PL" sz="2000">
                                <a:solidFill>
                                  <a:srgbClr val="000099"/>
                                </a:solidFill>
                                <a:latin typeface="Cambria Math" panose="02040503050406030204" pitchFamily="18" charset="0"/>
                                <a:ea typeface="MS PGothic" pitchFamily="34" charset="-128"/>
                              </a:rPr>
                              <m:t>, </m:t>
                            </m:r>
                            <m:r>
                              <a:rPr kumimoji="1" lang="pl-PL" sz="2000">
                                <a:solidFill>
                                  <a:srgbClr val="000099"/>
                                </a:solidFill>
                                <a:latin typeface="Cambria Math" panose="02040503050406030204" pitchFamily="18" charset="0"/>
                                <a:ea typeface="MS PGothic" pitchFamily="34" charset="-128"/>
                              </a:rPr>
                              <m:t>𝐼𝑁𝐷</m:t>
                            </m:r>
                            <m:d>
                              <m:dPr>
                                <m:ctrlPr>
                                  <a:rPr kumimoji="1" lang="pl-PL" sz="2000" i="1">
                                    <a:solidFill>
                                      <a:srgbClr val="000099"/>
                                    </a:solidFill>
                                    <a:latin typeface="Cambria Math" panose="02040503050406030204" pitchFamily="18" charset="0"/>
                                    <a:ea typeface="MS PGothic" pitchFamily="34" charset="-128"/>
                                  </a:rPr>
                                </m:ctrlPr>
                              </m:dPr>
                              <m:e>
                                <m:r>
                                  <a:rPr kumimoji="1" lang="pl-PL" sz="2000">
                                    <a:solidFill>
                                      <a:srgbClr val="000099"/>
                                    </a:solidFill>
                                    <a:latin typeface="Cambria Math" panose="02040503050406030204" pitchFamily="18" charset="0"/>
                                    <a:ea typeface="MS PGothic" pitchFamily="34" charset="-128"/>
                                  </a:rPr>
                                  <m:t>𝐵</m:t>
                                </m:r>
                              </m:e>
                            </m:d>
                          </m:e>
                        </m:d>
                      </m:oMath>
                    </a14:m>
                    <a:r>
                      <a:rPr kumimoji="1" lang="pl-PL" sz="2000">
                        <a:solidFill>
                          <a:srgbClr val="000099"/>
                        </a:solidFill>
                        <a:latin typeface="Cambria Math" panose="02040503050406030204" pitchFamily="18" charset="0"/>
                        <a:ea typeface="MS PGothic" pitchFamily="34" charset="-128"/>
                      </a:rPr>
                      <a:t>, </a:t>
                    </a:r>
                    <a:r>
                      <a:rPr kumimoji="1" lang="pl-PL" sz="2000" i="1">
                        <a:solidFill>
                          <a:srgbClr val="000099"/>
                        </a:solidFill>
                        <a:latin typeface="Cambria Math" panose="02040503050406030204" pitchFamily="18" charset="0"/>
                        <a:ea typeface="MS PGothic" pitchFamily="34" charset="-128"/>
                      </a:rPr>
                      <a:t>X </a:t>
                    </a:r>
                    <a14:m>
                      <m:oMath xmlns:m="http://schemas.openxmlformats.org/officeDocument/2006/math">
                        <m:r>
                          <a:rPr kumimoji="1" lang="pl-PL" sz="2000">
                            <a:solidFill>
                              <a:srgbClr val="000099"/>
                            </a:solidFill>
                            <a:latin typeface="Cambria Math" panose="02040503050406030204" pitchFamily="18" charset="0"/>
                            <a:ea typeface="MS PGothic" pitchFamily="34" charset="-128"/>
                          </a:rPr>
                          <m:t>⊆</m:t>
                        </m:r>
                      </m:oMath>
                    </a14:m>
                    <a:r>
                      <a:rPr kumimoji="1" lang="pl-PL" sz="2000" i="1">
                        <a:solidFill>
                          <a:srgbClr val="000099"/>
                        </a:solidFill>
                        <a:latin typeface="Cambria Math" panose="02040503050406030204" pitchFamily="18" charset="0"/>
                        <a:ea typeface="MS PGothic" pitchFamily="34" charset="-128"/>
                      </a:rPr>
                      <a:t>U  </a:t>
                    </a:r>
                  </a:p>
                  <a:p>
                    <a:pPr algn="ctr"/>
                    <a:r>
                      <a:rPr kumimoji="1" lang="en-US" sz="2000">
                        <a:solidFill>
                          <a:srgbClr val="000099"/>
                        </a:solidFill>
                        <a:latin typeface="Cambria Math" panose="02040503050406030204" pitchFamily="18" charset="0"/>
                        <a:ea typeface="MS PGothic" pitchFamily="34" charset="-128"/>
                      </a:rPr>
                      <a:t>decision attribute</a:t>
                    </a:r>
                    <a:r>
                      <a:rPr kumimoji="1" lang="pl-PL" sz="2000">
                        <a:solidFill>
                          <a:srgbClr val="000099"/>
                        </a:solidFill>
                        <a:latin typeface="Cambria Math" panose="02040503050406030204" pitchFamily="18" charset="0"/>
                        <a:ea typeface="MS PGothic" pitchFamily="34" charset="-128"/>
                      </a:rPr>
                      <a:t>: d: U </a:t>
                    </a:r>
                    <a14:m>
                      <m:oMath xmlns:m="http://schemas.openxmlformats.org/officeDocument/2006/math">
                        <m:r>
                          <a:rPr kumimoji="1" lang="pl-PL" sz="2000">
                            <a:solidFill>
                              <a:srgbClr val="000099"/>
                            </a:solidFill>
                            <a:latin typeface="Cambria Math" panose="02040503050406030204" pitchFamily="18" charset="0"/>
                            <a:ea typeface="MS PGothic" pitchFamily="34" charset="-128"/>
                          </a:rPr>
                          <m:t>→</m:t>
                        </m:r>
                        <m:sSub>
                          <m:sSubPr>
                            <m:ctrlPr>
                              <a:rPr kumimoji="1" lang="pl-PL" sz="2000" i="1">
                                <a:solidFill>
                                  <a:srgbClr val="000099"/>
                                </a:solidFill>
                                <a:latin typeface="Cambria Math" panose="02040503050406030204" pitchFamily="18" charset="0"/>
                                <a:ea typeface="MS PGothic" pitchFamily="34" charset="-128"/>
                              </a:rPr>
                            </m:ctrlPr>
                          </m:sSubPr>
                          <m:e>
                            <m:r>
                              <a:rPr kumimoji="1" lang="pl-PL" sz="2000">
                                <a:solidFill>
                                  <a:srgbClr val="000099"/>
                                </a:solidFill>
                                <a:latin typeface="Cambria Math" panose="02040503050406030204" pitchFamily="18" charset="0"/>
                                <a:ea typeface="MS PGothic" pitchFamily="34" charset="-128"/>
                              </a:rPr>
                              <m:t>𝑉</m:t>
                            </m:r>
                          </m:e>
                          <m:sub>
                            <m:r>
                              <a:rPr kumimoji="1" lang="pl-PL" sz="2000">
                                <a:solidFill>
                                  <a:srgbClr val="000099"/>
                                </a:solidFill>
                                <a:latin typeface="Cambria Math" panose="02040503050406030204" pitchFamily="18" charset="0"/>
                                <a:ea typeface="MS PGothic" pitchFamily="34" charset="-128"/>
                              </a:rPr>
                              <m:t>𝑑</m:t>
                            </m:r>
                          </m:sub>
                        </m:sSub>
                      </m:oMath>
                    </a14:m>
                    <a:r>
                      <a:rPr kumimoji="1" lang="pl-PL" sz="2000">
                        <a:solidFill>
                          <a:srgbClr val="000099"/>
                        </a:solidFill>
                        <a:latin typeface="Cambria Math" panose="02040503050406030204" pitchFamily="18" charset="0"/>
                        <a:ea typeface="MS PGothic" pitchFamily="34" charset="-128"/>
                      </a:rPr>
                      <a:t>; </a:t>
                    </a:r>
                    <a:r>
                      <a:rPr kumimoji="1" lang="en-US" sz="2000">
                        <a:solidFill>
                          <a:srgbClr val="000099"/>
                        </a:solidFill>
                        <a:latin typeface="Cambria Math" panose="02040503050406030204" pitchFamily="18" charset="0"/>
                        <a:ea typeface="MS PGothic" pitchFamily="34" charset="-128"/>
                      </a:rPr>
                      <a:t>decision class</a:t>
                    </a:r>
                    <a:r>
                      <a:rPr kumimoji="1" lang="pl-PL" sz="2000">
                        <a:solidFill>
                          <a:srgbClr val="000099"/>
                        </a:solidFill>
                        <a:latin typeface="Cambria Math" panose="02040503050406030204" pitchFamily="18" charset="0"/>
                        <a:ea typeface="MS PGothic" pitchFamily="34" charset="-128"/>
                      </a:rPr>
                      <a:t>: </a:t>
                    </a:r>
                    <a14:m>
                      <m:oMath xmlns:m="http://schemas.openxmlformats.org/officeDocument/2006/math">
                        <m:sSub>
                          <m:sSubPr>
                            <m:ctrlPr>
                              <a:rPr kumimoji="1" lang="pl-PL" sz="2000" i="1">
                                <a:solidFill>
                                  <a:srgbClr val="000099"/>
                                </a:solidFill>
                                <a:latin typeface="Cambria Math" panose="02040503050406030204" pitchFamily="18" charset="0"/>
                                <a:ea typeface="MS PGothic" pitchFamily="34" charset="-128"/>
                              </a:rPr>
                            </m:ctrlPr>
                          </m:sSubPr>
                          <m:e>
                            <m:r>
                              <a:rPr kumimoji="1" lang="pl-PL" sz="2000">
                                <a:solidFill>
                                  <a:srgbClr val="000099"/>
                                </a:solidFill>
                                <a:latin typeface="Cambria Math" panose="02040503050406030204" pitchFamily="18" charset="0"/>
                                <a:ea typeface="MS PGothic" pitchFamily="34" charset="-128"/>
                              </a:rPr>
                              <m:t>𝑋</m:t>
                            </m:r>
                          </m:e>
                          <m:sub>
                            <m:r>
                              <a:rPr kumimoji="1" lang="pl-PL" sz="2000">
                                <a:solidFill>
                                  <a:srgbClr val="000099"/>
                                </a:solidFill>
                                <a:latin typeface="Cambria Math" panose="02040503050406030204" pitchFamily="18" charset="0"/>
                                <a:ea typeface="MS PGothic" pitchFamily="34" charset="-128"/>
                              </a:rPr>
                              <m:t>𝑣</m:t>
                            </m:r>
                          </m:sub>
                        </m:sSub>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𝑥</m:t>
                        </m:r>
                        <m:r>
                          <a:rPr kumimoji="1" lang="pl-PL" sz="2000">
                            <a:solidFill>
                              <a:srgbClr val="000099"/>
                            </a:solidFill>
                            <a:latin typeface="Cambria Math" panose="02040503050406030204" pitchFamily="18" charset="0"/>
                            <a:ea typeface="MS PGothic" pitchFamily="34" charset="-128"/>
                          </a:rPr>
                          <m:t>𝜖</m:t>
                        </m:r>
                        <m:r>
                          <a:rPr kumimoji="1" lang="pl-PL" sz="2000">
                            <a:solidFill>
                              <a:srgbClr val="000099"/>
                            </a:solidFill>
                            <a:latin typeface="Cambria Math" panose="02040503050406030204" pitchFamily="18" charset="0"/>
                            <a:ea typeface="MS PGothic" pitchFamily="34" charset="-128"/>
                          </a:rPr>
                          <m:t>𝑈</m:t>
                        </m:r>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𝑑</m:t>
                        </m:r>
                        <m:d>
                          <m:dPr>
                            <m:ctrlPr>
                              <a:rPr kumimoji="1" lang="pl-PL" sz="2000" i="1">
                                <a:solidFill>
                                  <a:srgbClr val="000099"/>
                                </a:solidFill>
                                <a:latin typeface="Cambria Math" panose="02040503050406030204" pitchFamily="18" charset="0"/>
                                <a:ea typeface="MS PGothic" pitchFamily="34" charset="-128"/>
                              </a:rPr>
                            </m:ctrlPr>
                          </m:dPr>
                          <m:e>
                            <m:r>
                              <a:rPr kumimoji="1" lang="pl-PL" sz="2000">
                                <a:solidFill>
                                  <a:srgbClr val="000099"/>
                                </a:solidFill>
                                <a:latin typeface="Cambria Math" panose="02040503050406030204" pitchFamily="18" charset="0"/>
                                <a:ea typeface="MS PGothic" pitchFamily="34" charset="-128"/>
                              </a:rPr>
                              <m:t>𝑥</m:t>
                            </m:r>
                          </m:e>
                        </m:d>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𝑣</m:t>
                        </m:r>
                        <m:r>
                          <a:rPr kumimoji="1" lang="pl-PL" sz="2000">
                            <a:solidFill>
                              <a:srgbClr val="000099"/>
                            </a:solidFill>
                            <a:latin typeface="Cambria Math" panose="02040503050406030204" pitchFamily="18" charset="0"/>
                            <a:ea typeface="MS PGothic" pitchFamily="34" charset="-128"/>
                          </a:rPr>
                          <m:t>}</m:t>
                        </m:r>
                      </m:oMath>
                    </a14:m>
                    <a:endParaRPr kumimoji="1" lang="pl-PL" sz="2000">
                      <a:solidFill>
                        <a:srgbClr val="000099"/>
                      </a:solidFill>
                      <a:latin typeface="Cambria Math" panose="02040503050406030204" pitchFamily="18" charset="0"/>
                      <a:ea typeface="MS PGothic" pitchFamily="34" charset="-128"/>
                    </a:endParaRPr>
                  </a:p>
                  <a:p>
                    <a:pPr algn="ctr"/>
                    <a:r>
                      <a:rPr kumimoji="1" lang="en-US" sz="2000">
                        <a:solidFill>
                          <a:srgbClr val="000099"/>
                        </a:solidFill>
                        <a:latin typeface="Cambria Math" panose="02040503050406030204" pitchFamily="18" charset="0"/>
                        <a:ea typeface="MS PGothic" pitchFamily="34" charset="-128"/>
                      </a:rPr>
                      <a:t>decision system</a:t>
                    </a:r>
                    <a:r>
                      <a:rPr kumimoji="1" lang="pl-PL" sz="2000">
                        <a:solidFill>
                          <a:srgbClr val="000099"/>
                        </a:solidFill>
                        <a:latin typeface="Cambria Math" panose="02040503050406030204" pitchFamily="18" charset="0"/>
                        <a:ea typeface="MS PGothic" pitchFamily="34" charset="-128"/>
                      </a:rPr>
                      <a:t>:  </a:t>
                    </a:r>
                    <a:r>
                      <a:rPr kumimoji="1" lang="pl-PL" sz="2000" i="1">
                        <a:solidFill>
                          <a:srgbClr val="000099"/>
                        </a:solidFill>
                        <a:latin typeface="Cambria Math" panose="02040503050406030204" pitchFamily="18" charset="0"/>
                        <a:ea typeface="MS PGothic" pitchFamily="34" charset="-128"/>
                      </a:rPr>
                      <a:t>DS </a:t>
                    </a:r>
                    <a:r>
                      <a:rPr kumimoji="1" lang="pl-PL" sz="2000">
                        <a:solidFill>
                          <a:srgbClr val="000099"/>
                        </a:solidFill>
                        <a:latin typeface="Cambria Math" panose="02040503050406030204" pitchFamily="18" charset="0"/>
                        <a:ea typeface="MS PGothic" pitchFamily="34" charset="-128"/>
                      </a:rPr>
                      <a:t>= (</a:t>
                    </a:r>
                    <a:r>
                      <a:rPr kumimoji="1" lang="pl-PL" sz="2000" i="1">
                        <a:solidFill>
                          <a:srgbClr val="000099"/>
                        </a:solidFill>
                        <a:latin typeface="Cambria Math" panose="02040503050406030204" pitchFamily="18" charset="0"/>
                        <a:ea typeface="MS PGothic" pitchFamily="34" charset="-128"/>
                      </a:rPr>
                      <a:t>U, B, d</a:t>
                    </a:r>
                    <a:r>
                      <a:rPr kumimoji="1" lang="pl-PL" sz="2000">
                        <a:solidFill>
                          <a:srgbClr val="000099"/>
                        </a:solidFill>
                        <a:latin typeface="Cambria Math" panose="02040503050406030204" pitchFamily="18" charset="0"/>
                        <a:ea typeface="MS PGothic" pitchFamily="34" charset="-128"/>
                      </a:rPr>
                      <a:t>)</a:t>
                    </a:r>
                  </a:p>
                </p:txBody>
              </p:sp>
            </mc:Choice>
            <mc:Fallback xmlns="">
              <p:sp>
                <p:nvSpPr>
                  <p:cNvPr id="7" name="pole tekstowe 6"/>
                  <p:cNvSpPr txBox="1">
                    <a:spLocks noRot="1" noChangeAspect="1" noMove="1" noResize="1" noEditPoints="1" noAdjustHandles="1" noChangeArrowheads="1" noChangeShapeType="1" noTextEdit="1"/>
                  </p:cNvSpPr>
                  <p:nvPr/>
                </p:nvSpPr>
                <p:spPr>
                  <a:xfrm>
                    <a:off x="1719758" y="1168854"/>
                    <a:ext cx="7849283" cy="773598"/>
                  </a:xfrm>
                  <a:prstGeom prst="rect">
                    <a:avLst/>
                  </a:prstGeom>
                  <a:blipFill rotWithShape="0">
                    <a:blip r:embed="rId3"/>
                    <a:stretch>
                      <a:fillRect b="-151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pole tekstowe 34"/>
                  <p:cNvSpPr txBox="1"/>
                  <p:nvPr/>
                </p:nvSpPr>
                <p:spPr>
                  <a:xfrm>
                    <a:off x="1810146" y="2773036"/>
                    <a:ext cx="7643017" cy="12927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smtClean="0">
                              <a:solidFill>
                                <a:srgbClr val="0000CC"/>
                              </a:solidFill>
                              <a:latin typeface="Cambria Math" panose="02040503050406030204" pitchFamily="18" charset="0"/>
                            </a:rPr>
                            <m:t>𝐵</m:t>
                          </m:r>
                          <m:r>
                            <m:rPr>
                              <m:nor/>
                            </m:rPr>
                            <a:rPr kumimoji="1" lang="pl-PL" sz="2000">
                              <a:solidFill>
                                <a:srgbClr val="000099"/>
                              </a:solidFill>
                              <a:ea typeface="MS PGothic" pitchFamily="34" charset="-128"/>
                            </a:rPr>
                            <m:t>−</m:t>
                          </m:r>
                          <m:r>
                            <m:rPr>
                              <m:sty m:val="p"/>
                            </m:rPr>
                            <a:rPr lang="pl-PL" sz="2000">
                              <a:solidFill>
                                <a:srgbClr val="0000CC"/>
                              </a:solidFill>
                              <a:latin typeface="Cambria Math" panose="02040503050406030204" pitchFamily="18" charset="0"/>
                            </a:rPr>
                            <m:t>lower</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approximation</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of</m:t>
                          </m:r>
                          <m:r>
                            <a:rPr lang="pl-PL" sz="2000">
                              <a:solidFill>
                                <a:srgbClr val="0000CC"/>
                              </a:solidFill>
                              <a:latin typeface="Cambria Math" panose="02040503050406030204" pitchFamily="18" charset="0"/>
                            </a:rPr>
                            <m:t> </m:t>
                          </m:r>
                          <m:r>
                            <a:rPr lang="pl-PL" sz="2000">
                              <a:solidFill>
                                <a:srgbClr val="0000CC"/>
                              </a:solidFill>
                              <a:latin typeface="Cambria Math" panose="02040503050406030204" pitchFamily="18" charset="0"/>
                            </a:rPr>
                            <m:t>𝑋</m:t>
                          </m:r>
                          <m:r>
                            <a:rPr lang="pl-PL" sz="2000" b="0" i="0" smtClean="0">
                              <a:solidFill>
                                <a:srgbClr val="0000CC"/>
                              </a:solidFill>
                              <a:latin typeface="Cambria Math" panose="02040503050406030204" pitchFamily="18" charset="0"/>
                            </a:rPr>
                            <m:t>: </m:t>
                          </m:r>
                          <m:r>
                            <a:rPr lang="pl-PL" sz="2000">
                              <a:solidFill>
                                <a:srgbClr val="0000CC"/>
                              </a:solidFill>
                              <a:latin typeface="Cambria Math" panose="02040503050406030204" pitchFamily="18" charset="0"/>
                            </a:rPr>
                            <m:t>𝐿𝑂𝑊</m:t>
                          </m:r>
                          <m:d>
                            <m:dPr>
                              <m:ctrlPr>
                                <a:rPr lang="pl-PL" sz="2000" i="1">
                                  <a:solidFill>
                                    <a:srgbClr val="0000CC"/>
                                  </a:solidFill>
                                  <a:latin typeface="Cambria Math" panose="02040503050406030204" pitchFamily="18" charset="0"/>
                                </a:rPr>
                              </m:ctrlPr>
                            </m:dPr>
                            <m:e>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𝐴𝑆</m:t>
                                  </m:r>
                                </m:e>
                                <m:sub>
                                  <m:r>
                                    <a:rPr lang="pl-PL" sz="2000">
                                      <a:solidFill>
                                        <a:srgbClr val="0000CC"/>
                                      </a:solidFill>
                                      <a:latin typeface="Cambria Math" panose="02040503050406030204" pitchFamily="18" charset="0"/>
                                    </a:rPr>
                                    <m:t>𝐵</m:t>
                                  </m:r>
                                </m:sub>
                              </m:sSub>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𝑋</m:t>
                              </m:r>
                            </m:e>
                          </m:d>
                          <m:r>
                            <a:rPr lang="pl-PL" sz="2000">
                              <a:solidFill>
                                <a:srgbClr val="0000CC"/>
                              </a:solidFill>
                              <a:latin typeface="Cambria Math" panose="02040503050406030204" pitchFamily="18" charset="0"/>
                            </a:rPr>
                            <m:t> </m:t>
                          </m:r>
                        </m:oMath>
                      </m:oMathPara>
                    </a14:m>
                    <a:endParaRPr lang="pl-PL" sz="2000" dirty="0">
                      <a:solidFill>
                        <a:srgbClr val="0000CC"/>
                      </a:solidFill>
                    </a:endParaRPr>
                  </a:p>
                  <a:p>
                    <a:pPr algn="ctr"/>
                    <a14:m>
                      <m:oMath xmlns:m="http://schemas.openxmlformats.org/officeDocument/2006/math">
                        <m:r>
                          <a:rPr lang="pl-PL" sz="2000">
                            <a:solidFill>
                              <a:srgbClr val="0000CC"/>
                            </a:solidFill>
                            <a:latin typeface="Cambria Math" panose="02040503050406030204" pitchFamily="18" charset="0"/>
                          </a:rPr>
                          <m:t>𝐵</m:t>
                        </m:r>
                        <m:r>
                          <m:rPr>
                            <m:nor/>
                          </m:rPr>
                          <a:rPr kumimoji="1" lang="pl-PL" sz="2000">
                            <a:solidFill>
                              <a:srgbClr val="000099"/>
                            </a:solidFill>
                            <a:ea typeface="MS PGothic" pitchFamily="34" charset="-128"/>
                          </a:rPr>
                          <m:t>−</m:t>
                        </m:r>
                        <m:r>
                          <m:rPr>
                            <m:sty m:val="p"/>
                          </m:rPr>
                          <a:rPr lang="pl-PL" sz="2000">
                            <a:solidFill>
                              <a:srgbClr val="0000CC"/>
                            </a:solidFill>
                            <a:latin typeface="Cambria Math" panose="02040503050406030204" pitchFamily="18" charset="0"/>
                          </a:rPr>
                          <m:t>upper</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approximation</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of</m:t>
                        </m:r>
                        <m:r>
                          <a:rPr lang="pl-PL" sz="2000">
                            <a:solidFill>
                              <a:srgbClr val="0000CC"/>
                            </a:solidFill>
                            <a:latin typeface="Cambria Math" panose="02040503050406030204" pitchFamily="18" charset="0"/>
                          </a:rPr>
                          <m:t> </m:t>
                        </m:r>
                        <m:r>
                          <a:rPr lang="pl-PL" sz="2000">
                            <a:solidFill>
                              <a:srgbClr val="0000CC"/>
                            </a:solidFill>
                            <a:latin typeface="Cambria Math" panose="02040503050406030204" pitchFamily="18" charset="0"/>
                          </a:rPr>
                          <m:t>𝑋</m:t>
                        </m:r>
                      </m:oMath>
                    </a14:m>
                    <a:r>
                      <a:rPr lang="pl-PL" sz="2000" dirty="0">
                        <a:solidFill>
                          <a:srgbClr val="0000CC"/>
                        </a:solidFill>
                      </a:rPr>
                      <a:t>: </a:t>
                    </a:r>
                    <a14:m>
                      <m:oMath xmlns:m="http://schemas.openxmlformats.org/officeDocument/2006/math">
                        <m:r>
                          <a:rPr lang="pl-PL" sz="2000">
                            <a:solidFill>
                              <a:srgbClr val="0000CC"/>
                            </a:solidFill>
                            <a:latin typeface="Cambria Math" panose="02040503050406030204" pitchFamily="18" charset="0"/>
                          </a:rPr>
                          <m:t>𝑈𝑃𝑃</m:t>
                        </m:r>
                        <m:d>
                          <m:dPr>
                            <m:ctrlPr>
                              <a:rPr lang="pl-PL" sz="2000" i="1">
                                <a:solidFill>
                                  <a:srgbClr val="0000CC"/>
                                </a:solidFill>
                                <a:latin typeface="Cambria Math" panose="02040503050406030204" pitchFamily="18" charset="0"/>
                              </a:rPr>
                            </m:ctrlPr>
                          </m:dPr>
                          <m:e>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𝐴𝑆</m:t>
                                </m:r>
                              </m:e>
                              <m:sub>
                                <m:r>
                                  <a:rPr lang="pl-PL" sz="2000">
                                    <a:solidFill>
                                      <a:srgbClr val="0000CC"/>
                                    </a:solidFill>
                                    <a:latin typeface="Cambria Math" panose="02040503050406030204" pitchFamily="18" charset="0"/>
                                  </a:rPr>
                                  <m:t>𝐵</m:t>
                                </m:r>
                              </m:sub>
                            </m:sSub>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𝑋</m:t>
                            </m:r>
                          </m:e>
                        </m:d>
                      </m:oMath>
                    </a14:m>
                    <a:endParaRPr lang="pl-PL" sz="2000" dirty="0">
                      <a:solidFill>
                        <a:srgbClr val="0000CC"/>
                      </a:solidFill>
                    </a:endParaRPr>
                  </a:p>
                  <a:p>
                    <a:pPr algn="ctr"/>
                    <a14:m>
                      <m:oMath xmlns:m="http://schemas.openxmlformats.org/officeDocument/2006/math">
                        <m:r>
                          <a:rPr lang="pl-PL" sz="2000">
                            <a:solidFill>
                              <a:srgbClr val="0000CC"/>
                            </a:solidFill>
                            <a:latin typeface="Cambria Math" panose="02040503050406030204" pitchFamily="18" charset="0"/>
                          </a:rPr>
                          <m:t>𝐵</m:t>
                        </m:r>
                        <m:r>
                          <m:rPr>
                            <m:nor/>
                          </m:rPr>
                          <a:rPr kumimoji="1" lang="pl-PL" sz="2000">
                            <a:solidFill>
                              <a:srgbClr val="000099"/>
                            </a:solidFill>
                            <a:ea typeface="MS PGothic" pitchFamily="34" charset="-128"/>
                          </a:rPr>
                          <m:t>−</m:t>
                        </m:r>
                        <m:r>
                          <m:rPr>
                            <m:sty m:val="p"/>
                          </m:rPr>
                          <a:rPr lang="pl-PL" sz="2000">
                            <a:solidFill>
                              <a:srgbClr val="0000CC"/>
                            </a:solidFill>
                            <a:latin typeface="Cambria Math" panose="02040503050406030204" pitchFamily="18" charset="0"/>
                          </a:rPr>
                          <m:t>boundary</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region</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of</m:t>
                        </m:r>
                        <m:r>
                          <a:rPr lang="pl-PL" sz="2000">
                            <a:solidFill>
                              <a:srgbClr val="0000CC"/>
                            </a:solidFill>
                            <a:latin typeface="Cambria Math" panose="02040503050406030204" pitchFamily="18" charset="0"/>
                          </a:rPr>
                          <m:t> </m:t>
                        </m:r>
                        <m:r>
                          <a:rPr lang="pl-PL" sz="2000">
                            <a:solidFill>
                              <a:srgbClr val="0000CC"/>
                            </a:solidFill>
                            <a:latin typeface="Cambria Math" panose="02040503050406030204" pitchFamily="18" charset="0"/>
                          </a:rPr>
                          <m:t>𝑋</m:t>
                        </m:r>
                      </m:oMath>
                    </a14:m>
                    <a:r>
                      <a:rPr lang="pl-PL" sz="2000" dirty="0">
                        <a:solidFill>
                          <a:srgbClr val="0000CC"/>
                        </a:solidFill>
                      </a:rPr>
                      <a:t>: </a:t>
                    </a:r>
                    <a14:m>
                      <m:oMath xmlns:m="http://schemas.openxmlformats.org/officeDocument/2006/math">
                        <m:r>
                          <a:rPr lang="pl-PL" sz="2000">
                            <a:solidFill>
                              <a:srgbClr val="0000CC"/>
                            </a:solidFill>
                            <a:latin typeface="Cambria Math" panose="02040503050406030204" pitchFamily="18" charset="0"/>
                          </a:rPr>
                          <m:t>𝐵𝑑</m:t>
                        </m:r>
                        <m:d>
                          <m:dPr>
                            <m:ctrlPr>
                              <a:rPr lang="pl-PL" sz="2000" i="1">
                                <a:solidFill>
                                  <a:srgbClr val="0000CC"/>
                                </a:solidFill>
                                <a:latin typeface="Cambria Math" panose="02040503050406030204" pitchFamily="18" charset="0"/>
                              </a:rPr>
                            </m:ctrlPr>
                          </m:dPr>
                          <m:e>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𝐴𝑆</m:t>
                                </m:r>
                              </m:e>
                              <m:sub>
                                <m:r>
                                  <a:rPr lang="pl-PL" sz="2000">
                                    <a:solidFill>
                                      <a:srgbClr val="0000CC"/>
                                    </a:solidFill>
                                    <a:latin typeface="Cambria Math" panose="02040503050406030204" pitchFamily="18" charset="0"/>
                                  </a:rPr>
                                  <m:t>𝐵</m:t>
                                </m:r>
                              </m:sub>
                            </m:sSub>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𝑋</m:t>
                            </m:r>
                          </m:e>
                        </m:d>
                        <m:r>
                          <a:rPr lang="pl-PL" sz="2000">
                            <a:solidFill>
                              <a:srgbClr val="0000CC"/>
                            </a:solidFill>
                            <a:latin typeface="Cambria Math" panose="02040503050406030204" pitchFamily="18" charset="0"/>
                          </a:rPr>
                          <m:t>   </m:t>
                        </m:r>
                      </m:oMath>
                    </a14:m>
                    <a:endParaRPr lang="pl-PL" sz="2000" dirty="0">
                      <a:solidFill>
                        <a:srgbClr val="0000CC"/>
                      </a:solidFill>
                    </a:endParaRPr>
                  </a:p>
                  <a:p>
                    <a:pPr algn="ctr"/>
                    <a:r>
                      <a:rPr lang="pl-PL" sz="2000" i="1" dirty="0">
                        <a:solidFill>
                          <a:srgbClr val="0000CC"/>
                        </a:solidFill>
                        <a:latin typeface="Cambria Math" panose="02040503050406030204" pitchFamily="18" charset="0"/>
                      </a:rPr>
                      <a:t>B</a:t>
                    </a:r>
                    <a:r>
                      <a:rPr lang="pl-PL" sz="2000" dirty="0">
                        <a:solidFill>
                          <a:srgbClr val="0000CC"/>
                        </a:solidFill>
                        <a:latin typeface="Cambria Math" panose="02040503050406030204" pitchFamily="18" charset="0"/>
                      </a:rPr>
                      <a:t>-</a:t>
                    </a:r>
                    <a:r>
                      <a:rPr lang="en-US" sz="2000" dirty="0">
                        <a:solidFill>
                          <a:srgbClr val="0000CC"/>
                        </a:solidFill>
                        <a:latin typeface="Cambria Math" panose="02040503050406030204" pitchFamily="18" charset="0"/>
                      </a:rPr>
                      <a:t>positive </a:t>
                    </a:r>
                    <a:r>
                      <a:rPr lang="pl-PL" sz="2000" dirty="0">
                        <a:solidFill>
                          <a:srgbClr val="0000CC"/>
                        </a:solidFill>
                        <a:latin typeface="Cambria Math" panose="02040503050406030204" pitchFamily="18" charset="0"/>
                      </a:rPr>
                      <a:t>region of </a:t>
                    </a:r>
                    <a:r>
                      <a:rPr lang="en-US" sz="2000" dirty="0">
                        <a:solidFill>
                          <a:srgbClr val="0000CC"/>
                        </a:solidFill>
                        <a:latin typeface="Cambria Math" panose="02040503050406030204" pitchFamily="18" charset="0"/>
                      </a:rPr>
                      <a:t>classification</a:t>
                    </a:r>
                    <a:r>
                      <a:rPr lang="pl-PL" sz="2000" dirty="0">
                        <a:solidFill>
                          <a:srgbClr val="0000CC"/>
                        </a:solidFill>
                        <a:latin typeface="Cambria Math" panose="02040503050406030204" pitchFamily="18" charset="0"/>
                      </a:rPr>
                      <a:t> </a:t>
                    </a:r>
                    <a:r>
                      <a:rPr lang="pl-PL" sz="2000" dirty="0">
                        <a:solidFill>
                          <a:srgbClr val="0000CC"/>
                        </a:solidFill>
                      </a:rPr>
                      <a:t>{</a:t>
                    </a:r>
                    <a14:m>
                      <m:oMath xmlns:m="http://schemas.openxmlformats.org/officeDocument/2006/math">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𝑋</m:t>
                            </m:r>
                          </m:e>
                          <m:sub>
                            <m:r>
                              <a:rPr lang="pl-PL" sz="2000">
                                <a:solidFill>
                                  <a:srgbClr val="0000CC"/>
                                </a:solidFill>
                                <a:latin typeface="Cambria Math" panose="02040503050406030204" pitchFamily="18" charset="0"/>
                              </a:rPr>
                              <m:t>𝑣</m:t>
                            </m:r>
                          </m:sub>
                        </m:sSub>
                      </m:oMath>
                    </a14:m>
                    <a:r>
                      <a:rPr lang="pl-PL" sz="2000" dirty="0">
                        <a:solidFill>
                          <a:srgbClr val="0000CC"/>
                        </a:solidFill>
                      </a:rPr>
                      <a:t>: </a:t>
                    </a:r>
                    <a14:m>
                      <m:oMath xmlns:m="http://schemas.openxmlformats.org/officeDocument/2006/math">
                        <m:r>
                          <a:rPr lang="pl-PL" sz="2000">
                            <a:solidFill>
                              <a:srgbClr val="0000CC"/>
                            </a:solidFill>
                            <a:latin typeface="Cambria Math" panose="02040503050406030204" pitchFamily="18" charset="0"/>
                          </a:rPr>
                          <m:t>𝑣</m:t>
                        </m:r>
                        <m:r>
                          <a:rPr lang="pl-PL" sz="2000">
                            <a:solidFill>
                              <a:srgbClr val="0000CC"/>
                            </a:solidFill>
                            <a:latin typeface="Cambria Math" panose="02040503050406030204" pitchFamily="18" charset="0"/>
                          </a:rPr>
                          <m:t>𝜖</m:t>
                        </m:r>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𝑉</m:t>
                            </m:r>
                          </m:e>
                          <m:sub>
                            <m:r>
                              <a:rPr lang="pl-PL" sz="2000">
                                <a:solidFill>
                                  <a:srgbClr val="0000CC"/>
                                </a:solidFill>
                                <a:latin typeface="Cambria Math" panose="02040503050406030204" pitchFamily="18" charset="0"/>
                              </a:rPr>
                              <m:t>𝑑</m:t>
                            </m:r>
                          </m:sub>
                        </m:sSub>
                      </m:oMath>
                    </a14:m>
                    <a:r>
                      <a:rPr lang="pl-PL" sz="2000" dirty="0">
                        <a:solidFill>
                          <a:srgbClr val="0000CC"/>
                        </a:solidFill>
                      </a:rPr>
                      <a:t>}: </a:t>
                    </a:r>
                  </a:p>
                  <a:p>
                    <a:pPr algn="ctr"/>
                    <a:r>
                      <a:rPr lang="en-US" sz="2000" i="1" dirty="0">
                        <a:solidFill>
                          <a:srgbClr val="0000CC"/>
                        </a:solidFill>
                        <a:latin typeface="Cambria Math" panose="02040503050406030204" pitchFamily="18" charset="0"/>
                      </a:rPr>
                      <a:t>   POS</a:t>
                    </a:r>
                    <a:r>
                      <a:rPr lang="en-US" sz="2000" dirty="0">
                        <a:solidFill>
                          <a:srgbClr val="0000CC"/>
                        </a:solidFill>
                        <a:latin typeface="Cambria Math" panose="02040503050406030204" pitchFamily="18" charset="0"/>
                      </a:rPr>
                      <a:t>(</a:t>
                    </a:r>
                    <a14:m>
                      <m:oMath xmlns:m="http://schemas.openxmlformats.org/officeDocument/2006/math">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𝐴𝑆</m:t>
                            </m:r>
                          </m:e>
                          <m:sub>
                            <m:r>
                              <a:rPr lang="en-US" sz="2000">
                                <a:solidFill>
                                  <a:srgbClr val="0000CC"/>
                                </a:solidFill>
                                <a:latin typeface="Cambria Math" panose="02040503050406030204" pitchFamily="18" charset="0"/>
                              </a:rPr>
                              <m:t>𝐵</m:t>
                            </m:r>
                          </m:sub>
                        </m:sSub>
                      </m:oMath>
                    </a14:m>
                    <a:r>
                      <a:rPr lang="en-US" sz="2000" dirty="0">
                        <a:solidFill>
                          <a:srgbClr val="0000CC"/>
                        </a:solidFill>
                        <a:latin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𝑋</m:t>
                            </m:r>
                          </m:e>
                          <m:sub>
                            <m:r>
                              <a:rPr lang="en-US" sz="2000">
                                <a:solidFill>
                                  <a:srgbClr val="0000CC"/>
                                </a:solidFill>
                                <a:latin typeface="Cambria Math" panose="02040503050406030204" pitchFamily="18" charset="0"/>
                              </a:rPr>
                              <m:t>𝑣</m:t>
                            </m:r>
                          </m:sub>
                        </m:sSub>
                      </m:oMath>
                    </a14:m>
                    <a:r>
                      <a:rPr lang="en-US" sz="2000" dirty="0">
                        <a:solidFill>
                          <a:srgbClr val="0000CC"/>
                        </a:solidFill>
                        <a:latin typeface="Cambria Math" panose="02040503050406030204" pitchFamily="18" charset="0"/>
                      </a:rPr>
                      <a:t>: </a:t>
                    </a:r>
                    <a14:m>
                      <m:oMath xmlns:m="http://schemas.openxmlformats.org/officeDocument/2006/math">
                        <m:r>
                          <a:rPr lang="en-US" sz="2000">
                            <a:solidFill>
                              <a:srgbClr val="0000CC"/>
                            </a:solidFill>
                            <a:latin typeface="Cambria Math" panose="02040503050406030204" pitchFamily="18" charset="0"/>
                          </a:rPr>
                          <m:t>𝑣</m:t>
                        </m:r>
                        <m:r>
                          <a:rPr lang="en-US" sz="2000">
                            <a:solidFill>
                              <a:srgbClr val="0000CC"/>
                            </a:solidFill>
                            <a:latin typeface="Cambria Math" panose="02040503050406030204" pitchFamily="18" charset="0"/>
                          </a:rPr>
                          <m:t>𝜖</m:t>
                        </m:r>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𝑉</m:t>
                            </m:r>
                          </m:e>
                          <m:sub>
                            <m:r>
                              <a:rPr lang="en-US" sz="2000">
                                <a:solidFill>
                                  <a:srgbClr val="0000CC"/>
                                </a:solidFill>
                                <a:latin typeface="Cambria Math" panose="02040503050406030204" pitchFamily="18" charset="0"/>
                              </a:rPr>
                              <m:t>𝑑</m:t>
                            </m:r>
                          </m:sub>
                        </m:sSub>
                      </m:oMath>
                    </a14:m>
                    <a:r>
                      <a:rPr lang="en-US" sz="2000" dirty="0">
                        <a:solidFill>
                          <a:srgbClr val="0000CC"/>
                        </a:solidFill>
                        <a:latin typeface="Cambria Math" panose="02040503050406030204" pitchFamily="18" charset="0"/>
                      </a:rPr>
                      <a:t>}) = </a:t>
                    </a:r>
                    <a14:m>
                      <m:oMath xmlns:m="http://schemas.openxmlformats.org/officeDocument/2006/math">
                        <m:nary>
                          <m:naryPr>
                            <m:chr m:val="⋃"/>
                            <m:supHide m:val="on"/>
                            <m:ctrlPr>
                              <a:rPr lang="en-US" sz="2000" i="1">
                                <a:solidFill>
                                  <a:srgbClr val="0000CC"/>
                                </a:solidFill>
                                <a:latin typeface="Cambria Math" panose="02040503050406030204" pitchFamily="18" charset="0"/>
                              </a:rPr>
                            </m:ctrlPr>
                          </m:naryPr>
                          <m:sub>
                            <m:r>
                              <a:rPr lang="en-US" sz="2000">
                                <a:solidFill>
                                  <a:srgbClr val="0000CC"/>
                                </a:solidFill>
                                <a:latin typeface="Cambria Math" panose="02040503050406030204" pitchFamily="18" charset="0"/>
                              </a:rPr>
                              <m:t>𝑣</m:t>
                            </m:r>
                            <m:r>
                              <a:rPr lang="en-US" sz="2000">
                                <a:solidFill>
                                  <a:srgbClr val="0000CC"/>
                                </a:solidFill>
                                <a:latin typeface="Cambria Math" panose="02040503050406030204" pitchFamily="18" charset="0"/>
                              </a:rPr>
                              <m:t>𝜖</m:t>
                            </m:r>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𝑉</m:t>
                                </m:r>
                              </m:e>
                              <m:sub>
                                <m:r>
                                  <a:rPr lang="en-US" sz="2000">
                                    <a:solidFill>
                                      <a:srgbClr val="0000CC"/>
                                    </a:solidFill>
                                    <a:latin typeface="Cambria Math" panose="02040503050406030204" pitchFamily="18" charset="0"/>
                                  </a:rPr>
                                  <m:t>𝑑</m:t>
                                </m:r>
                              </m:sub>
                            </m:sSub>
                          </m:sub>
                          <m:sup/>
                          <m:e>
                            <m:r>
                              <a:rPr lang="en-US" sz="2000">
                                <a:solidFill>
                                  <a:srgbClr val="0000CC"/>
                                </a:solidFill>
                                <a:latin typeface="Cambria Math" panose="02040503050406030204" pitchFamily="18" charset="0"/>
                              </a:rPr>
                              <m:t>𝐿𝑂𝑊</m:t>
                            </m:r>
                            <m:d>
                              <m:dPr>
                                <m:ctrlPr>
                                  <a:rPr lang="en-US" sz="2000" i="1">
                                    <a:solidFill>
                                      <a:srgbClr val="0000CC"/>
                                    </a:solidFill>
                                    <a:latin typeface="Cambria Math" panose="02040503050406030204" pitchFamily="18" charset="0"/>
                                  </a:rPr>
                                </m:ctrlPr>
                              </m:dPr>
                              <m:e>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𝐴𝑆</m:t>
                                    </m:r>
                                  </m:e>
                                  <m:sub>
                                    <m:r>
                                      <a:rPr lang="en-US" sz="2000">
                                        <a:solidFill>
                                          <a:srgbClr val="0000CC"/>
                                        </a:solidFill>
                                        <a:latin typeface="Cambria Math" panose="02040503050406030204" pitchFamily="18" charset="0"/>
                                      </a:rPr>
                                      <m:t>𝐵</m:t>
                                    </m:r>
                                  </m:sub>
                                </m:sSub>
                                <m:r>
                                  <a:rPr lang="en-US" sz="2000">
                                    <a:solidFill>
                                      <a:srgbClr val="0000CC"/>
                                    </a:solidFill>
                                    <a:latin typeface="Cambria Math" panose="02040503050406030204" pitchFamily="18" charset="0"/>
                                  </a:rPr>
                                  <m:t>,</m:t>
                                </m:r>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𝑉</m:t>
                                    </m:r>
                                  </m:e>
                                  <m:sub>
                                    <m:r>
                                      <a:rPr lang="en-US" sz="2000">
                                        <a:solidFill>
                                          <a:srgbClr val="0000CC"/>
                                        </a:solidFill>
                                        <a:latin typeface="Cambria Math" panose="02040503050406030204" pitchFamily="18" charset="0"/>
                                      </a:rPr>
                                      <m:t>𝑑</m:t>
                                    </m:r>
                                  </m:sub>
                                </m:sSub>
                              </m:e>
                            </m:d>
                            <m:r>
                              <a:rPr lang="en-US" sz="2000">
                                <a:solidFill>
                                  <a:srgbClr val="0000CC"/>
                                </a:solidFill>
                                <a:latin typeface="Cambria Math" panose="02040503050406030204" pitchFamily="18" charset="0"/>
                              </a:rPr>
                              <m:t> </m:t>
                            </m:r>
                          </m:e>
                        </m:nary>
                        <m:r>
                          <a:rPr lang="en-US" sz="2000" b="0" i="0" smtClean="0">
                            <a:solidFill>
                              <a:srgbClr val="0000CC"/>
                            </a:solidFill>
                            <a:latin typeface="Cambria Math" panose="02040503050406030204" pitchFamily="18" charset="0"/>
                          </a:rPr>
                          <m:t>   </m:t>
                        </m:r>
                      </m:oMath>
                    </a14:m>
                    <a:endParaRPr lang="en-US" sz="2000" b="0" dirty="0">
                      <a:solidFill>
                        <a:srgbClr val="0000CC"/>
                      </a:solidFill>
                      <a:latin typeface="Cambria Math" panose="02040503050406030204" pitchFamily="18" charset="0"/>
                    </a:endParaRPr>
                  </a:p>
                  <a:p>
                    <a:r>
                      <a:rPr lang="en-US" sz="2000" dirty="0">
                        <a:solidFill>
                          <a:srgbClr val="0000CC"/>
                        </a:solidFill>
                        <a:latin typeface="Cambria Math" panose="02040503050406030204" pitchFamily="18" charset="0"/>
                      </a:rPr>
                      <a:t>EXAMPLE OF OPTIMIZATION </a:t>
                    </a:r>
                    <a:r>
                      <a:rPr lang="pl-PL" sz="2000" dirty="0">
                        <a:solidFill>
                          <a:srgbClr val="0000CC"/>
                        </a:solidFill>
                        <a:latin typeface="Cambria Math" panose="02040503050406030204" pitchFamily="18" charset="0"/>
                      </a:rPr>
                      <a:t>PROBLEM: </a:t>
                    </a:r>
                  </a:p>
                  <a:p>
                    <a:r>
                      <a:rPr lang="en-US" sz="2000" dirty="0">
                        <a:solidFill>
                          <a:srgbClr val="0000CC"/>
                        </a:solidFill>
                        <a:latin typeface="Cambria Math" panose="02040503050406030204" pitchFamily="18" charset="0"/>
                      </a:rPr>
                      <a:t>For given </a:t>
                    </a:r>
                    <a:r>
                      <a:rPr lang="en-US" sz="2000" i="1" dirty="0">
                        <a:solidFill>
                          <a:srgbClr val="0000CC"/>
                        </a:solidFill>
                        <a:latin typeface="Cambria Math" panose="02040503050406030204" pitchFamily="18" charset="0"/>
                      </a:rPr>
                      <a:t>IS</a:t>
                    </a:r>
                    <a:r>
                      <a:rPr lang="en-US" sz="2000" dirty="0">
                        <a:solidFill>
                          <a:srgbClr val="0000CC"/>
                        </a:solidFill>
                        <a:latin typeface="Cambria Math" panose="02040503050406030204" pitchFamily="18" charset="0"/>
                      </a:rPr>
                      <a:t>=(</a:t>
                    </a:r>
                    <a:r>
                      <a:rPr lang="en-US" sz="2000" i="1" dirty="0" err="1">
                        <a:solidFill>
                          <a:srgbClr val="0000CC"/>
                        </a:solidFill>
                        <a:latin typeface="Cambria Math" panose="02040503050406030204" pitchFamily="18" charset="0"/>
                      </a:rPr>
                      <a:t>U</a:t>
                    </a:r>
                    <a:r>
                      <a:rPr lang="en-US" sz="2000" dirty="0" err="1">
                        <a:solidFill>
                          <a:srgbClr val="0000CC"/>
                        </a:solidFill>
                        <a:latin typeface="Cambria Math" panose="02040503050406030204" pitchFamily="18" charset="0"/>
                      </a:rPr>
                      <a:t>,</a:t>
                    </a:r>
                    <a:r>
                      <a:rPr lang="en-US" sz="2000" i="1" dirty="0" err="1">
                        <a:solidFill>
                          <a:srgbClr val="0000CC"/>
                        </a:solidFill>
                        <a:latin typeface="Cambria Math" panose="02040503050406030204" pitchFamily="18" charset="0"/>
                      </a:rPr>
                      <a:t>A</a:t>
                    </a:r>
                    <a:r>
                      <a:rPr lang="en-US" sz="2000" dirty="0">
                        <a:solidFill>
                          <a:srgbClr val="0000CC"/>
                        </a:solidFill>
                        <a:latin typeface="Cambria Math" panose="02040503050406030204" pitchFamily="18" charset="0"/>
                      </a:rPr>
                      <a:t>)</a:t>
                    </a:r>
                    <a:r>
                      <a:rPr lang="pl-PL" sz="2000" dirty="0">
                        <a:solidFill>
                          <a:srgbClr val="0000CC"/>
                        </a:solidFill>
                        <a:latin typeface="Cambria Math" panose="02040503050406030204" pitchFamily="18" charset="0"/>
                      </a:rPr>
                      <a:t>, </a:t>
                    </a:r>
                    <a:r>
                      <a:rPr lang="pl-PL" sz="2000" i="1" dirty="0">
                        <a:solidFill>
                          <a:srgbClr val="0000CC"/>
                        </a:solidFill>
                        <a:latin typeface="Cambria Math" panose="02040503050406030204" pitchFamily="18" charset="0"/>
                      </a:rPr>
                      <a:t>X </a:t>
                    </a:r>
                    <a14:m>
                      <m:oMath xmlns:m="http://schemas.openxmlformats.org/officeDocument/2006/math">
                        <m:r>
                          <a:rPr lang="pl-PL" sz="2000">
                            <a:solidFill>
                              <a:srgbClr val="0000CC"/>
                            </a:solidFill>
                            <a:latin typeface="Cambria Math" panose="02040503050406030204" pitchFamily="18" charset="0"/>
                          </a:rPr>
                          <m:t>⊆</m:t>
                        </m:r>
                      </m:oMath>
                    </a14:m>
                    <a:r>
                      <a:rPr lang="pl-PL" sz="2000" dirty="0">
                        <a:solidFill>
                          <a:srgbClr val="0000CC"/>
                        </a:solidFill>
                        <a:latin typeface="Cambria Math" panose="02040503050406030204" pitchFamily="18" charset="0"/>
                      </a:rPr>
                      <a:t> </a:t>
                    </a:r>
                    <a:r>
                      <a:rPr lang="pl-PL" sz="2000" i="1" dirty="0">
                        <a:solidFill>
                          <a:srgbClr val="0000CC"/>
                        </a:solidFill>
                        <a:latin typeface="Cambria Math" panose="02040503050406030204" pitchFamily="18" charset="0"/>
                      </a:rPr>
                      <a:t>U</a:t>
                    </a:r>
                    <a:r>
                      <a:rPr lang="pl-PL" sz="2000" dirty="0">
                        <a:solidFill>
                          <a:srgbClr val="0000CC"/>
                        </a:solidFill>
                        <a:latin typeface="Cambria Math" panose="02040503050406030204" pitchFamily="18" charset="0"/>
                      </a:rPr>
                      <a:t>,</a:t>
                    </a:r>
                    <a:r>
                      <a:rPr lang="en-US" sz="2000" dirty="0">
                        <a:solidFill>
                          <a:srgbClr val="0000CC"/>
                        </a:solidFill>
                        <a:latin typeface="Cambria Math" panose="02040503050406030204" pitchFamily="18" charset="0"/>
                      </a:rPr>
                      <a:t> and</a:t>
                    </a:r>
                    <a:r>
                      <a:rPr lang="pl-PL" sz="2000" dirty="0">
                        <a:solidFill>
                          <a:srgbClr val="0000CC"/>
                        </a:solidFill>
                        <a:latin typeface="Cambria Math" panose="02040503050406030204" pitchFamily="18" charset="0"/>
                      </a:rPr>
                      <a:t> </a:t>
                    </a:r>
                    <a:r>
                      <a:rPr lang="en-US" sz="2000" i="1" dirty="0" err="1">
                        <a:solidFill>
                          <a:srgbClr val="0000CC"/>
                        </a:solidFill>
                        <a:latin typeface="Cambria Math" panose="02040503050406030204" pitchFamily="18" charset="0"/>
                      </a:rPr>
                      <a:t>tr</a:t>
                    </a:r>
                    <a14:m>
                      <m:oMath xmlns:m="http://schemas.openxmlformats.org/officeDocument/2006/math">
                        <m:r>
                          <a:rPr lang="en-US" sz="2000">
                            <a:solidFill>
                              <a:srgbClr val="0000CC"/>
                            </a:solidFill>
                            <a:latin typeface="Cambria Math" panose="02040503050406030204" pitchFamily="18" charset="0"/>
                          </a:rPr>
                          <m:t> </m:t>
                        </m:r>
                        <m:r>
                          <a:rPr lang="en-US" sz="2000">
                            <a:solidFill>
                              <a:srgbClr val="0000CC"/>
                            </a:solidFill>
                            <a:latin typeface="Cambria Math" panose="02040503050406030204" pitchFamily="18" charset="0"/>
                          </a:rPr>
                          <m:t>𝜖</m:t>
                        </m:r>
                      </m:oMath>
                    </a14:m>
                    <a:r>
                      <a:rPr lang="en-US" sz="2000" dirty="0">
                        <a:solidFill>
                          <a:srgbClr val="0000CC"/>
                        </a:solidFill>
                        <a:latin typeface="Cambria Math" panose="02040503050406030204" pitchFamily="18" charset="0"/>
                      </a:rPr>
                      <a:t> (0,0.5) find (if exists ) a minimal </a:t>
                    </a:r>
                    <a:r>
                      <a:rPr lang="en-US" sz="2000" i="1" dirty="0">
                        <a:solidFill>
                          <a:srgbClr val="0000CC"/>
                        </a:solidFill>
                        <a:latin typeface="Cambria Math" panose="02040503050406030204" pitchFamily="18" charset="0"/>
                      </a:rPr>
                      <a:t>B </a:t>
                    </a:r>
                    <a14:m>
                      <m:oMath xmlns:m="http://schemas.openxmlformats.org/officeDocument/2006/math">
                        <m:r>
                          <a:rPr lang="en-US" sz="2000">
                            <a:solidFill>
                              <a:srgbClr val="0000CC"/>
                            </a:solidFill>
                            <a:latin typeface="Cambria Math" panose="02040503050406030204" pitchFamily="18" charset="0"/>
                          </a:rPr>
                          <m:t>⊆</m:t>
                        </m:r>
                      </m:oMath>
                    </a14:m>
                    <a:r>
                      <a:rPr lang="en-US" sz="2000" i="1" dirty="0">
                        <a:solidFill>
                          <a:srgbClr val="0000CC"/>
                        </a:solidFill>
                        <a:latin typeface="Cambria Math" panose="02040503050406030204" pitchFamily="18" charset="0"/>
                      </a:rPr>
                      <a:t>A</a:t>
                    </a:r>
                    <a:r>
                      <a:rPr lang="en-US" sz="2000" dirty="0">
                        <a:solidFill>
                          <a:srgbClr val="0000CC"/>
                        </a:solidFill>
                        <a:latin typeface="Cambria Math" panose="02040503050406030204" pitchFamily="18" charset="0"/>
                      </a:rPr>
                      <a:t> such that </a:t>
                    </a:r>
                    <a14:m>
                      <m:oMath xmlns:m="http://schemas.openxmlformats.org/officeDocument/2006/math">
                        <m:d>
                          <m:dPr>
                            <m:begChr m:val="|"/>
                            <m:endChr m:val="|"/>
                            <m:ctrlPr>
                              <a:rPr lang="pl-PL" sz="2000" i="1">
                                <a:solidFill>
                                  <a:srgbClr val="0000CC"/>
                                </a:solidFill>
                                <a:latin typeface="Cambria Math" panose="02040503050406030204" pitchFamily="18" charset="0"/>
                              </a:rPr>
                            </m:ctrlPr>
                          </m:dPr>
                          <m:e>
                            <m:r>
                              <a:rPr lang="pl-PL" sz="2000">
                                <a:solidFill>
                                  <a:srgbClr val="0000CC"/>
                                </a:solidFill>
                                <a:latin typeface="Cambria Math" panose="02040503050406030204" pitchFamily="18" charset="0"/>
                              </a:rPr>
                              <m:t>𝐵𝑑</m:t>
                            </m:r>
                            <m:d>
                              <m:dPr>
                                <m:ctrlPr>
                                  <a:rPr lang="pl-PL" sz="2000" i="1">
                                    <a:solidFill>
                                      <a:srgbClr val="0000CC"/>
                                    </a:solidFill>
                                    <a:latin typeface="Cambria Math" panose="02040503050406030204" pitchFamily="18" charset="0"/>
                                  </a:rPr>
                                </m:ctrlPr>
                              </m:dPr>
                              <m:e>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𝐴𝑆</m:t>
                                    </m:r>
                                  </m:e>
                                  <m:sub>
                                    <m:r>
                                      <a:rPr lang="pl-PL" sz="2000">
                                        <a:solidFill>
                                          <a:srgbClr val="0000CC"/>
                                        </a:solidFill>
                                        <a:latin typeface="Cambria Math" panose="02040503050406030204" pitchFamily="18" charset="0"/>
                                      </a:rPr>
                                      <m:t>𝐵</m:t>
                                    </m:r>
                                  </m:sub>
                                </m:sSub>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𝑋</m:t>
                                </m:r>
                              </m:e>
                            </m:d>
                          </m:e>
                        </m:d>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𝑡𝑟</m:t>
                        </m:r>
                      </m:oMath>
                    </a14:m>
                    <a:r>
                      <a:rPr lang="pl-PL" sz="2000" dirty="0">
                        <a:solidFill>
                          <a:srgbClr val="0000CC"/>
                        </a:solidFill>
                        <a:latin typeface="Cambria Math" panose="02040503050406030204" pitchFamily="18" charset="0"/>
                      </a:rPr>
                      <a:t> </a:t>
                    </a:r>
                    <a14:m>
                      <m:oMath xmlns:m="http://schemas.openxmlformats.org/officeDocument/2006/math">
                        <m:d>
                          <m:dPr>
                            <m:begChr m:val="|"/>
                            <m:endChr m:val="|"/>
                            <m:ctrlPr>
                              <a:rPr lang="pl-PL" sz="2000" i="1">
                                <a:solidFill>
                                  <a:srgbClr val="0000CC"/>
                                </a:solidFill>
                                <a:latin typeface="Cambria Math" panose="02040503050406030204" pitchFamily="18" charset="0"/>
                              </a:rPr>
                            </m:ctrlPr>
                          </m:dPr>
                          <m:e>
                            <m:r>
                              <a:rPr lang="pl-PL" sz="2000">
                                <a:solidFill>
                                  <a:srgbClr val="0000CC"/>
                                </a:solidFill>
                                <a:latin typeface="Cambria Math" panose="02040503050406030204" pitchFamily="18" charset="0"/>
                              </a:rPr>
                              <m:t>𝑈</m:t>
                            </m:r>
                          </m:e>
                        </m:d>
                        <m:r>
                          <a:rPr lang="pl-PL" sz="2000">
                            <a:solidFill>
                              <a:srgbClr val="0000CC"/>
                            </a:solidFill>
                            <a:latin typeface="Cambria Math" panose="02040503050406030204" pitchFamily="18" charset="0"/>
                          </a:rPr>
                          <m:t>.</m:t>
                        </m:r>
                      </m:oMath>
                    </a14:m>
                    <a:endParaRPr lang="pl-PL" sz="2000" dirty="0">
                      <a:solidFill>
                        <a:srgbClr val="0000CC"/>
                      </a:solidFill>
                      <a:latin typeface="Cambria Math" panose="02040503050406030204" pitchFamily="18" charset="0"/>
                    </a:endParaRPr>
                  </a:p>
                </p:txBody>
              </p:sp>
            </mc:Choice>
            <mc:Fallback xmlns="">
              <p:sp>
                <p:nvSpPr>
                  <p:cNvPr id="35" name="pole tekstowe 34"/>
                  <p:cNvSpPr txBox="1">
                    <a:spLocks noRot="1" noChangeAspect="1" noMove="1" noResize="1" noEditPoints="1" noAdjustHandles="1" noChangeArrowheads="1" noChangeShapeType="1" noTextEdit="1"/>
                  </p:cNvSpPr>
                  <p:nvPr/>
                </p:nvSpPr>
                <p:spPr>
                  <a:xfrm>
                    <a:off x="1810146" y="2773036"/>
                    <a:ext cx="7643017" cy="1292768"/>
                  </a:xfrm>
                  <a:prstGeom prst="rect">
                    <a:avLst/>
                  </a:prstGeom>
                  <a:blipFill rotWithShape="0">
                    <a:blip r:embed="rId4"/>
                    <a:stretch>
                      <a:fillRect l="-1853" r="-927" b="-5122"/>
                    </a:stretch>
                  </a:blipFill>
                </p:spPr>
                <p:txBody>
                  <a:bodyPr/>
                  <a:lstStyle/>
                  <a:p>
                    <a:r>
                      <a:rPr lang="en-US">
                        <a:noFill/>
                      </a:rPr>
                      <a:t> </a:t>
                    </a:r>
                  </a:p>
                </p:txBody>
              </p:sp>
            </mc:Fallback>
          </mc:AlternateContent>
          <p:sp>
            <p:nvSpPr>
              <p:cNvPr id="2" name="Strzałka w dół 1"/>
              <p:cNvSpPr/>
              <p:nvPr/>
            </p:nvSpPr>
            <p:spPr>
              <a:xfrm>
                <a:off x="1768577" y="1984428"/>
                <a:ext cx="585968" cy="74793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le tekstowe 12"/>
              <p:cNvSpPr txBox="1"/>
              <p:nvPr/>
            </p:nvSpPr>
            <p:spPr>
              <a:xfrm>
                <a:off x="2267522" y="1996934"/>
                <a:ext cx="7222806" cy="908697"/>
              </a:xfrm>
              <a:prstGeom prst="rect">
                <a:avLst/>
              </a:prstGeom>
              <a:noFill/>
            </p:spPr>
            <p:txBody>
              <a:bodyPr wrap="square" rtlCol="0">
                <a:spAutoFit/>
              </a:bodyPr>
              <a:lstStyle/>
              <a:p>
                <a:pPr algn="ctr"/>
                <a:r>
                  <a:rPr lang="en-US" sz="1800">
                    <a:solidFill>
                      <a:srgbClr val="0000CC"/>
                    </a:solidFill>
                  </a:rPr>
                  <a:t>Examples of granules definable (generated) from elementary granules (i.e., indiscernibility classes of </a:t>
                </a:r>
                <a:r>
                  <a:rPr lang="en-US" sz="1800" i="1">
                    <a:solidFill>
                      <a:srgbClr val="0000CC"/>
                    </a:solidFill>
                  </a:rPr>
                  <a:t>IND</a:t>
                </a:r>
                <a:r>
                  <a:rPr lang="en-US" sz="1800">
                    <a:solidFill>
                      <a:srgbClr val="0000CC"/>
                    </a:solidFill>
                  </a:rPr>
                  <a:t>(</a:t>
                </a:r>
                <a:r>
                  <a:rPr lang="en-US" sz="1800" i="1">
                    <a:solidFill>
                      <a:srgbClr val="0000CC"/>
                    </a:solidFill>
                  </a:rPr>
                  <a:t>B</a:t>
                </a:r>
                <a:r>
                  <a:rPr lang="en-US" sz="1800">
                    <a:solidFill>
                      <a:srgbClr val="0000CC"/>
                    </a:solidFill>
                  </a:rPr>
                  <a:t>)) by their interaction (realized in the abstract space) with the relevant information granules represented by algorithms provided by the control of </a:t>
                </a:r>
                <a:r>
                  <a:rPr lang="en-US" sz="1800" i="1">
                    <a:solidFill>
                      <a:srgbClr val="0000CC"/>
                    </a:solidFill>
                  </a:rPr>
                  <a:t>g</a:t>
                </a:r>
                <a:r>
                  <a:rPr lang="en-US" sz="1800">
                    <a:solidFill>
                      <a:srgbClr val="0000CC"/>
                    </a:solidFill>
                  </a:rPr>
                  <a:t>. Construction of the algorithms is supported by a sub-granule of control of </a:t>
                </a:r>
                <a:r>
                  <a:rPr lang="en-US" sz="1800" i="1">
                    <a:solidFill>
                      <a:srgbClr val="0000CC"/>
                    </a:solidFill>
                  </a:rPr>
                  <a:t>g, </a:t>
                </a:r>
                <a:r>
                  <a:rPr lang="en-US" sz="1800">
                    <a:solidFill>
                      <a:srgbClr val="0000CC"/>
                    </a:solidFill>
                  </a:rPr>
                  <a:t>called reasoning module</a:t>
                </a:r>
                <a:r>
                  <a:rPr lang="en-US" sz="1800" i="1">
                    <a:solidFill>
                      <a:srgbClr val="0000CC"/>
                    </a:solidFill>
                  </a:rPr>
                  <a:t>.</a:t>
                </a:r>
                <a:endParaRPr lang="pl-PL" sz="1800" i="1">
                  <a:solidFill>
                    <a:srgbClr val="0000CC"/>
                  </a:solidFill>
                </a:endParaRPr>
              </a:p>
              <a:p>
                <a:pPr algn="ctr"/>
                <a:endParaRPr lang="en-US" sz="1800" i="1">
                  <a:solidFill>
                    <a:srgbClr val="0000CC"/>
                  </a:solidFill>
                </a:endParaRPr>
              </a:p>
            </p:txBody>
          </p:sp>
        </p:grpSp>
        <p:sp>
          <p:nvSpPr>
            <p:cNvPr id="4" name="Prostokąt 3"/>
            <p:cNvSpPr/>
            <p:nvPr/>
          </p:nvSpPr>
          <p:spPr>
            <a:xfrm>
              <a:off x="184300" y="3835587"/>
              <a:ext cx="8564164" cy="2545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ostokąt 4"/>
            <p:cNvSpPr/>
            <p:nvPr/>
          </p:nvSpPr>
          <p:spPr>
            <a:xfrm>
              <a:off x="323528" y="772754"/>
              <a:ext cx="8352928" cy="1565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11644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DF7DBAA-0938-FFFE-77CA-6C373ADA9684}"/>
            </a:ext>
          </a:extLst>
        </p:cNvPr>
        <p:cNvGrpSpPr/>
        <p:nvPr/>
      </p:nvGrpSpPr>
      <p:grpSpPr>
        <a:xfrm>
          <a:off x="0" y="0"/>
          <a:ext cx="0" cy="0"/>
          <a:chOff x="0" y="0"/>
          <a:chExt cx="0" cy="0"/>
        </a:xfrm>
      </p:grpSpPr>
      <p:sp>
        <p:nvSpPr>
          <p:cNvPr id="638978" name="Rectangle 2">
            <a:extLst>
              <a:ext uri="{FF2B5EF4-FFF2-40B4-BE49-F238E27FC236}">
                <a16:creationId xmlns="" xmlns:a16="http://schemas.microsoft.com/office/drawing/2014/main" id="{D1528C58-AD70-EB25-E2DC-153F1B0A262D}"/>
              </a:ext>
            </a:extLst>
          </p:cNvPr>
          <p:cNvSpPr>
            <a:spLocks noGrp="1" noChangeArrowheads="1"/>
          </p:cNvSpPr>
          <p:nvPr>
            <p:ph type="title"/>
          </p:nvPr>
        </p:nvSpPr>
        <p:spPr>
          <a:xfrm>
            <a:off x="685800" y="260648"/>
            <a:ext cx="7772400" cy="792088"/>
          </a:xfrm>
        </p:spPr>
        <p:txBody>
          <a:bodyPr/>
          <a:lstStyle/>
          <a:p>
            <a:r>
              <a:rPr lang="pl-PL" b="1">
                <a:latin typeface="Arial" charset="0"/>
              </a:rPr>
              <a:t/>
            </a:r>
            <a:br>
              <a:rPr lang="pl-PL" b="1">
                <a:latin typeface="Arial" charset="0"/>
              </a:rPr>
            </a:br>
            <a:r>
              <a:rPr lang="pl-PL" b="1">
                <a:latin typeface="Arial" charset="0"/>
              </a:rPr>
              <a:t>OPTIMIZATION PROBLEMS </a:t>
            </a:r>
            <a:br>
              <a:rPr lang="pl-PL" b="1">
                <a:latin typeface="Arial" charset="0"/>
              </a:rPr>
            </a:br>
            <a:endParaRPr lang="pl-PL" b="1">
              <a:latin typeface="Arial" charset="0"/>
            </a:endParaRPr>
          </a:p>
        </p:txBody>
      </p:sp>
      <p:sp>
        <p:nvSpPr>
          <p:cNvPr id="3" name="Symbol zastępczy numeru slajdu 2">
            <a:extLst>
              <a:ext uri="{FF2B5EF4-FFF2-40B4-BE49-F238E27FC236}">
                <a16:creationId xmlns="" xmlns:a16="http://schemas.microsoft.com/office/drawing/2014/main" id="{4EE1657A-CCBD-1262-7649-4148F1A95D74}"/>
              </a:ext>
            </a:extLst>
          </p:cNvPr>
          <p:cNvSpPr>
            <a:spLocks noGrp="1"/>
          </p:cNvSpPr>
          <p:nvPr>
            <p:ph type="sldNum" sz="quarter" idx="12"/>
          </p:nvPr>
        </p:nvSpPr>
        <p:spPr/>
        <p:txBody>
          <a:bodyPr/>
          <a:lstStyle/>
          <a:p>
            <a:pPr>
              <a:defRPr/>
            </a:pPr>
            <a:fld id="{D02E777F-298D-4C96-825C-3DC57E52C55E}" type="slidenum">
              <a:rPr lang="pl-PL" smtClean="0"/>
              <a:pPr>
                <a:defRPr/>
              </a:pPr>
              <a:t>75</a:t>
            </a:fld>
            <a:endParaRPr lang="pl-PL"/>
          </a:p>
        </p:txBody>
      </p:sp>
      <p:sp>
        <p:nvSpPr>
          <p:cNvPr id="2" name="pole tekstowe 1">
            <a:extLst>
              <a:ext uri="{FF2B5EF4-FFF2-40B4-BE49-F238E27FC236}">
                <a16:creationId xmlns="" xmlns:a16="http://schemas.microsoft.com/office/drawing/2014/main" id="{07D30244-4469-B78C-F874-1643DF530B70}"/>
              </a:ext>
            </a:extLst>
          </p:cNvPr>
          <p:cNvSpPr txBox="1"/>
          <p:nvPr/>
        </p:nvSpPr>
        <p:spPr>
          <a:xfrm>
            <a:off x="395536" y="1988840"/>
            <a:ext cx="3960440" cy="3000821"/>
          </a:xfrm>
          <a:prstGeom prst="rect">
            <a:avLst/>
          </a:prstGeom>
          <a:noFill/>
        </p:spPr>
        <p:txBody>
          <a:bodyPr wrap="square" rtlCol="0">
            <a:spAutoFit/>
          </a:bodyPr>
          <a:lstStyle/>
          <a:p>
            <a:pPr marL="457200" indent="-457200">
              <a:buFont typeface="Arial" panose="020B0604020202020204" pitchFamily="34" charset="0"/>
              <a:buChar char="•"/>
            </a:pPr>
            <a:r>
              <a:rPr lang="en-US" noProof="0">
                <a:solidFill>
                  <a:srgbClr val="0070C0"/>
                </a:solidFill>
              </a:rPr>
              <a:t>feature selection</a:t>
            </a:r>
          </a:p>
          <a:p>
            <a:pPr marL="457200" indent="-457200">
              <a:buFont typeface="Arial" panose="020B0604020202020204" pitchFamily="34" charset="0"/>
              <a:buChar char="•"/>
            </a:pPr>
            <a:r>
              <a:rPr lang="en-US" noProof="0">
                <a:solidFill>
                  <a:srgbClr val="0070C0"/>
                </a:solidFill>
              </a:rPr>
              <a:t>data reduction</a:t>
            </a:r>
          </a:p>
          <a:p>
            <a:pPr marL="457200" indent="-457200">
              <a:buFont typeface="Arial" panose="020B0604020202020204" pitchFamily="34" charset="0"/>
              <a:buChar char="•"/>
            </a:pPr>
            <a:r>
              <a:rPr lang="en-US" noProof="0">
                <a:solidFill>
                  <a:srgbClr val="0070C0"/>
                </a:solidFill>
              </a:rPr>
              <a:t>discretization</a:t>
            </a:r>
          </a:p>
          <a:p>
            <a:pPr marL="457200" indent="-457200">
              <a:buFont typeface="Arial" panose="020B0604020202020204" pitchFamily="34" charset="0"/>
              <a:buChar char="•"/>
            </a:pPr>
            <a:r>
              <a:rPr lang="en-US" noProof="0">
                <a:solidFill>
                  <a:srgbClr val="0070C0"/>
                </a:solidFill>
              </a:rPr>
              <a:t>symbolic value grouping</a:t>
            </a:r>
          </a:p>
          <a:p>
            <a:pPr marL="457200" indent="-457200">
              <a:buFont typeface="Arial" panose="020B0604020202020204" pitchFamily="34" charset="0"/>
              <a:buChar char="•"/>
            </a:pPr>
            <a:r>
              <a:rPr lang="en-US" noProof="0">
                <a:solidFill>
                  <a:srgbClr val="0070C0"/>
                </a:solidFill>
              </a:rPr>
              <a:t>decision rules</a:t>
            </a:r>
            <a:endParaRPr lang="pl-PL" noProof="0">
              <a:solidFill>
                <a:srgbClr val="0070C0"/>
              </a:solidFill>
            </a:endParaRPr>
          </a:p>
          <a:p>
            <a:pPr marL="457200" indent="-457200">
              <a:buFont typeface="Arial" panose="020B0604020202020204" pitchFamily="34" charset="0"/>
              <a:buChar char="•"/>
            </a:pPr>
            <a:r>
              <a:rPr lang="pl-PL">
                <a:solidFill>
                  <a:srgbClr val="0070C0"/>
                </a:solidFill>
              </a:rPr>
              <a:t>…</a:t>
            </a:r>
            <a:endParaRPr lang="en-US">
              <a:solidFill>
                <a:srgbClr val="0070C0"/>
              </a:solidFill>
            </a:endParaRPr>
          </a:p>
        </p:txBody>
      </p:sp>
      <p:pic>
        <p:nvPicPr>
          <p:cNvPr id="6" name="Obraz 5">
            <a:extLst>
              <a:ext uri="{FF2B5EF4-FFF2-40B4-BE49-F238E27FC236}">
                <a16:creationId xmlns="" xmlns:a16="http://schemas.microsoft.com/office/drawing/2014/main" id="{1B914279-4770-8E69-B0F2-F631CE6E9F53}"/>
              </a:ext>
            </a:extLst>
          </p:cNvPr>
          <p:cNvPicPr>
            <a:picLocks noChangeAspect="1"/>
          </p:cNvPicPr>
          <p:nvPr/>
        </p:nvPicPr>
        <p:blipFill>
          <a:blip r:embed="rId3"/>
          <a:stretch>
            <a:fillRect/>
          </a:stretch>
        </p:blipFill>
        <p:spPr>
          <a:xfrm>
            <a:off x="3785594" y="1268760"/>
            <a:ext cx="5096798" cy="4248472"/>
          </a:xfrm>
          <a:prstGeom prst="rect">
            <a:avLst/>
          </a:prstGeom>
        </p:spPr>
      </p:pic>
      <p:sp>
        <p:nvSpPr>
          <p:cNvPr id="4" name="pole tekstowe 3"/>
          <p:cNvSpPr txBox="1"/>
          <p:nvPr/>
        </p:nvSpPr>
        <p:spPr>
          <a:xfrm>
            <a:off x="241432" y="5891435"/>
            <a:ext cx="8640960" cy="646331"/>
          </a:xfrm>
          <a:prstGeom prst="rect">
            <a:avLst/>
          </a:prstGeom>
          <a:noFill/>
        </p:spPr>
        <p:txBody>
          <a:bodyPr wrap="square" rtlCol="0">
            <a:spAutoFit/>
          </a:bodyPr>
          <a:lstStyle/>
          <a:p>
            <a:r>
              <a:rPr lang="en-US" sz="1800" i="1" dirty="0">
                <a:solidFill>
                  <a:srgbClr val="0000FF"/>
                </a:solidFill>
              </a:rPr>
              <a:t>Z. Pawlak, A. Skowron: Rough Sets and Boolean Reasoning. Inf</a:t>
            </a:r>
            <a:r>
              <a:rPr lang="pl-PL" sz="1800" i="1" dirty="0">
                <a:solidFill>
                  <a:srgbClr val="0000FF"/>
                </a:solidFill>
              </a:rPr>
              <a:t>. S</a:t>
            </a:r>
            <a:r>
              <a:rPr lang="en-US" sz="1800" i="1" dirty="0">
                <a:solidFill>
                  <a:srgbClr val="0000FF"/>
                </a:solidFill>
              </a:rPr>
              <a:t>ci</a:t>
            </a:r>
            <a:r>
              <a:rPr lang="pl-PL" sz="1800" i="1" dirty="0">
                <a:solidFill>
                  <a:srgbClr val="0000FF"/>
                </a:solidFill>
              </a:rPr>
              <a:t>.</a:t>
            </a:r>
            <a:r>
              <a:rPr lang="en-US" sz="1800" i="1" dirty="0">
                <a:solidFill>
                  <a:srgbClr val="0000FF"/>
                </a:solidFill>
              </a:rPr>
              <a:t> 177(1) 41-73  (2007)</a:t>
            </a:r>
            <a:endParaRPr lang="en-US" dirty="0"/>
          </a:p>
        </p:txBody>
      </p:sp>
    </p:spTree>
    <p:extLst>
      <p:ext uri="{BB962C8B-B14F-4D97-AF65-F5344CB8AC3E}">
        <p14:creationId xmlns:p14="http://schemas.microsoft.com/office/powerpoint/2010/main" val="11925096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5D0047C-52D2-71A0-5FE5-AEB6840E3C3C}"/>
              </a:ext>
            </a:extLst>
          </p:cNvPr>
          <p:cNvSpPr>
            <a:spLocks noGrp="1"/>
          </p:cNvSpPr>
          <p:nvPr>
            <p:ph type="title"/>
          </p:nvPr>
        </p:nvSpPr>
        <p:spPr>
          <a:xfrm>
            <a:off x="0" y="1"/>
            <a:ext cx="9144000" cy="546662"/>
          </a:xfrm>
        </p:spPr>
        <p:txBody>
          <a:bodyPr/>
          <a:lstStyle/>
          <a:p>
            <a:r>
              <a:rPr lang="en-US" sz="2400" b="1" dirty="0"/>
              <a:t>ILLUSTRATIVE EXAMPLES </a:t>
            </a:r>
            <a:r>
              <a:rPr lang="pl-PL" sz="2400" b="1" dirty="0"/>
              <a:t> </a:t>
            </a:r>
            <a:r>
              <a:rPr lang="en-US" sz="2400" b="1" dirty="0"/>
              <a:t>OF GRANULAR ALGEBRAS </a:t>
            </a:r>
          </a:p>
        </p:txBody>
      </p:sp>
      <p:sp>
        <p:nvSpPr>
          <p:cNvPr id="3" name="Symbol zastępczy numeru slajdu 2">
            <a:extLst>
              <a:ext uri="{FF2B5EF4-FFF2-40B4-BE49-F238E27FC236}">
                <a16:creationId xmlns="" xmlns:a16="http://schemas.microsoft.com/office/drawing/2014/main" id="{6785330B-CB2B-2486-5A9B-81E318CFDA97}"/>
              </a:ext>
            </a:extLst>
          </p:cNvPr>
          <p:cNvSpPr>
            <a:spLocks noGrp="1"/>
          </p:cNvSpPr>
          <p:nvPr>
            <p:ph type="sldNum" sz="quarter" idx="12"/>
          </p:nvPr>
        </p:nvSpPr>
        <p:spPr/>
        <p:txBody>
          <a:bodyPr/>
          <a:lstStyle/>
          <a:p>
            <a:pPr>
              <a:defRPr/>
            </a:pPr>
            <a:fld id="{D02E777F-298D-4C96-825C-3DC57E52C55E}" type="slidenum">
              <a:rPr lang="pl-PL" smtClean="0"/>
              <a:pPr>
                <a:defRPr/>
              </a:pPr>
              <a:t>76</a:t>
            </a:fld>
            <a:endParaRPr lang="pl-PL"/>
          </a:p>
        </p:txBody>
      </p:sp>
      <p:grpSp>
        <p:nvGrpSpPr>
          <p:cNvPr id="14" name="Grupa 13"/>
          <p:cNvGrpSpPr/>
          <p:nvPr/>
        </p:nvGrpSpPr>
        <p:grpSpPr>
          <a:xfrm>
            <a:off x="-8315" y="503275"/>
            <a:ext cx="9144000" cy="6354656"/>
            <a:chOff x="-8315" y="503275"/>
            <a:chExt cx="9144000" cy="6354656"/>
          </a:xfrm>
        </p:grpSpPr>
        <p:grpSp>
          <p:nvGrpSpPr>
            <p:cNvPr id="12" name="Grupa 11"/>
            <p:cNvGrpSpPr/>
            <p:nvPr/>
          </p:nvGrpSpPr>
          <p:grpSpPr>
            <a:xfrm>
              <a:off x="68573" y="503275"/>
              <a:ext cx="8640960" cy="4710642"/>
              <a:chOff x="68573" y="503275"/>
              <a:chExt cx="8640960" cy="4710642"/>
            </a:xfrm>
          </p:grpSpPr>
          <p:grpSp>
            <p:nvGrpSpPr>
              <p:cNvPr id="9" name="Grupa 8"/>
              <p:cNvGrpSpPr/>
              <p:nvPr/>
            </p:nvGrpSpPr>
            <p:grpSpPr>
              <a:xfrm>
                <a:off x="68573" y="503275"/>
                <a:ext cx="8640960" cy="4710642"/>
                <a:chOff x="-3435" y="1044228"/>
                <a:chExt cx="8640960" cy="4710642"/>
              </a:xfrm>
            </p:grpSpPr>
            <mc:AlternateContent xmlns:mc="http://schemas.openxmlformats.org/markup-compatibility/2006" xmlns:a14="http://schemas.microsoft.com/office/drawing/2010/main">
              <mc:Choice Requires="a14">
                <p:sp>
                  <p:nvSpPr>
                    <p:cNvPr id="4" name="pole tekstowe 3">
                      <a:extLst>
                        <a:ext uri="{FF2B5EF4-FFF2-40B4-BE49-F238E27FC236}">
                          <a16:creationId xmlns="" xmlns:a16="http://schemas.microsoft.com/office/drawing/2014/main" id="{0CB035EC-37F4-74CD-BCB6-A6ABC34C6AEB}"/>
                        </a:ext>
                      </a:extLst>
                    </p:cNvPr>
                    <p:cNvSpPr txBox="1"/>
                    <p:nvPr/>
                  </p:nvSpPr>
                  <p:spPr>
                    <a:xfrm>
                      <a:off x="2048611" y="1044228"/>
                      <a:ext cx="4398705" cy="369332"/>
                    </a:xfrm>
                    <a:prstGeom prst="rect">
                      <a:avLst/>
                    </a:prstGeom>
                    <a:noFill/>
                  </p:spPr>
                  <p:txBody>
                    <a:bodyPr wrap="none" lIns="0" tIns="0" rIns="0" bIns="0" rtlCol="0">
                      <a:spAutoFit/>
                    </a:bodyPr>
                    <a:lstStyle/>
                    <a:p>
                      <a14:m>
                        <m:oMath xmlns:m="http://schemas.openxmlformats.org/officeDocument/2006/math">
                          <m:r>
                            <a:rPr lang="pl-PL" sz="2400" b="0" i="1" smtClean="0">
                              <a:solidFill>
                                <a:srgbClr val="0000CC"/>
                              </a:solidFill>
                              <a:latin typeface="Cambria Math" panose="02040503050406030204" pitchFamily="18" charset="0"/>
                            </a:rPr>
                            <m:t>𝐼𝑆</m:t>
                          </m:r>
                          <m:r>
                            <a:rPr lang="pl-PL" sz="2400" i="1" smtClean="0">
                              <a:solidFill>
                                <a:srgbClr val="0000CC"/>
                              </a:solidFill>
                              <a:latin typeface="Cambria Math" panose="02040503050406030204" pitchFamily="18" charset="0"/>
                            </a:rPr>
                            <m:t>=</m:t>
                          </m:r>
                          <m:r>
                            <a:rPr lang="pl-PL" sz="2400" b="0" i="1" smtClean="0">
                              <a:solidFill>
                                <a:srgbClr val="0000CC"/>
                              </a:solidFill>
                              <a:latin typeface="Cambria Math" panose="02040503050406030204" pitchFamily="18" charset="0"/>
                            </a:rPr>
                            <m:t>(</m:t>
                          </m:r>
                          <m:r>
                            <a:rPr lang="pl-PL" sz="2400" b="0" i="1" smtClean="0">
                              <a:solidFill>
                                <a:srgbClr val="0000CC"/>
                              </a:solidFill>
                              <a:latin typeface="Cambria Math" panose="02040503050406030204" pitchFamily="18" charset="0"/>
                            </a:rPr>
                            <m:t>𝑈</m:t>
                          </m:r>
                          <m:r>
                            <a:rPr lang="pl-PL" sz="2400" b="0" i="1" smtClean="0">
                              <a:solidFill>
                                <a:srgbClr val="0000CC"/>
                              </a:solidFill>
                              <a:latin typeface="Cambria Math" panose="02040503050406030204" pitchFamily="18" charset="0"/>
                            </a:rPr>
                            <m:t>,</m:t>
                          </m:r>
                          <m:r>
                            <a:rPr lang="pl-PL" sz="2400" b="0" i="1" smtClean="0">
                              <a:solidFill>
                                <a:srgbClr val="0000CC"/>
                              </a:solidFill>
                              <a:latin typeface="Cambria Math" panose="02040503050406030204" pitchFamily="18" charset="0"/>
                            </a:rPr>
                            <m:t>𝐴</m:t>
                          </m:r>
                          <m:r>
                            <a:rPr lang="pl-PL" sz="2400" b="0" i="1" smtClean="0">
                              <a:solidFill>
                                <a:srgbClr val="0000CC"/>
                              </a:solidFill>
                              <a:latin typeface="Cambria Math" panose="02040503050406030204" pitchFamily="18" charset="0"/>
                            </a:rPr>
                            <m:t>)</m:t>
                          </m:r>
                        </m:oMath>
                      </a14:m>
                      <a:r>
                        <a:rPr lang="pl-PL" sz="2400" dirty="0">
                          <a:solidFill>
                            <a:srgbClr val="0000CC"/>
                          </a:solidFill>
                        </a:rPr>
                        <a:t> – </a:t>
                      </a:r>
                      <a:r>
                        <a:rPr lang="en-US" sz="2400" dirty="0">
                          <a:solidFill>
                            <a:srgbClr val="0000CC"/>
                          </a:solidFill>
                        </a:rPr>
                        <a:t>information system</a:t>
                      </a:r>
                    </a:p>
                  </p:txBody>
                </p:sp>
              </mc:Choice>
              <mc:Fallback xmlns="">
                <p:sp>
                  <p:nvSpPr>
                    <p:cNvPr id="4" name="pole tekstowe 3">
                      <a:extLst>
                        <a:ext uri="{FF2B5EF4-FFF2-40B4-BE49-F238E27FC236}">
                          <a16:creationId xmlns:a16="http://schemas.microsoft.com/office/drawing/2014/main" xmlns:a14="http://schemas.microsoft.com/office/drawing/2010/main" xmlns="" id="{0CB035EC-37F4-74CD-BCB6-A6ABC34C6AEB}"/>
                        </a:ext>
                      </a:extLst>
                    </p:cNvPr>
                    <p:cNvSpPr txBox="1">
                      <a:spLocks noRot="1" noChangeAspect="1" noMove="1" noResize="1" noEditPoints="1" noAdjustHandles="1" noChangeArrowheads="1" noChangeShapeType="1" noTextEdit="1"/>
                    </p:cNvSpPr>
                    <p:nvPr/>
                  </p:nvSpPr>
                  <p:spPr>
                    <a:xfrm>
                      <a:off x="2048611" y="1044228"/>
                      <a:ext cx="4398705" cy="369332"/>
                    </a:xfrm>
                    <a:prstGeom prst="rect">
                      <a:avLst/>
                    </a:prstGeom>
                    <a:blipFill rotWithShape="0">
                      <a:blip r:embed="rId3"/>
                      <a:stretch>
                        <a:fillRect l="-2497" t="-25000" r="-3051" b="-51667"/>
                      </a:stretch>
                    </a:blipFill>
                  </p:spPr>
                  <p:txBody>
                    <a:bodyPr/>
                    <a:lstStyle/>
                    <a:p>
                      <a:r>
                        <a:rPr lang="en-US">
                          <a:noFill/>
                        </a:rPr>
                        <a:t> </a:t>
                      </a:r>
                    </a:p>
                  </p:txBody>
                </p:sp>
              </mc:Fallback>
            </mc:AlternateContent>
            <p:sp>
              <p:nvSpPr>
                <p:cNvPr id="5" name="pole tekstowe 4">
                  <a:extLst>
                    <a:ext uri="{FF2B5EF4-FFF2-40B4-BE49-F238E27FC236}">
                      <a16:creationId xmlns="" xmlns:a16="http://schemas.microsoft.com/office/drawing/2014/main" id="{6B068641-7433-0E78-01CD-78CAF94FB0AA}"/>
                    </a:ext>
                  </a:extLst>
                </p:cNvPr>
                <p:cNvSpPr txBox="1"/>
                <p:nvPr/>
              </p:nvSpPr>
              <p:spPr>
                <a:xfrm>
                  <a:off x="-3435" y="1692219"/>
                  <a:ext cx="8640960" cy="4062651"/>
                </a:xfrm>
                <a:prstGeom prst="rect">
                  <a:avLst/>
                </a:prstGeom>
                <a:noFill/>
              </p:spPr>
              <p:txBody>
                <a:bodyPr wrap="square" rtlCol="0">
                  <a:spAutoFit/>
                </a:bodyPr>
                <a:lstStyle/>
                <a:p>
                  <a:r>
                    <a:rPr kumimoji="1" lang="pl-PL" sz="2400" dirty="0">
                      <a:solidFill>
                        <a:srgbClr val="0000CC"/>
                      </a:solidFill>
                      <a:ea typeface="MS PGothic" pitchFamily="34" charset="-128"/>
                    </a:rPr>
                    <a:t>ATOMIC</a:t>
                  </a:r>
                  <a:r>
                    <a:rPr kumimoji="1" lang="en-US" sz="2400" dirty="0">
                      <a:solidFill>
                        <a:srgbClr val="0000CC"/>
                      </a:solidFill>
                      <a:ea typeface="MS PGothic" pitchFamily="34" charset="-128"/>
                    </a:rPr>
                    <a:t> GRANULES</a:t>
                  </a:r>
                  <a:r>
                    <a:rPr kumimoji="1" lang="pl-PL" sz="2400" dirty="0">
                      <a:solidFill>
                        <a:srgbClr val="0000CC"/>
                      </a:solidFill>
                      <a:ea typeface="MS PGothic" pitchFamily="34" charset="-128"/>
                    </a:rPr>
                    <a:t> OF</a:t>
                  </a:r>
                </a:p>
                <a:p>
                  <a:pPr defTabSz="542925"/>
                  <a:r>
                    <a:rPr kumimoji="1" lang="pl-PL" sz="2400" u="sng" dirty="0" err="1">
                      <a:solidFill>
                        <a:srgbClr val="0000CC"/>
                      </a:solidFill>
                      <a:ea typeface="MS PGothic" pitchFamily="34" charset="-128"/>
                    </a:rPr>
                    <a:t>Example</a:t>
                  </a:r>
                  <a:r>
                    <a:rPr kumimoji="1" lang="pl-PL" sz="2400" dirty="0">
                      <a:solidFill>
                        <a:srgbClr val="0000CC"/>
                      </a:solidFill>
                      <a:ea typeface="MS PGothic" pitchFamily="34" charset="-128"/>
                    </a:rPr>
                    <a:t> 1. </a:t>
                  </a:r>
                  <a:r>
                    <a:rPr kumimoji="1" lang="en-US" sz="2400" dirty="0">
                      <a:solidFill>
                        <a:srgbClr val="0000CC"/>
                      </a:solidFill>
                      <a:latin typeface="Cambria Math" panose="02040503050406030204" pitchFamily="18" charset="0"/>
                      <a:ea typeface="Cambria Math" panose="02040503050406030204" pitchFamily="18" charset="0"/>
                    </a:rPr>
                    <a:t>partitions defined by </a:t>
                  </a:r>
                  <a:r>
                    <a:rPr kumimoji="1" lang="en-US" sz="2400" i="1" dirty="0" err="1">
                      <a:solidFill>
                        <a:srgbClr val="0000CC"/>
                      </a:solidFill>
                      <a:latin typeface="Cambria Math" panose="02040503050406030204" pitchFamily="18" charset="0"/>
                      <a:ea typeface="Cambria Math" panose="02040503050406030204" pitchFamily="18" charset="0"/>
                    </a:rPr>
                    <a:t>IND</a:t>
                  </a:r>
                  <a:r>
                    <a:rPr kumimoji="1" lang="en-US" sz="2400" i="1" dirty="0">
                      <a:solidFill>
                        <a:srgbClr val="0000CC"/>
                      </a:solidFill>
                      <a:latin typeface="Cambria Math" panose="02040503050406030204" pitchFamily="18" charset="0"/>
                      <a:ea typeface="Cambria Math" panose="02040503050406030204" pitchFamily="18" charset="0"/>
                    </a:rPr>
                    <a:t>(a) </a:t>
                  </a:r>
                  <a:r>
                    <a:rPr kumimoji="1" lang="en-US" sz="2400" dirty="0">
                      <a:solidFill>
                        <a:srgbClr val="0000CC"/>
                      </a:solidFill>
                      <a:latin typeface="Cambria Math" panose="02040503050406030204" pitchFamily="18" charset="0"/>
                      <a:ea typeface="Cambria Math" panose="02040503050406030204" pitchFamily="18" charset="0"/>
                    </a:rPr>
                    <a:t>for </a:t>
                  </a:r>
                  <a:r>
                    <a:rPr kumimoji="1" lang="en-US" sz="2400" i="1" dirty="0">
                      <a:solidFill>
                        <a:srgbClr val="0000CC"/>
                      </a:solidFill>
                      <a:latin typeface="Cambria Math" panose="02040503050406030204" pitchFamily="18" charset="0"/>
                      <a:ea typeface="Cambria Math" panose="02040503050406030204" pitchFamily="18" charset="0"/>
                    </a:rPr>
                    <a:t>a </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a:t>
                  </a:r>
                  <a:endParaRPr kumimoji="1" lang="pl-PL"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endParaRPr>
                </a:p>
                <a:p>
                  <a:pPr defTabSz="542925"/>
                  <a:r>
                    <a:rPr kumimoji="1" lang="pl-PL" sz="2400" u="sng" dirty="0" err="1">
                      <a:solidFill>
                        <a:srgbClr val="0000CC"/>
                      </a:solidFill>
                      <a:ea typeface="MS PGothic" pitchFamily="34" charset="-128"/>
                    </a:rPr>
                    <a:t>Example</a:t>
                  </a:r>
                  <a:r>
                    <a:rPr kumimoji="1" lang="pl-PL" sz="2400" dirty="0">
                      <a:solidFill>
                        <a:srgbClr val="0000CC"/>
                      </a:solidFill>
                      <a:ea typeface="MS PGothic" pitchFamily="34" charset="-128"/>
                    </a:rPr>
                    <a:t> 2. </a:t>
                  </a:r>
                  <a:r>
                    <a:rPr kumimoji="1" lang="en-US" sz="2400" dirty="0">
                      <a:solidFill>
                        <a:srgbClr val="0000CC"/>
                      </a:solidFill>
                      <a:latin typeface="Cambria Math" panose="02040503050406030204" pitchFamily="18" charset="0"/>
                      <a:ea typeface="Cambria Math" panose="02040503050406030204" pitchFamily="18" charset="0"/>
                    </a:rPr>
                    <a:t>partitions defined by</a:t>
                  </a:r>
                  <a:r>
                    <a:rPr kumimoji="1" lang="pl-PL" sz="2400" dirty="0">
                      <a:solidFill>
                        <a:srgbClr val="0000CC"/>
                      </a:solidFill>
                      <a:latin typeface="Cambria Math" panose="02040503050406030204" pitchFamily="18" charset="0"/>
                      <a:ea typeface="Cambria Math" panose="02040503050406030204" pitchFamily="18" charset="0"/>
                    </a:rPr>
                    <a:t>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coarsening of partitions defined by </a:t>
                  </a:r>
                  <a:r>
                    <a:rPr kumimoji="1" lang="en-US" sz="2400" i="1" dirty="0" err="1">
                      <a:solidFill>
                        <a:srgbClr val="0000CC"/>
                      </a:solidFill>
                      <a:latin typeface="Cambria Math" panose="02040503050406030204" pitchFamily="18" charset="0"/>
                      <a:ea typeface="Cambria Math" panose="02040503050406030204" pitchFamily="18" charset="0"/>
                    </a:rPr>
                    <a:t>IND</a:t>
                  </a:r>
                  <a:r>
                    <a:rPr kumimoji="1" lang="en-US" sz="2400" i="1" dirty="0">
                      <a:solidFill>
                        <a:srgbClr val="0000CC"/>
                      </a:solidFill>
                      <a:latin typeface="Cambria Math" panose="02040503050406030204" pitchFamily="18" charset="0"/>
                      <a:ea typeface="Cambria Math" panose="02040503050406030204" pitchFamily="18" charset="0"/>
                    </a:rPr>
                    <a:t>(a) </a:t>
                  </a:r>
                  <a:r>
                    <a:rPr kumimoji="1" lang="pl-PL" sz="2400" i="1" dirty="0">
                      <a:solidFill>
                        <a:srgbClr val="0000CC"/>
                      </a:solidFill>
                      <a:latin typeface="Cambria Math" panose="02040503050406030204" pitchFamily="18" charset="0"/>
                      <a:ea typeface="Cambria Math" panose="02040503050406030204" pitchFamily="18" charset="0"/>
                    </a:rPr>
                    <a:t> </a:t>
                  </a:r>
                  <a:r>
                    <a:rPr kumimoji="1" lang="en-US" sz="2400" dirty="0">
                      <a:solidFill>
                        <a:srgbClr val="0000CC"/>
                      </a:solidFill>
                      <a:latin typeface="Cambria Math" panose="02040503050406030204" pitchFamily="18" charset="0"/>
                      <a:ea typeface="Cambria Math" panose="02040503050406030204" pitchFamily="18" charset="0"/>
                    </a:rPr>
                    <a:t>for </a:t>
                  </a:r>
                  <a:r>
                    <a:rPr kumimoji="1" lang="en-US" sz="2400" i="1" dirty="0">
                      <a:solidFill>
                        <a:srgbClr val="0000CC"/>
                      </a:solidFill>
                      <a:latin typeface="Cambria Math" panose="02040503050406030204" pitchFamily="18" charset="0"/>
                      <a:ea typeface="Cambria Math" panose="02040503050406030204" pitchFamily="18" charset="0"/>
                    </a:rPr>
                    <a:t>a </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a:t>
                  </a:r>
                  <a:r>
                    <a:rPr kumimoji="1" lang="pl-PL"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(where </a:t>
                  </a:r>
                  <a:r>
                    <a:rPr kumimoji="1" lang="pl-PL"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coarsening of the partition defined</a:t>
                  </a:r>
                  <a:r>
                    <a:rPr kumimoji="1" lang="pl-PL"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by </a:t>
                  </a:r>
                  <a:r>
                    <a:rPr kumimoji="1" lang="en-US" sz="2400" i="1" dirty="0">
                      <a:solidFill>
                        <a:srgbClr val="0000CC"/>
                      </a:solidFill>
                      <a:latin typeface="Cambria Math" panose="02040503050406030204" pitchFamily="18" charset="0"/>
                      <a:ea typeface="Cambria Math" panose="02040503050406030204" pitchFamily="18" charset="0"/>
                    </a:rPr>
                    <a:t>a </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relative to any partition</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b="1"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V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of </a:t>
                  </a:r>
                  <a:r>
                    <a:rPr kumimoji="1" lang="en-US" sz="2400" i="1"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V</a:t>
                  </a:r>
                  <a:r>
                    <a:rPr kumimoji="1" lang="en-US" sz="2400" i="1" baseline="-25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a</a:t>
                  </a:r>
                  <a:r>
                    <a:rPr kumimoji="1" lang="en-US" sz="2400" b="1"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is </a:t>
                  </a:r>
                  <a:r>
                    <a:rPr kumimoji="1" lang="pl-PL"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the</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partition</a:t>
                  </a:r>
                  <a:r>
                    <a:rPr kumimoji="1" lang="pl-PL"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of </a:t>
                  </a:r>
                  <a:r>
                    <a:rPr kumimoji="1" lang="en-US" sz="2400" i="1"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V</a:t>
                  </a:r>
                  <a:r>
                    <a:rPr kumimoji="1" lang="en-US" sz="2400" i="1" baseline="-25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a</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defined by relation </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x </a:t>
                  </a:r>
                  <a:r>
                    <a:rPr kumimoji="1" lang="en-US" sz="2400" i="1"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r</a:t>
                  </a:r>
                  <a:r>
                    <a:rPr kumimoji="1" lang="en-US" sz="2400" b="1" i="1" baseline="-25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V</a:t>
                  </a:r>
                  <a:r>
                    <a:rPr kumimoji="1" lang="en-US" sz="2400" b="1"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y </a:t>
                  </a:r>
                  <a:r>
                    <a:rPr kumimoji="1" lang="en-US" sz="24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iff</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x</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y</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V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for some</a:t>
                  </a:r>
                  <a:r>
                    <a:rPr kumimoji="1" lang="pl-PL"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V </a:t>
                  </a:r>
                  <a:r>
                    <a:rPr kumimoji="1" lang="en-US" sz="2400" b="1"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V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400" dirty="0">
                      <a:solidFill>
                        <a:srgbClr val="0000CC"/>
                      </a:solidFill>
                      <a:ea typeface="MS PGothic" pitchFamily="34" charset="-128"/>
                      <a:sym typeface="Symbol" panose="05050102010706020507" pitchFamily="18" charset="2"/>
                    </a:rPr>
                    <a:t>.</a:t>
                  </a:r>
                  <a:endParaRPr kumimoji="1" lang="pl-PL" sz="2400" dirty="0">
                    <a:solidFill>
                      <a:srgbClr val="0000CC"/>
                    </a:solidFill>
                    <a:ea typeface="MS PGothic" pitchFamily="34" charset="-128"/>
                    <a:sym typeface="Symbol" panose="05050102010706020507" pitchFamily="18" charset="2"/>
                  </a:endParaRPr>
                </a:p>
                <a:p>
                  <a:endParaRPr kumimoji="1" lang="pl-PL" sz="2400" noProof="0" dirty="0">
                    <a:solidFill>
                      <a:srgbClr val="0000CC"/>
                    </a:solidFill>
                    <a:ea typeface="MS PGothic" pitchFamily="34" charset="-128"/>
                    <a:sym typeface="Symbol" panose="05050102010706020507" pitchFamily="18" charset="2"/>
                  </a:endParaRPr>
                </a:p>
                <a:p>
                  <a:r>
                    <a:rPr kumimoji="1" lang="en-US" sz="2400" noProof="0" dirty="0">
                      <a:solidFill>
                        <a:srgbClr val="0000CC"/>
                      </a:solidFill>
                      <a:ea typeface="MS PGothic" pitchFamily="34" charset="-128"/>
                      <a:sym typeface="Symbol" panose="05050102010706020507" pitchFamily="18" charset="2"/>
                    </a:rPr>
                    <a:t>DEFINABLE GRANULES  OF      </a:t>
                  </a:r>
                  <a:endParaRPr kumimoji="1" lang="pl-PL" sz="2400" noProof="0" dirty="0">
                    <a:solidFill>
                      <a:srgbClr val="0000CC"/>
                    </a:solidFill>
                    <a:ea typeface="MS PGothic" pitchFamily="34" charset="-128"/>
                    <a:sym typeface="Symbol" panose="05050102010706020507" pitchFamily="18" charset="2"/>
                  </a:endParaRPr>
                </a:p>
                <a:p>
                  <a:r>
                    <a:rPr kumimoji="1" lang="en-US" sz="1800" noProof="0" dirty="0">
                      <a:solidFill>
                        <a:srgbClr val="0000CC"/>
                      </a:solidFill>
                      <a:ea typeface="MS PGothic" pitchFamily="34" charset="-128"/>
                      <a:sym typeface="Symbol" panose="05050102010706020507" pitchFamily="18" charset="2"/>
                    </a:rPr>
                    <a:t>(GENERATED FROM </a:t>
                  </a:r>
                  <a:r>
                    <a:rPr kumimoji="1" lang="en-US" sz="1800" dirty="0">
                      <a:solidFill>
                        <a:srgbClr val="0000CC"/>
                      </a:solidFill>
                      <a:ea typeface="MS PGothic" pitchFamily="34" charset="-128"/>
                      <a:sym typeface="Symbol" panose="05050102010706020507" pitchFamily="18" charset="2"/>
                    </a:rPr>
                    <a:t>ATOMIC </a:t>
                  </a:r>
                  <a:r>
                    <a:rPr kumimoji="1" lang="en-US" sz="1800" dirty="0" err="1">
                      <a:solidFill>
                        <a:srgbClr val="0000CC"/>
                      </a:solidFill>
                      <a:ea typeface="MS PGothic" pitchFamily="34" charset="-128"/>
                      <a:sym typeface="Symbol" panose="05050102010706020507" pitchFamily="18" charset="2"/>
                    </a:rPr>
                    <a:t>GRANU</a:t>
                  </a:r>
                  <a:r>
                    <a:rPr kumimoji="1" lang="en-US" sz="1800" noProof="0" dirty="0" err="1">
                      <a:solidFill>
                        <a:srgbClr val="0000CC"/>
                      </a:solidFill>
                      <a:ea typeface="MS PGothic" pitchFamily="34" charset="-128"/>
                      <a:sym typeface="Symbol" panose="05050102010706020507" pitchFamily="18" charset="2"/>
                    </a:rPr>
                    <a:t>LES</a:t>
                  </a:r>
                  <a:r>
                    <a:rPr kumimoji="1" lang="en-US" sz="1800" noProof="0" dirty="0">
                      <a:solidFill>
                        <a:srgbClr val="0000CC"/>
                      </a:solidFill>
                      <a:ea typeface="MS PGothic" pitchFamily="34" charset="-128"/>
                      <a:sym typeface="Symbol" panose="05050102010706020507" pitchFamily="18" charset="2"/>
                    </a:rPr>
                    <a:t> AND OPERATIONS ON GRANULES) </a:t>
                  </a:r>
                </a:p>
                <a:p>
                  <a:pPr defTabSz="447675">
                    <a:tabLst>
                      <a:tab pos="542925" algn="l"/>
                    </a:tabLst>
                  </a:pPr>
                  <a:r>
                    <a:rPr kumimoji="1" lang="en-US" sz="2400" u="sng" noProof="0" dirty="0">
                      <a:solidFill>
                        <a:srgbClr val="0000CC"/>
                      </a:solidFill>
                      <a:ea typeface="MS PGothic" pitchFamily="34" charset="-128"/>
                      <a:sym typeface="Symbol" panose="05050102010706020507" pitchFamily="18" charset="2"/>
                    </a:rPr>
                    <a:t>Ex</a:t>
                  </a:r>
                  <a:r>
                    <a:rPr kumimoji="1" lang="pl-PL" sz="2400" u="sng" noProof="0" dirty="0">
                      <a:solidFill>
                        <a:srgbClr val="0000CC"/>
                      </a:solidFill>
                      <a:ea typeface="MS PGothic" pitchFamily="34" charset="-128"/>
                      <a:sym typeface="Symbol" panose="05050102010706020507" pitchFamily="18" charset="2"/>
                    </a:rPr>
                    <a:t>ample </a:t>
                  </a:r>
                  <a:r>
                    <a:rPr kumimoji="1" lang="en-US" sz="2400" noProof="0" dirty="0">
                      <a:solidFill>
                        <a:srgbClr val="0000CC"/>
                      </a:solidFill>
                      <a:ea typeface="MS PGothic" pitchFamily="34" charset="-128"/>
                      <a:sym typeface="Symbol" panose="05050102010706020507" pitchFamily="18" charset="2"/>
                    </a:rPr>
                    <a:t>1</a:t>
                  </a:r>
                  <a:r>
                    <a:rPr kumimoji="1" lang="pl-PL" sz="2400" noProof="0" dirty="0">
                      <a:solidFill>
                        <a:srgbClr val="0000CC"/>
                      </a:solidFill>
                      <a:ea typeface="MS PGothic" pitchFamily="34" charset="-128"/>
                      <a:sym typeface="Symbol" panose="05050102010706020507" pitchFamily="18" charset="2"/>
                    </a:rPr>
                    <a:t>&amp;2</a:t>
                  </a:r>
                  <a:r>
                    <a:rPr kumimoji="1" lang="en-US" sz="2400" noProof="0" dirty="0">
                      <a:solidFill>
                        <a:srgbClr val="0000CC"/>
                      </a:solidFill>
                      <a:ea typeface="MS PGothic" pitchFamily="34" charset="-128"/>
                      <a:sym typeface="Symbol" panose="05050102010706020507" pitchFamily="18" charset="2"/>
                    </a:rPr>
                    <a:t>: </a:t>
                  </a:r>
                  <a:r>
                    <a:rPr kumimoji="1" lang="en-US" sz="2400" noProof="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partitions of </a:t>
                  </a:r>
                  <a:r>
                    <a:rPr kumimoji="1" lang="en-US" sz="2400" i="1" noProof="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U</a:t>
                  </a:r>
                  <a:r>
                    <a:rPr kumimoji="1" lang="en-US" sz="2400" noProof="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generated from atomic </a:t>
                  </a:r>
                  <a:r>
                    <a:rPr kumimoji="1" lang="en-US" sz="2400" noProof="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granules </a:t>
                  </a:r>
                  <a:r>
                    <a:rPr kumimoji="1" lang="en-US"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and their intersections</a:t>
                  </a:r>
                  <a:r>
                    <a:rPr kumimoji="1" lang="pl-PL" sz="24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endParaRPr kumimoji="1" lang="en-US" sz="2400" i="1" noProof="0" dirty="0">
                    <a:solidFill>
                      <a:srgbClr val="0000CC"/>
                    </a:solidFill>
                    <a:latin typeface="Cambria Math" panose="02040503050406030204" pitchFamily="18" charset="0"/>
                    <a:ea typeface="Cambria Math" panose="02040503050406030204" pitchFamily="18"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6" name="pole tekstowe 5">
                      <a:extLst>
                        <a:ext uri="{FF2B5EF4-FFF2-40B4-BE49-F238E27FC236}">
                          <a16:creationId xmlns="" xmlns:a16="http://schemas.microsoft.com/office/drawing/2014/main" id="{59CFC306-D40D-1AA0-EC37-4A45914ECF50}"/>
                        </a:ext>
                      </a:extLst>
                    </p:cNvPr>
                    <p:cNvSpPr txBox="1"/>
                    <p:nvPr/>
                  </p:nvSpPr>
                  <p:spPr>
                    <a:xfrm>
                      <a:off x="1511660" y="1385561"/>
                      <a:ext cx="6408712" cy="369332"/>
                    </a:xfrm>
                    <a:prstGeom prst="rect">
                      <a:avLst/>
                    </a:prstGeom>
                    <a:noFill/>
                  </p:spPr>
                  <p:txBody>
                    <a:bodyPr wrap="square" lIns="0" tIns="0" rIns="0" bIns="0" rtlCol="0">
                      <a:spAutoFit/>
                    </a:bodyPr>
                    <a:lstStyle/>
                    <a:p>
                      <a14:m>
                        <m:oMath xmlns:m="http://schemas.openxmlformats.org/officeDocument/2006/math">
                          <m:sSub>
                            <m:sSubPr>
                              <m:ctrlPr>
                                <a:rPr lang="pl-PL" sz="2400" b="0" i="1" smtClean="0">
                                  <a:solidFill>
                                    <a:srgbClr val="0000CC"/>
                                  </a:solidFill>
                                  <a:latin typeface="Cambria Math" panose="02040503050406030204" pitchFamily="18" charset="0"/>
                                </a:rPr>
                              </m:ctrlPr>
                            </m:sSubPr>
                            <m:e>
                              <m:r>
                                <a:rPr lang="pl-PL" sz="2400" b="0" i="1" smtClean="0">
                                  <a:solidFill>
                                    <a:srgbClr val="0000CC"/>
                                  </a:solidFill>
                                  <a:latin typeface="Cambria Math" panose="02040503050406030204" pitchFamily="18" charset="0"/>
                                </a:rPr>
                                <m:t>𝐺𝐴</m:t>
                              </m:r>
                            </m:e>
                            <m:sub>
                              <m:r>
                                <a:rPr lang="pl-PL" sz="2400" b="0" i="1" smtClean="0">
                                  <a:solidFill>
                                    <a:srgbClr val="0000CC"/>
                                  </a:solidFill>
                                  <a:latin typeface="Cambria Math" panose="02040503050406030204" pitchFamily="18" charset="0"/>
                                </a:rPr>
                                <m:t>𝐼𝑆</m:t>
                              </m:r>
                            </m:sub>
                          </m:sSub>
                          <m:r>
                            <a:rPr lang="pl-PL" sz="2400" b="0" i="0" smtClean="0">
                              <a:solidFill>
                                <a:srgbClr val="0000CC"/>
                              </a:solidFill>
                              <a:latin typeface="Cambria Math" panose="02040503050406030204" pitchFamily="18" charset="0"/>
                            </a:rPr>
                            <m:t> −</m:t>
                          </m:r>
                          <m:r>
                            <m:rPr>
                              <m:sty m:val="p"/>
                            </m:rPr>
                            <a:rPr lang="pl-PL" sz="2400" b="0" i="0" smtClean="0">
                              <a:solidFill>
                                <a:srgbClr val="0000CC"/>
                              </a:solidFill>
                              <a:latin typeface="Cambria Math" panose="02040503050406030204" pitchFamily="18" charset="0"/>
                            </a:rPr>
                            <m:t>granular</m:t>
                          </m:r>
                          <m:r>
                            <a:rPr lang="pl-PL" sz="2400" b="0" i="0" smtClean="0">
                              <a:solidFill>
                                <a:srgbClr val="0000CC"/>
                              </a:solidFill>
                              <a:latin typeface="Cambria Math" panose="02040503050406030204" pitchFamily="18" charset="0"/>
                            </a:rPr>
                            <m:t> </m:t>
                          </m:r>
                          <m:r>
                            <m:rPr>
                              <m:sty m:val="p"/>
                            </m:rPr>
                            <a:rPr lang="pl-PL" sz="2400" b="0" i="0" smtClean="0">
                              <a:solidFill>
                                <a:srgbClr val="0000CC"/>
                              </a:solidFill>
                              <a:latin typeface="Cambria Math" panose="02040503050406030204" pitchFamily="18" charset="0"/>
                            </a:rPr>
                            <m:t>algebra</m:t>
                          </m:r>
                          <m:r>
                            <a:rPr lang="pl-PL" sz="2400" b="0" i="0" smtClean="0">
                              <a:solidFill>
                                <a:srgbClr val="0000CC"/>
                              </a:solidFill>
                              <a:latin typeface="Cambria Math" panose="02040503050406030204" pitchFamily="18" charset="0"/>
                            </a:rPr>
                            <m:t> </m:t>
                          </m:r>
                        </m:oMath>
                      </a14:m>
                      <a:r>
                        <a:rPr lang="pl-PL" sz="2400" dirty="0">
                          <a:solidFill>
                            <a:srgbClr val="0000CC"/>
                          </a:solidFill>
                        </a:rPr>
                        <a:t> </a:t>
                      </a:r>
                      <a:r>
                        <a:rPr lang="en-US" sz="2400" noProof="0" dirty="0">
                          <a:solidFill>
                            <a:srgbClr val="0000CC"/>
                          </a:solidFill>
                        </a:rPr>
                        <a:t>defined b</a:t>
                      </a:r>
                      <a:r>
                        <a:rPr lang="pl-PL" sz="2400" dirty="0">
                          <a:solidFill>
                            <a:srgbClr val="0000CC"/>
                          </a:solidFill>
                        </a:rPr>
                        <a:t>y </a:t>
                      </a:r>
                      <a:r>
                        <a:rPr lang="pl-PL" sz="2400" i="1" dirty="0">
                          <a:solidFill>
                            <a:srgbClr val="0000CC"/>
                          </a:solidFill>
                        </a:rPr>
                        <a:t>IS</a:t>
                      </a:r>
                    </a:p>
                  </p:txBody>
                </p:sp>
              </mc:Choice>
              <mc:Fallback xmlns="">
                <p:sp>
                  <p:nvSpPr>
                    <p:cNvPr id="6" name="pole tekstowe 5">
                      <a:extLst>
                        <a:ext uri="{FF2B5EF4-FFF2-40B4-BE49-F238E27FC236}">
                          <a16:creationId xmlns:a16="http://schemas.microsoft.com/office/drawing/2014/main" xmlns:a14="http://schemas.microsoft.com/office/drawing/2010/main" xmlns="" id="{59CFC306-D40D-1AA0-EC37-4A45914ECF50}"/>
                        </a:ext>
                      </a:extLst>
                    </p:cNvPr>
                    <p:cNvSpPr txBox="1">
                      <a:spLocks noRot="1" noChangeAspect="1" noMove="1" noResize="1" noEditPoints="1" noAdjustHandles="1" noChangeArrowheads="1" noChangeShapeType="1" noTextEdit="1"/>
                    </p:cNvSpPr>
                    <p:nvPr/>
                  </p:nvSpPr>
                  <p:spPr>
                    <a:xfrm>
                      <a:off x="1511660" y="1385561"/>
                      <a:ext cx="6408712" cy="369332"/>
                    </a:xfrm>
                    <a:prstGeom prst="rect">
                      <a:avLst/>
                    </a:prstGeom>
                    <a:blipFill rotWithShape="0">
                      <a:blip r:embed="rId4"/>
                      <a:stretch>
                        <a:fillRect l="-1713" t="-25000" b="-5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pole tekstowe 7">
                      <a:extLst>
                        <a:ext uri="{FF2B5EF4-FFF2-40B4-BE49-F238E27FC236}">
                          <a16:creationId xmlns="" xmlns:a16="http://schemas.microsoft.com/office/drawing/2014/main" id="{02DD7A84-B836-B22A-4EC9-8DCCA3489525}"/>
                        </a:ext>
                      </a:extLst>
                    </p:cNvPr>
                    <p:cNvSpPr txBox="1"/>
                    <p:nvPr/>
                  </p:nvSpPr>
                  <p:spPr>
                    <a:xfrm>
                      <a:off x="3635896" y="1732168"/>
                      <a:ext cx="936104" cy="369332"/>
                    </a:xfrm>
                    <a:prstGeom prst="rect">
                      <a:avLst/>
                    </a:prstGeom>
                    <a:noFill/>
                  </p:spPr>
                  <p:txBody>
                    <a:bodyPr wrap="square" lIns="0" tIns="0" rIns="0" bIns="0" rtlCol="0">
                      <a:spAutoFit/>
                    </a:bodyPr>
                    <a:lstStyle/>
                    <a:p>
                      <a14:m>
                        <m:oMath xmlns:m="http://schemas.openxmlformats.org/officeDocument/2006/math">
                          <m:sSub>
                            <m:sSubPr>
                              <m:ctrlPr>
                                <a:rPr kumimoji="1" lang="pl-PL" sz="2400" i="1" smtClean="0">
                                  <a:solidFill>
                                    <a:srgbClr val="0000CC"/>
                                  </a:solidFill>
                                  <a:latin typeface="Cambria Math" panose="02040503050406030204" pitchFamily="18" charset="0"/>
                                  <a:ea typeface="MS PGothic" pitchFamily="34" charset="-128"/>
                                </a:rPr>
                              </m:ctrlPr>
                            </m:sSubPr>
                            <m:e>
                              <m:r>
                                <a:rPr kumimoji="1" lang="pl-PL" sz="2400" b="0" i="1" smtClean="0">
                                  <a:solidFill>
                                    <a:srgbClr val="0000CC"/>
                                  </a:solidFill>
                                  <a:latin typeface="Cambria Math" panose="02040503050406030204" pitchFamily="18" charset="0"/>
                                  <a:ea typeface="MS PGothic" pitchFamily="34" charset="-128"/>
                                </a:rPr>
                                <m:t>𝐺𝐴</m:t>
                              </m:r>
                            </m:e>
                            <m:sub>
                              <m:r>
                                <a:rPr kumimoji="1" lang="pl-PL" sz="2400" b="0" i="1" smtClean="0">
                                  <a:solidFill>
                                    <a:srgbClr val="0000CC"/>
                                  </a:solidFill>
                                  <a:latin typeface="Cambria Math" panose="02040503050406030204" pitchFamily="18" charset="0"/>
                                  <a:ea typeface="MS PGothic" pitchFamily="34" charset="-128"/>
                                </a:rPr>
                                <m:t>𝐼𝑆</m:t>
                              </m:r>
                            </m:sub>
                          </m:sSub>
                        </m:oMath>
                      </a14:m>
                      <a:r>
                        <a:rPr kumimoji="1" lang="pl-PL" sz="2400" dirty="0">
                          <a:solidFill>
                            <a:srgbClr val="000099"/>
                          </a:solidFill>
                          <a:ea typeface="MS PGothic" pitchFamily="34" charset="-128"/>
                        </a:rPr>
                        <a:t>:</a:t>
                      </a:r>
                    </a:p>
                  </p:txBody>
                </p:sp>
              </mc:Choice>
              <mc:Fallback xmlns="">
                <p:sp>
                  <p:nvSpPr>
                    <p:cNvPr id="8" name="pole tekstowe 7">
                      <a:extLst>
                        <a:ext uri="{FF2B5EF4-FFF2-40B4-BE49-F238E27FC236}">
                          <a16:creationId xmlns:a16="http://schemas.microsoft.com/office/drawing/2014/main" xmlns:a14="http://schemas.microsoft.com/office/drawing/2010/main" xmlns="" id="{02DD7A84-B836-B22A-4EC9-8DCCA3489525}"/>
                        </a:ext>
                      </a:extLst>
                    </p:cNvPr>
                    <p:cNvSpPr txBox="1">
                      <a:spLocks noRot="1" noChangeAspect="1" noMove="1" noResize="1" noEditPoints="1" noAdjustHandles="1" noChangeArrowheads="1" noChangeShapeType="1" noTextEdit="1"/>
                    </p:cNvSpPr>
                    <p:nvPr/>
                  </p:nvSpPr>
                  <p:spPr>
                    <a:xfrm>
                      <a:off x="3635896" y="1732168"/>
                      <a:ext cx="936104" cy="369332"/>
                    </a:xfrm>
                    <a:prstGeom prst="rect">
                      <a:avLst/>
                    </a:prstGeom>
                    <a:blipFill rotWithShape="0">
                      <a:blip r:embed="rId5"/>
                      <a:stretch>
                        <a:fillRect l="-11039" t="-22951" b="-5082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pole tekstowe 9">
                    <a:extLst>
                      <a:ext uri="{FF2B5EF4-FFF2-40B4-BE49-F238E27FC236}">
                        <a16:creationId xmlns="" xmlns:a16="http://schemas.microsoft.com/office/drawing/2014/main" id="{02DD7A84-B836-B22A-4EC9-8DCCA3489525}"/>
                      </a:ext>
                    </a:extLst>
                  </p:cNvPr>
                  <p:cNvSpPr txBox="1"/>
                  <p:nvPr/>
                </p:nvSpPr>
                <p:spPr>
                  <a:xfrm>
                    <a:off x="4132462" y="3764559"/>
                    <a:ext cx="936104"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pl-PL" sz="2400" i="1" smtClean="0">
                                  <a:solidFill>
                                    <a:srgbClr val="0000CC"/>
                                  </a:solidFill>
                                  <a:latin typeface="Cambria Math" panose="02040503050406030204" pitchFamily="18" charset="0"/>
                                  <a:ea typeface="MS PGothic" pitchFamily="34" charset="-128"/>
                                </a:rPr>
                              </m:ctrlPr>
                            </m:sSubPr>
                            <m:e>
                              <m:r>
                                <a:rPr kumimoji="1" lang="pl-PL" sz="2400" b="0" i="1" smtClean="0">
                                  <a:solidFill>
                                    <a:srgbClr val="0000CC"/>
                                  </a:solidFill>
                                  <a:latin typeface="Cambria Math" panose="02040503050406030204" pitchFamily="18" charset="0"/>
                                  <a:ea typeface="MS PGothic" pitchFamily="34" charset="-128"/>
                                </a:rPr>
                                <m:t>𝐺𝐴</m:t>
                              </m:r>
                            </m:e>
                            <m:sub>
                              <m:r>
                                <a:rPr kumimoji="1" lang="pl-PL" sz="2400" b="0" i="1" smtClean="0">
                                  <a:solidFill>
                                    <a:srgbClr val="0000CC"/>
                                  </a:solidFill>
                                  <a:latin typeface="Cambria Math" panose="02040503050406030204" pitchFamily="18" charset="0"/>
                                  <a:ea typeface="MS PGothic" pitchFamily="34" charset="-128"/>
                                </a:rPr>
                                <m:t>𝐼𝑆</m:t>
                              </m:r>
                            </m:sub>
                          </m:sSub>
                        </m:oMath>
                      </m:oMathPara>
                    </a14:m>
                    <a:endParaRPr kumimoji="1" lang="pl-PL" sz="2400" dirty="0">
                      <a:solidFill>
                        <a:srgbClr val="000099"/>
                      </a:solidFill>
                      <a:ea typeface="MS PGothic" pitchFamily="34" charset="-128"/>
                    </a:endParaRPr>
                  </a:p>
                </p:txBody>
              </p:sp>
            </mc:Choice>
            <mc:Fallback xmlns="">
              <p:sp>
                <p:nvSpPr>
                  <p:cNvPr id="10" name="pole tekstowe 9">
                    <a:extLst>
                      <a:ext uri="{FF2B5EF4-FFF2-40B4-BE49-F238E27FC236}">
                        <a16:creationId xmlns:a16="http://schemas.microsoft.com/office/drawing/2014/main" xmlns:a14="http://schemas.microsoft.com/office/drawing/2010/main" xmlns="" id="{02DD7A84-B836-B22A-4EC9-8DCCA3489525}"/>
                      </a:ext>
                    </a:extLst>
                  </p:cNvPr>
                  <p:cNvSpPr txBox="1">
                    <a:spLocks noRot="1" noChangeAspect="1" noMove="1" noResize="1" noEditPoints="1" noAdjustHandles="1" noChangeArrowheads="1" noChangeShapeType="1" noTextEdit="1"/>
                  </p:cNvSpPr>
                  <p:nvPr/>
                </p:nvSpPr>
                <p:spPr>
                  <a:xfrm>
                    <a:off x="4132462" y="3764559"/>
                    <a:ext cx="936104" cy="369332"/>
                  </a:xfrm>
                  <a:prstGeom prst="rect">
                    <a:avLst/>
                  </a:prstGeom>
                  <a:blipFill rotWithShape="0">
                    <a:blip r:embed="rId6"/>
                    <a:stretch>
                      <a:fillRect b="-18333"/>
                    </a:stretch>
                  </a:blipFill>
                </p:spPr>
                <p:txBody>
                  <a:bodyPr/>
                  <a:lstStyle/>
                  <a:p>
                    <a:r>
                      <a:rPr lang="en-US">
                        <a:noFill/>
                      </a:rPr>
                      <a:t> </a:t>
                    </a:r>
                  </a:p>
                </p:txBody>
              </p:sp>
            </mc:Fallback>
          </mc:AlternateContent>
        </p:grpSp>
        <p:sp>
          <p:nvSpPr>
            <p:cNvPr id="11" name="pole tekstowe 10"/>
            <p:cNvSpPr txBox="1"/>
            <p:nvPr/>
          </p:nvSpPr>
          <p:spPr>
            <a:xfrm>
              <a:off x="-8315" y="5131574"/>
              <a:ext cx="9144000" cy="1015663"/>
            </a:xfrm>
            <a:prstGeom prst="rect">
              <a:avLst/>
            </a:prstGeom>
            <a:noFill/>
          </p:spPr>
          <p:txBody>
            <a:bodyPr wrap="square" rtlCol="0">
              <a:spAutoFit/>
            </a:bodyPr>
            <a:lstStyle/>
            <a:p>
              <a:r>
                <a:rPr kumimoji="1" lang="pl-PL" sz="2000" u="sng" dirty="0" err="1">
                  <a:solidFill>
                    <a:srgbClr val="0000CC"/>
                  </a:solidFill>
                  <a:latin typeface="Cambria Math" panose="02040503050406030204" pitchFamily="18" charset="0"/>
                  <a:ea typeface="Cambria Math" panose="02040503050406030204" pitchFamily="18" charset="0"/>
                </a:rPr>
                <a:t>Remark</a:t>
              </a:r>
              <a:r>
                <a:rPr kumimoji="1" lang="pl-PL" sz="2000" dirty="0">
                  <a:solidFill>
                    <a:srgbClr val="0000CC"/>
                  </a:solidFill>
                  <a:latin typeface="Cambria Math" panose="02040503050406030204" pitchFamily="18" charset="0"/>
                  <a:ea typeface="Cambria Math" panose="02040503050406030204" pitchFamily="18" charset="0"/>
                </a:rPr>
                <a:t>. </a:t>
              </a:r>
              <a:r>
                <a:rPr kumimoji="1" lang="en-US" sz="2000" dirty="0">
                  <a:solidFill>
                    <a:srgbClr val="0000CC"/>
                  </a:solidFill>
                  <a:latin typeface="Cambria Math" panose="02040503050406030204" pitchFamily="18" charset="0"/>
                  <a:ea typeface="Cambria Math" panose="02040503050406030204" pitchFamily="18" charset="0"/>
                </a:rPr>
                <a:t>In the case of discretization: </a:t>
              </a:r>
              <a:r>
                <a:rPr kumimoji="1" lang="en-US" sz="2000" i="1"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V</a:t>
              </a:r>
              <a:r>
                <a:rPr kumimoji="1" lang="en-US" sz="2000" i="1" baseline="-25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a</a:t>
              </a:r>
              <a:r>
                <a:rPr kumimoji="1" lang="en-US" sz="2000" i="1" baseline="-25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0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R</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where</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R</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is</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the set </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of reals</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and </a:t>
              </a:r>
              <a:r>
                <a:rPr kumimoji="1" lang="en-US" sz="2000" b="1"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V</a:t>
              </a:r>
              <a:r>
                <a:rPr kumimoji="1" lang="pl-PL" sz="2000" b="1"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000" b="1" i="1"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is a finite </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(and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relevant</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for the problem) </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family of partitions of R</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or</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interval</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of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reals</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into intervals.</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This</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allows</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for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inducing</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classification</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for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unseem</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cases</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r>
                <a:rPr kumimoji="1" lang="pl-PL" sz="2000" dirty="0" err="1">
                  <a:solidFill>
                    <a:srgbClr val="0000CC"/>
                  </a:solidFill>
                  <a:latin typeface="Cambria Math" panose="02040503050406030204" pitchFamily="18" charset="0"/>
                  <a:ea typeface="Cambria Math" panose="02040503050406030204" pitchFamily="18" charset="0"/>
                  <a:sym typeface="Symbol" panose="05050102010706020507" pitchFamily="18" charset="2"/>
                </a:rPr>
                <a:t>so</a:t>
              </a:r>
              <a:r>
                <a:rPr kumimoji="1" lang="pl-PL"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far.</a:t>
              </a:r>
              <a:r>
                <a:rPr kumimoji="1" lang="en-US" sz="2000" dirty="0">
                  <a:solidFill>
                    <a:srgbClr val="0000CC"/>
                  </a:solidFill>
                  <a:latin typeface="Cambria Math" panose="02040503050406030204" pitchFamily="18" charset="0"/>
                  <a:ea typeface="Cambria Math" panose="02040503050406030204" pitchFamily="18" charset="0"/>
                  <a:sym typeface="Symbol" panose="05050102010706020507" pitchFamily="18" charset="2"/>
                </a:rPr>
                <a:t>  </a:t>
              </a:r>
              <a:endParaRPr kumimoji="1" lang="en-US" sz="2000" dirty="0">
                <a:solidFill>
                  <a:srgbClr val="0000CC"/>
                </a:solidFill>
                <a:latin typeface="Cambria Math" panose="02040503050406030204" pitchFamily="18" charset="0"/>
                <a:ea typeface="Cambria Math" panose="02040503050406030204" pitchFamily="18" charset="0"/>
              </a:endParaRPr>
            </a:p>
          </p:txBody>
        </p:sp>
        <p:sp>
          <p:nvSpPr>
            <p:cNvPr id="13" name="pole tekstowe 12"/>
            <p:cNvSpPr txBox="1"/>
            <p:nvPr/>
          </p:nvSpPr>
          <p:spPr>
            <a:xfrm>
              <a:off x="1842925" y="6211600"/>
              <a:ext cx="6591659" cy="646331"/>
            </a:xfrm>
            <a:prstGeom prst="rect">
              <a:avLst/>
            </a:prstGeom>
            <a:noFill/>
          </p:spPr>
          <p:txBody>
            <a:bodyPr wrap="square" rtlCol="0">
              <a:spAutoFit/>
            </a:bodyPr>
            <a:lstStyle/>
            <a:p>
              <a:r>
                <a:rPr lang="en-US" sz="1800" i="1" dirty="0">
                  <a:solidFill>
                    <a:srgbClr val="0000CC"/>
                  </a:solidFill>
                </a:rPr>
                <a:t>Z. Pawlak, A. Skowron: Rough Sets and Boolean Reasoning. </a:t>
              </a:r>
              <a:endParaRPr lang="pl-PL" sz="1800" i="1" dirty="0">
                <a:solidFill>
                  <a:srgbClr val="0000CC"/>
                </a:solidFill>
              </a:endParaRPr>
            </a:p>
            <a:p>
              <a:r>
                <a:rPr lang="en-US" sz="1800" i="1" dirty="0" err="1">
                  <a:solidFill>
                    <a:srgbClr val="0000CC"/>
                  </a:solidFill>
                </a:rPr>
                <a:t>Inf</a:t>
              </a:r>
              <a:r>
                <a:rPr lang="pl-PL" sz="1800" i="1" dirty="0">
                  <a:solidFill>
                    <a:srgbClr val="0000CC"/>
                  </a:solidFill>
                </a:rPr>
                <a:t>. S</a:t>
              </a:r>
              <a:r>
                <a:rPr lang="en-US" sz="1800" i="1" dirty="0">
                  <a:solidFill>
                    <a:srgbClr val="0000CC"/>
                  </a:solidFill>
                </a:rPr>
                <a:t>ci</a:t>
              </a:r>
              <a:r>
                <a:rPr lang="pl-PL" sz="1800" i="1" dirty="0">
                  <a:solidFill>
                    <a:srgbClr val="0000CC"/>
                  </a:solidFill>
                </a:rPr>
                <a:t>.</a:t>
              </a:r>
              <a:r>
                <a:rPr lang="en-US" sz="1800" i="1" dirty="0">
                  <a:solidFill>
                    <a:srgbClr val="0000CC"/>
                  </a:solidFill>
                </a:rPr>
                <a:t> 177(1) 41-73  (2007)</a:t>
              </a:r>
              <a:endParaRPr lang="en-US" dirty="0">
                <a:solidFill>
                  <a:srgbClr val="0000CC"/>
                </a:solidFill>
              </a:endParaRPr>
            </a:p>
          </p:txBody>
        </p:sp>
      </p:grpSp>
    </p:spTree>
    <p:extLst>
      <p:ext uri="{BB962C8B-B14F-4D97-AF65-F5344CB8AC3E}">
        <p14:creationId xmlns:p14="http://schemas.microsoft.com/office/powerpoint/2010/main" val="35615350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153148"/>
            <a:ext cx="9144000" cy="1591822"/>
          </a:xfrm>
        </p:spPr>
        <p:txBody>
          <a:bodyPr/>
          <a:lstStyle/>
          <a:p>
            <a:pPr eaLnBrk="1" hangingPunct="1"/>
            <a:r>
              <a:rPr lang="en-US" sz="2400" b="1" dirty="0"/>
              <a:t>EXAMPLE </a:t>
            </a:r>
            <a:r>
              <a:rPr lang="pl-PL" sz="2400" b="1" dirty="0"/>
              <a:t>OF </a:t>
            </a:r>
            <a:r>
              <a:rPr lang="en-US" sz="2400" b="1" dirty="0"/>
              <a:t>OPTIMIZATION PROBLEM: </a:t>
            </a:r>
            <a:br>
              <a:rPr lang="en-US" sz="2400" b="1" dirty="0"/>
            </a:br>
            <a:r>
              <a:rPr lang="en-US" sz="2400" b="1" dirty="0"/>
              <a:t>SEARCHING FOR </a:t>
            </a:r>
            <a:r>
              <a:rPr lang="pl-PL" sz="2400" b="1" dirty="0"/>
              <a:t>THE </a:t>
            </a:r>
            <a:r>
              <a:rPr lang="en-US" sz="2400" b="1" dirty="0"/>
              <a:t>OPTIMAL PARTITION </a:t>
            </a:r>
            <a:r>
              <a:rPr lang="pl-PL" sz="2400" b="1" dirty="0"/>
              <a:t>(GRANULE) </a:t>
            </a:r>
            <a:br>
              <a:rPr lang="pl-PL" sz="2400" b="1" dirty="0"/>
            </a:br>
            <a:r>
              <a:rPr lang="pl-PL" sz="2400" b="1" dirty="0"/>
              <a:t>FROM A </a:t>
            </a:r>
            <a:r>
              <a:rPr lang="en-US" sz="2400" b="1" dirty="0"/>
              <a:t>GIVEN</a:t>
            </a:r>
            <a:r>
              <a:rPr lang="pl-PL" sz="2400" b="1" dirty="0"/>
              <a:t> FAMILY OF </a:t>
            </a:r>
            <a:r>
              <a:rPr lang="en-US" sz="2400" b="1" dirty="0"/>
              <a:t>PARTITIONS (GRANULES) </a:t>
            </a:r>
            <a:r>
              <a:rPr lang="pl-PL" sz="2400" b="1" dirty="0"/>
              <a:t/>
            </a:r>
            <a:br>
              <a:rPr lang="pl-PL" sz="2400" b="1" dirty="0"/>
            </a:br>
            <a:r>
              <a:rPr lang="en-US" sz="2400" b="1" dirty="0"/>
              <a:t>APPROXIMATING DECISION C-GRANULE</a:t>
            </a:r>
          </a:p>
        </p:txBody>
      </p:sp>
      <p:sp>
        <p:nvSpPr>
          <p:cNvPr id="3131" name="Text Box 53"/>
          <p:cNvSpPr txBox="1">
            <a:spLocks noChangeArrowheads="1"/>
          </p:cNvSpPr>
          <p:nvPr/>
        </p:nvSpPr>
        <p:spPr bwMode="auto">
          <a:xfrm>
            <a:off x="179512" y="1913443"/>
            <a:ext cx="8280920" cy="830997"/>
          </a:xfrm>
          <a:prstGeom prst="rect">
            <a:avLst/>
          </a:prstGeom>
          <a:noFill/>
          <a:ln w="9525">
            <a:noFill/>
            <a:miter lim="800000"/>
            <a:headEnd/>
            <a:tailEnd/>
          </a:ln>
        </p:spPr>
        <p:txBody>
          <a:bodyPr wrap="square">
            <a:spAutoFit/>
          </a:bodyPr>
          <a:lstStyle/>
          <a:p>
            <a:pPr algn="ctr">
              <a:spcBef>
                <a:spcPct val="50000"/>
              </a:spcBef>
            </a:pPr>
            <a:r>
              <a:rPr kumimoji="1" lang="pl-PL" sz="2400" noProof="1">
                <a:solidFill>
                  <a:srgbClr val="0000CC"/>
                </a:solidFill>
                <a:ea typeface="MS PGothic" pitchFamily="34" charset="-128"/>
              </a:rPr>
              <a:t>Extended decision system relative to universe of granular calculus </a:t>
            </a:r>
            <a:r>
              <a:rPr kumimoji="1" lang="pl-PL" sz="2400" i="1" noProof="1">
                <a:solidFill>
                  <a:srgbClr val="0000CC"/>
                </a:solidFill>
                <a:ea typeface="MS PGothic" pitchFamily="34" charset="-128"/>
              </a:rPr>
              <a:t>GA</a:t>
            </a:r>
            <a:r>
              <a:rPr kumimoji="1" lang="pl-PL" sz="2400" i="1" baseline="-25000" noProof="1">
                <a:solidFill>
                  <a:srgbClr val="0000CC"/>
                </a:solidFill>
                <a:ea typeface="MS PGothic" pitchFamily="34" charset="-128"/>
              </a:rPr>
              <a:t>IS</a:t>
            </a:r>
            <a:r>
              <a:rPr kumimoji="1" lang="pl-PL" sz="2400" i="1" noProof="1">
                <a:solidFill>
                  <a:srgbClr val="0000CC"/>
                </a:solidFill>
                <a:ea typeface="MS PGothic" pitchFamily="34" charset="-128"/>
              </a:rPr>
              <a:t> </a:t>
            </a:r>
            <a:r>
              <a:rPr kumimoji="1" lang="pl-PL" sz="2400" noProof="1">
                <a:solidFill>
                  <a:srgbClr val="0000CC"/>
                </a:solidFill>
                <a:ea typeface="MS PGothic" pitchFamily="34" charset="-128"/>
              </a:rPr>
              <a:t>defined as, e.g., in Example 2.</a:t>
            </a:r>
            <a:r>
              <a:rPr kumimoji="1" lang="pl-PL" sz="2400" baseline="-25000" noProof="1">
                <a:solidFill>
                  <a:srgbClr val="0000CC"/>
                </a:solidFill>
                <a:ea typeface="MS PGothic" pitchFamily="34" charset="-128"/>
              </a:rPr>
              <a:t> </a:t>
            </a:r>
            <a:endParaRPr kumimoji="1" lang="pl-PL" sz="2400" noProof="1">
              <a:solidFill>
                <a:srgbClr val="0000CC"/>
              </a:solidFill>
              <a:ea typeface="MS PGothic" pitchFamily="34" charset="-128"/>
            </a:endParaRPr>
          </a:p>
        </p:txBody>
      </p:sp>
      <mc:AlternateContent xmlns:mc="http://schemas.openxmlformats.org/markup-compatibility/2006" xmlns:a14="http://schemas.microsoft.com/office/drawing/2010/main">
        <mc:Choice Requires="a14">
          <p:sp>
            <p:nvSpPr>
              <p:cNvPr id="4" name="pole tekstowe 3">
                <a:extLst>
                  <a:ext uri="{FF2B5EF4-FFF2-40B4-BE49-F238E27FC236}">
                    <a16:creationId xmlns="" xmlns:a16="http://schemas.microsoft.com/office/drawing/2014/main" id="{C42F41CA-58E7-62FC-D053-5B7DA3ACAB42}"/>
                  </a:ext>
                </a:extLst>
              </p:cNvPr>
              <p:cNvSpPr txBox="1"/>
              <p:nvPr/>
            </p:nvSpPr>
            <p:spPr>
              <a:xfrm>
                <a:off x="179512" y="4412732"/>
                <a:ext cx="8773332" cy="2308324"/>
              </a:xfrm>
              <a:prstGeom prst="rect">
                <a:avLst/>
              </a:prstGeom>
              <a:noFill/>
            </p:spPr>
            <p:txBody>
              <a:bodyPr wrap="square" rtlCol="0">
                <a:spAutoFit/>
              </a:bodyPr>
              <a:lstStyle/>
              <a:p>
                <a:r>
                  <a:rPr kumimoji="1" lang="en-US" sz="2400" noProof="0" dirty="0" err="1">
                    <a:solidFill>
                      <a:srgbClr val="0000CC"/>
                    </a:solidFill>
                    <a:ea typeface="MS PGothic" pitchFamily="34" charset="-128"/>
                  </a:rPr>
                  <a:t>Exampl</a:t>
                </a:r>
                <a:r>
                  <a:rPr kumimoji="1" lang="pl-PL" sz="2400" noProof="0" dirty="0">
                    <a:solidFill>
                      <a:srgbClr val="0000CC"/>
                    </a:solidFill>
                    <a:ea typeface="MS PGothic" pitchFamily="34" charset="-128"/>
                  </a:rPr>
                  <a:t>es</a:t>
                </a:r>
                <a:r>
                  <a:rPr kumimoji="1" lang="en-US" sz="2400" noProof="0" dirty="0">
                    <a:solidFill>
                      <a:srgbClr val="0000CC"/>
                    </a:solidFill>
                    <a:ea typeface="MS PGothic" pitchFamily="34" charset="-128"/>
                  </a:rPr>
                  <a:t> of </a:t>
                </a:r>
                <a:r>
                  <a:rPr kumimoji="1" lang="en-US" sz="2400" b="1" noProof="0" dirty="0">
                    <a:solidFill>
                      <a:srgbClr val="0000CC"/>
                    </a:solidFill>
                    <a:ea typeface="MS PGothic" pitchFamily="34" charset="-128"/>
                  </a:rPr>
                  <a:t>optimization</a:t>
                </a:r>
                <a:r>
                  <a:rPr kumimoji="1" lang="en-US" sz="2400" noProof="0" dirty="0">
                    <a:solidFill>
                      <a:srgbClr val="0000CC"/>
                    </a:solidFill>
                    <a:ea typeface="MS PGothic" pitchFamily="34" charset="-128"/>
                  </a:rPr>
                  <a:t> problems</a:t>
                </a:r>
                <a:r>
                  <a:rPr kumimoji="1" lang="pl-PL" sz="2400" noProof="0" dirty="0">
                    <a:solidFill>
                      <a:srgbClr val="0000CC"/>
                    </a:solidFill>
                    <a:ea typeface="MS PGothic" pitchFamily="34" charset="-128"/>
                  </a:rPr>
                  <a:t> </a:t>
                </a:r>
                <a:r>
                  <a:rPr kumimoji="1" lang="pl-PL" sz="2400" noProof="1">
                    <a:solidFill>
                      <a:srgbClr val="0000CC"/>
                    </a:solidFill>
                    <a:ea typeface="MS PGothic" pitchFamily="34" charset="-128"/>
                  </a:rPr>
                  <a:t>(e.g., discretization, symbolic value grouping)</a:t>
                </a:r>
                <a:r>
                  <a:rPr kumimoji="1" lang="en-US" sz="2400" noProof="0" dirty="0">
                    <a:solidFill>
                      <a:srgbClr val="0000CC"/>
                    </a:solidFill>
                    <a:ea typeface="MS PGothic" pitchFamily="34" charset="-128"/>
                  </a:rPr>
                  <a:t>:</a:t>
                </a:r>
              </a:p>
              <a:p>
                <a:pPr marL="361950" algn="just"/>
                <a:r>
                  <a:rPr kumimoji="1" lang="pl-PL" sz="2400" noProof="1">
                    <a:solidFill>
                      <a:srgbClr val="0000CC"/>
                    </a:solidFill>
                    <a:ea typeface="MS PGothic" pitchFamily="34" charset="-128"/>
                  </a:rPr>
                  <a:t>Find a partition </a:t>
                </a:r>
                <a:r>
                  <a:rPr kumimoji="1" lang="pl-PL" sz="2400" i="1" noProof="1">
                    <a:solidFill>
                      <a:srgbClr val="0000CC"/>
                    </a:solidFill>
                    <a:ea typeface="MS PGothic" pitchFamily="34" charset="-128"/>
                  </a:rPr>
                  <a:t>part</a:t>
                </a:r>
                <a:r>
                  <a:rPr kumimoji="1" lang="pl-PL" sz="2400" noProof="1">
                    <a:solidFill>
                      <a:srgbClr val="0000CC"/>
                    </a:solidFill>
                    <a:ea typeface="MS PGothic" pitchFamily="34" charset="-128"/>
                  </a:rPr>
                  <a:t> </a:t>
                </a:r>
                <a:r>
                  <a:rPr kumimoji="1" lang="pl-PL" sz="2400" noProof="1">
                    <a:solidFill>
                      <a:srgbClr val="0000CC"/>
                    </a:solidFill>
                    <a:ea typeface="MS PGothic" pitchFamily="34" charset="-128"/>
                    <a:sym typeface="Symbol" panose="05050102010706020507" pitchFamily="18" charset="2"/>
                  </a:rPr>
                  <a:t>from</a:t>
                </a:r>
                <a:r>
                  <a:rPr kumimoji="1" lang="pl-PL" sz="2400" noProof="1">
                    <a:solidFill>
                      <a:srgbClr val="0000CC"/>
                    </a:solidFill>
                    <a:ea typeface="MS PGothic" pitchFamily="34" charset="-128"/>
                  </a:rPr>
                  <a:t> </a:t>
                </a:r>
                <a14:m>
                  <m:oMath xmlns:m="http://schemas.openxmlformats.org/officeDocument/2006/math">
                    <m:sSub>
                      <m:sSubPr>
                        <m:ctrlPr>
                          <a:rPr kumimoji="1" lang="pl-PL" sz="2400" i="1">
                            <a:solidFill>
                              <a:srgbClr val="0000CC"/>
                            </a:solidFill>
                            <a:latin typeface="Cambria Math" panose="02040503050406030204" pitchFamily="18" charset="0"/>
                            <a:ea typeface="MS PGothic" pitchFamily="34" charset="-128"/>
                          </a:rPr>
                        </m:ctrlPr>
                      </m:sSubPr>
                      <m:e>
                        <m:r>
                          <a:rPr kumimoji="1" lang="pl-PL" sz="2400" b="0" i="1" smtClean="0">
                            <a:solidFill>
                              <a:srgbClr val="0000CC"/>
                            </a:solidFill>
                            <a:latin typeface="Cambria Math" panose="02040503050406030204" pitchFamily="18" charset="0"/>
                            <a:ea typeface="MS PGothic" pitchFamily="34" charset="-128"/>
                          </a:rPr>
                          <m:t>𝐺𝐴</m:t>
                        </m:r>
                      </m:e>
                      <m:sub>
                        <m:r>
                          <a:rPr kumimoji="1" lang="pl-PL" sz="2400" i="1">
                            <a:solidFill>
                              <a:srgbClr val="0000CC"/>
                            </a:solidFill>
                            <a:latin typeface="Cambria Math" panose="02040503050406030204" pitchFamily="18" charset="0"/>
                            <a:ea typeface="MS PGothic" pitchFamily="34" charset="-128"/>
                          </a:rPr>
                          <m:t>𝐼𝑆</m:t>
                        </m:r>
                      </m:sub>
                    </m:sSub>
                  </m:oMath>
                </a14:m>
                <a:r>
                  <a:rPr kumimoji="1" lang="pl-PL" sz="2400" noProof="1">
                    <a:solidFill>
                      <a:srgbClr val="0000CC"/>
                    </a:solidFill>
                    <a:ea typeface="MS PGothic" pitchFamily="34" charset="-128"/>
                  </a:rPr>
                  <a:t> providing the relevant balance. This balance should be between (i) the description length of the </a:t>
                </a:r>
                <a:r>
                  <a:rPr kumimoji="1" lang="pl-PL" sz="2400" i="1" noProof="1">
                    <a:solidFill>
                      <a:srgbClr val="0000CC"/>
                    </a:solidFill>
                    <a:ea typeface="MS PGothic" pitchFamily="34" charset="-128"/>
                  </a:rPr>
                  <a:t>part </a:t>
                </a:r>
                <a:r>
                  <a:rPr kumimoji="1" lang="pl-PL" sz="2400" noProof="1">
                    <a:solidFill>
                      <a:srgbClr val="0000CC"/>
                    </a:solidFill>
                    <a:ea typeface="MS PGothic" pitchFamily="34" charset="-128"/>
                  </a:rPr>
                  <a:t>and (ii) the quality of the </a:t>
                </a:r>
                <a:r>
                  <a:rPr kumimoji="1" lang="pl-PL" sz="2400" i="1" noProof="1">
                    <a:solidFill>
                      <a:srgbClr val="0000CC"/>
                    </a:solidFill>
                    <a:ea typeface="MS PGothic" pitchFamily="34" charset="-128"/>
                  </a:rPr>
                  <a:t>part</a:t>
                </a:r>
                <a:r>
                  <a:rPr kumimoji="1" lang="pl-PL" sz="2400" noProof="1">
                    <a:solidFill>
                      <a:srgbClr val="0000CC"/>
                    </a:solidFill>
                    <a:ea typeface="MS PGothic" pitchFamily="34" charset="-128"/>
                  </a:rPr>
                  <a:t> </a:t>
                </a:r>
                <a:r>
                  <a:rPr kumimoji="1" lang="en-US" sz="2400" noProof="1">
                    <a:solidFill>
                      <a:srgbClr val="0000CC"/>
                    </a:solidFill>
                    <a:ea typeface="MS PGothic" pitchFamily="34" charset="-128"/>
                  </a:rPr>
                  <a:t>as an approximation of the classification realized by </a:t>
                </a:r>
                <a:r>
                  <a:rPr kumimoji="1" lang="en-US" sz="2400" i="1" noProof="1">
                    <a:solidFill>
                      <a:srgbClr val="0000CC"/>
                    </a:solidFill>
                    <a:ea typeface="MS PGothic" pitchFamily="34" charset="-128"/>
                  </a:rPr>
                  <a:t>d</a:t>
                </a:r>
                <a:r>
                  <a:rPr kumimoji="1" lang="en-US" sz="2400" noProof="1">
                    <a:solidFill>
                      <a:srgbClr val="0000CC"/>
                    </a:solidFill>
                    <a:ea typeface="MS PGothic" pitchFamily="34" charset="-128"/>
                  </a:rPr>
                  <a:t>.</a:t>
                </a:r>
                <a:endParaRPr kumimoji="1" lang="pl-PL" sz="2400" i="1" noProof="1">
                  <a:solidFill>
                    <a:srgbClr val="0000CC"/>
                  </a:solidFill>
                  <a:ea typeface="MS PGothic" pitchFamily="34" charset="-128"/>
                </a:endParaRPr>
              </a:p>
            </p:txBody>
          </p:sp>
        </mc:Choice>
        <mc:Fallback xmlns="">
          <p:sp>
            <p:nvSpPr>
              <p:cNvPr id="4" name="pole tekstowe 3">
                <a:extLst>
                  <a:ext uri="{FF2B5EF4-FFF2-40B4-BE49-F238E27FC236}">
                    <a16:creationId xmlns:a16="http://schemas.microsoft.com/office/drawing/2014/main" xmlns:a14="http://schemas.microsoft.com/office/drawing/2010/main" xmlns="" id="{C42F41CA-58E7-62FC-D053-5B7DA3ACAB42}"/>
                  </a:ext>
                </a:extLst>
              </p:cNvPr>
              <p:cNvSpPr txBox="1">
                <a:spLocks noRot="1" noChangeAspect="1" noMove="1" noResize="1" noEditPoints="1" noAdjustHandles="1" noChangeArrowheads="1" noChangeShapeType="1" noTextEdit="1"/>
              </p:cNvSpPr>
              <p:nvPr/>
            </p:nvSpPr>
            <p:spPr>
              <a:xfrm>
                <a:off x="179512" y="4412732"/>
                <a:ext cx="8773332" cy="2308324"/>
              </a:xfrm>
              <a:prstGeom prst="rect">
                <a:avLst/>
              </a:prstGeom>
              <a:blipFill rotWithShape="0">
                <a:blip r:embed="rId3"/>
                <a:stretch>
                  <a:fillRect l="-1042" t="-1847" r="-1042" b="-5277"/>
                </a:stretch>
              </a:blipFill>
            </p:spPr>
            <p:txBody>
              <a:bodyPr/>
              <a:lstStyle/>
              <a:p>
                <a:r>
                  <a:rPr lang="en-US">
                    <a:noFill/>
                  </a:rPr>
                  <a:t> </a:t>
                </a:r>
              </a:p>
            </p:txBody>
          </p:sp>
        </mc:Fallback>
      </mc:AlternateContent>
      <p:sp>
        <p:nvSpPr>
          <p:cNvPr id="2" name="Symbol zastępczy numeru slajdu 1"/>
          <p:cNvSpPr>
            <a:spLocks noGrp="1"/>
          </p:cNvSpPr>
          <p:nvPr>
            <p:ph type="sldNum" sz="quarter" idx="12"/>
          </p:nvPr>
        </p:nvSpPr>
        <p:spPr>
          <a:xfrm>
            <a:off x="8172400" y="6309319"/>
            <a:ext cx="514400" cy="412155"/>
          </a:xfrm>
        </p:spPr>
        <p:txBody>
          <a:bodyPr/>
          <a:lstStyle/>
          <a:p>
            <a:pPr>
              <a:defRPr/>
            </a:pPr>
            <a:fld id="{D02E777F-298D-4C96-825C-3DC57E52C55E}" type="slidenum">
              <a:rPr lang="pl-PL" smtClean="0"/>
              <a:pPr>
                <a:defRPr/>
              </a:pPr>
              <a:t>77</a:t>
            </a:fld>
            <a:endParaRPr lang="pl-PL" dirty="0"/>
          </a:p>
        </p:txBody>
      </p:sp>
      <mc:AlternateContent xmlns:mc="http://schemas.openxmlformats.org/markup-compatibility/2006" xmlns:a14="http://schemas.microsoft.com/office/drawing/2010/main">
        <mc:Choice Requires="a14">
          <p:sp>
            <p:nvSpPr>
              <p:cNvPr id="3" name="pole tekstowe 2"/>
              <p:cNvSpPr txBox="1"/>
              <p:nvPr/>
            </p:nvSpPr>
            <p:spPr>
              <a:xfrm>
                <a:off x="3707904" y="3501008"/>
                <a:ext cx="4320480" cy="369332"/>
              </a:xfrm>
              <a:prstGeom prst="rect">
                <a:avLst/>
              </a:prstGeom>
              <a:noFill/>
            </p:spPr>
            <p:txBody>
              <a:bodyPr wrap="square" lIns="0" tIns="0" rIns="0" bIns="0" rtlCol="0">
                <a:spAutoFit/>
              </a:bodyPr>
              <a:lstStyle/>
              <a:p>
                <a14:m>
                  <m:oMath xmlns:m="http://schemas.openxmlformats.org/officeDocument/2006/math">
                    <m:r>
                      <a:rPr kumimoji="1" lang="pl-PL" sz="2400" smtClean="0">
                        <a:solidFill>
                          <a:srgbClr val="000099"/>
                        </a:solidFill>
                        <a:latin typeface="Cambria Math" panose="02040503050406030204" pitchFamily="18" charset="0"/>
                        <a:ea typeface="MS PGothic" pitchFamily="34" charset="-128"/>
                      </a:rPr>
                      <m:t>𝐷𝑆</m:t>
                    </m:r>
                    <m:r>
                      <a:rPr kumimoji="1" lang="pl-PL" sz="2400" smtClean="0">
                        <a:solidFill>
                          <a:srgbClr val="000099"/>
                        </a:solidFill>
                        <a:latin typeface="Cambria Math" panose="02040503050406030204" pitchFamily="18" charset="0"/>
                        <a:ea typeface="MS PGothic" pitchFamily="34" charset="-128"/>
                      </a:rPr>
                      <m:t>=(</m:t>
                    </m:r>
                    <m:r>
                      <a:rPr kumimoji="1" lang="pl-PL" sz="2400" smtClean="0">
                        <a:solidFill>
                          <a:srgbClr val="000099"/>
                        </a:solidFill>
                        <a:latin typeface="Cambria Math" panose="02040503050406030204" pitchFamily="18" charset="0"/>
                        <a:ea typeface="MS PGothic" pitchFamily="34" charset="-128"/>
                      </a:rPr>
                      <m:t>𝑈</m:t>
                    </m:r>
                    <m:r>
                      <a:rPr kumimoji="1" lang="pl-PL" sz="2400" smtClean="0">
                        <a:solidFill>
                          <a:srgbClr val="000099"/>
                        </a:solidFill>
                        <a:latin typeface="Cambria Math" panose="02040503050406030204" pitchFamily="18" charset="0"/>
                        <a:ea typeface="MS PGothic" pitchFamily="34" charset="-128"/>
                      </a:rPr>
                      <m:t>, </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b="0" i="1" smtClean="0">
                            <a:solidFill>
                              <a:srgbClr val="000099"/>
                            </a:solidFill>
                            <a:latin typeface="Cambria Math" panose="02040503050406030204" pitchFamily="18" charset="0"/>
                            <a:ea typeface="MS PGothic" pitchFamily="34" charset="-128"/>
                          </a:rPr>
                          <m:t>𝐺𝐴</m:t>
                        </m:r>
                      </m:e>
                      <m:sub>
                        <m:r>
                          <a:rPr kumimoji="1" lang="pl-PL" sz="2400">
                            <a:solidFill>
                              <a:srgbClr val="000099"/>
                            </a:solidFill>
                            <a:latin typeface="Cambria Math" panose="02040503050406030204" pitchFamily="18" charset="0"/>
                            <a:ea typeface="MS PGothic" pitchFamily="34" charset="-128"/>
                          </a:rPr>
                          <m:t>𝐼𝑆</m:t>
                        </m:r>
                      </m:sub>
                    </m:sSub>
                  </m:oMath>
                </a14:m>
                <a:r>
                  <a:rPr kumimoji="1" lang="pl-PL" sz="2400" dirty="0">
                    <a:solidFill>
                      <a:srgbClr val="000099"/>
                    </a:solidFill>
                    <a:ea typeface="MS PGothic" pitchFamily="34" charset="-128"/>
                  </a:rPr>
                  <a:t>, </a:t>
                </a:r>
                <a:r>
                  <a:rPr kumimoji="1" lang="pl-PL" sz="2400" i="1" dirty="0">
                    <a:solidFill>
                      <a:srgbClr val="000099"/>
                    </a:solidFill>
                    <a:latin typeface="Cambria Math" panose="02040503050406030204" pitchFamily="18" charset="0"/>
                    <a:ea typeface="MS PGothic" pitchFamily="34" charset="-128"/>
                  </a:rPr>
                  <a:t>d),  d </a:t>
                </a:r>
                <a:r>
                  <a:rPr kumimoji="1" lang="pl-PL" sz="2400" dirty="0">
                    <a:solidFill>
                      <a:srgbClr val="000099"/>
                    </a:solidFill>
                    <a:latin typeface="Cambria Math" panose="02040503050406030204" pitchFamily="18" charset="0"/>
                    <a:ea typeface="MS PGothic" pitchFamily="34" charset="-128"/>
                  </a:rPr>
                  <a:t>:</a:t>
                </a:r>
                <a:r>
                  <a:rPr kumimoji="1" lang="pl-PL" sz="2400" i="1" dirty="0">
                    <a:solidFill>
                      <a:srgbClr val="000099"/>
                    </a:solidFill>
                    <a:latin typeface="Cambria Math" panose="02040503050406030204" pitchFamily="18" charset="0"/>
                    <a:ea typeface="MS PGothic" pitchFamily="34" charset="-128"/>
                  </a:rPr>
                  <a:t> U </a:t>
                </a:r>
                <a14:m>
                  <m:oMath xmlns:m="http://schemas.openxmlformats.org/officeDocument/2006/math">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𝑉</m:t>
                        </m:r>
                      </m:e>
                      <m:sub>
                        <m:r>
                          <a:rPr kumimoji="1" lang="pl-PL" sz="2400" i="1">
                            <a:solidFill>
                              <a:srgbClr val="000099"/>
                            </a:solidFill>
                            <a:latin typeface="Cambria Math" panose="02040503050406030204" pitchFamily="18" charset="0"/>
                            <a:ea typeface="MS PGothic" pitchFamily="34" charset="-128"/>
                          </a:rPr>
                          <m:t>𝑑</m:t>
                        </m:r>
                      </m:sub>
                    </m:sSub>
                  </m:oMath>
                </a14:m>
                <a:r>
                  <a:rPr kumimoji="1" lang="pl-PL" sz="2400" i="1" dirty="0">
                    <a:solidFill>
                      <a:srgbClr val="000099"/>
                    </a:solidFill>
                    <a:latin typeface="Cambria Math" panose="02040503050406030204" pitchFamily="18" charset="0"/>
                    <a:ea typeface="MS PGothic" pitchFamily="34" charset="-128"/>
                  </a:rPr>
                  <a:t> </a:t>
                </a:r>
                <a:endParaRPr kumimoji="1" lang="en-US" sz="2400" i="1" dirty="0">
                  <a:solidFill>
                    <a:srgbClr val="000099"/>
                  </a:solidFill>
                  <a:latin typeface="Cambria Math" panose="02040503050406030204" pitchFamily="18" charset="0"/>
                  <a:ea typeface="MS PGothic" pitchFamily="34" charset="-128"/>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3707904" y="3501008"/>
                <a:ext cx="4320480" cy="369332"/>
              </a:xfrm>
              <a:prstGeom prst="rect">
                <a:avLst/>
              </a:prstGeom>
              <a:blipFill rotWithShape="0">
                <a:blip r:embed="rId4"/>
                <a:stretch>
                  <a:fillRect l="-2398" t="-24590" b="-50820"/>
                </a:stretch>
              </a:blipFill>
            </p:spPr>
            <p:txBody>
              <a:bodyPr/>
              <a:lstStyle/>
              <a:p>
                <a:r>
                  <a:rPr lang="en-US">
                    <a:noFill/>
                  </a:rPr>
                  <a:t> </a:t>
                </a:r>
              </a:p>
            </p:txBody>
          </p:sp>
        </mc:Fallback>
      </mc:AlternateContent>
      <p:sp>
        <p:nvSpPr>
          <p:cNvPr id="5" name="Objaśnienie prostokątne zaokrąglone 4"/>
          <p:cNvSpPr/>
          <p:nvPr/>
        </p:nvSpPr>
        <p:spPr>
          <a:xfrm>
            <a:off x="179512" y="2792068"/>
            <a:ext cx="2448272" cy="1368153"/>
          </a:xfrm>
          <a:prstGeom prst="wedgeRoundRectCallout">
            <a:avLst>
              <a:gd name="adj1" fmla="val 86231"/>
              <a:gd name="adj2" fmla="val 1609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CC"/>
                </a:solidFill>
              </a:rPr>
              <a:t>Decision system as granular algebra linking two granular algebras defined by </a:t>
            </a:r>
            <a:r>
              <a:rPr lang="en-US" sz="1800" i="1" dirty="0">
                <a:solidFill>
                  <a:srgbClr val="0000CC"/>
                </a:solidFill>
              </a:rPr>
              <a:t>IS</a:t>
            </a:r>
            <a:r>
              <a:rPr lang="en-US" sz="1800" dirty="0">
                <a:solidFill>
                  <a:srgbClr val="0000CC"/>
                </a:solidFill>
              </a:rPr>
              <a:t> and </a:t>
            </a:r>
            <a:r>
              <a:rPr lang="en-US" sz="1800" i="1" dirty="0">
                <a:solidFill>
                  <a:srgbClr val="0000CC"/>
                </a:solidFill>
              </a:rPr>
              <a:t>d</a:t>
            </a:r>
          </a:p>
        </p:txBody>
      </p:sp>
    </p:spTree>
    <p:extLst>
      <p:ext uri="{BB962C8B-B14F-4D97-AF65-F5344CB8AC3E}">
        <p14:creationId xmlns:p14="http://schemas.microsoft.com/office/powerpoint/2010/main" val="29959150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E2275A3-E4C5-4239-E578-0E4A5620481A}"/>
            </a:ext>
          </a:extLst>
        </p:cNvPr>
        <p:cNvGrpSpPr/>
        <p:nvPr/>
      </p:nvGrpSpPr>
      <p:grpSpPr>
        <a:xfrm>
          <a:off x="0" y="0"/>
          <a:ext cx="0" cy="0"/>
          <a:chOff x="0" y="0"/>
          <a:chExt cx="0" cy="0"/>
        </a:xfrm>
      </p:grpSpPr>
      <p:sp>
        <p:nvSpPr>
          <p:cNvPr id="3080" name="Rectangle 4">
            <a:extLst>
              <a:ext uri="{FF2B5EF4-FFF2-40B4-BE49-F238E27FC236}">
                <a16:creationId xmlns="" xmlns:a16="http://schemas.microsoft.com/office/drawing/2014/main" id="{0667F265-332E-3FEC-843B-59565F028550}"/>
              </a:ext>
            </a:extLst>
          </p:cNvPr>
          <p:cNvSpPr>
            <a:spLocks noGrp="1" noChangeArrowheads="1"/>
          </p:cNvSpPr>
          <p:nvPr>
            <p:ph type="title"/>
          </p:nvPr>
        </p:nvSpPr>
        <p:spPr>
          <a:xfrm>
            <a:off x="0" y="153148"/>
            <a:ext cx="9144000" cy="827580"/>
          </a:xfrm>
        </p:spPr>
        <p:txBody>
          <a:bodyPr/>
          <a:lstStyle/>
          <a:p>
            <a:pPr eaLnBrk="1" hangingPunct="1"/>
            <a:r>
              <a:rPr lang="en-US" sz="2400" b="1" dirty="0"/>
              <a:t>EXAMPLE </a:t>
            </a:r>
            <a:r>
              <a:rPr lang="pl-PL" sz="2400" b="1" dirty="0"/>
              <a:t>OF </a:t>
            </a:r>
            <a:r>
              <a:rPr lang="en-US" sz="2400" b="1" dirty="0"/>
              <a:t>OPTIMIZATION PROBLEM: </a:t>
            </a:r>
            <a:br>
              <a:rPr lang="en-US" sz="2400" b="1" dirty="0"/>
            </a:br>
            <a:r>
              <a:rPr lang="en-US" sz="2400" b="1" dirty="0"/>
              <a:t>C-GRANULE</a:t>
            </a:r>
            <a:r>
              <a:rPr lang="pl-PL" sz="2400" b="1" dirty="0"/>
              <a:t>S AS MINIMAL DECISION RULES (</a:t>
            </a:r>
            <a:r>
              <a:rPr lang="pl-PL" sz="2400" b="1" dirty="0" err="1"/>
              <a:t>Cont</a:t>
            </a:r>
            <a:r>
              <a:rPr lang="pl-PL" sz="2400" b="1" dirty="0"/>
              <a:t>.)</a:t>
            </a:r>
            <a:endParaRPr lang="en-US" sz="2400" b="1" dirty="0"/>
          </a:p>
        </p:txBody>
      </p:sp>
      <p:sp>
        <p:nvSpPr>
          <p:cNvPr id="2" name="Symbol zastępczy numeru slajdu 1">
            <a:extLst>
              <a:ext uri="{FF2B5EF4-FFF2-40B4-BE49-F238E27FC236}">
                <a16:creationId xmlns="" xmlns:a16="http://schemas.microsoft.com/office/drawing/2014/main" id="{374CC2C1-B45D-1434-4D8C-CFC3B14F6F31}"/>
              </a:ext>
            </a:extLst>
          </p:cNvPr>
          <p:cNvSpPr>
            <a:spLocks noGrp="1"/>
          </p:cNvSpPr>
          <p:nvPr>
            <p:ph type="sldNum" sz="quarter" idx="12"/>
          </p:nvPr>
        </p:nvSpPr>
        <p:spPr>
          <a:xfrm>
            <a:off x="8172400" y="6309319"/>
            <a:ext cx="514400" cy="412155"/>
          </a:xfrm>
        </p:spPr>
        <p:txBody>
          <a:bodyPr/>
          <a:lstStyle/>
          <a:p>
            <a:pPr>
              <a:defRPr/>
            </a:pPr>
            <a:fld id="{D02E777F-298D-4C96-825C-3DC57E52C55E}" type="slidenum">
              <a:rPr lang="pl-PL" smtClean="0"/>
              <a:pPr>
                <a:defRPr/>
              </a:pPr>
              <a:t>78</a:t>
            </a:fld>
            <a:endParaRPr lang="pl-PL" dirty="0"/>
          </a:p>
        </p:txBody>
      </p:sp>
      <mc:AlternateContent xmlns:mc="http://schemas.openxmlformats.org/markup-compatibility/2006" xmlns:a14="http://schemas.microsoft.com/office/drawing/2010/main">
        <mc:Choice Requires="a14">
          <p:sp>
            <p:nvSpPr>
              <p:cNvPr id="6" name="pole tekstowe 5">
                <a:extLst>
                  <a:ext uri="{FF2B5EF4-FFF2-40B4-BE49-F238E27FC236}">
                    <a16:creationId xmlns="" xmlns:a16="http://schemas.microsoft.com/office/drawing/2014/main" id="{D5FCCCED-D219-1539-B38A-D5A26C717765}"/>
                  </a:ext>
                </a:extLst>
              </p:cNvPr>
              <p:cNvSpPr txBox="1"/>
              <p:nvPr/>
            </p:nvSpPr>
            <p:spPr>
              <a:xfrm>
                <a:off x="243948" y="1107848"/>
                <a:ext cx="8773332" cy="2154436"/>
              </a:xfrm>
              <a:prstGeom prst="rect">
                <a:avLst/>
              </a:prstGeom>
              <a:noFill/>
            </p:spPr>
            <p:txBody>
              <a:bodyPr wrap="square" lIns="0" tIns="0" rIns="0" bIns="0"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For</m:t>
                      </m:r>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r>
                        <m:rPr>
                          <m:nor/>
                        </m:rPr>
                        <a:rPr kumimoji="1" lang="en-US"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given</m:t>
                      </m:r>
                      <m:r>
                        <a:rPr kumimoji="1" lang="pl-PL" sz="2000" b="0" i="1"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oMath>
                  </m:oMathPara>
                </a14:m>
                <a:endPar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𝐷𝑆</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 </a:t>
                </a:r>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generalized decision system</a:t>
                </a: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p>
              <a:p>
                <a:pPr lvl="0">
                  <a:defRPr/>
                </a:pP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r>
                  <a:rPr kumimoji="1" lang="en-US"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where</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IS </a:t>
                </a:r>
                <a:r>
                  <a:rPr kumimoji="1" lang="pl-PL" sz="2000" b="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U, </a:t>
                </a:r>
                <a:r>
                  <a:rPr kumimoji="1" lang="pl-PL" sz="2000" b="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p>
              <a:p>
                <a:pPr lvl="0">
                  <a:defRPr/>
                </a:pPr>
                <a:r>
                  <a:rPr kumimoji="1" lang="pl-PL" sz="2000" i="1" dirty="0">
                    <a:solidFill>
                      <a:srgbClr val="0000CC"/>
                    </a:solidFill>
                    <a:latin typeface="Cambria Math" panose="02040503050406030204" pitchFamily="18" charset="0"/>
                    <a:ea typeface="MS PGothic" pitchFamily="34" charset="-128"/>
                  </a:rPr>
                  <a:t>                            </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d : U </a:t>
                </a:r>
                <a14:m>
                  <m:oMath xmlns:m="http://schemas.openxmlformats.org/officeDocument/2006/math">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m:t>
                    </m:r>
                  </m:oMath>
                </a14:m>
                <a:r>
                  <a:rPr kumimoji="1" lang="pl-PL" sz="2000" dirty="0">
                    <a:solidFill>
                      <a:srgbClr val="000099"/>
                    </a:solidFill>
                    <a:ea typeface="MS PGothic" pitchFamily="34" charset="-128"/>
                  </a:rPr>
                  <a:t> </a:t>
                </a:r>
                <a14:m>
                  <m:oMath xmlns:m="http://schemas.openxmlformats.org/officeDocument/2006/math">
                    <m:sSub>
                      <m:sSubPr>
                        <m:ctrlPr>
                          <a:rPr kumimoji="1" lang="pl-PL" sz="2000" i="1">
                            <a:solidFill>
                              <a:srgbClr val="000099"/>
                            </a:solidFill>
                            <a:latin typeface="Cambria Math" panose="02040503050406030204" pitchFamily="18" charset="0"/>
                            <a:ea typeface="MS PGothic" pitchFamily="34" charset="-128"/>
                          </a:rPr>
                        </m:ctrlPr>
                      </m:sSubPr>
                      <m:e>
                        <m:r>
                          <a:rPr kumimoji="1" lang="pl-PL" sz="2000" i="1">
                            <a:solidFill>
                              <a:srgbClr val="000099"/>
                            </a:solidFill>
                            <a:latin typeface="Cambria Math" panose="02040503050406030204" pitchFamily="18" charset="0"/>
                            <a:ea typeface="MS PGothic" pitchFamily="34" charset="-128"/>
                          </a:rPr>
                          <m:t>𝑉</m:t>
                        </m:r>
                      </m:e>
                      <m:sub>
                        <m:r>
                          <a:rPr kumimoji="1" lang="pl-PL" sz="2000" i="1">
                            <a:solidFill>
                              <a:srgbClr val="000099"/>
                            </a:solidFill>
                            <a:latin typeface="Cambria Math" panose="02040503050406030204" pitchFamily="18" charset="0"/>
                            <a:ea typeface="MS PGothic" pitchFamily="34" charset="-128"/>
                          </a:rPr>
                          <m:t>𝑑</m:t>
                        </m:r>
                      </m:sub>
                    </m:sSub>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decision</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dirty="0">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algebra</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granules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generated</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from</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partitions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oMath>
                </a14:m>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defined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14:m>
                  <m:oMath xmlns:m="http://schemas.openxmlformats.org/officeDocument/2006/math">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for</m:t>
                    </m:r>
                    <m:r>
                      <a:rPr kumimoji="1" lang="pl-PL" sz="2000" b="0" i="0" noProof="1" smtClean="0">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𝑎</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𝐴</m:t>
                    </m:r>
                    <m:r>
                      <a:rPr kumimoji="1" lang="pl-PL" sz="2000" i="1" noProof="1">
                        <a:solidFill>
                          <a:srgbClr val="0000CC"/>
                        </a:solidFill>
                        <a:latin typeface="Cambria Math" panose="02040503050406030204" pitchFamily="18" charset="0"/>
                        <a:ea typeface="Cambria Math" panose="02040503050406030204" pitchFamily="18" charset="0"/>
                      </a:rPr>
                      <m:t> </m:t>
                    </m:r>
                  </m:oMath>
                </a14:m>
                <a:r>
                  <a:rPr kumimoji="1" lang="pl-PL" sz="2000" dirty="0">
                    <a:solidFill>
                      <a:srgbClr val="0000CC"/>
                    </a:solidFill>
                    <a:latin typeface="Cambria Math" panose="02040503050406030204" pitchFamily="18" charset="0"/>
                    <a:ea typeface="MS PGothic" pitchFamily="34" charset="-128"/>
                  </a:rPr>
                  <a:t>by </a:t>
                </a:r>
                <a:r>
                  <a:rPr kumimoji="1" lang="pl-PL" sz="2000" i="1" dirty="0">
                    <a:solidFill>
                      <a:srgbClr val="0000CC"/>
                    </a:solidFill>
                    <a:latin typeface="Cambria Math" panose="02040503050406030204" pitchFamily="18" charset="0"/>
                    <a:ea typeface="MS PGothic" pitchFamily="34" charset="-128"/>
                  </a:rPr>
                  <a:t>I</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ND(a)</a:t>
                </a:r>
                <a14:m>
                  <m:oMath xmlns:m="http://schemas.openxmlformats.org/officeDocument/2006/math">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and</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their</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intersections</m:t>
                    </m:r>
                  </m:oMath>
                </a14:m>
                <a:endPar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endParaRPr>
              </a:p>
              <a:p>
                <a:r>
                  <a:rPr kumimoji="1" lang="pl-PL" sz="2000" dirty="0">
                    <a:solidFill>
                      <a:srgbClr val="0000CC"/>
                    </a:solidFill>
                    <a:latin typeface="Cambria Math" panose="02040503050406030204" pitchFamily="18" charset="0"/>
                    <a:ea typeface="MS PGothic" pitchFamily="34" charset="-128"/>
                  </a:rPr>
                  <a:t>         </a:t>
                </a:r>
                <a:endParaRPr kumimoji="1" lang="pl-PL" sz="2000" noProof="1">
                  <a:solidFill>
                    <a:srgbClr val="0000CC"/>
                  </a:solidFill>
                  <a:latin typeface="Cambria Math" panose="02040503050406030204" pitchFamily="18" charset="0"/>
                  <a:ea typeface="Cambria Math" panose="02040503050406030204" pitchFamily="18" charset="0"/>
                </a:endParaRPr>
              </a:p>
            </p:txBody>
          </p:sp>
        </mc:Choice>
        <mc:Fallback xmlns="">
          <p:sp>
            <p:nvSpPr>
              <p:cNvPr id="6" name="pole tekstowe 5">
                <a:extLst>
                  <a:ext uri="{FF2B5EF4-FFF2-40B4-BE49-F238E27FC236}">
                    <a16:creationId xmlns:a16="http://schemas.microsoft.com/office/drawing/2014/main" id="{D5FCCCED-D219-1539-B38A-D5A26C717765}"/>
                  </a:ext>
                </a:extLst>
              </p:cNvPr>
              <p:cNvSpPr txBox="1">
                <a:spLocks noRot="1" noChangeAspect="1" noMove="1" noResize="1" noEditPoints="1" noAdjustHandles="1" noChangeArrowheads="1" noChangeShapeType="1" noTextEdit="1"/>
              </p:cNvSpPr>
              <p:nvPr/>
            </p:nvSpPr>
            <p:spPr>
              <a:xfrm>
                <a:off x="243948" y="1107848"/>
                <a:ext cx="8773332" cy="2154436"/>
              </a:xfrm>
              <a:prstGeom prst="rect">
                <a:avLst/>
              </a:prstGeom>
              <a:blipFill>
                <a:blip r:embed="rId3"/>
                <a:stretch>
                  <a:fillRect l="-9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pole tekstowe 6">
                <a:extLst>
                  <a:ext uri="{FF2B5EF4-FFF2-40B4-BE49-F238E27FC236}">
                    <a16:creationId xmlns="" xmlns:a16="http://schemas.microsoft.com/office/drawing/2014/main" id="{519DE347-D6DF-63A4-314D-C488547444B0}"/>
                  </a:ext>
                </a:extLst>
              </p:cNvPr>
              <p:cNvSpPr txBox="1"/>
              <p:nvPr/>
            </p:nvSpPr>
            <p:spPr>
              <a:xfrm>
                <a:off x="53679" y="2932322"/>
                <a:ext cx="9090321" cy="16755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pl-PL" sz="2000" b="0" i="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rPr>
                  <a:t>find</a:t>
                </a:r>
              </a:p>
              <a:p>
                <a14:m>
                  <m:oMath xmlns:m="http://schemas.openxmlformats.org/officeDocument/2006/math">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b="0" i="1" noProof="1" smtClean="0">
                            <a:solidFill>
                              <a:srgbClr val="0000CC"/>
                            </a:solidFill>
                            <a:latin typeface="Cambria Math" panose="02040503050406030204" pitchFamily="18" charset="0"/>
                            <a:ea typeface="MS PGothic" pitchFamily="34" charset="-128"/>
                          </a:rPr>
                          <m:t> {</m:t>
                        </m:r>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smtClean="0">
                        <a:solidFill>
                          <a:srgbClr val="0000CC"/>
                        </a:solidFill>
                        <a:latin typeface="Cambria Math" panose="02040503050406030204" pitchFamily="18" charset="0"/>
                        <a:ea typeface="Cambria Math" panose="02040503050406030204" pitchFamily="18" charset="0"/>
                      </a:rPr>
                      <m:t>∈</m:t>
                    </m:r>
                    <m:f>
                      <m:fPr>
                        <m:type m:val="skw"/>
                        <m:ctrlPr>
                          <a:rPr kumimoji="1" lang="pl-PL" sz="2000" i="1" noProof="1" smtClean="0">
                            <a:solidFill>
                              <a:srgbClr val="0000CC"/>
                            </a:solidFill>
                            <a:latin typeface="Cambria Math" panose="02040503050406030204" pitchFamily="18" charset="0"/>
                            <a:ea typeface="Cambria Math" panose="02040503050406030204" pitchFamily="18" charset="0"/>
                          </a:rPr>
                        </m:ctrlPr>
                      </m:fPr>
                      <m:num>
                        <m:r>
                          <a:rPr kumimoji="1" lang="pl-PL" sz="2000" b="0" i="1" noProof="1" smtClean="0">
                            <a:solidFill>
                              <a:srgbClr val="0000CC"/>
                            </a:solidFill>
                            <a:latin typeface="Cambria Math" panose="02040503050406030204" pitchFamily="18" charset="0"/>
                            <a:ea typeface="Cambria Math" panose="02040503050406030204" pitchFamily="18" charset="0"/>
                          </a:rPr>
                          <m:t>𝑈</m:t>
                        </m:r>
                      </m:num>
                      <m:den>
                        <m:r>
                          <a:rPr kumimoji="1" lang="pl-PL" sz="2000" b="0" i="1" noProof="1" smtClean="0">
                            <a:solidFill>
                              <a:srgbClr val="0000CC"/>
                            </a:solidFill>
                            <a:latin typeface="Cambria Math" panose="02040503050406030204" pitchFamily="18" charset="0"/>
                            <a:ea typeface="Cambria Math" panose="02040503050406030204" pitchFamily="18" charset="0"/>
                          </a:rPr>
                          <m:t>𝐼𝑁𝐷</m:t>
                        </m:r>
                        <m:d>
                          <m:dPr>
                            <m:ctrlPr>
                              <a:rPr kumimoji="1" lang="pl-PL" sz="2000" b="0" i="1" noProof="1" smtClean="0">
                                <a:solidFill>
                                  <a:srgbClr val="0000CC"/>
                                </a:solidFill>
                                <a:latin typeface="Cambria Math" panose="02040503050406030204" pitchFamily="18" charset="0"/>
                                <a:ea typeface="Cambria Math" panose="02040503050406030204" pitchFamily="18" charset="0"/>
                              </a:rPr>
                            </m:ctrlPr>
                          </m:dPr>
                          <m:e>
                            <m:r>
                              <a:rPr kumimoji="1" lang="pl-PL" sz="2000" b="0" i="1" noProof="1" smtClean="0">
                                <a:solidFill>
                                  <a:srgbClr val="0000CC"/>
                                </a:solidFill>
                                <a:latin typeface="Cambria Math" panose="02040503050406030204" pitchFamily="18" charset="0"/>
                                <a:ea typeface="Cambria Math" panose="02040503050406030204" pitchFamily="18" charset="0"/>
                              </a:rPr>
                              <m:t>𝐵</m:t>
                            </m:r>
                          </m:e>
                        </m:d>
                      </m:den>
                    </m:f>
                    <m:r>
                      <a:rPr kumimoji="1" lang="pl-PL" sz="2000" b="0" i="1" noProof="1" smtClean="0">
                        <a:solidFill>
                          <a:srgbClr val="0000CC"/>
                        </a:solidFill>
                        <a:latin typeface="Cambria Math" panose="02040503050406030204" pitchFamily="18" charset="0"/>
                        <a:ea typeface="Cambria Math" panose="02040503050406030204" pitchFamily="18" charset="0"/>
                      </a:rPr>
                      <m:t>: </m:t>
                    </m:r>
                    <m:r>
                      <a:rPr kumimoji="1" lang="pl-PL" sz="2000" b="0" i="1" noProof="1" smtClean="0">
                        <a:solidFill>
                          <a:srgbClr val="0000CC"/>
                        </a:solidFill>
                        <a:latin typeface="Cambria Math" panose="02040503050406030204" pitchFamily="18" charset="0"/>
                        <a:ea typeface="MS PGothic" pitchFamily="34" charset="-128"/>
                      </a:rPr>
                      <m:t>𝐵</m:t>
                    </m:r>
                    <m:r>
                      <a:rPr kumimoji="1" lang="pl-PL" sz="2000" b="0" i="1"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is</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a</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minimal</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subset</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of</m:t>
                    </m:r>
                    <m:r>
                      <a:rPr kumimoji="1" lang="pl-PL" sz="2000" b="0" i="0" noProof="1" smtClean="0">
                        <a:solidFill>
                          <a:srgbClr val="0000CC"/>
                        </a:solidFill>
                        <a:latin typeface="Cambria Math" panose="02040503050406030204" pitchFamily="18" charset="0"/>
                        <a:ea typeface="MS PGothic" pitchFamily="34" charset="-128"/>
                      </a:rPr>
                      <m:t> </m:t>
                    </m:r>
                    <m:r>
                      <a:rPr kumimoji="1" lang="pl-PL" sz="2000" b="0" i="1" noProof="1" smtClean="0">
                        <a:solidFill>
                          <a:srgbClr val="0000CC"/>
                        </a:solidFill>
                        <a:latin typeface="Cambria Math" panose="02040503050406030204" pitchFamily="18" charset="0"/>
                        <a:ea typeface="MS PGothic" pitchFamily="34" charset="-128"/>
                      </a:rPr>
                      <m:t>𝐴</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such</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that</m:t>
                    </m:r>
                  </m:oMath>
                </a14:m>
                <a:r>
                  <a:rPr kumimoji="1" lang="pl-PL" sz="2000" b="0" i="0" noProof="1">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smtClean="0">
                            <a:solidFill>
                              <a:srgbClr val="0000CC"/>
                            </a:solidFill>
                            <a:latin typeface="Cambria Math" panose="02040503050406030204" pitchFamily="18" charset="0"/>
                            <a:ea typeface="MS PGothic" pitchFamily="34" charset="-128"/>
                          </a:rPr>
                          <m:t> </m:t>
                        </m:r>
                        <m:r>
                          <a:rPr kumimoji="1" lang="pl-PL" sz="2000" b="0" i="1" noProof="1" smtClean="0">
                            <a:solidFill>
                              <a:srgbClr val="0000CC"/>
                            </a:solidFill>
                            <a:latin typeface="Cambria Math" panose="02040503050406030204" pitchFamily="18" charset="0"/>
                            <a:ea typeface="MS PGothic" pitchFamily="34" charset="-128"/>
                          </a:rPr>
                          <m:t>𝑑</m:t>
                        </m:r>
                        <m:r>
                          <a:rPr kumimoji="1" lang="pl-PL" sz="2000" b="0" i="1" noProof="1" smtClean="0">
                            <a:solidFill>
                              <a:srgbClr val="0000CC"/>
                            </a:solidFill>
                            <a:latin typeface="Cambria Math" panose="02040503050406030204" pitchFamily="18" charset="0"/>
                            <a:ea typeface="MS PGothic" pitchFamily="34" charset="-128"/>
                          </a:rPr>
                          <m:t>(</m:t>
                        </m:r>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b="0" i="1" noProof="1" smtClean="0">
                        <a:solidFill>
                          <a:srgbClr val="0000CC"/>
                        </a:solidFill>
                        <a:latin typeface="Cambria Math" panose="02040503050406030204" pitchFamily="18" charset="0"/>
                        <a:ea typeface="MS PGothic" pitchFamily="34" charset="-128"/>
                      </a:rPr>
                      <m:t>)=</m:t>
                    </m:r>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  </m:t>
                        </m:r>
                        <m:r>
                          <a:rPr kumimoji="1" lang="pl-PL" sz="2000" i="1" noProof="1">
                            <a:solidFill>
                              <a:srgbClr val="0000CC"/>
                            </a:solidFill>
                            <a:latin typeface="Cambria Math" panose="02040503050406030204" pitchFamily="18" charset="0"/>
                            <a:ea typeface="MS PGothic" pitchFamily="34" charset="-128"/>
                          </a:rPr>
                          <m:t>𝑑</m:t>
                        </m:r>
                        <m:r>
                          <a:rPr kumimoji="1" lang="pl-PL" sz="2000" i="1" noProof="1">
                            <a:solidFill>
                              <a:srgbClr val="0000CC"/>
                            </a:solidFill>
                            <a:latin typeface="Cambria Math" panose="02040503050406030204" pitchFamily="18" charset="0"/>
                            <a:ea typeface="MS PGothic" pitchFamily="34" charset="-128"/>
                          </a:rPr>
                          <m:t>(</m:t>
                        </m:r>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b="0" i="1" noProof="1" smtClean="0">
                            <a:solidFill>
                              <a:srgbClr val="0000CC"/>
                            </a:solidFill>
                            <a:latin typeface="Cambria Math" panose="02040503050406030204" pitchFamily="18" charset="0"/>
                            <a:ea typeface="MS PGothic" pitchFamily="34" charset="-128"/>
                          </a:rPr>
                          <m:t>𝐴</m:t>
                        </m:r>
                      </m:sub>
                    </m:sSub>
                    <m:r>
                      <a:rPr kumimoji="1" lang="pl-PL" sz="2000" i="1" noProof="1">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 &amp; </m:t>
                    </m:r>
                    <m:r>
                      <a:rPr kumimoji="1" lang="pl-PL" sz="2000" i="1" noProof="1">
                        <a:solidFill>
                          <a:srgbClr val="0000CC"/>
                        </a:solidFill>
                        <a:latin typeface="Cambria Math" panose="02040503050406030204" pitchFamily="18" charset="0"/>
                        <a:ea typeface="Cambria Math" panose="02040503050406030204" pitchFamily="18" charset="0"/>
                      </a:rPr>
                      <m:t>𝑥</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𝑈</m:t>
                    </m:r>
                    <m:r>
                      <a:rPr kumimoji="1" lang="pl-PL" sz="2000" b="0" i="1" noProof="1" smtClean="0">
                        <a:solidFill>
                          <a:srgbClr val="0000CC"/>
                        </a:solidFill>
                        <a:latin typeface="Cambria Math" panose="02040503050406030204" pitchFamily="18" charset="0"/>
                        <a:ea typeface="MS PGothic" pitchFamily="34" charset="-128"/>
                      </a:rPr>
                      <m:t>}</m:t>
                    </m:r>
                  </m:oMath>
                </a14:m>
                <a:endParaRPr kumimoji="1" lang="pl-PL" sz="2000" b="0" noProof="1">
                  <a:solidFill>
                    <a:srgbClr val="0000CC"/>
                  </a:solidFill>
                  <a:latin typeface="Cambria Math" panose="02040503050406030204" pitchFamily="18" charset="0"/>
                  <a:ea typeface="MS PGothic" pitchFamily="34" charset="-128"/>
                </a:endParaRPr>
              </a:p>
              <a:p>
                <a:r>
                  <a:rPr kumimoji="1" lang="pl-PL" sz="2000" noProof="1">
                    <a:solidFill>
                      <a:srgbClr val="0000CC"/>
                    </a:solidFill>
                    <a:latin typeface="Cambria Math" panose="02040503050406030204" pitchFamily="18" charset="0"/>
                    <a:ea typeface="Cambria Math" panose="02040503050406030204" pitchFamily="18" charset="0"/>
                  </a:rPr>
                  <a:t>                   w</a:t>
                </a:r>
                <a:r>
                  <a:rPr kumimoji="1" lang="pl-PL" sz="2000" b="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rPr>
                  <a:t>here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pl-PL" sz="2000" noProof="1">
                    <a:solidFill>
                      <a:srgbClr val="0000CC"/>
                    </a:solidFill>
                    <a:ea typeface="MS PGothic" pitchFamily="34" charset="-128"/>
                  </a:rPr>
                  <a:t>	            </a:t>
                </a:r>
                <a14:m>
                  <m:oMath xmlns:m="http://schemas.openxmlformats.org/officeDocument/2006/math">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d>
                          <m:dPr>
                            <m:begChr m:val="["/>
                            <m:endChr m:val="]"/>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is</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the</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eqivalence</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class</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of</m:t>
                    </m:r>
                    <m:r>
                      <a:rPr kumimoji="1" lang="pl-PL" sz="2000" noProof="1">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𝐼𝑁𝐷</m:t>
                    </m:r>
                    <m:d>
                      <m:dPr>
                        <m:ctrlP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ctrlPr>
                      </m:dPr>
                      <m:e>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𝐵</m:t>
                        </m:r>
                      </m:e>
                    </m:d>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defined</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by</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𝑥</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𝑈</m:t>
                    </m:r>
                  </m:oMath>
                </a14:m>
                <a:r>
                  <a:rPr kumimoji="1" lang="pl-PL" sz="2000" b="0" i="0" u="none" strike="noStrike" kern="1200" cap="none" spc="0" normalizeH="0" baseline="0" noProof="1">
                    <a:ln>
                      <a:noFill/>
                    </a:ln>
                    <a:solidFill>
                      <a:srgbClr val="0000CC"/>
                    </a:solidFill>
                    <a:effectLst/>
                    <a:uLnTx/>
                    <a:uFillTx/>
                    <a:latin typeface="Arial" charset="0"/>
                    <a:ea typeface="MS PGothic" pitchFamily="34" charset="-128"/>
                    <a:cs typeface="+mn-cs"/>
                  </a:rPr>
                  <a:t>;</a:t>
                </a:r>
              </a:p>
              <a:p>
                <a:pPr lvl="0">
                  <a:defRPr/>
                </a:pPr>
                <a14:m>
                  <m:oMath xmlns:m="http://schemas.openxmlformats.org/officeDocument/2006/math">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  </m:t>
                        </m:r>
                        <m:r>
                          <a:rPr kumimoji="1" lang="pl-PL" sz="2000" b="0" i="1" noProof="1" smtClean="0">
                            <a:solidFill>
                              <a:srgbClr val="0000CC"/>
                            </a:solidFill>
                            <a:latin typeface="Cambria Math" panose="02040503050406030204" pitchFamily="18" charset="0"/>
                            <a:ea typeface="MS PGothic" pitchFamily="34" charset="-128"/>
                          </a:rPr>
                          <m:t>                              </m:t>
                        </m:r>
                        <m:r>
                          <a:rPr kumimoji="1" lang="pl-PL" sz="2000" i="1" noProof="1">
                            <a:solidFill>
                              <a:srgbClr val="0000CC"/>
                            </a:solidFill>
                            <a:latin typeface="Cambria Math" panose="02040503050406030204" pitchFamily="18" charset="0"/>
                            <a:ea typeface="MS PGothic" pitchFamily="34" charset="-128"/>
                          </a:rPr>
                          <m:t>𝑑</m:t>
                        </m:r>
                        <m:r>
                          <a:rPr kumimoji="1" lang="pl-PL" sz="2000" i="1" noProof="1">
                            <a:solidFill>
                              <a:srgbClr val="0000CC"/>
                            </a:solidFill>
                            <a:latin typeface="Cambria Math" panose="02040503050406030204" pitchFamily="18" charset="0"/>
                            <a:ea typeface="MS PGothic" pitchFamily="34" charset="-128"/>
                          </a:rPr>
                          <m:t>(</m:t>
                        </m:r>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r>
                      <a:rPr kumimoji="1" lang="pl-PL" sz="2000" b="0" i="0" noProof="1" smtClean="0">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𝑑</m:t>
                    </m:r>
                    <m:d>
                      <m:dPr>
                        <m:ctrlPr>
                          <a:rPr kumimoji="1" lang="pl-PL" sz="2000" b="0" i="1" noProof="1" smtClean="0">
                            <a:solidFill>
                              <a:srgbClr val="0000CC"/>
                            </a:solidFill>
                            <a:latin typeface="Cambria Math" panose="02040503050406030204" pitchFamily="18" charset="0"/>
                            <a:ea typeface="MS PGothic" pitchFamily="34" charset="-128"/>
                          </a:rPr>
                        </m:ctrlPr>
                      </m:dPr>
                      <m:e>
                        <m:r>
                          <a:rPr kumimoji="1" lang="pl-PL" sz="2000" b="0" i="1" noProof="1" smtClean="0">
                            <a:solidFill>
                              <a:srgbClr val="0000CC"/>
                            </a:solidFill>
                            <a:latin typeface="Cambria Math" panose="02040503050406030204" pitchFamily="18" charset="0"/>
                            <a:ea typeface="MS PGothic" pitchFamily="34" charset="-128"/>
                          </a:rPr>
                          <m:t>𝑦</m:t>
                        </m:r>
                      </m:e>
                    </m:d>
                    <m:r>
                      <a:rPr kumimoji="1" lang="pl-PL" sz="2000" b="0" i="0" noProof="1" smtClean="0">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𝑦</m:t>
                    </m:r>
                    <m:r>
                      <a:rPr kumimoji="1" lang="pl-PL" sz="2000" b="0" i="1" noProof="1" smtClean="0">
                        <a:solidFill>
                          <a:srgbClr val="0000CC"/>
                        </a:solidFill>
                        <a:latin typeface="Cambria Math" panose="02040503050406030204" pitchFamily="18" charset="0"/>
                        <a:ea typeface="Cambria Math" panose="02040503050406030204" pitchFamily="18" charset="0"/>
                      </a:rPr>
                      <m:t>∈</m:t>
                    </m:r>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  </m:t>
                        </m:r>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b="0" i="0" noProof="1" smtClean="0">
                        <a:solidFill>
                          <a:srgbClr val="0000CC"/>
                        </a:solidFill>
                        <a:latin typeface="Cambria Math" panose="02040503050406030204" pitchFamily="18" charset="0"/>
                        <a:ea typeface="MS PGothic" pitchFamily="34" charset="-128"/>
                      </a:rPr>
                      <m:t>}</m:t>
                    </m:r>
                  </m:oMath>
                </a14:m>
                <a:r>
                  <a:rPr kumimoji="1" lang="pl-PL" sz="2000" i="1" noProof="1">
                    <a:solidFill>
                      <a:srgbClr val="0000CC"/>
                    </a:solidFill>
                    <a:latin typeface="Cambria Math" panose="02040503050406030204" pitchFamily="18" charset="0"/>
                    <a:ea typeface="MS PGothic" pitchFamily="34" charset="-128"/>
                  </a:rPr>
                  <a:t>.</a:t>
                </a:r>
              </a:p>
            </p:txBody>
          </p:sp>
        </mc:Choice>
        <mc:Fallback xmlns="">
          <p:sp>
            <p:nvSpPr>
              <p:cNvPr id="7" name="pole tekstowe 6">
                <a:extLst>
                  <a:ext uri="{FF2B5EF4-FFF2-40B4-BE49-F238E27FC236}">
                    <a16:creationId xmlns:a16="http://schemas.microsoft.com/office/drawing/2014/main" id="{519DE347-D6DF-63A4-314D-C488547444B0}"/>
                  </a:ext>
                </a:extLst>
              </p:cNvPr>
              <p:cNvSpPr txBox="1">
                <a:spLocks noRot="1" noChangeAspect="1" noMove="1" noResize="1" noEditPoints="1" noAdjustHandles="1" noChangeArrowheads="1" noChangeShapeType="1" noTextEdit="1"/>
              </p:cNvSpPr>
              <p:nvPr/>
            </p:nvSpPr>
            <p:spPr>
              <a:xfrm>
                <a:off x="53679" y="2932322"/>
                <a:ext cx="9090321" cy="1675587"/>
              </a:xfrm>
              <a:prstGeom prst="rect">
                <a:avLst/>
              </a:prstGeom>
              <a:blipFill>
                <a:blip r:embed="rId4"/>
                <a:stretch>
                  <a:fillRect l="-738" t="-20000" r="-201" b="-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pole tekstowe 7">
                <a:extLst>
                  <a:ext uri="{FF2B5EF4-FFF2-40B4-BE49-F238E27FC236}">
                    <a16:creationId xmlns="" xmlns:a16="http://schemas.microsoft.com/office/drawing/2014/main" id="{8C555C0F-C81C-3C1B-6212-24E87E9B410D}"/>
                  </a:ext>
                </a:extLst>
              </p:cNvPr>
              <p:cNvSpPr txBox="1"/>
              <p:nvPr/>
            </p:nvSpPr>
            <p:spPr>
              <a:xfrm>
                <a:off x="179512" y="5213878"/>
                <a:ext cx="8773332" cy="1323439"/>
              </a:xfrm>
              <a:prstGeom prst="rect">
                <a:avLst/>
              </a:prstGeom>
              <a:noFill/>
            </p:spPr>
            <p:txBody>
              <a:bodyPr wrap="square" rtlCol="0">
                <a:spAutoFit/>
              </a:bodyPr>
              <a:lstStyle/>
              <a:p>
                <a:r>
                  <a:rPr lang="en-US" sz="2000" dirty="0">
                    <a:solidFill>
                      <a:srgbClr val="0000CC"/>
                    </a:solidFill>
                    <a:latin typeface="Cambria Math" panose="02040503050406030204" pitchFamily="18" charset="0"/>
                    <a:ea typeface="Cambria Math" panose="02040503050406030204" pitchFamily="18" charset="0"/>
                  </a:rPr>
                  <a:t>Every such </a:t>
                </a:r>
                <a14:m>
                  <m:oMath xmlns:m="http://schemas.openxmlformats.org/officeDocument/2006/math">
                    <m:sSub>
                      <m:sSubPr>
                        <m:ctrlPr>
                          <a:rPr kumimoji="1" lang="en-US" sz="2000" i="1" noProof="1" smtClean="0">
                            <a:solidFill>
                              <a:srgbClr val="0000CC"/>
                            </a:solidFill>
                            <a:latin typeface="Cambria Math" panose="02040503050406030204" pitchFamily="18" charset="0"/>
                            <a:ea typeface="MS PGothic" pitchFamily="34" charset="-128"/>
                          </a:rPr>
                        </m:ctrlPr>
                      </m:sSubPr>
                      <m:e>
                        <m:d>
                          <m:dPr>
                            <m:begChr m:val="["/>
                            <m:endChr m:val="]"/>
                            <m:ctrlPr>
                              <a:rPr kumimoji="1" lang="en-US" sz="2000" i="1" noProof="1" smtClean="0">
                                <a:solidFill>
                                  <a:srgbClr val="0000CC"/>
                                </a:solidFill>
                                <a:latin typeface="Cambria Math" panose="02040503050406030204" pitchFamily="18" charset="0"/>
                                <a:ea typeface="MS PGothic" pitchFamily="34" charset="-128"/>
                              </a:rPr>
                            </m:ctrlPr>
                          </m:dPr>
                          <m:e>
                            <m:r>
                              <a:rPr kumimoji="1" lang="en-US" sz="2000" i="1" noProof="1" smtClean="0">
                                <a:solidFill>
                                  <a:srgbClr val="0000CC"/>
                                </a:solidFill>
                                <a:latin typeface="Cambria Math" panose="02040503050406030204" pitchFamily="18" charset="0"/>
                                <a:ea typeface="MS PGothic" pitchFamily="34" charset="-128"/>
                              </a:rPr>
                              <m:t>𝑥</m:t>
                            </m:r>
                          </m:e>
                        </m:d>
                      </m:e>
                      <m:sub>
                        <m:r>
                          <a:rPr kumimoji="1" lang="en-US" sz="2000" i="1" noProof="1" smtClean="0">
                            <a:solidFill>
                              <a:srgbClr val="0000CC"/>
                            </a:solidFill>
                            <a:latin typeface="Cambria Math" panose="02040503050406030204" pitchFamily="18" charset="0"/>
                            <a:ea typeface="MS PGothic" pitchFamily="34" charset="-128"/>
                          </a:rPr>
                          <m:t>𝐵</m:t>
                        </m:r>
                      </m:sub>
                    </m:sSub>
                    <m:r>
                      <a:rPr kumimoji="1" lang="en-US" sz="2000" b="0" i="1" noProof="1" smtClean="0">
                        <a:solidFill>
                          <a:srgbClr val="0000CC"/>
                        </a:solidFill>
                        <a:latin typeface="Cambria Math" panose="02040503050406030204" pitchFamily="18" charset="0"/>
                        <a:ea typeface="MS PGothic" pitchFamily="34" charset="-128"/>
                      </a:rPr>
                      <m:t> </m:t>
                    </m:r>
                  </m:oMath>
                </a14:m>
                <a:r>
                  <a:rPr lang="en-US" sz="2000" dirty="0">
                    <a:solidFill>
                      <a:srgbClr val="0000CC"/>
                    </a:solidFill>
                    <a:latin typeface="Cambria Math" panose="02040503050406030204" pitchFamily="18" charset="0"/>
                    <a:ea typeface="Cambria Math" panose="02040503050406030204" pitchFamily="18" charset="0"/>
                  </a:rPr>
                  <a:t>defines a </a:t>
                </a:r>
                <a:r>
                  <a:rPr lang="pl-PL" sz="2000" dirty="0">
                    <a:solidFill>
                      <a:srgbClr val="0000CC"/>
                    </a:solidFill>
                    <a:latin typeface="Cambria Math" panose="02040503050406030204" pitchFamily="18" charset="0"/>
                    <a:ea typeface="Cambria Math" panose="02040503050406030204" pitchFamily="18" charset="0"/>
                  </a:rPr>
                  <a:t> (</a:t>
                </a:r>
                <a:r>
                  <a:rPr lang="en-US" sz="2000" noProof="0" dirty="0">
                    <a:solidFill>
                      <a:srgbClr val="0000CC"/>
                    </a:solidFill>
                    <a:latin typeface="Cambria Math" panose="02040503050406030204" pitchFamily="18" charset="0"/>
                    <a:ea typeface="Cambria Math" panose="02040503050406030204" pitchFamily="18" charset="0"/>
                  </a:rPr>
                  <a:t>minimal</a:t>
                </a:r>
                <a:r>
                  <a:rPr lang="pl-PL" sz="2000" dirty="0">
                    <a:solidFill>
                      <a:srgbClr val="0000CC"/>
                    </a:solidFill>
                    <a:latin typeface="Cambria Math" panose="02040503050406030204" pitchFamily="18" charset="0"/>
                    <a:ea typeface="Cambria Math" panose="02040503050406030204" pitchFamily="18" charset="0"/>
                  </a:rPr>
                  <a:t>) </a:t>
                </a:r>
                <a:r>
                  <a:rPr lang="en-US" sz="2000" dirty="0">
                    <a:solidFill>
                      <a:srgbClr val="0000CC"/>
                    </a:solidFill>
                    <a:latin typeface="Cambria Math" panose="02040503050406030204" pitchFamily="18" charset="0"/>
                    <a:ea typeface="Cambria Math" panose="02040503050406030204" pitchFamily="18" charset="0"/>
                  </a:rPr>
                  <a:t>decision rule</a:t>
                </a:r>
                <a:r>
                  <a:rPr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r>
                      <a:rPr kumimoji="1" lang="pl-PL" sz="2000" b="0" i="0" noProof="1" smtClean="0">
                        <a:solidFill>
                          <a:srgbClr val="0000CC"/>
                        </a:solidFill>
                        <a:latin typeface="Cambria Math" panose="02040503050406030204" pitchFamily="18" charset="0"/>
                        <a:ea typeface="Cambria Math" panose="02040503050406030204" pitchFamily="18" charset="0"/>
                      </a:rPr>
                      <m:t> </m:t>
                    </m:r>
                  </m:oMath>
                </a14:m>
                <a:endParaRPr kumimoji="1" lang="pl-PL" sz="2000" b="0" noProof="1">
                  <a:solidFill>
                    <a:srgbClr val="0000CC"/>
                  </a:solidFill>
                  <a:latin typeface="Cambria Math" panose="02040503050406030204" pitchFamily="18" charset="0"/>
                  <a:ea typeface="Cambria Math" panose="02040503050406030204" pitchFamily="18" charset="0"/>
                </a:endParaRPr>
              </a:p>
              <a:p>
                <a14:m>
                  <m:oMath xmlns:m="http://schemas.openxmlformats.org/officeDocument/2006/math">
                    <m:r>
                      <a:rPr kumimoji="1" lang="pl-PL" sz="2000" i="1" noProof="1">
                        <a:solidFill>
                          <a:srgbClr val="0000CC"/>
                        </a:solidFill>
                        <a:latin typeface="Cambria Math" panose="02040503050406030204" pitchFamily="18" charset="0"/>
                        <a:ea typeface="Cambria Math" panose="02040503050406030204" pitchFamily="18" charset="0"/>
                      </a:rPr>
                      <m:t>                               </m:t>
                    </m:r>
                    <m:r>
                      <a:rPr kumimoji="1" lang="en-US"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𝑎</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𝑎</m:t>
                    </m:r>
                    <m:d>
                      <m:dPr>
                        <m:ctrlPr>
                          <a:rPr kumimoji="1" lang="pl-PL" sz="2000" i="1" noProof="1">
                            <a:solidFill>
                              <a:srgbClr val="0000CC"/>
                            </a:solidFill>
                            <a:latin typeface="Cambria Math" panose="02040503050406030204" pitchFamily="18" charset="0"/>
                            <a:ea typeface="Cambria Math" panose="02040503050406030204" pitchFamily="18" charset="0"/>
                          </a:rPr>
                        </m:ctrlPr>
                      </m:dPr>
                      <m:e>
                        <m:r>
                          <a:rPr kumimoji="1" lang="pl-PL" sz="2000" i="1" noProof="1">
                            <a:solidFill>
                              <a:srgbClr val="0000CC"/>
                            </a:solidFill>
                            <a:latin typeface="Cambria Math" panose="02040503050406030204" pitchFamily="18" charset="0"/>
                            <a:ea typeface="Cambria Math" panose="02040503050406030204" pitchFamily="18" charset="0"/>
                          </a:rPr>
                          <m:t>𝑥</m:t>
                        </m:r>
                      </m:e>
                    </m:d>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𝑎</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𝐵</m:t>
                    </m:r>
                    <m:r>
                      <a:rPr kumimoji="1" lang="pl-PL" sz="2000" i="1" noProof="1">
                        <a:solidFill>
                          <a:srgbClr val="0000CC"/>
                        </a:solidFill>
                        <a:latin typeface="Cambria Math" panose="02040503050406030204" pitchFamily="18" charset="0"/>
                        <a:ea typeface="Cambria Math" panose="02040503050406030204" pitchFamily="18" charset="0"/>
                      </a:rPr>
                      <m:t>}⟹</m:t>
                    </m:r>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i="1" noProof="1">
                            <a:solidFill>
                              <a:srgbClr val="0000CC"/>
                            </a:solidFill>
                            <a:latin typeface="Cambria Math" panose="02040503050406030204" pitchFamily="18" charset="0"/>
                            <a:ea typeface="Cambria Math" panose="02040503050406030204" pitchFamily="18" charset="0"/>
                          </a:rPr>
                          <m:t>𝑑</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𝛿</m:t>
                        </m:r>
                      </m:e>
                      <m:sub>
                        <m:r>
                          <a:rPr kumimoji="1" lang="pl-PL" sz="2000" i="1" noProof="1">
                            <a:solidFill>
                              <a:srgbClr val="0000CC"/>
                            </a:solidFill>
                            <a:latin typeface="Cambria Math" panose="02040503050406030204" pitchFamily="18" charset="0"/>
                            <a:ea typeface="Cambria Math" panose="02040503050406030204" pitchFamily="18" charset="0"/>
                          </a:rPr>
                          <m:t>𝐵</m:t>
                        </m:r>
                      </m:sub>
                    </m:sSub>
                  </m:oMath>
                </a14:m>
                <a:r>
                  <a:rPr kumimoji="1" lang="pl-PL" sz="2000" dirty="0">
                    <a:solidFill>
                      <a:srgbClr val="0000CC"/>
                    </a:solidFill>
                    <a:latin typeface="Cambria Math" panose="02040503050406030204" pitchFamily="18" charset="0"/>
                    <a:ea typeface="Cambria Math" panose="02040503050406030204" pitchFamily="18" charset="0"/>
                  </a:rPr>
                  <a:t>(</a:t>
                </a:r>
                <a:r>
                  <a:rPr kumimoji="1" lang="pl-PL" sz="2000" i="1" dirty="0">
                    <a:solidFill>
                      <a:srgbClr val="0000CC"/>
                    </a:solidFill>
                    <a:latin typeface="Cambria Math" panose="02040503050406030204" pitchFamily="18" charset="0"/>
                    <a:ea typeface="Cambria Math" panose="02040503050406030204" pitchFamily="18" charset="0"/>
                  </a:rPr>
                  <a:t>x</a:t>
                </a:r>
                <a:r>
                  <a:rPr kumimoji="1" lang="pl-PL" sz="2000" dirty="0">
                    <a:solidFill>
                      <a:srgbClr val="0000CC"/>
                    </a:solidFill>
                    <a:latin typeface="Cambria Math" panose="02040503050406030204" pitchFamily="18" charset="0"/>
                    <a:ea typeface="Cambria Math" panose="02040503050406030204" pitchFamily="18" charset="0"/>
                  </a:rPr>
                  <a:t>)</a:t>
                </a:r>
              </a:p>
              <a:p>
                <a:r>
                  <a:rPr lang="pl-PL" sz="2000" i="1" dirty="0">
                    <a:solidFill>
                      <a:srgbClr val="0000CC"/>
                    </a:solidFill>
                  </a:rPr>
                  <a:t>                        </a:t>
                </a:r>
                <a:r>
                  <a:rPr lang="en-US" sz="2000" noProof="0" dirty="0">
                    <a:solidFill>
                      <a:srgbClr val="0000CC"/>
                    </a:solidFill>
                    <a:latin typeface="Cambria Math" panose="02040503050406030204" pitchFamily="18" charset="0"/>
                    <a:ea typeface="Cambria Math" panose="02040503050406030204" pitchFamily="18" charset="0"/>
                  </a:rPr>
                  <a:t>where </a:t>
                </a:r>
                <a:endParaRPr lang="pl-PL" sz="2000" dirty="0">
                  <a:solidFill>
                    <a:srgbClr val="0000CC"/>
                  </a:solidFill>
                  <a:latin typeface="Cambria Math" panose="02040503050406030204" pitchFamily="18" charset="0"/>
                  <a:ea typeface="Cambria Math" panose="02040503050406030204" pitchFamily="18" charset="0"/>
                </a:endParaRPr>
              </a:p>
              <a:p>
                <a:r>
                  <a:rPr kumimoji="1" lang="pl-PL" sz="2000" i="1" noProof="1">
                    <a:solidFill>
                      <a:srgbClr val="0000CC"/>
                    </a:solidFill>
                    <a:ea typeface="Cambria Math" panose="02040503050406030204" pitchFamily="18" charset="0"/>
                  </a:rPr>
                  <a:t>                                  </a:t>
                </a:r>
                <a14:m>
                  <m:oMath xmlns:m="http://schemas.openxmlformats.org/officeDocument/2006/math">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i="1" noProof="1">
                            <a:solidFill>
                              <a:srgbClr val="0000CC"/>
                            </a:solidFill>
                            <a:latin typeface="Cambria Math" panose="02040503050406030204" pitchFamily="18" charset="0"/>
                            <a:ea typeface="Cambria Math" panose="02040503050406030204" pitchFamily="18" charset="0"/>
                          </a:rPr>
                          <m:t>𝛿</m:t>
                        </m:r>
                      </m:e>
                      <m:sub>
                        <m:r>
                          <a:rPr kumimoji="1" lang="pl-PL" sz="2000" i="1" noProof="1">
                            <a:solidFill>
                              <a:srgbClr val="0000CC"/>
                            </a:solidFill>
                            <a:latin typeface="Cambria Math" panose="02040503050406030204" pitchFamily="18" charset="0"/>
                            <a:ea typeface="Cambria Math" panose="02040503050406030204" pitchFamily="18" charset="0"/>
                          </a:rPr>
                          <m:t>𝐵</m:t>
                        </m:r>
                      </m:sub>
                    </m:sSub>
                  </m:oMath>
                </a14:m>
                <a:r>
                  <a:rPr kumimoji="1" lang="pl-PL" sz="2000" i="1" dirty="0">
                    <a:solidFill>
                      <a:srgbClr val="0000CC"/>
                    </a:solidFill>
                    <a:latin typeface="Cambria Math" panose="02040503050406030204" pitchFamily="18" charset="0"/>
                    <a:ea typeface="Cambria Math" panose="02040503050406030204" pitchFamily="18" charset="0"/>
                  </a:rPr>
                  <a:t>(x) </a:t>
                </a:r>
                <a:r>
                  <a:rPr kumimoji="1" lang="pl-PL" sz="2000" dirty="0">
                    <a:solidFill>
                      <a:srgbClr val="0000CC"/>
                    </a:solidFill>
                    <a:latin typeface="Cambria Math" panose="02040503050406030204" pitchFamily="18" charset="0"/>
                    <a:ea typeface="Cambria Math" panose="02040503050406030204" pitchFamily="18" charset="0"/>
                  </a:rPr>
                  <a:t>={</a:t>
                </a:r>
                <a:r>
                  <a:rPr kumimoji="1" lang="pl-PL" sz="2000" i="1" dirty="0">
                    <a:solidFill>
                      <a:srgbClr val="0000CC"/>
                    </a:solidFill>
                    <a:latin typeface="Cambria Math" panose="02040503050406030204" pitchFamily="18" charset="0"/>
                    <a:ea typeface="Cambria Math" panose="02040503050406030204" pitchFamily="18" charset="0"/>
                  </a:rPr>
                  <a:t>v</a:t>
                </a:r>
                <a:r>
                  <a:rPr kumimoji="1" lang="pl-PL" sz="2000" noProof="1">
                    <a:solidFill>
                      <a:srgbClr val="0000CC"/>
                    </a:solidFill>
                    <a:ea typeface="Cambria Math" panose="02040503050406030204" pitchFamily="18" charset="0"/>
                  </a:rPr>
                  <a:t> </a:t>
                </a:r>
                <a14:m>
                  <m:oMath xmlns:m="http://schemas.openxmlformats.org/officeDocument/2006/math">
                    <m:r>
                      <a:rPr kumimoji="1" lang="pl-PL" sz="2000" i="1" noProof="1">
                        <a:solidFill>
                          <a:srgbClr val="0000CC"/>
                        </a:solidFill>
                        <a:latin typeface="Cambria Math" panose="02040503050406030204" pitchFamily="18" charset="0"/>
                        <a:ea typeface="Cambria Math" panose="02040503050406030204" pitchFamily="18" charset="0"/>
                      </a:rPr>
                      <m:t>∈</m:t>
                    </m:r>
                    <m:sSub>
                      <m:sSubPr>
                        <m:ctrlPr>
                          <a:rPr kumimoji="1" lang="pl-PL" sz="2000" i="1">
                            <a:solidFill>
                              <a:srgbClr val="000099"/>
                            </a:solidFill>
                            <a:latin typeface="Cambria Math" panose="02040503050406030204" pitchFamily="18" charset="0"/>
                            <a:ea typeface="MS PGothic" pitchFamily="34" charset="-128"/>
                          </a:rPr>
                        </m:ctrlPr>
                      </m:sSubPr>
                      <m:e>
                        <m:r>
                          <a:rPr kumimoji="1" lang="pl-PL" sz="2000" i="1">
                            <a:solidFill>
                              <a:srgbClr val="000099"/>
                            </a:solidFill>
                            <a:latin typeface="Cambria Math" panose="02040503050406030204" pitchFamily="18" charset="0"/>
                            <a:ea typeface="MS PGothic" pitchFamily="34" charset="-128"/>
                          </a:rPr>
                          <m:t>𝑉</m:t>
                        </m:r>
                      </m:e>
                      <m:sub>
                        <m:r>
                          <a:rPr kumimoji="1" lang="pl-PL" sz="2000" i="1">
                            <a:solidFill>
                              <a:srgbClr val="000099"/>
                            </a:solidFill>
                            <a:latin typeface="Cambria Math" panose="02040503050406030204" pitchFamily="18" charset="0"/>
                            <a:ea typeface="MS PGothic" pitchFamily="34" charset="-128"/>
                          </a:rPr>
                          <m:t>𝑑</m:t>
                        </m:r>
                      </m:sub>
                    </m:sSub>
                    <m:r>
                      <a:rPr kumimoji="1" lang="pl-PL" sz="2000" b="0" i="1" smtClean="0">
                        <a:solidFill>
                          <a:srgbClr val="000099"/>
                        </a:solidFill>
                        <a:latin typeface="Cambria Math" panose="02040503050406030204" pitchFamily="18" charset="0"/>
                        <a:ea typeface="MS PGothic" pitchFamily="34" charset="-128"/>
                      </a:rPr>
                      <m:t>:</m:t>
                    </m:r>
                    <m:r>
                      <a:rPr kumimoji="1" lang="pl-PL" sz="2000" b="0" i="1" smtClean="0">
                        <a:solidFill>
                          <a:srgbClr val="000099"/>
                        </a:solidFill>
                        <a:latin typeface="Cambria Math" panose="02040503050406030204" pitchFamily="18" charset="0"/>
                        <a:ea typeface="Cambria Math" panose="02040503050406030204" pitchFamily="18" charset="0"/>
                      </a:rPr>
                      <m:t>∃</m:t>
                    </m:r>
                    <m:r>
                      <m:rPr>
                        <m:sty m:val="p"/>
                      </m:rPr>
                      <a:rPr kumimoji="1" lang="pl-PL" sz="2000" b="0" i="0" smtClean="0">
                        <a:solidFill>
                          <a:srgbClr val="000099"/>
                        </a:solidFill>
                        <a:latin typeface="Cambria Math" panose="02040503050406030204" pitchFamily="18" charset="0"/>
                        <a:ea typeface="Cambria Math" panose="02040503050406030204" pitchFamily="18" charset="0"/>
                      </a:rPr>
                      <m:t>y</m:t>
                    </m:r>
                    <m:r>
                      <a:rPr kumimoji="1" lang="pl-PL" sz="2000" b="0" i="1" smtClean="0">
                        <a:solidFill>
                          <a:srgbClr val="000099"/>
                        </a:solidFill>
                        <a:latin typeface="Cambria Math" panose="02040503050406030204" pitchFamily="18" charset="0"/>
                        <a:ea typeface="Cambria Math" panose="02040503050406030204" pitchFamily="18" charset="0"/>
                      </a:rPr>
                      <m:t>∈</m:t>
                    </m:r>
                    <m:sSub>
                      <m:sSubPr>
                        <m:ctrlPr>
                          <a:rPr kumimoji="1" lang="pl-PL" sz="2000" b="0" i="1" smtClean="0">
                            <a:solidFill>
                              <a:srgbClr val="000099"/>
                            </a:solidFill>
                            <a:latin typeface="Cambria Math" panose="02040503050406030204" pitchFamily="18" charset="0"/>
                            <a:ea typeface="Cambria Math" panose="02040503050406030204" pitchFamily="18" charset="0"/>
                          </a:rPr>
                        </m:ctrlPr>
                      </m:sSubPr>
                      <m:e>
                        <m:d>
                          <m:dPr>
                            <m:begChr m:val="["/>
                            <m:endChr m:val="]"/>
                            <m:ctrlPr>
                              <a:rPr kumimoji="1" lang="pl-PL" sz="2000" b="0" i="1" smtClean="0">
                                <a:solidFill>
                                  <a:srgbClr val="000099"/>
                                </a:solidFill>
                                <a:latin typeface="Cambria Math" panose="02040503050406030204" pitchFamily="18" charset="0"/>
                                <a:ea typeface="Cambria Math" panose="02040503050406030204" pitchFamily="18" charset="0"/>
                              </a:rPr>
                            </m:ctrlPr>
                          </m:dPr>
                          <m:e>
                            <m:r>
                              <a:rPr kumimoji="1" lang="pl-PL" sz="2000" b="0" i="1" smtClean="0">
                                <a:solidFill>
                                  <a:srgbClr val="000099"/>
                                </a:solidFill>
                                <a:latin typeface="Cambria Math" panose="02040503050406030204" pitchFamily="18" charset="0"/>
                                <a:ea typeface="Cambria Math" panose="02040503050406030204" pitchFamily="18" charset="0"/>
                              </a:rPr>
                              <m:t>𝑥</m:t>
                            </m:r>
                          </m:e>
                        </m:d>
                      </m:e>
                      <m:sub>
                        <m:r>
                          <a:rPr kumimoji="1" lang="pl-PL" sz="2000" b="0" i="1" smtClean="0">
                            <a:solidFill>
                              <a:srgbClr val="000099"/>
                            </a:solidFill>
                            <a:latin typeface="Cambria Math" panose="02040503050406030204" pitchFamily="18" charset="0"/>
                            <a:ea typeface="Cambria Math" panose="02040503050406030204" pitchFamily="18" charset="0"/>
                          </a:rPr>
                          <m:t>𝐵</m:t>
                        </m:r>
                      </m:sub>
                    </m:sSub>
                  </m:oMath>
                </a14:m>
                <a:r>
                  <a:rPr kumimoji="1" lang="pl-PL" sz="2000" dirty="0">
                    <a:solidFill>
                      <a:srgbClr val="0000CC"/>
                    </a:solidFill>
                    <a:latin typeface="Cambria Math" panose="02040503050406030204" pitchFamily="18" charset="0"/>
                    <a:ea typeface="Cambria Math" panose="02040503050406030204" pitchFamily="18" charset="0"/>
                  </a:rPr>
                  <a:t>: </a:t>
                </a:r>
                <a:r>
                  <a:rPr kumimoji="1" lang="pl-PL" sz="2000" i="1" dirty="0">
                    <a:solidFill>
                      <a:srgbClr val="0000CC"/>
                    </a:solidFill>
                    <a:latin typeface="Cambria Math" panose="02040503050406030204" pitchFamily="18" charset="0"/>
                    <a:ea typeface="Cambria Math" panose="02040503050406030204" pitchFamily="18" charset="0"/>
                  </a:rPr>
                  <a:t>d</a:t>
                </a:r>
                <a:r>
                  <a:rPr kumimoji="1" lang="pl-PL" sz="2000" dirty="0">
                    <a:solidFill>
                      <a:srgbClr val="0000CC"/>
                    </a:solidFill>
                    <a:latin typeface="Cambria Math" panose="02040503050406030204" pitchFamily="18" charset="0"/>
                    <a:ea typeface="Cambria Math" panose="02040503050406030204" pitchFamily="18" charset="0"/>
                  </a:rPr>
                  <a:t>(</a:t>
                </a:r>
                <a:r>
                  <a:rPr kumimoji="1" lang="pl-PL" sz="2000" i="1" dirty="0">
                    <a:solidFill>
                      <a:srgbClr val="0000CC"/>
                    </a:solidFill>
                    <a:latin typeface="Cambria Math" panose="02040503050406030204" pitchFamily="18" charset="0"/>
                    <a:ea typeface="Cambria Math" panose="02040503050406030204" pitchFamily="18" charset="0"/>
                  </a:rPr>
                  <a:t>y</a:t>
                </a:r>
                <a:r>
                  <a:rPr kumimoji="1" lang="pl-PL" sz="2000" dirty="0">
                    <a:solidFill>
                      <a:srgbClr val="0000CC"/>
                    </a:solidFill>
                    <a:latin typeface="Cambria Math" panose="02040503050406030204" pitchFamily="18" charset="0"/>
                    <a:ea typeface="Cambria Math" panose="02040503050406030204" pitchFamily="18" charset="0"/>
                  </a:rPr>
                  <a:t>)=</a:t>
                </a:r>
                <a:r>
                  <a:rPr kumimoji="1" lang="pl-PL" sz="2000" i="1" dirty="0">
                    <a:solidFill>
                      <a:srgbClr val="0000CC"/>
                    </a:solidFill>
                    <a:latin typeface="Cambria Math" panose="02040503050406030204" pitchFamily="18" charset="0"/>
                    <a:ea typeface="Cambria Math" panose="02040503050406030204" pitchFamily="18" charset="0"/>
                  </a:rPr>
                  <a:t>v</a:t>
                </a:r>
                <a:r>
                  <a:rPr kumimoji="1" lang="pl-PL" sz="2000" dirty="0">
                    <a:solidFill>
                      <a:srgbClr val="0000CC"/>
                    </a:solidFill>
                    <a:latin typeface="Cambria Math" panose="02040503050406030204" pitchFamily="18" charset="0"/>
                    <a:ea typeface="Cambria Math" panose="02040503050406030204" pitchFamily="18" charset="0"/>
                  </a:rPr>
                  <a:t>}=</a:t>
                </a:r>
                <a:r>
                  <a:rPr kumimoji="1" lang="pl-PL" sz="2000" noProof="1">
                    <a:solidFill>
                      <a:srgbClr val="0000CC"/>
                    </a:solidFill>
                    <a:ea typeface="MS PGothic" pitchFamily="34" charset="-128"/>
                  </a:rPr>
                  <a:t> </a:t>
                </a:r>
                <a14:m>
                  <m:oMath xmlns:m="http://schemas.openxmlformats.org/officeDocument/2006/math">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𝑑</m:t>
                        </m:r>
                        <m:r>
                          <a:rPr kumimoji="1" lang="pl-PL" sz="2000" i="1" noProof="1">
                            <a:solidFill>
                              <a:srgbClr val="0000CC"/>
                            </a:solidFill>
                            <a:latin typeface="Cambria Math" panose="02040503050406030204" pitchFamily="18" charset="0"/>
                            <a:ea typeface="MS PGothic" pitchFamily="34" charset="-128"/>
                          </a:rPr>
                          <m:t>(</m:t>
                        </m:r>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b="0" i="1" noProof="1" smtClean="0">
                        <a:solidFill>
                          <a:srgbClr val="0000CC"/>
                        </a:solidFill>
                        <a:latin typeface="Cambria Math" panose="02040503050406030204" pitchFamily="18" charset="0"/>
                        <a:ea typeface="MS PGothic" pitchFamily="34" charset="-128"/>
                      </a:rPr>
                      <m:t>).</m:t>
                    </m:r>
                  </m:oMath>
                </a14:m>
                <a:endParaRPr kumimoji="1" lang="pl-PL" sz="2000" dirty="0">
                  <a:solidFill>
                    <a:srgbClr val="0000CC"/>
                  </a:solidFill>
                  <a:latin typeface="Cambria Math" panose="02040503050406030204" pitchFamily="18" charset="0"/>
                  <a:ea typeface="Cambria Math" panose="02040503050406030204" pitchFamily="18" charset="0"/>
                </a:endParaRPr>
              </a:p>
            </p:txBody>
          </p:sp>
        </mc:Choice>
        <mc:Fallback xmlns="">
          <p:sp>
            <p:nvSpPr>
              <p:cNvPr id="8" name="pole tekstowe 7">
                <a:extLst>
                  <a:ext uri="{FF2B5EF4-FFF2-40B4-BE49-F238E27FC236}">
                    <a16:creationId xmlns:a16="http://schemas.microsoft.com/office/drawing/2014/main" id="{8C555C0F-C81C-3C1B-6212-24E87E9B410D}"/>
                  </a:ext>
                </a:extLst>
              </p:cNvPr>
              <p:cNvSpPr txBox="1">
                <a:spLocks noRot="1" noChangeAspect="1" noMove="1" noResize="1" noEditPoints="1" noAdjustHandles="1" noChangeArrowheads="1" noChangeShapeType="1" noTextEdit="1"/>
              </p:cNvSpPr>
              <p:nvPr/>
            </p:nvSpPr>
            <p:spPr>
              <a:xfrm>
                <a:off x="179512" y="5213878"/>
                <a:ext cx="8773332" cy="1323439"/>
              </a:xfrm>
              <a:prstGeom prst="rect">
                <a:avLst/>
              </a:prstGeom>
              <a:blipFill>
                <a:blip r:embed="rId5"/>
                <a:stretch>
                  <a:fillRect l="-694" t="-2304" b="-7373"/>
                </a:stretch>
              </a:blipFill>
            </p:spPr>
            <p:txBody>
              <a:bodyPr/>
              <a:lstStyle/>
              <a:p>
                <a:r>
                  <a:rPr lang="en-US">
                    <a:noFill/>
                  </a:rPr>
                  <a:t> </a:t>
                </a:r>
              </a:p>
            </p:txBody>
          </p:sp>
        </mc:Fallback>
      </mc:AlternateContent>
    </p:spTree>
    <p:extLst>
      <p:ext uri="{BB962C8B-B14F-4D97-AF65-F5344CB8AC3E}">
        <p14:creationId xmlns:p14="http://schemas.microsoft.com/office/powerpoint/2010/main" val="9891346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E2275A3-E4C5-4239-E578-0E4A5620481A}"/>
            </a:ext>
          </a:extLst>
        </p:cNvPr>
        <p:cNvGrpSpPr/>
        <p:nvPr/>
      </p:nvGrpSpPr>
      <p:grpSpPr>
        <a:xfrm>
          <a:off x="0" y="0"/>
          <a:ext cx="0" cy="0"/>
          <a:chOff x="0" y="0"/>
          <a:chExt cx="0" cy="0"/>
        </a:xfrm>
      </p:grpSpPr>
      <p:sp>
        <p:nvSpPr>
          <p:cNvPr id="3080" name="Rectangle 4">
            <a:extLst>
              <a:ext uri="{FF2B5EF4-FFF2-40B4-BE49-F238E27FC236}">
                <a16:creationId xmlns="" xmlns:a16="http://schemas.microsoft.com/office/drawing/2014/main" id="{0667F265-332E-3FEC-843B-59565F028550}"/>
              </a:ext>
            </a:extLst>
          </p:cNvPr>
          <p:cNvSpPr>
            <a:spLocks noGrp="1" noChangeArrowheads="1"/>
          </p:cNvSpPr>
          <p:nvPr>
            <p:ph type="title"/>
          </p:nvPr>
        </p:nvSpPr>
        <p:spPr>
          <a:xfrm>
            <a:off x="0" y="0"/>
            <a:ext cx="9144000" cy="1322107"/>
          </a:xfrm>
        </p:spPr>
        <p:txBody>
          <a:bodyPr/>
          <a:lstStyle/>
          <a:p>
            <a:pPr eaLnBrk="1" hangingPunct="1"/>
            <a:r>
              <a:rPr lang="en-US" sz="2400" b="1" dirty="0"/>
              <a:t>EXAMPLE </a:t>
            </a:r>
            <a:r>
              <a:rPr lang="pl-PL" sz="2400" b="1" dirty="0"/>
              <a:t>OF </a:t>
            </a:r>
            <a:r>
              <a:rPr lang="en-US" sz="2400" b="1" dirty="0"/>
              <a:t>OPTIMIZATION PROBLEM: </a:t>
            </a:r>
            <a:br>
              <a:rPr lang="en-US" sz="2400" b="1" dirty="0"/>
            </a:br>
            <a:r>
              <a:rPr lang="en-US" sz="2000" b="1" dirty="0"/>
              <a:t>C-GRANULES AS COMPUTATIONAL BUI</a:t>
            </a:r>
            <a:r>
              <a:rPr lang="pl-PL" sz="2000" b="1" dirty="0"/>
              <a:t>L</a:t>
            </a:r>
            <a:r>
              <a:rPr lang="en-US" sz="2000" b="1" dirty="0"/>
              <a:t>DING BLOCKS FOR APPROXIMATION OF CONCEPTS IN THE FORM OF MINIMAL DECISION RULES IN DOMINANCE ROUGH SETS (Cont.)</a:t>
            </a:r>
          </a:p>
        </p:txBody>
      </p:sp>
      <p:sp>
        <p:nvSpPr>
          <p:cNvPr id="2" name="Symbol zastępczy numeru slajdu 1">
            <a:extLst>
              <a:ext uri="{FF2B5EF4-FFF2-40B4-BE49-F238E27FC236}">
                <a16:creationId xmlns="" xmlns:a16="http://schemas.microsoft.com/office/drawing/2014/main" id="{374CC2C1-B45D-1434-4D8C-CFC3B14F6F31}"/>
              </a:ext>
            </a:extLst>
          </p:cNvPr>
          <p:cNvSpPr>
            <a:spLocks noGrp="1"/>
          </p:cNvSpPr>
          <p:nvPr>
            <p:ph type="sldNum" sz="quarter" idx="12"/>
          </p:nvPr>
        </p:nvSpPr>
        <p:spPr>
          <a:xfrm>
            <a:off x="8587944" y="6376156"/>
            <a:ext cx="514400" cy="412155"/>
          </a:xfrm>
        </p:spPr>
        <p:txBody>
          <a:bodyPr/>
          <a:lstStyle/>
          <a:p>
            <a:pPr>
              <a:defRPr/>
            </a:pPr>
            <a:fld id="{D02E777F-298D-4C96-825C-3DC57E52C55E}" type="slidenum">
              <a:rPr lang="pl-PL" smtClean="0"/>
              <a:pPr>
                <a:defRPr/>
              </a:pPr>
              <a:t>79</a:t>
            </a:fld>
            <a:endParaRPr lang="pl-PL" dirty="0"/>
          </a:p>
        </p:txBody>
      </p:sp>
      <mc:AlternateContent xmlns:mc="http://schemas.openxmlformats.org/markup-compatibility/2006" xmlns:a14="http://schemas.microsoft.com/office/drawing/2010/main">
        <mc:Choice Requires="a14">
          <p:sp>
            <p:nvSpPr>
              <p:cNvPr id="6" name="pole tekstowe 5">
                <a:extLst>
                  <a:ext uri="{FF2B5EF4-FFF2-40B4-BE49-F238E27FC236}">
                    <a16:creationId xmlns="" xmlns:a16="http://schemas.microsoft.com/office/drawing/2014/main" id="{D5FCCCED-D219-1539-B38A-D5A26C717765}"/>
                  </a:ext>
                </a:extLst>
              </p:cNvPr>
              <p:cNvSpPr txBox="1"/>
              <p:nvPr/>
            </p:nvSpPr>
            <p:spPr>
              <a:xfrm>
                <a:off x="166707" y="1301702"/>
                <a:ext cx="8977293" cy="3046988"/>
              </a:xfrm>
              <a:prstGeom prst="rect">
                <a:avLst/>
              </a:prstGeom>
              <a:noFill/>
            </p:spPr>
            <p:txBody>
              <a:bodyPr wrap="square" lIns="0" tIns="0" rIns="0" bIns="0"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m:rPr>
                          <m:nor/>
                        </m:rPr>
                        <a:rPr kumimoji="1" lang="pl-PL" sz="18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For</m:t>
                      </m:r>
                      <m:r>
                        <m:rPr>
                          <m:nor/>
                        </m:rPr>
                        <a:rPr kumimoji="1" lang="pl-PL" sz="18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r>
                        <m:rPr>
                          <m:nor/>
                        </m:rPr>
                        <a:rPr kumimoji="1" lang="en-US" sz="18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given</m:t>
                      </m:r>
                      <m:r>
                        <a:rPr kumimoji="1" lang="pl-PL" sz="1800" b="0" i="1"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oMath>
                  </m:oMathPara>
                </a14:m>
                <a:endPar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𝐷𝑆</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𝑈</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sSub>
                      <m:sSubPr>
                        <m:ctrlP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ctrlPr>
                      </m:sSubPr>
                      <m:e>
                        <m: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𝐺𝐴</m:t>
                        </m:r>
                      </m:e>
                      <m:sub>
                        <m: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𝐼𝑆</m:t>
                        </m:r>
                      </m:sub>
                    </m:sSub>
                  </m:oMath>
                </a14:m>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 d</a:t>
                </a:r>
                <a:r>
                  <a:rPr kumimoji="1" lang="pl-PL" sz="1800" b="0" i="0"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 – </a:t>
                </a:r>
                <a:r>
                  <a:rPr kumimoji="1" lang="en-US" sz="1800" b="0" i="0"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generalized decision system</a:t>
                </a:r>
                <a:r>
                  <a:rPr kumimoji="1" lang="pl-PL" sz="1800" b="0" i="0" u="none" strike="noStrike" kern="1200" cap="none" spc="0" normalizeH="0" noProof="0" dirty="0">
                    <a:ln>
                      <a:noFill/>
                    </a:ln>
                    <a:solidFill>
                      <a:srgbClr val="0000CC"/>
                    </a:solidFill>
                    <a:effectLst/>
                    <a:uLnTx/>
                    <a:uFillTx/>
                    <a:latin typeface="Cambria Math" panose="02040503050406030204" pitchFamily="18" charset="0"/>
                    <a:ea typeface="Cambria Math" panose="02040503050406030204" pitchFamily="18" charset="0"/>
                  </a:rPr>
                  <a:t> </a:t>
                </a:r>
              </a:p>
              <a:p>
                <a:pPr lvl="0">
                  <a:defRPr/>
                </a:pPr>
                <a:r>
                  <a:rPr kumimoji="1" lang="pl-PL" sz="1800" b="0" i="0" u="none" strike="noStrike" kern="1200" cap="none" spc="0" normalizeH="0" noProof="0" dirty="0">
                    <a:ln>
                      <a:noFill/>
                    </a:ln>
                    <a:solidFill>
                      <a:srgbClr val="0000CC"/>
                    </a:solidFill>
                    <a:effectLst/>
                    <a:uLnTx/>
                    <a:uFillTx/>
                    <a:latin typeface="Cambria Math" panose="02040503050406030204" pitchFamily="18" charset="0"/>
                    <a:ea typeface="Cambria Math" panose="02040503050406030204" pitchFamily="18" charset="0"/>
                  </a:rPr>
                  <a:t>        </a:t>
                </a:r>
                <a:r>
                  <a:rPr kumimoji="1" lang="en-US" sz="1800" b="0" i="0" u="none" strike="noStrike" kern="1200" cap="none" spc="0" normalizeH="0" noProof="0" dirty="0">
                    <a:ln>
                      <a:noFill/>
                    </a:ln>
                    <a:solidFill>
                      <a:srgbClr val="0000CC"/>
                    </a:solidFill>
                    <a:effectLst/>
                    <a:uLnTx/>
                    <a:uFillTx/>
                    <a:latin typeface="Cambria Math" panose="02040503050406030204" pitchFamily="18" charset="0"/>
                    <a:ea typeface="Cambria Math" panose="02040503050406030204" pitchFamily="18" charset="0"/>
                  </a:rPr>
                  <a:t>where</a:t>
                </a:r>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 IS </a:t>
                </a:r>
                <a:r>
                  <a:rPr kumimoji="1" lang="pl-PL" sz="1800" b="0"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a:t>
                </a:r>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U, </a:t>
                </a:r>
                <a:r>
                  <a:rPr kumimoji="1" lang="pl-PL" sz="1800" b="0"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A)</a:t>
                </a:r>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 </a:t>
                </a:r>
                <a14:m>
                  <m:oMath xmlns:m="http://schemas.openxmlformats.org/officeDocument/2006/math">
                    <m:r>
                      <a:rPr kumimoji="1" lang="pl-PL" sz="1800" i="1" noProof="1">
                        <a:solidFill>
                          <a:srgbClr val="0000CC"/>
                        </a:solidFill>
                        <a:latin typeface="Cambria Math" panose="02040503050406030204" pitchFamily="18" charset="0"/>
                        <a:ea typeface="Cambria Math" panose="02040503050406030204" pitchFamily="18" charset="0"/>
                      </a:rPr>
                      <m:t>𝑎</m:t>
                    </m:r>
                    <m:r>
                      <a:rPr kumimoji="1" lang="pl-PL" sz="1800" i="1" noProof="1">
                        <a:solidFill>
                          <a:srgbClr val="0000CC"/>
                        </a:solidFill>
                        <a:latin typeface="Cambria Math" panose="02040503050406030204" pitchFamily="18" charset="0"/>
                        <a:ea typeface="Cambria Math" panose="02040503050406030204" pitchFamily="18" charset="0"/>
                      </a:rPr>
                      <m:t>:</m:t>
                    </m:r>
                    <m:r>
                      <a:rPr kumimoji="1" lang="pl-PL" sz="1800" i="1" noProof="1">
                        <a:solidFill>
                          <a:srgbClr val="0000CC"/>
                        </a:solidFill>
                        <a:latin typeface="Cambria Math" panose="02040503050406030204" pitchFamily="18" charset="0"/>
                        <a:ea typeface="Cambria Math" panose="02040503050406030204" pitchFamily="18" charset="0"/>
                      </a:rPr>
                      <m:t>𝑈</m:t>
                    </m:r>
                    <m:r>
                      <a:rPr kumimoji="1" lang="pl-PL" sz="1800" i="1">
                        <a:solidFill>
                          <a:srgbClr val="0000CC"/>
                        </a:solidFill>
                        <a:latin typeface="Cambria Math" panose="02040503050406030204" pitchFamily="18" charset="0"/>
                        <a:ea typeface="Cambria Math" panose="02040503050406030204" pitchFamily="18" charset="0"/>
                      </a:rPr>
                      <m:t>→</m:t>
                    </m:r>
                    <m:r>
                      <m:rPr>
                        <m:nor/>
                      </m:rPr>
                      <a:rPr kumimoji="1" lang="pl-PL" sz="1800" dirty="0">
                        <a:solidFill>
                          <a:srgbClr val="000099"/>
                        </a:solidFill>
                        <a:latin typeface="Cambria Math" panose="02040503050406030204" pitchFamily="18" charset="0"/>
                        <a:ea typeface="Cambria Math" panose="02040503050406030204" pitchFamily="18" charset="0"/>
                      </a:rPr>
                      <m:t> </m:t>
                    </m:r>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𝑉</m:t>
                        </m:r>
                      </m:e>
                      <m:sub>
                        <m:r>
                          <a:rPr kumimoji="1" lang="pl-PL" sz="1800" i="1">
                            <a:solidFill>
                              <a:srgbClr val="000099"/>
                            </a:solidFill>
                            <a:latin typeface="Cambria Math" panose="02040503050406030204" pitchFamily="18" charset="0"/>
                            <a:ea typeface="Cambria Math" panose="02040503050406030204" pitchFamily="18" charset="0"/>
                          </a:rPr>
                          <m:t>𝑎</m:t>
                        </m:r>
                      </m:sub>
                    </m:sSub>
                    <m:r>
                      <a:rPr kumimoji="1" lang="pl-PL" sz="1800" i="1" smtClean="0">
                        <a:solidFill>
                          <a:srgbClr val="000099"/>
                        </a:solidFill>
                        <a:latin typeface="Cambria Math" panose="02040503050406030204" pitchFamily="18" charset="0"/>
                        <a:ea typeface="Cambria Math" panose="02040503050406030204" pitchFamily="18" charset="0"/>
                      </a:rPr>
                      <m:t>⊆</m:t>
                    </m:r>
                    <m:r>
                      <a:rPr kumimoji="1" lang="pl-PL" sz="1800" b="0" i="1" smtClean="0">
                        <a:solidFill>
                          <a:srgbClr val="000099"/>
                        </a:solidFill>
                        <a:latin typeface="Cambria Math" panose="02040503050406030204" pitchFamily="18" charset="0"/>
                        <a:ea typeface="Cambria Math" panose="02040503050406030204" pitchFamily="18" charset="0"/>
                      </a:rPr>
                      <m:t>𝑁</m:t>
                    </m:r>
                    <m:r>
                      <a:rPr kumimoji="1" lang="pl-PL" sz="1800" b="0" i="1" smtClean="0">
                        <a:solidFill>
                          <a:srgbClr val="000099"/>
                        </a:solidFill>
                        <a:latin typeface="Cambria Math" panose="02040503050406030204" pitchFamily="18" charset="0"/>
                        <a:ea typeface="Cambria Math" panose="02040503050406030204" pitchFamily="18" charset="0"/>
                      </a:rPr>
                      <m:t> </m:t>
                    </m:r>
                    <m:r>
                      <m:rPr>
                        <m:sty m:val="p"/>
                      </m:rPr>
                      <a:rPr kumimoji="1" lang="pl-PL" sz="1800" noProof="1" dirty="0">
                        <a:solidFill>
                          <a:srgbClr val="0000CC"/>
                        </a:solidFill>
                        <a:latin typeface="Cambria Math" panose="02040503050406030204" pitchFamily="18" charset="0"/>
                        <a:ea typeface="Cambria Math" panose="02040503050406030204" pitchFamily="18" charset="0"/>
                      </a:rPr>
                      <m:t>for</m:t>
                    </m:r>
                    <m:r>
                      <a:rPr kumimoji="1" lang="pl-PL" sz="1800" noProof="1" dirty="0">
                        <a:solidFill>
                          <a:srgbClr val="0000CC"/>
                        </a:solidFill>
                        <a:latin typeface="Cambria Math" panose="02040503050406030204" pitchFamily="18" charset="0"/>
                        <a:ea typeface="Cambria Math" panose="02040503050406030204" pitchFamily="18" charset="0"/>
                      </a:rPr>
                      <m:t> </m:t>
                    </m:r>
                    <m:r>
                      <a:rPr kumimoji="1" lang="pl-PL" sz="1800" i="1" noProof="1" dirty="0">
                        <a:solidFill>
                          <a:srgbClr val="0000CC"/>
                        </a:solidFill>
                        <a:latin typeface="Cambria Math" panose="02040503050406030204" pitchFamily="18" charset="0"/>
                        <a:ea typeface="Cambria Math" panose="02040503050406030204" pitchFamily="18" charset="0"/>
                      </a:rPr>
                      <m:t>𝑎</m:t>
                    </m:r>
                    <m:r>
                      <a:rPr kumimoji="1" lang="pl-PL" sz="1800" i="1" noProof="1" dirty="0">
                        <a:solidFill>
                          <a:srgbClr val="0000CC"/>
                        </a:solidFill>
                        <a:latin typeface="Cambria Math" panose="02040503050406030204" pitchFamily="18" charset="0"/>
                        <a:ea typeface="Cambria Math" panose="02040503050406030204" pitchFamily="18" charset="0"/>
                      </a:rPr>
                      <m:t> </m:t>
                    </m:r>
                    <m:r>
                      <a:rPr kumimoji="1" lang="pl-PL" sz="1800" i="1" noProof="1" dirty="0">
                        <a:solidFill>
                          <a:srgbClr val="0000CC"/>
                        </a:solidFill>
                        <a:latin typeface="Cambria Math" panose="02040503050406030204" pitchFamily="18" charset="0"/>
                        <a:ea typeface="Cambria Math" panose="02040503050406030204" pitchFamily="18" charset="0"/>
                      </a:rPr>
                      <m:t>𝜖</m:t>
                    </m:r>
                    <m:r>
                      <a:rPr kumimoji="1" lang="pl-PL" sz="1800" i="1" noProof="1" dirty="0">
                        <a:solidFill>
                          <a:srgbClr val="0000CC"/>
                        </a:solidFill>
                        <a:latin typeface="Cambria Math" panose="02040503050406030204" pitchFamily="18" charset="0"/>
                        <a:ea typeface="Cambria Math" panose="02040503050406030204" pitchFamily="18" charset="0"/>
                      </a:rPr>
                      <m:t>𝐴</m:t>
                    </m:r>
                    <m:r>
                      <a:rPr kumimoji="1" lang="pl-PL" sz="1800" b="0" i="0" noProof="1" dirty="0" smtClean="0">
                        <a:solidFill>
                          <a:srgbClr val="0000CC"/>
                        </a:solidFill>
                        <a:latin typeface="Cambria Math" panose="02040503050406030204" pitchFamily="18" charset="0"/>
                        <a:ea typeface="Cambria Math" panose="02040503050406030204" pitchFamily="18" charset="0"/>
                      </a:rPr>
                      <m:t> </m:t>
                    </m:r>
                    <m:r>
                      <a:rPr kumimoji="1" lang="pl-PL" sz="1800">
                        <a:solidFill>
                          <a:srgbClr val="0000CC"/>
                        </a:solidFill>
                        <a:latin typeface="Cambria Math" panose="02040503050406030204" pitchFamily="18" charset="0"/>
                        <a:ea typeface="Cambria Math" panose="02040503050406030204" pitchFamily="18" charset="0"/>
                      </a:rPr>
                      <m:t>(</m:t>
                    </m:r>
                    <m:r>
                      <a:rPr kumimoji="1" lang="pl-PL" sz="1800">
                        <a:solidFill>
                          <a:srgbClr val="0000CC"/>
                        </a:solidFill>
                        <a:latin typeface="Cambria Math" panose="02040503050406030204" pitchFamily="18" charset="0"/>
                        <a:ea typeface="Cambria Math" panose="02040503050406030204" pitchFamily="18" charset="0"/>
                      </a:rPr>
                      <m:t>𝑁</m:t>
                    </m:r>
                    <m:r>
                      <a:rPr kumimoji="1" lang="pl-PL" sz="1800">
                        <a:solidFill>
                          <a:srgbClr val="0000CC"/>
                        </a:solidFill>
                        <a:latin typeface="Cambria Math" panose="02040503050406030204" pitchFamily="18" charset="0"/>
                        <a:ea typeface="Cambria Math" panose="02040503050406030204" pitchFamily="18" charset="0"/>
                      </a:rPr>
                      <m:t> </m:t>
                    </m:r>
                    <m:r>
                      <m:rPr>
                        <m:sty m:val="p"/>
                      </m:rPr>
                      <a:rPr kumimoji="1" lang="pl-PL" sz="1800">
                        <a:solidFill>
                          <a:srgbClr val="0000CC"/>
                        </a:solidFill>
                        <a:latin typeface="Cambria Math" panose="02040503050406030204" pitchFamily="18" charset="0"/>
                        <a:ea typeface="Cambria Math" panose="02040503050406030204" pitchFamily="18" charset="0"/>
                      </a:rPr>
                      <m:t>the</m:t>
                    </m:r>
                    <m:r>
                      <a:rPr kumimoji="1" lang="pl-PL" sz="1800">
                        <a:solidFill>
                          <a:srgbClr val="0000CC"/>
                        </a:solidFill>
                        <a:latin typeface="Cambria Math" panose="02040503050406030204" pitchFamily="18" charset="0"/>
                        <a:ea typeface="Cambria Math" panose="02040503050406030204" pitchFamily="18" charset="0"/>
                      </a:rPr>
                      <m:t> </m:t>
                    </m:r>
                    <m:r>
                      <m:rPr>
                        <m:sty m:val="p"/>
                      </m:rPr>
                      <a:rPr kumimoji="1" lang="pl-PL" sz="1800">
                        <a:solidFill>
                          <a:srgbClr val="0000CC"/>
                        </a:solidFill>
                        <a:latin typeface="Cambria Math" panose="02040503050406030204" pitchFamily="18" charset="0"/>
                        <a:ea typeface="Cambria Math" panose="02040503050406030204" pitchFamily="18" charset="0"/>
                      </a:rPr>
                      <m:t>set</m:t>
                    </m:r>
                    <m:r>
                      <a:rPr kumimoji="1" lang="pl-PL" sz="1800">
                        <a:solidFill>
                          <a:srgbClr val="0000CC"/>
                        </a:solidFill>
                        <a:latin typeface="Cambria Math" panose="02040503050406030204" pitchFamily="18" charset="0"/>
                        <a:ea typeface="Cambria Math" panose="02040503050406030204" pitchFamily="18" charset="0"/>
                      </a:rPr>
                      <m:t> </m:t>
                    </m:r>
                    <m:r>
                      <m:rPr>
                        <m:sty m:val="p"/>
                      </m:rPr>
                      <a:rPr kumimoji="1" lang="pl-PL" sz="1800">
                        <a:solidFill>
                          <a:srgbClr val="0000CC"/>
                        </a:solidFill>
                        <a:latin typeface="Cambria Math" panose="02040503050406030204" pitchFamily="18" charset="0"/>
                        <a:ea typeface="Cambria Math" panose="02040503050406030204" pitchFamily="18" charset="0"/>
                      </a:rPr>
                      <m:t>of</m:t>
                    </m:r>
                    <m:r>
                      <a:rPr kumimoji="1" lang="pl-PL" sz="1800">
                        <a:solidFill>
                          <a:srgbClr val="0000CC"/>
                        </a:solidFill>
                        <a:latin typeface="Cambria Math" panose="02040503050406030204" pitchFamily="18" charset="0"/>
                        <a:ea typeface="Cambria Math" panose="02040503050406030204" pitchFamily="18" charset="0"/>
                      </a:rPr>
                      <m:t> </m:t>
                    </m:r>
                    <m:r>
                      <m:rPr>
                        <m:sty m:val="p"/>
                      </m:rPr>
                      <a:rPr kumimoji="1" lang="pl-PL" sz="1800">
                        <a:solidFill>
                          <a:srgbClr val="0000CC"/>
                        </a:solidFill>
                        <a:latin typeface="Cambria Math" panose="02040503050406030204" pitchFamily="18" charset="0"/>
                        <a:ea typeface="Cambria Math" panose="02040503050406030204" pitchFamily="18" charset="0"/>
                      </a:rPr>
                      <m:t>natural</m:t>
                    </m:r>
                    <m:r>
                      <a:rPr kumimoji="1" lang="pl-PL" sz="1800">
                        <a:solidFill>
                          <a:srgbClr val="0000CC"/>
                        </a:solidFill>
                        <a:latin typeface="Cambria Math" panose="02040503050406030204" pitchFamily="18" charset="0"/>
                        <a:ea typeface="Cambria Math" panose="02040503050406030204" pitchFamily="18" charset="0"/>
                      </a:rPr>
                      <m:t> </m:t>
                    </m:r>
                    <m:r>
                      <m:rPr>
                        <m:sty m:val="p"/>
                      </m:rPr>
                      <a:rPr kumimoji="1" lang="pl-PL" sz="1800">
                        <a:solidFill>
                          <a:srgbClr val="0000CC"/>
                        </a:solidFill>
                        <a:latin typeface="Cambria Math" panose="02040503050406030204" pitchFamily="18" charset="0"/>
                        <a:ea typeface="Cambria Math" panose="02040503050406030204" pitchFamily="18" charset="0"/>
                      </a:rPr>
                      <m:t>numbers</m:t>
                    </m:r>
                    <m:r>
                      <a:rPr kumimoji="1" lang="pl-PL" sz="1800">
                        <a:solidFill>
                          <a:srgbClr val="0000CC"/>
                        </a:solidFill>
                        <a:latin typeface="Cambria Math" panose="02040503050406030204" pitchFamily="18" charset="0"/>
                        <a:ea typeface="Cambria Math" panose="02040503050406030204" pitchFamily="18" charset="0"/>
                      </a:rPr>
                      <m:t>)</m:t>
                    </m:r>
                    <m:r>
                      <m:rPr>
                        <m:nor/>
                      </m:rPr>
                      <a:rPr kumimoji="1" lang="pl-PL" sz="1800" dirty="0">
                        <a:solidFill>
                          <a:srgbClr val="0000CC"/>
                        </a:solidFill>
                        <a:latin typeface="Cambria Math" panose="02040503050406030204" pitchFamily="18" charset="0"/>
                        <a:ea typeface="Cambria Math" panose="02040503050406030204" pitchFamily="18" charset="0"/>
                      </a:rPr>
                      <m:t>,</m:t>
                    </m:r>
                  </m:oMath>
                </a14:m>
                <a:endParaRPr kumimoji="1" lang="pl-PL" sz="1800" dirty="0">
                  <a:solidFill>
                    <a:srgbClr val="0000CC"/>
                  </a:solidFill>
                  <a:latin typeface="Cambria Math" panose="02040503050406030204" pitchFamily="18" charset="0"/>
                  <a:ea typeface="Cambria Math" panose="02040503050406030204" pitchFamily="18" charset="0"/>
                </a:endParaRPr>
              </a:p>
              <a:p>
                <a:pPr lvl="0">
                  <a:defRPr/>
                </a:pPr>
                <a:r>
                  <a:rPr kumimoji="1" lang="pl-PL" sz="1800" i="1" dirty="0">
                    <a:solidFill>
                      <a:srgbClr val="0000CC"/>
                    </a:solidFill>
                    <a:latin typeface="Cambria Math" panose="02040503050406030204" pitchFamily="18" charset="0"/>
                    <a:ea typeface="Cambria Math" panose="02040503050406030204" pitchFamily="18" charset="0"/>
                  </a:rPr>
                  <a:t>                     </a:t>
                </a:r>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d : U </a:t>
                </a:r>
                <a14:m>
                  <m:oMath xmlns:m="http://schemas.openxmlformats.org/officeDocument/2006/math">
                    <m: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m:t>
                    </m:r>
                  </m:oMath>
                </a14:m>
                <a:r>
                  <a:rPr kumimoji="1" lang="pl-PL" sz="1800" dirty="0">
                    <a:solidFill>
                      <a:srgbClr val="000099"/>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𝑉</m:t>
                        </m:r>
                      </m:e>
                      <m:sub>
                        <m:r>
                          <a:rPr kumimoji="1" lang="pl-PL" sz="1800" i="1">
                            <a:solidFill>
                              <a:srgbClr val="000099"/>
                            </a:solidFill>
                            <a:latin typeface="Cambria Math" panose="02040503050406030204" pitchFamily="18" charset="0"/>
                            <a:ea typeface="Cambria Math" panose="02040503050406030204" pitchFamily="18" charset="0"/>
                          </a:rPr>
                          <m:t>𝑑</m:t>
                        </m:r>
                      </m:sub>
                    </m:sSub>
                  </m:oMath>
                </a14:m>
                <a:r>
                  <a:rPr kumimoji="1" lang="pl-PL" sz="1800" dirty="0">
                    <a:solidFill>
                      <a:srgbClr val="000099"/>
                    </a:solidFill>
                    <a:latin typeface="Cambria Math" panose="02040503050406030204" pitchFamily="18" charset="0"/>
                    <a:ea typeface="Cambria Math" panose="02040503050406030204" pitchFamily="18" charset="0"/>
                  </a:rPr>
                  <a:t> </a:t>
                </a:r>
                <a14:m>
                  <m:oMath xmlns:m="http://schemas.openxmlformats.org/officeDocument/2006/math">
                    <m:r>
                      <a:rPr kumimoji="1" lang="pl-PL" sz="1800" i="1">
                        <a:solidFill>
                          <a:srgbClr val="000099"/>
                        </a:solidFill>
                        <a:latin typeface="Cambria Math" panose="02040503050406030204" pitchFamily="18" charset="0"/>
                        <a:ea typeface="Cambria Math" panose="02040503050406030204" pitchFamily="18" charset="0"/>
                      </a:rPr>
                      <m:t>⊆</m:t>
                    </m:r>
                    <m:r>
                      <a:rPr kumimoji="1" lang="pl-PL" sz="1800" i="1">
                        <a:solidFill>
                          <a:srgbClr val="000099"/>
                        </a:solidFill>
                        <a:latin typeface="Cambria Math" panose="02040503050406030204" pitchFamily="18" charset="0"/>
                        <a:ea typeface="Cambria Math" panose="02040503050406030204" pitchFamily="18" charset="0"/>
                      </a:rPr>
                      <m:t>𝑁</m:t>
                    </m:r>
                    <m:r>
                      <a:rPr kumimoji="1" lang="pl-PL" sz="1800" i="1">
                        <a:solidFill>
                          <a:srgbClr val="000099"/>
                        </a:solidFill>
                        <a:latin typeface="Cambria Math" panose="02040503050406030204" pitchFamily="18" charset="0"/>
                        <a:ea typeface="Cambria Math" panose="02040503050406030204" pitchFamily="18" charset="0"/>
                      </a:rPr>
                      <m:t> </m:t>
                    </m:r>
                  </m:oMath>
                </a14:m>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  </a:t>
                </a:r>
                <a:r>
                  <a:rPr kumimoji="1" lang="en-US" sz="1800" b="0" i="0" u="none" strike="noStrike" kern="1200" cap="none" spc="0" normalizeH="0" baseline="0" dirty="0">
                    <a:ln>
                      <a:noFill/>
                    </a:ln>
                    <a:solidFill>
                      <a:srgbClr val="0000CC"/>
                    </a:solidFill>
                    <a:effectLst/>
                    <a:uLnTx/>
                    <a:uFillTx/>
                    <a:latin typeface="Cambria Math" panose="02040503050406030204" pitchFamily="18" charset="0"/>
                    <a:ea typeface="Cambria Math" panose="02040503050406030204" pitchFamily="18" charset="0"/>
                  </a:rPr>
                  <a:t>decision attribute</a:t>
                </a:r>
                <a:r>
                  <a:rPr kumimoji="1" lang="pl-PL" sz="1800" dirty="0">
                    <a:solidFill>
                      <a:srgbClr val="0000CC"/>
                    </a:solidFill>
                    <a:latin typeface="Cambria Math" panose="02040503050406030204" pitchFamily="18" charset="0"/>
                    <a:ea typeface="Cambria Math" panose="02040503050406030204" pitchFamily="18" charset="0"/>
                  </a:rPr>
                  <a:t>, </a:t>
                </a:r>
              </a:p>
              <a:p>
                <a:pPr lvl="0">
                  <a:defRPr/>
                </a:pPr>
                <a14:m>
                  <m:oMath xmlns:m="http://schemas.openxmlformats.org/officeDocument/2006/math">
                    <m:sSub>
                      <m:sSubPr>
                        <m:ctrlP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ctrlPr>
                      </m:sSubPr>
                      <m:e>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1800" b="0" i="0"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for</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𝑎</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𝐴𝑡</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𝐴</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d>
                          <m:dPr>
                            <m:begChr m:val="{"/>
                            <m:endChr m:val="}"/>
                            <m:ctrlP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ctrlPr>
                          </m:dPr>
                          <m:e>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𝑑</m:t>
                            </m:r>
                          </m:e>
                        </m:d>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𝑅</m:t>
                        </m:r>
                      </m:e>
                      <m:sub>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𝑎</m:t>
                        </m:r>
                      </m:sub>
                    </m:sSub>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sSub>
                      <m:sSubPr>
                        <m:ctrlP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ctrlPr>
                      </m:sSubPr>
                      <m:e>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𝑉</m:t>
                        </m:r>
                      </m:e>
                      <m:sub>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𝑎</m:t>
                        </m:r>
                      </m:sub>
                    </m:sSub>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sSub>
                      <m:sSubPr>
                        <m:ctrlP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ctrlPr>
                      </m:sSubPr>
                      <m:e>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e>
                      <m:sub>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𝑎</m:t>
                        </m:r>
                      </m:sub>
                    </m:sSub>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oMath>
                </a14:m>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a:t>
                </a:r>
                <a14:m>
                  <m:oMath xmlns:m="http://schemas.openxmlformats.org/officeDocument/2006/math">
                    <m:sSub>
                      <m:sSubPr>
                        <m:ctrlPr>
                          <a:rPr kumimoji="1" lang="pl-PL" sz="1800" i="1">
                            <a:solidFill>
                              <a:srgbClr val="0000CC"/>
                            </a:solidFill>
                            <a:latin typeface="Cambria Math" panose="02040503050406030204" pitchFamily="18" charset="0"/>
                            <a:ea typeface="Cambria Math" panose="02040503050406030204" pitchFamily="18" charset="0"/>
                          </a:rPr>
                        </m:ctrlPr>
                      </m:sSubPr>
                      <m:e>
                        <m:r>
                          <a:rPr kumimoji="1" lang="pl-PL" sz="1800" b="0" i="1" smtClean="0">
                            <a:solidFill>
                              <a:srgbClr val="0000CC"/>
                            </a:solidFill>
                            <a:latin typeface="Cambria Math" panose="02040503050406030204" pitchFamily="18" charset="0"/>
                            <a:ea typeface="Cambria Math" panose="02040503050406030204" pitchFamily="18" charset="0"/>
                          </a:rPr>
                          <m:t>  </m:t>
                        </m:r>
                        <m:r>
                          <a:rPr kumimoji="1" lang="pl-PL" sz="1800" i="1">
                            <a:solidFill>
                              <a:srgbClr val="0000CC"/>
                            </a:solidFill>
                            <a:latin typeface="Cambria Math" panose="02040503050406030204" pitchFamily="18" charset="0"/>
                            <a:ea typeface="Cambria Math" panose="02040503050406030204" pitchFamily="18" charset="0"/>
                          </a:rPr>
                          <m:t>≥</m:t>
                        </m:r>
                      </m:e>
                      <m:sub>
                        <m:r>
                          <a:rPr kumimoji="1" lang="pl-PL" sz="1800" i="1">
                            <a:solidFill>
                              <a:srgbClr val="0000CC"/>
                            </a:solidFill>
                            <a:latin typeface="Cambria Math" panose="02040503050406030204" pitchFamily="18" charset="0"/>
                            <a:ea typeface="Cambria Math" panose="02040503050406030204" pitchFamily="18" charset="0"/>
                          </a:rPr>
                          <m:t>𝑎</m:t>
                        </m:r>
                      </m:sub>
                    </m:sSub>
                  </m:oMath>
                </a14:m>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 </a:t>
                </a:r>
                <a:r>
                  <a:rPr kumimoji="1" lang="en-US" sz="1800" b="0" u="none" strike="noStrike" kern="1200" cap="none" spc="0" normalizeH="0" baseline="0" dirty="0">
                    <a:ln>
                      <a:noFill/>
                    </a:ln>
                    <a:solidFill>
                      <a:srgbClr val="0000CC"/>
                    </a:solidFill>
                    <a:effectLst/>
                    <a:uLnTx/>
                    <a:uFillTx/>
                    <a:latin typeface="Cambria Math" panose="02040503050406030204" pitchFamily="18" charset="0"/>
                    <a:ea typeface="Cambria Math" panose="02040503050406030204" pitchFamily="18" charset="0"/>
                  </a:rPr>
                  <a:t>natural order </a:t>
                </a:r>
                <a:r>
                  <a:rPr kumimoji="1" lang="pl-PL" sz="1800" b="0"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in </a:t>
                </a:r>
                <a:r>
                  <a:rPr kumimoji="1" lang="pl-PL" sz="18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N, </a:t>
                </a:r>
              </a:p>
              <a:p>
                <a:pPr>
                  <a:defRPr/>
                </a:pPr>
                <a14:m>
                  <m:oMath xmlns:m="http://schemas.openxmlformats.org/officeDocument/2006/math">
                    <m:sSub>
                      <m:sSubPr>
                        <m:ctrlPr>
                          <a:rPr kumimoji="1" lang="pl-PL" sz="1800" i="1">
                            <a:solidFill>
                              <a:srgbClr val="0000CC"/>
                            </a:solidFill>
                            <a:latin typeface="Cambria Math" panose="02040503050406030204" pitchFamily="18" charset="0"/>
                            <a:ea typeface="Cambria Math" panose="02040503050406030204" pitchFamily="18" charset="0"/>
                          </a:rPr>
                        </m:ctrlPr>
                      </m:sSubPr>
                      <m:e>
                        <m:r>
                          <a:rPr kumimoji="1" lang="pl-PL" sz="1800" i="1">
                            <a:solidFill>
                              <a:srgbClr val="0000CC"/>
                            </a:solidFill>
                            <a:latin typeface="Cambria Math" panose="02040503050406030204" pitchFamily="18" charset="0"/>
                            <a:ea typeface="Cambria Math" panose="02040503050406030204" pitchFamily="18" charset="0"/>
                          </a:rPr>
                          <m:t>                      </m:t>
                        </m:r>
                        <m:r>
                          <a:rPr kumimoji="1" lang="pl-PL" sz="1800" i="1">
                            <a:solidFill>
                              <a:srgbClr val="0000CC"/>
                            </a:solidFill>
                            <a:latin typeface="Cambria Math" panose="02040503050406030204" pitchFamily="18" charset="0"/>
                            <a:ea typeface="Cambria Math" panose="02040503050406030204" pitchFamily="18" charset="0"/>
                          </a:rPr>
                          <m:t>𝑉</m:t>
                        </m:r>
                      </m:e>
                      <m:sub>
                        <m:r>
                          <a:rPr kumimoji="1" lang="pl-PL" sz="1800" i="1">
                            <a:solidFill>
                              <a:srgbClr val="0000CC"/>
                            </a:solidFill>
                            <a:latin typeface="Cambria Math" panose="02040503050406030204" pitchFamily="18" charset="0"/>
                            <a:ea typeface="Cambria Math" panose="02040503050406030204" pitchFamily="18" charset="0"/>
                          </a:rPr>
                          <m:t>𝑎</m:t>
                        </m:r>
                      </m:sub>
                    </m:sSub>
                  </m:oMath>
                </a14:m>
                <a:r>
                  <a:rPr kumimoji="1" lang="pl-PL" sz="1800" i="1" dirty="0">
                    <a:solidFill>
                      <a:srgbClr val="0000CC"/>
                    </a:solidFill>
                    <a:latin typeface="Cambria Math" panose="02040503050406030204" pitchFamily="18" charset="0"/>
                    <a:ea typeface="Cambria Math" panose="02040503050406030204" pitchFamily="18" charset="0"/>
                  </a:rPr>
                  <a:t> </a:t>
                </a:r>
                <a:r>
                  <a:rPr kumimoji="1" lang="pl-PL" sz="1800" dirty="0">
                    <a:solidFill>
                      <a:srgbClr val="0000CC"/>
                    </a:solidFill>
                    <a:latin typeface="Cambria Math" panose="02040503050406030204" pitchFamily="18" charset="0"/>
                    <a:ea typeface="Cambria Math" panose="02040503050406030204" pitchFamily="18" charset="0"/>
                  </a:rPr>
                  <a:t>interpreted as a set of </a:t>
                </a:r>
                <a:r>
                  <a:rPr kumimoji="1" lang="en-US" sz="1800" dirty="0">
                    <a:solidFill>
                      <a:srgbClr val="0000CC"/>
                    </a:solidFill>
                    <a:latin typeface="Cambria Math" panose="02040503050406030204" pitchFamily="18" charset="0"/>
                    <a:ea typeface="Cambria Math" panose="02040503050406030204" pitchFamily="18" charset="0"/>
                  </a:rPr>
                  <a:t>preferences</a:t>
                </a:r>
                <a:r>
                  <a:rPr kumimoji="1" lang="pl-PL" sz="1800" dirty="0">
                    <a:solidFill>
                      <a:srgbClr val="0000CC"/>
                    </a:solidFill>
                    <a:latin typeface="Cambria Math" panose="02040503050406030204" pitchFamily="18" charset="0"/>
                    <a:ea typeface="Cambria Math" panose="02040503050406030204" pitchFamily="18" charset="0"/>
                  </a:rPr>
                  <a:t> of </a:t>
                </a:r>
                <a14:m>
                  <m:oMath xmlns:m="http://schemas.openxmlformats.org/officeDocument/2006/math">
                    <m:r>
                      <a:rPr kumimoji="1" lang="pl-PL" sz="1800" i="1" noProof="1">
                        <a:solidFill>
                          <a:srgbClr val="0000CC"/>
                        </a:solidFill>
                        <a:latin typeface="Cambria Math" panose="02040503050406030204" pitchFamily="18" charset="0"/>
                        <a:ea typeface="Cambria Math" panose="02040503050406030204" pitchFamily="18" charset="0"/>
                      </a:rPr>
                      <m:t>𝑎</m:t>
                    </m:r>
                  </m:oMath>
                </a14:m>
                <a:r>
                  <a:rPr kumimoji="1" lang="pl-PL" sz="1800" dirty="0">
                    <a:solidFill>
                      <a:srgbClr val="0000CC"/>
                    </a:solidFill>
                    <a:latin typeface="Cambria Math" panose="02040503050406030204" pitchFamily="18" charset="0"/>
                    <a:ea typeface="Cambria Math" panose="02040503050406030204" pitchFamily="18" charset="0"/>
                  </a:rPr>
                  <a:t>, </a:t>
                </a:r>
                <a:endParaRPr kumimoji="1" lang="pl-PL" sz="1800" i="1" dirty="0">
                  <a:solidFill>
                    <a:srgbClr val="0000CC"/>
                  </a:solidFill>
                  <a:latin typeface="Cambria Math" panose="02040503050406030204" pitchFamily="18" charset="0"/>
                  <a:ea typeface="Cambria Math" panose="02040503050406030204" pitchFamily="18" charset="0"/>
                </a:endParaRPr>
              </a:p>
              <a:p>
                <a:pPr lvl="0">
                  <a:defRPr/>
                </a:pPr>
                <a14:m>
                  <m:oMath xmlns:m="http://schemas.openxmlformats.org/officeDocument/2006/math">
                    <m:sSup>
                      <m:sSupPr>
                        <m:ctrlPr>
                          <a:rPr kumimoji="1" lang="pl-PL" sz="1800" i="1" smtClean="0">
                            <a:solidFill>
                              <a:srgbClr val="0000CC"/>
                            </a:solidFill>
                            <a:latin typeface="Cambria Math" panose="02040503050406030204" pitchFamily="18" charset="0"/>
                            <a:ea typeface="Cambria Math" panose="02040503050406030204" pitchFamily="18" charset="0"/>
                          </a:rPr>
                        </m:ctrlPr>
                      </m:sSupPr>
                      <m:e>
                        <m:sSub>
                          <m:sSubPr>
                            <m:ctrlPr>
                              <a:rPr kumimoji="1" lang="pl-PL" sz="1800" i="1">
                                <a:solidFill>
                                  <a:srgbClr val="0000CC"/>
                                </a:solidFill>
                                <a:latin typeface="Cambria Math" panose="02040503050406030204" pitchFamily="18" charset="0"/>
                                <a:ea typeface="Cambria Math" panose="02040503050406030204" pitchFamily="18" charset="0"/>
                              </a:rPr>
                            </m:ctrlPr>
                          </m:sSubPr>
                          <m:e>
                            <m:r>
                              <a:rPr kumimoji="1" lang="pl-PL" sz="1800" i="1">
                                <a:solidFill>
                                  <a:srgbClr val="0000CC"/>
                                </a:solidFill>
                                <a:latin typeface="Cambria Math" panose="02040503050406030204" pitchFamily="18" charset="0"/>
                                <a:ea typeface="Cambria Math" panose="02040503050406030204" pitchFamily="18" charset="0"/>
                              </a:rPr>
                              <m:t>  </m:t>
                            </m:r>
                            <m:r>
                              <a:rPr kumimoji="1" lang="pl-PL" sz="1800" b="0" i="1" smtClean="0">
                                <a:solidFill>
                                  <a:srgbClr val="0000CC"/>
                                </a:solidFill>
                                <a:latin typeface="Cambria Math" panose="02040503050406030204" pitchFamily="18" charset="0"/>
                                <a:ea typeface="Cambria Math" panose="02040503050406030204" pitchFamily="18" charset="0"/>
                              </a:rPr>
                              <m:t>                    </m:t>
                            </m:r>
                            <m:r>
                              <a:rPr kumimoji="1" lang="pl-PL" sz="1800" b="0" i="1" smtClean="0">
                                <a:solidFill>
                                  <a:srgbClr val="0000CC"/>
                                </a:solidFill>
                                <a:latin typeface="Cambria Math" panose="02040503050406030204" pitchFamily="18" charset="0"/>
                                <a:ea typeface="Cambria Math" panose="02040503050406030204" pitchFamily="18" charset="0"/>
                              </a:rPr>
                              <m:t>𝑣</m:t>
                            </m:r>
                            <m:r>
                              <a:rPr kumimoji="1" lang="pl-PL" sz="1800" i="1">
                                <a:solidFill>
                                  <a:srgbClr val="0000CC"/>
                                </a:solidFill>
                                <a:latin typeface="Cambria Math" panose="02040503050406030204" pitchFamily="18" charset="0"/>
                                <a:ea typeface="Cambria Math" panose="02040503050406030204" pitchFamily="18" charset="0"/>
                              </a:rPr>
                              <m:t>≥</m:t>
                            </m:r>
                          </m:e>
                          <m:sub>
                            <m:r>
                              <a:rPr kumimoji="1" lang="pl-PL" sz="1800" i="1">
                                <a:solidFill>
                                  <a:srgbClr val="0000CC"/>
                                </a:solidFill>
                                <a:latin typeface="Cambria Math" panose="02040503050406030204" pitchFamily="18" charset="0"/>
                                <a:ea typeface="Cambria Math" panose="02040503050406030204" pitchFamily="18" charset="0"/>
                              </a:rPr>
                              <m:t>𝑎</m:t>
                            </m:r>
                          </m:sub>
                        </m:sSub>
                        <m:r>
                          <a:rPr kumimoji="1" lang="pl-PL" sz="1800" b="0" i="1" smtClean="0">
                            <a:solidFill>
                              <a:srgbClr val="0000CC"/>
                            </a:solidFill>
                            <a:latin typeface="Cambria Math" panose="02040503050406030204" pitchFamily="18" charset="0"/>
                            <a:ea typeface="Cambria Math" panose="02040503050406030204" pitchFamily="18" charset="0"/>
                          </a:rPr>
                          <m:t>𝑣</m:t>
                        </m:r>
                      </m:e>
                      <m:sup>
                        <m:r>
                          <a:rPr kumimoji="1" lang="pl-PL" sz="1800" b="0" i="1" smtClean="0">
                            <a:solidFill>
                              <a:srgbClr val="0000CC"/>
                            </a:solidFill>
                            <a:latin typeface="Cambria Math" panose="02040503050406030204" pitchFamily="18" charset="0"/>
                            <a:ea typeface="Cambria Math" panose="02040503050406030204" pitchFamily="18" charset="0"/>
                          </a:rPr>
                          <m:t>′</m:t>
                        </m:r>
                      </m:sup>
                    </m:sSup>
                    <m:r>
                      <a:rPr kumimoji="1" lang="pl-PL" sz="1800" b="0" i="1" smtClean="0">
                        <a:solidFill>
                          <a:srgbClr val="0000CC"/>
                        </a:solidFill>
                        <a:latin typeface="Cambria Math" panose="02040503050406030204" pitchFamily="18" charset="0"/>
                        <a:ea typeface="Cambria Math" panose="02040503050406030204" pitchFamily="18" charset="0"/>
                      </a:rPr>
                      <m:t>:</m:t>
                    </m:r>
                    <m:r>
                      <a:rPr kumimoji="1" lang="pl-PL" sz="1800" b="0" i="1" smtClean="0">
                        <a:solidFill>
                          <a:srgbClr val="0000CC"/>
                        </a:solidFill>
                        <a:latin typeface="Cambria Math" panose="02040503050406030204" pitchFamily="18" charset="0"/>
                        <a:ea typeface="Cambria Math" panose="02040503050406030204" pitchFamily="18" charset="0"/>
                      </a:rPr>
                      <m:t>𝑣</m:t>
                    </m:r>
                    <m:r>
                      <a:rPr kumimoji="1" lang="pl-PL" sz="1800" b="0" i="1" smtClean="0">
                        <a:solidFill>
                          <a:srgbClr val="0000CC"/>
                        </a:solidFill>
                        <a:latin typeface="Cambria Math" panose="02040503050406030204" pitchFamily="18" charset="0"/>
                        <a:ea typeface="Cambria Math" panose="02040503050406030204" pitchFamily="18" charset="0"/>
                      </a:rPr>
                      <m:t> </m:t>
                    </m:r>
                  </m:oMath>
                </a14:m>
                <a:r>
                  <a:rPr kumimoji="1" lang="en-US" sz="1800" b="0" dirty="0">
                    <a:solidFill>
                      <a:srgbClr val="0000CC"/>
                    </a:solidFill>
                    <a:latin typeface="Cambria Math" panose="02040503050406030204" pitchFamily="18" charset="0"/>
                    <a:ea typeface="Cambria Math" panose="02040503050406030204" pitchFamily="18" charset="0"/>
                  </a:rPr>
                  <a:t>prefer</a:t>
                </a:r>
                <a:r>
                  <a:rPr kumimoji="1" lang="pl-PL" sz="1800" b="0" dirty="0">
                    <a:solidFill>
                      <a:srgbClr val="0000CC"/>
                    </a:solidFill>
                    <a:latin typeface="Cambria Math" panose="02040503050406030204" pitchFamily="18" charset="0"/>
                    <a:ea typeface="Cambria Math" panose="02040503050406030204" pitchFamily="18" charset="0"/>
                  </a:rPr>
                  <a:t>r</a:t>
                </a:r>
                <a:r>
                  <a:rPr kumimoji="1" lang="en-US" sz="1800" b="0" dirty="0">
                    <a:solidFill>
                      <a:srgbClr val="0000CC"/>
                    </a:solidFill>
                    <a:latin typeface="Cambria Math" panose="02040503050406030204" pitchFamily="18" charset="0"/>
                    <a:ea typeface="Cambria Math" panose="02040503050406030204" pitchFamily="18" charset="0"/>
                  </a:rPr>
                  <a:t>ed at least as </a:t>
                </a:r>
                <a:r>
                  <a:rPr kumimoji="1" lang="pl-PL" sz="1800" b="0" dirty="0">
                    <a:solidFill>
                      <a:srgbClr val="0000CC"/>
                    </a:solidFill>
                    <a:latin typeface="Cambria Math" panose="02040503050406030204" pitchFamily="18" charset="0"/>
                    <a:ea typeface="Cambria Math" panose="02040503050406030204" pitchFamily="18" charset="0"/>
                  </a:rPr>
                  <a:t>much as  </a:t>
                </a:r>
                <a14:m>
                  <m:oMath xmlns:m="http://schemas.openxmlformats.org/officeDocument/2006/math">
                    <m:sSup>
                      <m:sSupPr>
                        <m:ctrlPr>
                          <a:rPr kumimoji="1" lang="pl-PL" sz="1800" i="1">
                            <a:solidFill>
                              <a:srgbClr val="0000CC"/>
                            </a:solidFill>
                            <a:latin typeface="Cambria Math" panose="02040503050406030204" pitchFamily="18" charset="0"/>
                            <a:ea typeface="Cambria Math" panose="02040503050406030204" pitchFamily="18" charset="0"/>
                          </a:rPr>
                        </m:ctrlPr>
                      </m:sSupPr>
                      <m:e>
                        <m:r>
                          <a:rPr kumimoji="1" lang="pl-PL" sz="1800" i="1">
                            <a:solidFill>
                              <a:srgbClr val="0000CC"/>
                            </a:solidFill>
                            <a:latin typeface="Cambria Math" panose="02040503050406030204" pitchFamily="18" charset="0"/>
                            <a:ea typeface="Cambria Math" panose="02040503050406030204" pitchFamily="18" charset="0"/>
                          </a:rPr>
                          <m:t>𝑣</m:t>
                        </m:r>
                      </m:e>
                      <m:sup>
                        <m:r>
                          <a:rPr kumimoji="1" lang="pl-PL" sz="1800" i="1">
                            <a:solidFill>
                              <a:srgbClr val="0000CC"/>
                            </a:solidFill>
                            <a:latin typeface="Cambria Math" panose="02040503050406030204" pitchFamily="18" charset="0"/>
                            <a:ea typeface="Cambria Math" panose="02040503050406030204" pitchFamily="18" charset="0"/>
                          </a:rPr>
                          <m:t>′</m:t>
                        </m:r>
                      </m:sup>
                    </m:sSup>
                  </m:oMath>
                </a14:m>
                <a:r>
                  <a:rPr kumimoji="1" lang="pl-PL" sz="1800" b="0" i="1" dirty="0">
                    <a:solidFill>
                      <a:srgbClr val="0000CC"/>
                    </a:solidFill>
                    <a:latin typeface="Cambria Math" panose="02040503050406030204" pitchFamily="18" charset="0"/>
                    <a:ea typeface="Cambria Math" panose="02040503050406030204" pitchFamily="18" charset="0"/>
                  </a:rPr>
                  <a:t>,</a:t>
                </a:r>
              </a:p>
              <a:p>
                <a:pPr lvl="0">
                  <a:defRPr/>
                </a:pPr>
                <a:r>
                  <a:rPr kumimoji="1" lang="pl-PL" sz="1800" i="1" dirty="0">
                    <a:solidFill>
                      <a:srgbClr val="0000CC"/>
                    </a:solidFill>
                    <a:latin typeface="Cambria Math" panose="02040503050406030204" pitchFamily="18" charset="0"/>
                    <a:ea typeface="Cambria Math" panose="02040503050406030204" pitchFamily="18" charset="0"/>
                  </a:rPr>
                  <a:t>                      </a:t>
                </a:r>
                <a:r>
                  <a:rPr kumimoji="1" lang="pl-PL" sz="1800" b="0" i="1"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1800" b="0" i="1" smtClean="0">
                            <a:solidFill>
                              <a:srgbClr val="0000CC"/>
                            </a:solidFill>
                            <a:latin typeface="Cambria Math" panose="02040503050406030204" pitchFamily="18" charset="0"/>
                            <a:ea typeface="Cambria Math" panose="02040503050406030204" pitchFamily="18" charset="0"/>
                          </a:rPr>
                        </m:ctrlPr>
                      </m:sSubPr>
                      <m:e>
                        <m:r>
                          <a:rPr kumimoji="1" lang="pl-PL" sz="1800" b="0" i="1" smtClean="0">
                            <a:solidFill>
                              <a:srgbClr val="0000CC"/>
                            </a:solidFill>
                            <a:latin typeface="Cambria Math" panose="02040503050406030204" pitchFamily="18" charset="0"/>
                            <a:ea typeface="Cambria Math" panose="02040503050406030204" pitchFamily="18" charset="0"/>
                          </a:rPr>
                          <m:t>≥</m:t>
                        </m:r>
                      </m:e>
                      <m:sub>
                        <m:r>
                          <a:rPr kumimoji="1" lang="pl-PL" sz="1800" b="0" i="1" smtClean="0">
                            <a:solidFill>
                              <a:srgbClr val="0000CC"/>
                            </a:solidFill>
                            <a:latin typeface="Cambria Math" panose="02040503050406030204" pitchFamily="18" charset="0"/>
                            <a:ea typeface="Cambria Math" panose="02040503050406030204" pitchFamily="18" charset="0"/>
                          </a:rPr>
                          <m:t>𝑎</m:t>
                        </m:r>
                      </m:sub>
                    </m:sSub>
                    <m:d>
                      <m:dPr>
                        <m:ctrlPr>
                          <a:rPr kumimoji="1" lang="pl-PL" sz="1800" b="0" i="1" smtClean="0">
                            <a:solidFill>
                              <a:srgbClr val="0000CC"/>
                            </a:solidFill>
                            <a:latin typeface="Cambria Math" panose="02040503050406030204" pitchFamily="18" charset="0"/>
                            <a:ea typeface="Cambria Math" panose="02040503050406030204" pitchFamily="18" charset="0"/>
                          </a:rPr>
                        </m:ctrlPr>
                      </m:dPr>
                      <m:e>
                        <m:r>
                          <a:rPr kumimoji="1" lang="pl-PL" sz="1800" b="0" i="1" smtClean="0">
                            <a:solidFill>
                              <a:srgbClr val="0000CC"/>
                            </a:solidFill>
                            <a:latin typeface="Cambria Math" panose="02040503050406030204" pitchFamily="18" charset="0"/>
                            <a:ea typeface="Cambria Math" panose="02040503050406030204" pitchFamily="18" charset="0"/>
                          </a:rPr>
                          <m:t>𝑣</m:t>
                        </m:r>
                      </m:e>
                    </m:d>
                    <m:r>
                      <a:rPr kumimoji="1" lang="pl-PL" sz="1800" b="0" i="1" smtClean="0">
                        <a:solidFill>
                          <a:srgbClr val="0000CC"/>
                        </a:solidFill>
                        <a:latin typeface="Cambria Math" panose="02040503050406030204" pitchFamily="18" charset="0"/>
                        <a:ea typeface="Cambria Math" panose="02040503050406030204" pitchFamily="18" charset="0"/>
                      </a:rPr>
                      <m:t>=</m:t>
                    </m:r>
                    <m:d>
                      <m:dPr>
                        <m:begChr m:val="{"/>
                        <m:endChr m:val="}"/>
                        <m:ctrlPr>
                          <a:rPr kumimoji="1" lang="pl-PL" sz="1800" b="0" i="1" smtClean="0">
                            <a:solidFill>
                              <a:srgbClr val="0000CC"/>
                            </a:solidFill>
                            <a:latin typeface="Cambria Math" panose="02040503050406030204" pitchFamily="18" charset="0"/>
                            <a:ea typeface="Cambria Math" panose="02040503050406030204" pitchFamily="18" charset="0"/>
                          </a:rPr>
                        </m:ctrlPr>
                      </m:dPr>
                      <m:e>
                        <m:sSup>
                          <m:sSupPr>
                            <m:ctrlPr>
                              <a:rPr kumimoji="1" lang="pl-PL" sz="1800" b="0" i="1" smtClean="0">
                                <a:solidFill>
                                  <a:srgbClr val="0000CC"/>
                                </a:solidFill>
                                <a:latin typeface="Cambria Math" panose="02040503050406030204" pitchFamily="18" charset="0"/>
                                <a:ea typeface="Cambria Math" panose="02040503050406030204" pitchFamily="18" charset="0"/>
                              </a:rPr>
                            </m:ctrlPr>
                          </m:sSupPr>
                          <m:e>
                            <m:r>
                              <a:rPr kumimoji="1" lang="pl-PL" sz="1800" b="0" i="1" smtClean="0">
                                <a:solidFill>
                                  <a:srgbClr val="0000CC"/>
                                </a:solidFill>
                                <a:latin typeface="Cambria Math" panose="02040503050406030204" pitchFamily="18" charset="0"/>
                                <a:ea typeface="Cambria Math" panose="02040503050406030204" pitchFamily="18" charset="0"/>
                              </a:rPr>
                              <m:t>𝑣</m:t>
                            </m:r>
                          </m:e>
                          <m:sup>
                            <m:r>
                              <a:rPr kumimoji="1" lang="pl-PL" sz="1800" b="0" i="1" smtClean="0">
                                <a:solidFill>
                                  <a:srgbClr val="0000CC"/>
                                </a:solidFill>
                                <a:latin typeface="Cambria Math" panose="02040503050406030204" pitchFamily="18" charset="0"/>
                                <a:ea typeface="Cambria Math" panose="02040503050406030204" pitchFamily="18" charset="0"/>
                              </a:rPr>
                              <m:t>′</m:t>
                            </m:r>
                          </m:sup>
                        </m:sSup>
                        <m:r>
                          <a:rPr kumimoji="1" lang="pl-PL" sz="1800" b="0" i="1" smtClean="0">
                            <a:solidFill>
                              <a:srgbClr val="0000CC"/>
                            </a:solidFill>
                            <a:latin typeface="Cambria Math" panose="02040503050406030204" pitchFamily="18" charset="0"/>
                            <a:ea typeface="Cambria Math" panose="02040503050406030204" pitchFamily="18" charset="0"/>
                          </a:rPr>
                          <m:t>∈</m:t>
                        </m:r>
                        <m:sSub>
                          <m:sSubPr>
                            <m:ctrlPr>
                              <a:rPr kumimoji="1" lang="pl-PL" sz="1800" b="0" i="1" smtClean="0">
                                <a:solidFill>
                                  <a:srgbClr val="0000CC"/>
                                </a:solidFill>
                                <a:latin typeface="Cambria Math" panose="02040503050406030204" pitchFamily="18" charset="0"/>
                                <a:ea typeface="Cambria Math" panose="02040503050406030204" pitchFamily="18" charset="0"/>
                              </a:rPr>
                            </m:ctrlPr>
                          </m:sSubPr>
                          <m:e>
                            <m:r>
                              <a:rPr kumimoji="1" lang="pl-PL" sz="1800" b="0" i="1" smtClean="0">
                                <a:solidFill>
                                  <a:srgbClr val="0000CC"/>
                                </a:solidFill>
                                <a:latin typeface="Cambria Math" panose="02040503050406030204" pitchFamily="18" charset="0"/>
                                <a:ea typeface="Cambria Math" panose="02040503050406030204" pitchFamily="18" charset="0"/>
                              </a:rPr>
                              <m:t>𝑉</m:t>
                            </m:r>
                          </m:e>
                          <m:sub>
                            <m:r>
                              <a:rPr kumimoji="1" lang="pl-PL" sz="1800" b="0" i="1" smtClean="0">
                                <a:solidFill>
                                  <a:srgbClr val="0000CC"/>
                                </a:solidFill>
                                <a:latin typeface="Cambria Math" panose="02040503050406030204" pitchFamily="18" charset="0"/>
                                <a:ea typeface="Cambria Math" panose="02040503050406030204" pitchFamily="18" charset="0"/>
                              </a:rPr>
                              <m:t>𝑎</m:t>
                            </m:r>
                          </m:sub>
                        </m:sSub>
                        <m:r>
                          <a:rPr kumimoji="1" lang="pl-PL" sz="1800" b="0" i="1" smtClean="0">
                            <a:solidFill>
                              <a:srgbClr val="0000CC"/>
                            </a:solidFill>
                            <a:latin typeface="Cambria Math" panose="02040503050406030204" pitchFamily="18" charset="0"/>
                            <a:ea typeface="Cambria Math" panose="02040503050406030204" pitchFamily="18" charset="0"/>
                          </a:rPr>
                          <m:t>:</m:t>
                        </m:r>
                        <m:sSup>
                          <m:sSupPr>
                            <m:ctrlPr>
                              <a:rPr kumimoji="1" lang="pl-PL" sz="1800" i="1">
                                <a:solidFill>
                                  <a:srgbClr val="0000CC"/>
                                </a:solidFill>
                                <a:latin typeface="Cambria Math" panose="02040503050406030204" pitchFamily="18" charset="0"/>
                                <a:ea typeface="Cambria Math" panose="02040503050406030204" pitchFamily="18" charset="0"/>
                              </a:rPr>
                            </m:ctrlPr>
                          </m:sSupPr>
                          <m:e>
                            <m:r>
                              <a:rPr kumimoji="1" lang="pl-PL" sz="1800" i="1">
                                <a:solidFill>
                                  <a:srgbClr val="0000CC"/>
                                </a:solidFill>
                                <a:latin typeface="Cambria Math" panose="02040503050406030204" pitchFamily="18" charset="0"/>
                                <a:ea typeface="Cambria Math" panose="02040503050406030204" pitchFamily="18" charset="0"/>
                              </a:rPr>
                              <m:t>𝑣</m:t>
                            </m:r>
                          </m:e>
                          <m:sup>
                            <m:r>
                              <a:rPr kumimoji="1" lang="pl-PL" sz="1800" i="1">
                                <a:solidFill>
                                  <a:srgbClr val="0000CC"/>
                                </a:solidFill>
                                <a:latin typeface="Cambria Math" panose="02040503050406030204" pitchFamily="18" charset="0"/>
                                <a:ea typeface="Cambria Math" panose="02040503050406030204" pitchFamily="18" charset="0"/>
                              </a:rPr>
                              <m:t>′</m:t>
                            </m:r>
                          </m:sup>
                        </m:sSup>
                        <m:sSub>
                          <m:sSubPr>
                            <m:ctrlPr>
                              <a:rPr kumimoji="1" lang="pl-PL" sz="1800" i="1">
                                <a:solidFill>
                                  <a:srgbClr val="0000CC"/>
                                </a:solidFill>
                                <a:latin typeface="Cambria Math" panose="02040503050406030204" pitchFamily="18" charset="0"/>
                                <a:ea typeface="Cambria Math" panose="02040503050406030204" pitchFamily="18" charset="0"/>
                              </a:rPr>
                            </m:ctrlPr>
                          </m:sSubPr>
                          <m:e>
                            <m:r>
                              <a:rPr kumimoji="1" lang="pl-PL" sz="1800" i="1">
                                <a:solidFill>
                                  <a:srgbClr val="0000CC"/>
                                </a:solidFill>
                                <a:latin typeface="Cambria Math" panose="02040503050406030204" pitchFamily="18" charset="0"/>
                                <a:ea typeface="Cambria Math" panose="02040503050406030204" pitchFamily="18" charset="0"/>
                              </a:rPr>
                              <m:t>≥</m:t>
                            </m:r>
                          </m:e>
                          <m:sub>
                            <m:r>
                              <a:rPr kumimoji="1" lang="pl-PL" sz="1800" i="1">
                                <a:solidFill>
                                  <a:srgbClr val="0000CC"/>
                                </a:solidFill>
                                <a:latin typeface="Cambria Math" panose="02040503050406030204" pitchFamily="18" charset="0"/>
                                <a:ea typeface="Cambria Math" panose="02040503050406030204" pitchFamily="18" charset="0"/>
                              </a:rPr>
                              <m:t>𝑎</m:t>
                            </m:r>
                          </m:sub>
                        </m:sSub>
                        <m:r>
                          <a:rPr kumimoji="1" lang="pl-PL" sz="1800" b="0" i="1" smtClean="0">
                            <a:solidFill>
                              <a:srgbClr val="0000CC"/>
                            </a:solidFill>
                            <a:latin typeface="Cambria Math" panose="02040503050406030204" pitchFamily="18" charset="0"/>
                            <a:ea typeface="Cambria Math" panose="02040503050406030204" pitchFamily="18" charset="0"/>
                          </a:rPr>
                          <m:t>𝑣</m:t>
                        </m:r>
                      </m:e>
                    </m:d>
                    <m:r>
                      <a:rPr kumimoji="1" lang="pl-PL" sz="1800" b="0" i="1" smtClean="0">
                        <a:solidFill>
                          <a:srgbClr val="0000CC"/>
                        </a:solidFill>
                        <a:latin typeface="Cambria Math" panose="02040503050406030204" pitchFamily="18" charset="0"/>
                        <a:ea typeface="Cambria Math" panose="02040503050406030204" pitchFamily="18" charset="0"/>
                      </a:rPr>
                      <m:t>−</m:t>
                    </m:r>
                    <m:r>
                      <m:rPr>
                        <m:sty m:val="p"/>
                      </m:rPr>
                      <a:rPr kumimoji="1" lang="en-US" sz="1800" b="0" i="0" smtClean="0">
                        <a:solidFill>
                          <a:srgbClr val="0000CC"/>
                        </a:solidFill>
                        <a:latin typeface="Cambria Math" panose="02040503050406030204" pitchFamily="18" charset="0"/>
                        <a:ea typeface="Cambria Math" panose="02040503050406030204" pitchFamily="18" charset="0"/>
                      </a:rPr>
                      <m:t>neighborhood</m:t>
                    </m:r>
                    <m:r>
                      <a:rPr kumimoji="1" lang="en-US" sz="1800" b="0" i="0" smtClean="0">
                        <a:solidFill>
                          <a:srgbClr val="0000CC"/>
                        </a:solidFill>
                        <a:latin typeface="Cambria Math" panose="02040503050406030204" pitchFamily="18" charset="0"/>
                        <a:ea typeface="Cambria Math" panose="02040503050406030204" pitchFamily="18" charset="0"/>
                      </a:rPr>
                      <m:t> </m:t>
                    </m:r>
                    <m:r>
                      <m:rPr>
                        <m:sty m:val="p"/>
                      </m:rPr>
                      <a:rPr kumimoji="1" lang="en-US" sz="1800" b="0" i="0" smtClean="0">
                        <a:solidFill>
                          <a:srgbClr val="0000CC"/>
                        </a:solidFill>
                        <a:latin typeface="Cambria Math" panose="02040503050406030204" pitchFamily="18" charset="0"/>
                        <a:ea typeface="Cambria Math" panose="02040503050406030204" pitchFamily="18" charset="0"/>
                      </a:rPr>
                      <m:t>of</m:t>
                    </m:r>
                    <m:r>
                      <a:rPr kumimoji="1" lang="pl-PL" sz="1800" b="0" i="0" smtClean="0">
                        <a:solidFill>
                          <a:srgbClr val="0000CC"/>
                        </a:solidFill>
                        <a:latin typeface="Cambria Math" panose="02040503050406030204" pitchFamily="18" charset="0"/>
                        <a:ea typeface="Cambria Math" panose="02040503050406030204" pitchFamily="18" charset="0"/>
                      </a:rPr>
                      <m:t> </m:t>
                    </m:r>
                    <m:r>
                      <m:rPr>
                        <m:sty m:val="p"/>
                      </m:rPr>
                      <a:rPr kumimoji="1" lang="pl-PL" sz="1800" b="0" i="0" smtClean="0">
                        <a:solidFill>
                          <a:srgbClr val="0000CC"/>
                        </a:solidFill>
                        <a:latin typeface="Cambria Math" panose="02040503050406030204" pitchFamily="18" charset="0"/>
                        <a:ea typeface="Cambria Math" panose="02040503050406030204" pitchFamily="18" charset="0"/>
                      </a:rPr>
                      <m:t>values</m:t>
                    </m:r>
                    <m:r>
                      <a:rPr kumimoji="1" lang="pl-PL" sz="1800" b="0" i="0" smtClean="0">
                        <a:solidFill>
                          <a:srgbClr val="0000CC"/>
                        </a:solidFill>
                        <a:latin typeface="Cambria Math" panose="02040503050406030204" pitchFamily="18" charset="0"/>
                        <a:ea typeface="Cambria Math" panose="02040503050406030204" pitchFamily="18" charset="0"/>
                      </a:rPr>
                      <m:t> </m:t>
                    </m:r>
                    <m:r>
                      <m:rPr>
                        <m:sty m:val="p"/>
                      </m:rPr>
                      <a:rPr kumimoji="1" lang="pl-PL" sz="1800" b="0" i="0" smtClean="0">
                        <a:solidFill>
                          <a:srgbClr val="0000CC"/>
                        </a:solidFill>
                        <a:latin typeface="Cambria Math" panose="02040503050406030204" pitchFamily="18" charset="0"/>
                        <a:ea typeface="Cambria Math" panose="02040503050406030204" pitchFamily="18" charset="0"/>
                      </a:rPr>
                      <m:t>of</m:t>
                    </m:r>
                    <m:r>
                      <a:rPr kumimoji="1" lang="pl-PL" sz="1800" b="0" i="0" smtClean="0">
                        <a:solidFill>
                          <a:srgbClr val="0000CC"/>
                        </a:solidFill>
                        <a:latin typeface="Cambria Math" panose="02040503050406030204" pitchFamily="18" charset="0"/>
                        <a:ea typeface="Cambria Math" panose="02040503050406030204" pitchFamily="18" charset="0"/>
                      </a:rPr>
                      <m:t> </m:t>
                    </m:r>
                    <m:r>
                      <a:rPr kumimoji="1" lang="pl-PL" sz="1800" b="0" i="1" smtClean="0">
                        <a:solidFill>
                          <a:srgbClr val="0000CC"/>
                        </a:solidFill>
                        <a:latin typeface="Cambria Math" panose="02040503050406030204" pitchFamily="18" charset="0"/>
                        <a:ea typeface="Cambria Math" panose="02040503050406030204" pitchFamily="18" charset="0"/>
                      </a:rPr>
                      <m:t>𝑎</m:t>
                    </m:r>
                    <m:r>
                      <a:rPr kumimoji="1" lang="pl-PL" sz="1800" b="0" i="1" smtClean="0">
                        <a:solidFill>
                          <a:srgbClr val="0000CC"/>
                        </a:solidFill>
                        <a:latin typeface="Cambria Math" panose="02040503050406030204" pitchFamily="18" charset="0"/>
                        <a:ea typeface="Cambria Math" panose="02040503050406030204" pitchFamily="18" charset="0"/>
                      </a:rPr>
                      <m:t>  </m:t>
                    </m:r>
                    <m:r>
                      <m:rPr>
                        <m:sty m:val="p"/>
                      </m:rPr>
                      <a:rPr kumimoji="1" lang="pl-PL" sz="1800" b="0" i="0" smtClean="0">
                        <a:solidFill>
                          <a:srgbClr val="0000CC"/>
                        </a:solidFill>
                        <a:latin typeface="Cambria Math" panose="02040503050406030204" pitchFamily="18" charset="0"/>
                        <a:ea typeface="Cambria Math" panose="02040503050406030204" pitchFamily="18" charset="0"/>
                      </a:rPr>
                      <m:t>dominating</m:t>
                    </m:r>
                    <m:r>
                      <a:rPr kumimoji="1" lang="pl-PL" sz="1800" b="0" i="0" smtClean="0">
                        <a:solidFill>
                          <a:srgbClr val="0000CC"/>
                        </a:solidFill>
                        <a:latin typeface="Cambria Math" panose="02040503050406030204" pitchFamily="18" charset="0"/>
                        <a:ea typeface="Cambria Math" panose="02040503050406030204" pitchFamily="18" charset="0"/>
                      </a:rPr>
                      <m:t> </m:t>
                    </m:r>
                    <m:r>
                      <a:rPr kumimoji="1" lang="pl-PL" sz="1800" b="0" i="1" smtClean="0">
                        <a:solidFill>
                          <a:srgbClr val="0000CC"/>
                        </a:solidFill>
                        <a:latin typeface="Cambria Math" panose="02040503050406030204" pitchFamily="18" charset="0"/>
                        <a:ea typeface="Cambria Math" panose="02040503050406030204" pitchFamily="18" charset="0"/>
                      </a:rPr>
                      <m:t>𝑣</m:t>
                    </m:r>
                  </m:oMath>
                </a14:m>
                <a:r>
                  <a:rPr kumimoji="1" lang="pl-PL" sz="1800" b="0" i="1" dirty="0">
                    <a:solidFill>
                      <a:srgbClr val="0000CC"/>
                    </a:solidFill>
                    <a:latin typeface="Cambria Math" panose="02040503050406030204" pitchFamily="18" charset="0"/>
                    <a:ea typeface="Cambria Math" panose="02040503050406030204" pitchFamily="18" charset="0"/>
                  </a:rPr>
                  <a:t>,</a:t>
                </a:r>
              </a:p>
              <a:p>
                <a:pPr lvl="0">
                  <a:defRPr/>
                </a:pPr>
                <a14:m>
                  <m:oMath xmlns:m="http://schemas.openxmlformats.org/officeDocument/2006/math">
                    <m:sSub>
                      <m:sSubPr>
                        <m:ctrlP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ctrlPr>
                      </m:sSubPr>
                      <m:e>
                        <m:r>
                          <a:rPr kumimoji="1" lang="pl-PL" sz="18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𝐺𝐴</m:t>
                        </m:r>
                      </m:e>
                      <m:sub>
                        <m: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𝐼𝑆</m:t>
                        </m:r>
                      </m:sub>
                    </m:sSub>
                    <m:r>
                      <a:rPr kumimoji="1" lang="pl-PL" sz="1800" b="0" i="1"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1800" b="0" i="0"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algebra</m:t>
                    </m:r>
                    <m:r>
                      <a:rPr kumimoji="1" lang="pl-PL" sz="1800" b="0" i="0"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1800" b="0" i="0"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of</m:t>
                    </m:r>
                    <m:r>
                      <a:rPr kumimoji="1" lang="pl-PL" sz="1800" b="0" i="0"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1800" b="0" i="0" u="none" strike="noStrike" kern="1200" cap="none" spc="0" normalizeH="0" baseline="0" noProof="0">
                        <a:ln>
                          <a:noFill/>
                        </a:ln>
                        <a:solidFill>
                          <a:srgbClr val="0000CC"/>
                        </a:solidFill>
                        <a:effectLst/>
                        <a:uLnTx/>
                        <a:uFillTx/>
                        <a:latin typeface="Cambria Math" panose="02040503050406030204" pitchFamily="18" charset="0"/>
                        <a:ea typeface="Cambria Math" panose="02040503050406030204" pitchFamily="18" charset="0"/>
                      </a:rPr>
                      <m:t>granules</m:t>
                    </m:r>
                    <m:r>
                      <a:rPr kumimoji="1" lang="pl-PL" sz="1800" b="0" i="0"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1800" b="0" i="0"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generated</m:t>
                    </m:r>
                    <m:r>
                      <a:rPr kumimoji="1" lang="pl-PL" sz="1800" b="0" i="0"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1800" b="0" i="0"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from</m:t>
                    </m:r>
                    <m:r>
                      <a:rPr kumimoji="1" lang="pl-PL" sz="1800" b="0" i="0"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1800" b="0" i="0"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neighborhoods</m:t>
                    </m:r>
                  </m:oMath>
                </a14:m>
                <a:r>
                  <a:rPr kumimoji="1" lang="pl-PL" sz="1800" b="0" i="0"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rPr>
                  <a:t> </a:t>
                </a:r>
                <a:r>
                  <a:rPr kumimoji="1" lang="en-US" sz="1800" dirty="0">
                    <a:solidFill>
                      <a:srgbClr val="0000CC"/>
                    </a:solidFill>
                    <a:latin typeface="Cambria Math" panose="02040503050406030204" pitchFamily="18" charset="0"/>
                    <a:ea typeface="Cambria Math" panose="02040503050406030204" pitchFamily="18" charset="0"/>
                  </a:rPr>
                  <a:t>defined</a:t>
                </a:r>
                <a:r>
                  <a:rPr kumimoji="1" lang="pl-PL" sz="18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r>
                      <a:rPr kumimoji="1" lang="pl-PL" sz="1800" noProof="1">
                        <a:solidFill>
                          <a:srgbClr val="0000CC"/>
                        </a:solidFill>
                        <a:latin typeface="Cambria Math" panose="02040503050406030204" pitchFamily="18" charset="0"/>
                        <a:ea typeface="Cambria Math" panose="02040503050406030204" pitchFamily="18" charset="0"/>
                      </a:rPr>
                      <m:t> </m:t>
                    </m:r>
                    <m:r>
                      <m:rPr>
                        <m:sty m:val="p"/>
                      </m:rPr>
                      <a:rPr kumimoji="1" lang="pl-PL" sz="1800" noProof="1">
                        <a:solidFill>
                          <a:srgbClr val="0000CC"/>
                        </a:solidFill>
                        <a:latin typeface="Cambria Math" panose="02040503050406030204" pitchFamily="18" charset="0"/>
                        <a:ea typeface="Cambria Math" panose="02040503050406030204" pitchFamily="18" charset="0"/>
                      </a:rPr>
                      <m:t>for</m:t>
                    </m:r>
                    <m:r>
                      <a:rPr kumimoji="1" lang="pl-PL" sz="1800" b="0" i="1" noProof="1" smtClean="0">
                        <a:solidFill>
                          <a:srgbClr val="0000CC"/>
                        </a:solidFill>
                        <a:latin typeface="Cambria Math" panose="02040503050406030204" pitchFamily="18" charset="0"/>
                        <a:ea typeface="Cambria Math" panose="02040503050406030204" pitchFamily="18" charset="0"/>
                      </a:rPr>
                      <m:t> </m:t>
                    </m:r>
                    <m:r>
                      <a:rPr kumimoji="1" lang="pl-PL" sz="1800" i="1" noProof="1">
                        <a:solidFill>
                          <a:srgbClr val="0000CC"/>
                        </a:solidFill>
                        <a:latin typeface="Cambria Math" panose="02040503050406030204" pitchFamily="18" charset="0"/>
                        <a:ea typeface="Cambria Math" panose="02040503050406030204" pitchFamily="18" charset="0"/>
                      </a:rPr>
                      <m:t>𝑎</m:t>
                    </m:r>
                    <m:r>
                      <a:rPr kumimoji="1" lang="pl-PL" sz="1800" i="1" noProof="1">
                        <a:solidFill>
                          <a:srgbClr val="0000CC"/>
                        </a:solidFill>
                        <a:latin typeface="Cambria Math" panose="02040503050406030204" pitchFamily="18" charset="0"/>
                        <a:ea typeface="Cambria Math" panose="02040503050406030204" pitchFamily="18" charset="0"/>
                      </a:rPr>
                      <m:t>∈</m:t>
                    </m:r>
                    <m:r>
                      <a:rPr kumimoji="1" lang="pl-PL" sz="1800" i="1" noProof="1">
                        <a:solidFill>
                          <a:srgbClr val="0000CC"/>
                        </a:solidFill>
                        <a:latin typeface="Cambria Math" panose="02040503050406030204" pitchFamily="18" charset="0"/>
                        <a:ea typeface="Cambria Math" panose="02040503050406030204" pitchFamily="18" charset="0"/>
                      </a:rPr>
                      <m:t>𝐴</m:t>
                    </m:r>
                  </m:oMath>
                </a14:m>
                <a:endParaRPr kumimoji="1" lang="pl-PL" sz="1800" b="0" i="0"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endParaRPr>
              </a:p>
              <a:p>
                <a:pPr lvl="0">
                  <a:defRPr/>
                </a:pPr>
                <a:r>
                  <a:rPr kumimoji="1" lang="pl-PL" sz="1800" dirty="0">
                    <a:solidFill>
                      <a:srgbClr val="0000CC"/>
                    </a:solidFill>
                    <a:latin typeface="Cambria Math" panose="02040503050406030204" pitchFamily="18" charset="0"/>
                    <a:ea typeface="Cambria Math" panose="02040503050406030204" pitchFamily="18" charset="0"/>
                  </a:rPr>
                  <a:t>                      by </a:t>
                </a:r>
                <a14:m>
                  <m:oMath xmlns:m="http://schemas.openxmlformats.org/officeDocument/2006/math">
                    <m:sSub>
                      <m:sSubPr>
                        <m:ctrlPr>
                          <a:rPr kumimoji="1" lang="pl-PL" sz="1800" i="1" noProof="1" smtClean="0">
                            <a:solidFill>
                              <a:srgbClr val="0000CC"/>
                            </a:solidFill>
                            <a:latin typeface="Cambria Math" panose="02040503050406030204" pitchFamily="18" charset="0"/>
                            <a:ea typeface="Cambria Math" panose="02040503050406030204" pitchFamily="18" charset="0"/>
                          </a:rPr>
                        </m:ctrlPr>
                      </m:sSubPr>
                      <m:e>
                        <m:r>
                          <a:rPr kumimoji="1" lang="pl-PL" sz="1800" i="1" noProof="1" smtClean="0">
                            <a:solidFill>
                              <a:srgbClr val="0000CC"/>
                            </a:solidFill>
                            <a:latin typeface="Cambria Math" panose="02040503050406030204" pitchFamily="18" charset="0"/>
                            <a:ea typeface="Cambria Math" panose="02040503050406030204" pitchFamily="18" charset="0"/>
                          </a:rPr>
                          <m:t>𝜏</m:t>
                        </m:r>
                      </m:e>
                      <m:sub>
                        <m:r>
                          <a:rPr kumimoji="1" lang="pl-PL" sz="1800" b="0" i="1" noProof="1" smtClean="0">
                            <a:solidFill>
                              <a:srgbClr val="0000CC"/>
                            </a:solidFill>
                            <a:latin typeface="Cambria Math" panose="02040503050406030204" pitchFamily="18" charset="0"/>
                            <a:ea typeface="Cambria Math" panose="02040503050406030204" pitchFamily="18" charset="0"/>
                          </a:rPr>
                          <m:t>𝑎</m:t>
                        </m:r>
                      </m:sub>
                    </m:sSub>
                    <m:d>
                      <m:dPr>
                        <m:ctrlPr>
                          <a:rPr kumimoji="1" lang="pl-PL" sz="1800" b="0" i="1" noProof="1" smtClean="0">
                            <a:solidFill>
                              <a:srgbClr val="0000CC"/>
                            </a:solidFill>
                            <a:latin typeface="Cambria Math" panose="02040503050406030204" pitchFamily="18" charset="0"/>
                            <a:ea typeface="Cambria Math" panose="02040503050406030204" pitchFamily="18" charset="0"/>
                          </a:rPr>
                        </m:ctrlPr>
                      </m:dPr>
                      <m:e>
                        <m:r>
                          <a:rPr kumimoji="1" lang="pl-PL" sz="1800" b="0" i="1" noProof="1" smtClean="0">
                            <a:solidFill>
                              <a:srgbClr val="0000CC"/>
                            </a:solidFill>
                            <a:latin typeface="Cambria Math" panose="02040503050406030204" pitchFamily="18" charset="0"/>
                            <a:ea typeface="Cambria Math" panose="02040503050406030204" pitchFamily="18" charset="0"/>
                          </a:rPr>
                          <m:t>𝑥</m:t>
                        </m:r>
                      </m:e>
                    </m:d>
                    <m:r>
                      <a:rPr kumimoji="1" lang="pl-PL" sz="1800" b="0" i="1" noProof="1" smtClean="0">
                        <a:solidFill>
                          <a:srgbClr val="0000CC"/>
                        </a:solidFill>
                        <a:latin typeface="Cambria Math" panose="02040503050406030204" pitchFamily="18" charset="0"/>
                        <a:ea typeface="Cambria Math" panose="02040503050406030204" pitchFamily="18" charset="0"/>
                      </a:rPr>
                      <m:t>=</m:t>
                    </m:r>
                    <m:d>
                      <m:dPr>
                        <m:begChr m:val="{"/>
                        <m:endChr m:val="}"/>
                        <m:ctrlPr>
                          <a:rPr kumimoji="1" lang="pl-PL" sz="1800" b="0" i="1" noProof="1" smtClean="0">
                            <a:solidFill>
                              <a:srgbClr val="0000CC"/>
                            </a:solidFill>
                            <a:latin typeface="Cambria Math" panose="02040503050406030204" pitchFamily="18" charset="0"/>
                            <a:ea typeface="Cambria Math" panose="02040503050406030204" pitchFamily="18" charset="0"/>
                          </a:rPr>
                        </m:ctrlPr>
                      </m:dPr>
                      <m:e>
                        <m:r>
                          <a:rPr kumimoji="1" lang="pl-PL" sz="1800" b="0" i="1" noProof="1" smtClean="0">
                            <a:solidFill>
                              <a:srgbClr val="0000CC"/>
                            </a:solidFill>
                            <a:latin typeface="Cambria Math" panose="02040503050406030204" pitchFamily="18" charset="0"/>
                            <a:ea typeface="Cambria Math" panose="02040503050406030204" pitchFamily="18" charset="0"/>
                          </a:rPr>
                          <m:t>𝑦</m:t>
                        </m:r>
                        <m:r>
                          <a:rPr kumimoji="1" lang="pl-PL" sz="1800" b="0" i="1" noProof="1" smtClean="0">
                            <a:solidFill>
                              <a:srgbClr val="0000CC"/>
                            </a:solidFill>
                            <a:latin typeface="Cambria Math" panose="02040503050406030204" pitchFamily="18" charset="0"/>
                            <a:ea typeface="Cambria Math" panose="02040503050406030204" pitchFamily="18" charset="0"/>
                          </a:rPr>
                          <m:t>𝜖</m:t>
                        </m:r>
                        <m:r>
                          <a:rPr kumimoji="1" lang="pl-PL" sz="1800" b="0" i="1" noProof="1" smtClean="0">
                            <a:solidFill>
                              <a:srgbClr val="0000CC"/>
                            </a:solidFill>
                            <a:latin typeface="Cambria Math" panose="02040503050406030204" pitchFamily="18" charset="0"/>
                            <a:ea typeface="Cambria Math" panose="02040503050406030204" pitchFamily="18" charset="0"/>
                          </a:rPr>
                          <m:t>𝑈</m:t>
                        </m:r>
                        <m:r>
                          <a:rPr kumimoji="1" lang="pl-PL" sz="1800" b="0" i="1" noProof="1" smtClean="0">
                            <a:solidFill>
                              <a:srgbClr val="0000CC"/>
                            </a:solidFill>
                            <a:latin typeface="Cambria Math" panose="02040503050406030204" pitchFamily="18" charset="0"/>
                            <a:ea typeface="Cambria Math" panose="02040503050406030204" pitchFamily="18" charset="0"/>
                          </a:rPr>
                          <m:t>:</m:t>
                        </m:r>
                        <m:r>
                          <a:rPr kumimoji="1" lang="pl-PL" sz="1800" b="0" i="1" noProof="1" smtClean="0">
                            <a:solidFill>
                              <a:srgbClr val="0000CC"/>
                            </a:solidFill>
                            <a:latin typeface="Cambria Math" panose="02040503050406030204" pitchFamily="18" charset="0"/>
                            <a:ea typeface="Cambria Math" panose="02040503050406030204" pitchFamily="18" charset="0"/>
                          </a:rPr>
                          <m:t>𝑎</m:t>
                        </m:r>
                        <m:r>
                          <a:rPr kumimoji="1" lang="pl-PL" sz="1800" b="0" i="1" noProof="1" smtClean="0">
                            <a:solidFill>
                              <a:srgbClr val="0000CC"/>
                            </a:solidFill>
                            <a:latin typeface="Cambria Math" panose="02040503050406030204" pitchFamily="18" charset="0"/>
                            <a:ea typeface="Cambria Math" panose="02040503050406030204" pitchFamily="18" charset="0"/>
                          </a:rPr>
                          <m:t>(</m:t>
                        </m:r>
                        <m:r>
                          <a:rPr kumimoji="1" lang="pl-PL" sz="1800" b="0" i="1" noProof="1" smtClean="0">
                            <a:solidFill>
                              <a:srgbClr val="0000CC"/>
                            </a:solidFill>
                            <a:latin typeface="Cambria Math" panose="02040503050406030204" pitchFamily="18" charset="0"/>
                            <a:ea typeface="Cambria Math" panose="02040503050406030204" pitchFamily="18" charset="0"/>
                          </a:rPr>
                          <m:t>𝑦</m:t>
                        </m:r>
                        <m:r>
                          <a:rPr kumimoji="1" lang="pl-PL" sz="1800" b="0" i="1" noProof="1" smtClean="0">
                            <a:solidFill>
                              <a:srgbClr val="0000CC"/>
                            </a:solidFill>
                            <a:latin typeface="Cambria Math" panose="02040503050406030204" pitchFamily="18" charset="0"/>
                            <a:ea typeface="Cambria Math" panose="02040503050406030204" pitchFamily="18" charset="0"/>
                          </a:rPr>
                          <m:t>)</m:t>
                        </m:r>
                        <m:sSub>
                          <m:sSubPr>
                            <m:ctrlPr>
                              <a:rPr kumimoji="1" lang="pl-PL" sz="1800" i="1">
                                <a:solidFill>
                                  <a:srgbClr val="0000CC"/>
                                </a:solidFill>
                                <a:latin typeface="Cambria Math" panose="02040503050406030204" pitchFamily="18" charset="0"/>
                                <a:ea typeface="Cambria Math" panose="02040503050406030204" pitchFamily="18" charset="0"/>
                              </a:rPr>
                            </m:ctrlPr>
                          </m:sSubPr>
                          <m:e>
                            <m:r>
                              <a:rPr kumimoji="1" lang="pl-PL" sz="1800" i="1">
                                <a:solidFill>
                                  <a:srgbClr val="0000CC"/>
                                </a:solidFill>
                                <a:latin typeface="Cambria Math" panose="02040503050406030204" pitchFamily="18" charset="0"/>
                                <a:ea typeface="Cambria Math" panose="02040503050406030204" pitchFamily="18" charset="0"/>
                              </a:rPr>
                              <m:t>  ≥</m:t>
                            </m:r>
                          </m:e>
                          <m:sub>
                            <m:r>
                              <a:rPr kumimoji="1" lang="pl-PL" sz="1800" b="0" i="1" smtClean="0">
                                <a:solidFill>
                                  <a:srgbClr val="0000CC"/>
                                </a:solidFill>
                                <a:latin typeface="Cambria Math" panose="02040503050406030204" pitchFamily="18" charset="0"/>
                                <a:ea typeface="Cambria Math" panose="02040503050406030204" pitchFamily="18" charset="0"/>
                              </a:rPr>
                              <m:t>𝑎</m:t>
                            </m:r>
                          </m:sub>
                        </m:sSub>
                        <m:r>
                          <a:rPr kumimoji="1" lang="pl-PL" sz="1800" b="0" i="1" smtClean="0">
                            <a:solidFill>
                              <a:srgbClr val="0000CC"/>
                            </a:solidFill>
                            <a:latin typeface="Cambria Math" panose="02040503050406030204" pitchFamily="18" charset="0"/>
                            <a:ea typeface="Cambria Math" panose="02040503050406030204" pitchFamily="18" charset="0"/>
                          </a:rPr>
                          <m:t>𝑎</m:t>
                        </m:r>
                        <m:r>
                          <a:rPr kumimoji="1" lang="pl-PL" sz="1800" b="0" i="1" smtClean="0">
                            <a:solidFill>
                              <a:srgbClr val="0000CC"/>
                            </a:solidFill>
                            <a:latin typeface="Cambria Math" panose="02040503050406030204" pitchFamily="18" charset="0"/>
                            <a:ea typeface="Cambria Math" panose="02040503050406030204" pitchFamily="18" charset="0"/>
                          </a:rPr>
                          <m:t>(</m:t>
                        </m:r>
                        <m:r>
                          <a:rPr kumimoji="1" lang="pl-PL" sz="1800" b="0" i="1" smtClean="0">
                            <a:solidFill>
                              <a:srgbClr val="0000CC"/>
                            </a:solidFill>
                            <a:latin typeface="Cambria Math" panose="02040503050406030204" pitchFamily="18" charset="0"/>
                            <a:ea typeface="Cambria Math" panose="02040503050406030204" pitchFamily="18" charset="0"/>
                          </a:rPr>
                          <m:t>𝑥</m:t>
                        </m:r>
                        <m:r>
                          <a:rPr kumimoji="1" lang="pl-PL" sz="1800" b="0" i="1" smtClean="0">
                            <a:solidFill>
                              <a:srgbClr val="0000CC"/>
                            </a:solidFill>
                            <a:latin typeface="Cambria Math" panose="02040503050406030204" pitchFamily="18" charset="0"/>
                            <a:ea typeface="Cambria Math" panose="02040503050406030204" pitchFamily="18" charset="0"/>
                          </a:rPr>
                          <m:t>)</m:t>
                        </m:r>
                      </m:e>
                    </m:d>
                    <m:r>
                      <a:rPr kumimoji="1" lang="pl-PL" sz="1800" b="0" i="1" noProof="1" smtClean="0">
                        <a:solidFill>
                          <a:srgbClr val="0000CC"/>
                        </a:solidFill>
                        <a:latin typeface="Cambria Math" panose="02040503050406030204" pitchFamily="18" charset="0"/>
                        <a:ea typeface="Cambria Math" panose="02040503050406030204" pitchFamily="18" charset="0"/>
                      </a:rPr>
                      <m:t> </m:t>
                    </m:r>
                    <m:r>
                      <m:rPr>
                        <m:sty m:val="p"/>
                      </m:rPr>
                      <a:rPr kumimoji="1" lang="pl-PL" sz="1800" b="0" i="0" noProof="1" smtClean="0">
                        <a:solidFill>
                          <a:srgbClr val="0000CC"/>
                        </a:solidFill>
                        <a:latin typeface="Cambria Math" panose="02040503050406030204" pitchFamily="18" charset="0"/>
                        <a:ea typeface="Cambria Math" panose="02040503050406030204" pitchFamily="18" charset="0"/>
                      </a:rPr>
                      <m:t>for</m:t>
                    </m:r>
                    <m:r>
                      <a:rPr kumimoji="1" lang="pl-PL" sz="1800" b="0" i="1" noProof="1" smtClean="0">
                        <a:solidFill>
                          <a:srgbClr val="0000CC"/>
                        </a:solidFill>
                        <a:latin typeface="Cambria Math" panose="02040503050406030204" pitchFamily="18" charset="0"/>
                        <a:ea typeface="Cambria Math" panose="02040503050406030204" pitchFamily="18" charset="0"/>
                      </a:rPr>
                      <m:t> </m:t>
                    </m:r>
                    <m:r>
                      <a:rPr kumimoji="1" lang="pl-PL" sz="1800" b="0" i="1" noProof="1" smtClean="0">
                        <a:solidFill>
                          <a:srgbClr val="0000CC"/>
                        </a:solidFill>
                        <a:latin typeface="Cambria Math" panose="02040503050406030204" pitchFamily="18" charset="0"/>
                        <a:ea typeface="Cambria Math" panose="02040503050406030204" pitchFamily="18" charset="0"/>
                      </a:rPr>
                      <m:t>𝑥</m:t>
                    </m:r>
                    <m:r>
                      <a:rPr kumimoji="1" lang="pl-PL" sz="1800" i="1" noProof="1">
                        <a:solidFill>
                          <a:srgbClr val="0000CC"/>
                        </a:solidFill>
                        <a:latin typeface="Cambria Math" panose="02040503050406030204" pitchFamily="18" charset="0"/>
                        <a:ea typeface="Cambria Math" panose="02040503050406030204" pitchFamily="18" charset="0"/>
                      </a:rPr>
                      <m:t>𝜖</m:t>
                    </m:r>
                    <m:r>
                      <a:rPr kumimoji="1" lang="pl-PL" sz="1800" i="1" noProof="1">
                        <a:solidFill>
                          <a:srgbClr val="0000CC"/>
                        </a:solidFill>
                        <a:latin typeface="Cambria Math" panose="02040503050406030204" pitchFamily="18" charset="0"/>
                        <a:ea typeface="Cambria Math" panose="02040503050406030204" pitchFamily="18" charset="0"/>
                      </a:rPr>
                      <m:t>𝑈</m:t>
                    </m:r>
                    <m:r>
                      <a:rPr kumimoji="1" lang="pl-PL" sz="1800" b="0" i="1" noProof="1" smtClean="0">
                        <a:solidFill>
                          <a:srgbClr val="0000CC"/>
                        </a:solidFill>
                        <a:latin typeface="Cambria Math" panose="02040503050406030204" pitchFamily="18" charset="0"/>
                        <a:ea typeface="Cambria Math" panose="02040503050406030204" pitchFamily="18" charset="0"/>
                      </a:rPr>
                      <m:t>  </m:t>
                    </m:r>
                    <m:r>
                      <m:rPr>
                        <m:sty m:val="p"/>
                      </m:rPr>
                      <a:rPr kumimoji="1" lang="pl-PL" sz="1800" i="0" noProof="1">
                        <a:solidFill>
                          <a:srgbClr val="0000CC"/>
                        </a:solidFill>
                        <a:latin typeface="Cambria Math" panose="02040503050406030204" pitchFamily="18" charset="0"/>
                        <a:ea typeface="Cambria Math" panose="02040503050406030204" pitchFamily="18" charset="0"/>
                      </a:rPr>
                      <m:t>an</m:t>
                    </m:r>
                    <m:r>
                      <m:rPr>
                        <m:sty m:val="p"/>
                      </m:rPr>
                      <a:rPr kumimoji="1" lang="pl-PL" sz="1800" b="0" i="0" noProof="1" smtClean="0">
                        <a:solidFill>
                          <a:srgbClr val="0000CC"/>
                        </a:solidFill>
                        <a:latin typeface="Cambria Math" panose="02040503050406030204" pitchFamily="18" charset="0"/>
                        <a:ea typeface="Cambria Math" panose="02040503050406030204" pitchFamily="18" charset="0"/>
                      </a:rPr>
                      <m:t>d</m:t>
                    </m:r>
                    <m:r>
                      <a:rPr kumimoji="1" lang="pl-PL" sz="18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1800" i="1" noProof="1">
                        <a:solidFill>
                          <a:srgbClr val="0000CC"/>
                        </a:solidFill>
                        <a:latin typeface="Cambria Math" panose="02040503050406030204" pitchFamily="18" charset="0"/>
                        <a:ea typeface="Cambria Math" panose="02040503050406030204" pitchFamily="18" charset="0"/>
                      </a:rPr>
                      <m:t>their</m:t>
                    </m:r>
                    <m:r>
                      <a:rPr kumimoji="1" lang="pl-PL" sz="1800" i="1" noProof="1">
                        <a:solidFill>
                          <a:srgbClr val="0000CC"/>
                        </a:solidFill>
                        <a:latin typeface="Cambria Math" panose="02040503050406030204" pitchFamily="18" charset="0"/>
                        <a:ea typeface="Cambria Math" panose="02040503050406030204" pitchFamily="18" charset="0"/>
                      </a:rPr>
                      <m:t> </m:t>
                    </m:r>
                    <m:r>
                      <m:rPr>
                        <m:sty m:val="p"/>
                      </m:rPr>
                      <a:rPr kumimoji="1" lang="pl-PL" sz="1800" i="1" noProof="1">
                        <a:solidFill>
                          <a:srgbClr val="0000CC"/>
                        </a:solidFill>
                        <a:latin typeface="Cambria Math" panose="02040503050406030204" pitchFamily="18" charset="0"/>
                        <a:ea typeface="Cambria Math" panose="02040503050406030204" pitchFamily="18" charset="0"/>
                      </a:rPr>
                      <m:t>intersections</m:t>
                    </m:r>
                  </m:oMath>
                </a14:m>
                <a:endParaRPr kumimoji="1" lang="pl-PL" sz="1800" i="1" dirty="0">
                  <a:solidFill>
                    <a:srgbClr val="0000CC"/>
                  </a:solidFill>
                  <a:latin typeface="Cambria Math" panose="02040503050406030204" pitchFamily="18" charset="0"/>
                  <a:ea typeface="Cambria Math" panose="02040503050406030204" pitchFamily="18" charset="0"/>
                </a:endParaRPr>
              </a:p>
              <a:p>
                <a:pPr lvl="0">
                  <a:defRPr/>
                </a:pPr>
                <a:r>
                  <a:rPr kumimoji="1" lang="pl-PL" sz="1800" dirty="0">
                    <a:solidFill>
                      <a:srgbClr val="000099"/>
                    </a:solidFill>
                    <a:latin typeface="Cambria Math" panose="02040503050406030204" pitchFamily="18" charset="0"/>
                    <a:ea typeface="Cambria Math" panose="02040503050406030204" pitchFamily="18" charset="0"/>
                  </a:rPr>
                  <a:t>       and</a:t>
                </a:r>
                <a:r>
                  <a:rPr kumimoji="1" lang="pl-PL" sz="1800" dirty="0">
                    <a:solidFill>
                      <a:srgbClr val="000099"/>
                    </a:solidFill>
                    <a:ea typeface="Cambria Math" panose="02040503050406030204" pitchFamily="18" charset="0"/>
                  </a:rPr>
                  <a:t> </a:t>
                </a:r>
                <a14:m>
                  <m:oMath xmlns:m="http://schemas.openxmlformats.org/officeDocument/2006/math">
                    <m:r>
                      <m:rPr>
                        <m:sty m:val="p"/>
                      </m:rPr>
                      <a:rPr kumimoji="1" lang="pl-PL" sz="1800">
                        <a:solidFill>
                          <a:srgbClr val="000099"/>
                        </a:solidFill>
                        <a:latin typeface="Cambria Math" panose="02040503050406030204" pitchFamily="18" charset="0"/>
                        <a:ea typeface="Cambria Math" panose="02040503050406030204" pitchFamily="18" charset="0"/>
                      </a:rPr>
                      <m:t>a</m:t>
                    </m:r>
                    <m:r>
                      <a:rPr kumimoji="1" lang="pl-PL" sz="1800">
                        <a:solidFill>
                          <a:srgbClr val="000099"/>
                        </a:solidFill>
                        <a:latin typeface="Cambria Math" panose="02040503050406030204" pitchFamily="18" charset="0"/>
                        <a:ea typeface="Cambria Math" panose="02040503050406030204" pitchFamily="18" charset="0"/>
                      </a:rPr>
                      <m:t> </m:t>
                    </m:r>
                    <m:r>
                      <m:rPr>
                        <m:sty m:val="p"/>
                      </m:rPr>
                      <a:rPr kumimoji="1" lang="pl-PL" sz="1800">
                        <a:solidFill>
                          <a:srgbClr val="000099"/>
                        </a:solidFill>
                        <a:latin typeface="Cambria Math" panose="02040503050406030204" pitchFamily="18" charset="0"/>
                        <a:ea typeface="Cambria Math" panose="02040503050406030204" pitchFamily="18" charset="0"/>
                      </a:rPr>
                      <m:t>distinguished</m:t>
                    </m:r>
                    <m:r>
                      <a:rPr kumimoji="1" lang="pl-PL" sz="1800">
                        <a:solidFill>
                          <a:srgbClr val="000099"/>
                        </a:solidFill>
                        <a:latin typeface="Cambria Math" panose="02040503050406030204" pitchFamily="18" charset="0"/>
                        <a:ea typeface="Cambria Math" panose="02040503050406030204" pitchFamily="18" charset="0"/>
                      </a:rPr>
                      <m:t>  </m:t>
                    </m:r>
                    <m:r>
                      <m:rPr>
                        <m:sty m:val="p"/>
                      </m:rPr>
                      <a:rPr kumimoji="1" lang="pl-PL" sz="1800">
                        <a:solidFill>
                          <a:srgbClr val="000099"/>
                        </a:solidFill>
                        <a:latin typeface="Cambria Math" panose="02040503050406030204" pitchFamily="18" charset="0"/>
                        <a:ea typeface="Cambria Math" panose="02040503050406030204" pitchFamily="18" charset="0"/>
                      </a:rPr>
                      <m:t>decision</m:t>
                    </m:r>
                    <m:r>
                      <a:rPr kumimoji="1" lang="pl-PL" sz="1800">
                        <a:solidFill>
                          <a:srgbClr val="000099"/>
                        </a:solidFill>
                        <a:latin typeface="Cambria Math" panose="02040503050406030204" pitchFamily="18" charset="0"/>
                        <a:ea typeface="Cambria Math" panose="02040503050406030204" pitchFamily="18" charset="0"/>
                      </a:rPr>
                      <m:t> </m:t>
                    </m:r>
                    <m:r>
                      <m:rPr>
                        <m:sty m:val="p"/>
                      </m:rPr>
                      <a:rPr kumimoji="1" lang="pl-PL" sz="1800">
                        <a:solidFill>
                          <a:srgbClr val="000099"/>
                        </a:solidFill>
                        <a:latin typeface="Cambria Math" panose="02040503050406030204" pitchFamily="18" charset="0"/>
                        <a:ea typeface="Cambria Math" panose="02040503050406030204" pitchFamily="18" charset="0"/>
                      </a:rPr>
                      <m:t>value</m:t>
                    </m:r>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a:solidFill>
                              <a:srgbClr val="000099"/>
                            </a:solidFill>
                            <a:latin typeface="Cambria Math" panose="02040503050406030204" pitchFamily="18" charset="0"/>
                            <a:ea typeface="Cambria Math" panose="02040503050406030204" pitchFamily="18" charset="0"/>
                          </a:rPr>
                          <m:t> </m:t>
                        </m:r>
                        <m:r>
                          <a:rPr kumimoji="1" lang="pl-PL" sz="1800">
                            <a:solidFill>
                              <a:srgbClr val="000099"/>
                            </a:solidFill>
                            <a:latin typeface="Cambria Math" panose="02040503050406030204" pitchFamily="18" charset="0"/>
                            <a:ea typeface="Cambria Math" panose="02040503050406030204" pitchFamily="18" charset="0"/>
                          </a:rPr>
                          <m:t>𝑣</m:t>
                        </m:r>
                      </m:e>
                      <m:sub>
                        <m:r>
                          <a:rPr kumimoji="1" lang="pl-PL" sz="1800">
                            <a:solidFill>
                              <a:srgbClr val="000099"/>
                            </a:solidFill>
                            <a:latin typeface="Cambria Math" panose="02040503050406030204" pitchFamily="18" charset="0"/>
                            <a:ea typeface="Cambria Math" panose="02040503050406030204" pitchFamily="18" charset="0"/>
                          </a:rPr>
                          <m:t>𝑑</m:t>
                        </m:r>
                      </m:sub>
                    </m:sSub>
                    <m:r>
                      <a:rPr kumimoji="1" lang="pl-PL" sz="1800">
                        <a:solidFill>
                          <a:srgbClr val="000099"/>
                        </a:solidFill>
                        <a:latin typeface="Cambria Math" panose="02040503050406030204" pitchFamily="18" charset="0"/>
                        <a:ea typeface="Cambria Math" panose="02040503050406030204" pitchFamily="18" charset="0"/>
                      </a:rPr>
                      <m:t> </m:t>
                    </m:r>
                    <m:r>
                      <m:rPr>
                        <m:sty m:val="p"/>
                      </m:rPr>
                      <a:rPr kumimoji="1" lang="pl-PL" sz="1800">
                        <a:solidFill>
                          <a:srgbClr val="000099"/>
                        </a:solidFill>
                        <a:latin typeface="Cambria Math" panose="02040503050406030204" pitchFamily="18" charset="0"/>
                        <a:ea typeface="Cambria Math" panose="02040503050406030204" pitchFamily="18" charset="0"/>
                      </a:rPr>
                      <m:t>from</m:t>
                    </m:r>
                    <m:r>
                      <a:rPr kumimoji="1" lang="pl-PL" sz="1800">
                        <a:solidFill>
                          <a:srgbClr val="000099"/>
                        </a:solidFill>
                        <a:latin typeface="Cambria Math" panose="02040503050406030204" pitchFamily="18" charset="0"/>
                        <a:ea typeface="Cambria Math" panose="02040503050406030204" pitchFamily="18" charset="0"/>
                      </a:rPr>
                      <m:t> </m:t>
                    </m:r>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a:solidFill>
                              <a:srgbClr val="000099"/>
                            </a:solidFill>
                            <a:latin typeface="Cambria Math" panose="02040503050406030204" pitchFamily="18" charset="0"/>
                            <a:ea typeface="Cambria Math" panose="02040503050406030204" pitchFamily="18" charset="0"/>
                          </a:rPr>
                          <m:t>𝑉</m:t>
                        </m:r>
                      </m:e>
                      <m:sub>
                        <m:r>
                          <a:rPr kumimoji="1" lang="pl-PL" sz="1800">
                            <a:solidFill>
                              <a:srgbClr val="000099"/>
                            </a:solidFill>
                            <a:latin typeface="Cambria Math" panose="02040503050406030204" pitchFamily="18" charset="0"/>
                            <a:ea typeface="Cambria Math" panose="02040503050406030204" pitchFamily="18" charset="0"/>
                          </a:rPr>
                          <m:t>𝑑</m:t>
                        </m:r>
                      </m:sub>
                    </m:sSub>
                  </m:oMath>
                </a14:m>
                <a:r>
                  <a:rPr kumimoji="1" lang="pl-PL" sz="1800" dirty="0">
                    <a:solidFill>
                      <a:srgbClr val="0000CC"/>
                    </a:solidFill>
                    <a:latin typeface="Cambria Math" panose="02040503050406030204" pitchFamily="18" charset="0"/>
                    <a:ea typeface="Cambria Math" panose="02040503050406030204" pitchFamily="18" charset="0"/>
                  </a:rPr>
                  <a:t>,</a:t>
                </a:r>
                <a:endParaRPr kumimoji="1" lang="pl-PL" sz="1800" i="1" dirty="0">
                  <a:solidFill>
                    <a:srgbClr val="0000CC"/>
                  </a:solidFill>
                  <a:latin typeface="Cambria Math" panose="02040503050406030204" pitchFamily="18" charset="0"/>
                  <a:ea typeface="Cambria Math" panose="02040503050406030204" pitchFamily="18" charset="0"/>
                </a:endParaRPr>
              </a:p>
            </p:txBody>
          </p:sp>
        </mc:Choice>
        <mc:Fallback xmlns="">
          <p:sp>
            <p:nvSpPr>
              <p:cNvPr id="6" name="pole tekstowe 5">
                <a:extLst>
                  <a:ext uri="{FF2B5EF4-FFF2-40B4-BE49-F238E27FC236}">
                    <a16:creationId xmlns:a16="http://schemas.microsoft.com/office/drawing/2014/main" xmlns:a14="http://schemas.microsoft.com/office/drawing/2010/main" xmlns="" id="{D5FCCCED-D219-1539-B38A-D5A26C717765}"/>
                  </a:ext>
                </a:extLst>
              </p:cNvPr>
              <p:cNvSpPr txBox="1">
                <a:spLocks noRot="1" noChangeAspect="1" noMove="1" noResize="1" noEditPoints="1" noAdjustHandles="1" noChangeArrowheads="1" noChangeShapeType="1" noTextEdit="1"/>
              </p:cNvSpPr>
              <p:nvPr/>
            </p:nvSpPr>
            <p:spPr>
              <a:xfrm>
                <a:off x="166707" y="1301702"/>
                <a:ext cx="8977293" cy="3046988"/>
              </a:xfrm>
              <a:prstGeom prst="rect">
                <a:avLst/>
              </a:prstGeom>
              <a:blipFill rotWithShape="0">
                <a:blip r:embed="rId3"/>
                <a:stretch>
                  <a:fillRect l="-883" b="-3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pole tekstowe 6">
                <a:extLst>
                  <a:ext uri="{FF2B5EF4-FFF2-40B4-BE49-F238E27FC236}">
                    <a16:creationId xmlns="" xmlns:a16="http://schemas.microsoft.com/office/drawing/2014/main" id="{519DE347-D6DF-63A4-314D-C488547444B0}"/>
                  </a:ext>
                </a:extLst>
              </p:cNvPr>
              <p:cNvSpPr txBox="1"/>
              <p:nvPr/>
            </p:nvSpPr>
            <p:spPr>
              <a:xfrm>
                <a:off x="74795" y="4348690"/>
                <a:ext cx="8877025" cy="698525"/>
              </a:xfrm>
              <a:prstGeom prst="rect">
                <a:avLst/>
              </a:prstGeom>
              <a:noFill/>
            </p:spPr>
            <p:txBody>
              <a:bodyPr wrap="square" rtlCol="0">
                <a:spAutoFit/>
              </a:bodyPr>
              <a:lstStyle/>
              <a:p>
                <a:pPr>
                  <a:defRPr/>
                </a:pPr>
                <a:r>
                  <a:rPr kumimoji="1" lang="pl-PL" sz="1800" noProof="1">
                    <a:solidFill>
                      <a:srgbClr val="0000CC"/>
                    </a:solidFill>
                    <a:latin typeface="Cambria Math" panose="02040503050406030204" pitchFamily="18" charset="0"/>
                    <a:ea typeface="Cambria Math" panose="02040503050406030204" pitchFamily="18" charset="0"/>
                  </a:rPr>
                  <a:t>f</a:t>
                </a:r>
                <a:r>
                  <a:rPr kumimoji="1" lang="pl-PL" sz="1800" b="0" i="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rPr>
                  <a:t>ind </a:t>
                </a:r>
                <a14:m>
                  <m:oMath xmlns:m="http://schemas.openxmlformats.org/officeDocument/2006/math">
                    <m:sSub>
                      <m:sSubPr>
                        <m:ctrlPr>
                          <a:rPr kumimoji="1" lang="pl-PL" sz="1800" i="1" noProof="1">
                            <a:solidFill>
                              <a:srgbClr val="0000CC"/>
                            </a:solidFill>
                            <a:latin typeface="Cambria Math" panose="02040503050406030204" pitchFamily="18" charset="0"/>
                            <a:ea typeface="MS PGothic" pitchFamily="34" charset="-128"/>
                          </a:rPr>
                        </m:ctrlPr>
                      </m:sSubPr>
                      <m:e>
                        <m:r>
                          <a:rPr kumimoji="1" lang="pl-PL" sz="1800" i="1" noProof="1">
                            <a:solidFill>
                              <a:srgbClr val="0000CC"/>
                            </a:solidFill>
                            <a:latin typeface="Cambria Math" panose="02040503050406030204" pitchFamily="18" charset="0"/>
                            <a:ea typeface="MS PGothic" pitchFamily="34" charset="-128"/>
                          </a:rPr>
                          <m:t> {</m:t>
                        </m:r>
                        <m:d>
                          <m:dPr>
                            <m:begChr m:val="["/>
                            <m:endChr m:val="]"/>
                            <m:ctrlPr>
                              <a:rPr kumimoji="1" lang="pl-PL" sz="1800" i="1" noProof="1">
                                <a:solidFill>
                                  <a:srgbClr val="0000CC"/>
                                </a:solidFill>
                                <a:latin typeface="Cambria Math" panose="02040503050406030204" pitchFamily="18" charset="0"/>
                                <a:ea typeface="MS PGothic" pitchFamily="34" charset="-128"/>
                              </a:rPr>
                            </m:ctrlPr>
                          </m:dPr>
                          <m:e>
                            <m:r>
                              <a:rPr kumimoji="1" lang="pl-PL" sz="1800" i="1" noProof="1">
                                <a:solidFill>
                                  <a:srgbClr val="0000CC"/>
                                </a:solidFill>
                                <a:latin typeface="Cambria Math" panose="02040503050406030204" pitchFamily="18" charset="0"/>
                                <a:ea typeface="MS PGothic" pitchFamily="34" charset="-128"/>
                              </a:rPr>
                              <m:t>𝑥</m:t>
                            </m:r>
                          </m:e>
                        </m:d>
                      </m:e>
                      <m:sub>
                        <m:r>
                          <a:rPr kumimoji="1" lang="pl-PL" sz="1800" i="1" noProof="1">
                            <a:solidFill>
                              <a:srgbClr val="0000CC"/>
                            </a:solidFill>
                            <a:latin typeface="Cambria Math" panose="02040503050406030204" pitchFamily="18" charset="0"/>
                            <a:ea typeface="MS PGothic" pitchFamily="34" charset="-128"/>
                          </a:rPr>
                          <m:t>𝐵</m:t>
                        </m:r>
                      </m:sub>
                    </m:sSub>
                    <m:r>
                      <a:rPr kumimoji="1" lang="pl-PL" sz="1800" i="1" noProof="1">
                        <a:solidFill>
                          <a:srgbClr val="0000CC"/>
                        </a:solidFill>
                        <a:latin typeface="Cambria Math" panose="02040503050406030204" pitchFamily="18" charset="0"/>
                        <a:ea typeface="Cambria Math" panose="02040503050406030204" pitchFamily="18" charset="0"/>
                      </a:rPr>
                      <m:t>: </m:t>
                    </m:r>
                    <m:r>
                      <a:rPr kumimoji="1" lang="pl-PL" sz="1800" i="1" noProof="1">
                        <a:solidFill>
                          <a:srgbClr val="0000CC"/>
                        </a:solidFill>
                        <a:latin typeface="Cambria Math" panose="02040503050406030204" pitchFamily="18" charset="0"/>
                        <a:ea typeface="MS PGothic" pitchFamily="34" charset="-128"/>
                      </a:rPr>
                      <m:t>𝐵</m:t>
                    </m:r>
                    <m:r>
                      <a:rPr kumimoji="1" lang="pl-PL" sz="1800" i="1" noProof="1">
                        <a:solidFill>
                          <a:srgbClr val="0000CC"/>
                        </a:solidFill>
                        <a:latin typeface="Cambria Math" panose="02040503050406030204" pitchFamily="18" charset="0"/>
                        <a:ea typeface="Cambria Math" panose="02040503050406030204" pitchFamily="18" charset="0"/>
                      </a:rPr>
                      <m:t>≠∅ </m:t>
                    </m:r>
                    <m:r>
                      <a:rPr kumimoji="1" lang="pl-PL" sz="1800" i="1"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is</m:t>
                    </m:r>
                    <m:r>
                      <a:rPr kumimoji="1" lang="pl-PL" sz="1800"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a</m:t>
                    </m:r>
                    <m:r>
                      <a:rPr kumimoji="1" lang="pl-PL" sz="1800"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minimal</m:t>
                    </m:r>
                    <m:r>
                      <a:rPr kumimoji="1" lang="pl-PL" sz="1800"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subset</m:t>
                    </m:r>
                    <m:r>
                      <a:rPr kumimoji="1" lang="pl-PL" sz="1800"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of</m:t>
                    </m:r>
                    <m:r>
                      <a:rPr kumimoji="1" lang="pl-PL" sz="1800" noProof="1">
                        <a:solidFill>
                          <a:srgbClr val="0000CC"/>
                        </a:solidFill>
                        <a:latin typeface="Cambria Math" panose="02040503050406030204" pitchFamily="18" charset="0"/>
                        <a:ea typeface="MS PGothic" pitchFamily="34" charset="-128"/>
                      </a:rPr>
                      <m:t> </m:t>
                    </m:r>
                    <m:r>
                      <a:rPr kumimoji="1" lang="pl-PL" sz="1800" i="1" noProof="1">
                        <a:solidFill>
                          <a:srgbClr val="0000CC"/>
                        </a:solidFill>
                        <a:latin typeface="Cambria Math" panose="02040503050406030204" pitchFamily="18" charset="0"/>
                        <a:ea typeface="MS PGothic" pitchFamily="34" charset="-128"/>
                      </a:rPr>
                      <m:t>𝐴</m:t>
                    </m:r>
                    <m:r>
                      <a:rPr kumimoji="1" lang="pl-PL" sz="1800"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such</m:t>
                    </m:r>
                    <m:r>
                      <a:rPr kumimoji="1" lang="pl-PL" sz="1800"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that</m:t>
                    </m:r>
                  </m:oMath>
                </a14:m>
                <a:r>
                  <a:rPr kumimoji="1" lang="pl-PL" sz="1800" noProof="1">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1800" i="1" noProof="1">
                            <a:solidFill>
                              <a:srgbClr val="0000CC"/>
                            </a:solidFill>
                            <a:latin typeface="Cambria Math" panose="02040503050406030204" pitchFamily="18" charset="0"/>
                            <a:ea typeface="MS PGothic" pitchFamily="34" charset="-128"/>
                          </a:rPr>
                        </m:ctrlPr>
                      </m:sSubPr>
                      <m:e>
                        <m:r>
                          <a:rPr kumimoji="1" lang="pl-PL" sz="1800" i="1" noProof="1">
                            <a:solidFill>
                              <a:srgbClr val="0000CC"/>
                            </a:solidFill>
                            <a:latin typeface="Cambria Math" panose="02040503050406030204" pitchFamily="18" charset="0"/>
                            <a:ea typeface="MS PGothic" pitchFamily="34" charset="-128"/>
                          </a:rPr>
                          <m:t> </m:t>
                        </m:r>
                        <m:d>
                          <m:dPr>
                            <m:begChr m:val="["/>
                            <m:endChr m:val="]"/>
                            <m:ctrlPr>
                              <a:rPr kumimoji="1" lang="pl-PL" sz="1800" i="1" noProof="1">
                                <a:solidFill>
                                  <a:srgbClr val="0000CC"/>
                                </a:solidFill>
                                <a:latin typeface="Cambria Math" panose="02040503050406030204" pitchFamily="18" charset="0"/>
                                <a:ea typeface="MS PGothic" pitchFamily="34" charset="-128"/>
                              </a:rPr>
                            </m:ctrlPr>
                          </m:dPr>
                          <m:e>
                            <m:r>
                              <a:rPr kumimoji="1" lang="pl-PL" sz="1800" i="1" noProof="1">
                                <a:solidFill>
                                  <a:srgbClr val="0000CC"/>
                                </a:solidFill>
                                <a:latin typeface="Cambria Math" panose="02040503050406030204" pitchFamily="18" charset="0"/>
                                <a:ea typeface="MS PGothic" pitchFamily="34" charset="-128"/>
                              </a:rPr>
                              <m:t>𝑥</m:t>
                            </m:r>
                          </m:e>
                        </m:d>
                      </m:e>
                      <m:sub>
                        <m:r>
                          <a:rPr kumimoji="1" lang="pl-PL" sz="1800" b="0" i="1" noProof="1" smtClean="0">
                            <a:solidFill>
                              <a:srgbClr val="0000CC"/>
                            </a:solidFill>
                            <a:latin typeface="Cambria Math" panose="02040503050406030204" pitchFamily="18" charset="0"/>
                            <a:ea typeface="MS PGothic" pitchFamily="34" charset="-128"/>
                          </a:rPr>
                          <m:t>𝐴</m:t>
                        </m:r>
                      </m:sub>
                    </m:sSub>
                    <m:r>
                      <a:rPr kumimoji="1" lang="pl-PL" sz="1800" i="1" noProof="1">
                        <a:solidFill>
                          <a:srgbClr val="0000CC"/>
                        </a:solidFill>
                        <a:latin typeface="Cambria Math" panose="02040503050406030204" pitchFamily="18" charset="0"/>
                        <a:ea typeface="Cambria Math" panose="02040503050406030204" pitchFamily="18" charset="0"/>
                      </a:rPr>
                      <m:t>⊆</m:t>
                    </m:r>
                    <m:sSub>
                      <m:sSubPr>
                        <m:ctrlPr>
                          <a:rPr kumimoji="1" lang="pl-PL" sz="1800" i="1" noProof="1">
                            <a:solidFill>
                              <a:srgbClr val="0000CC"/>
                            </a:solidFill>
                            <a:latin typeface="Cambria Math" panose="02040503050406030204" pitchFamily="18" charset="0"/>
                            <a:ea typeface="Cambria Math" panose="02040503050406030204" pitchFamily="18" charset="0"/>
                          </a:rPr>
                        </m:ctrlPr>
                      </m:sSubPr>
                      <m:e>
                        <m:r>
                          <a:rPr kumimoji="1" lang="pl-PL" sz="1800" i="1" noProof="1">
                            <a:solidFill>
                              <a:srgbClr val="0000CC"/>
                            </a:solidFill>
                            <a:latin typeface="Cambria Math" panose="02040503050406030204" pitchFamily="18" charset="0"/>
                            <a:ea typeface="Cambria Math" panose="02040503050406030204" pitchFamily="18" charset="0"/>
                          </a:rPr>
                          <m:t>𝐷</m:t>
                        </m:r>
                      </m:e>
                      <m:sub>
                        <m:sSub>
                          <m:sSubPr>
                            <m:ctrlPr>
                              <a:rPr kumimoji="1" lang="pl-PL" sz="1800" i="1" noProof="1">
                                <a:solidFill>
                                  <a:srgbClr val="0000CC"/>
                                </a:solidFill>
                                <a:latin typeface="Cambria Math" panose="02040503050406030204" pitchFamily="18" charset="0"/>
                                <a:ea typeface="Cambria Math" panose="02040503050406030204" pitchFamily="18" charset="0"/>
                              </a:rPr>
                            </m:ctrlPr>
                          </m:sSubPr>
                          <m:e>
                            <m:r>
                              <a:rPr kumimoji="1" lang="pl-PL" sz="1800" i="1" noProof="1">
                                <a:solidFill>
                                  <a:srgbClr val="0000CC"/>
                                </a:solidFill>
                                <a:latin typeface="Cambria Math" panose="02040503050406030204" pitchFamily="18" charset="0"/>
                                <a:ea typeface="Cambria Math" panose="02040503050406030204" pitchFamily="18" charset="0"/>
                              </a:rPr>
                              <m:t>𝑣</m:t>
                            </m:r>
                          </m:e>
                          <m:sub>
                            <m:r>
                              <a:rPr kumimoji="1" lang="pl-PL" sz="1800" i="1" noProof="1">
                                <a:solidFill>
                                  <a:srgbClr val="0000CC"/>
                                </a:solidFill>
                                <a:latin typeface="Cambria Math" panose="02040503050406030204" pitchFamily="18" charset="0"/>
                                <a:ea typeface="Cambria Math" panose="02040503050406030204" pitchFamily="18" charset="0"/>
                              </a:rPr>
                              <m:t>𝑑</m:t>
                            </m:r>
                          </m:sub>
                        </m:sSub>
                      </m:sub>
                    </m:sSub>
                    <m:r>
                      <a:rPr kumimoji="1" lang="pl-PL" sz="1800" i="1" noProof="1">
                        <a:solidFill>
                          <a:srgbClr val="0000CC"/>
                        </a:solidFill>
                        <a:latin typeface="Cambria Math" panose="02040503050406030204" pitchFamily="18" charset="0"/>
                        <a:ea typeface="Cambria Math" panose="02040503050406030204" pitchFamily="18" charset="0"/>
                      </a:rPr>
                      <m:t> </m:t>
                    </m:r>
                    <m:r>
                      <m:rPr>
                        <m:sty m:val="p"/>
                      </m:rPr>
                      <a:rPr kumimoji="1" lang="pl-PL" sz="1800" noProof="1">
                        <a:solidFill>
                          <a:srgbClr val="0000CC"/>
                        </a:solidFill>
                        <a:latin typeface="Cambria Math" panose="02040503050406030204" pitchFamily="18" charset="0"/>
                        <a:ea typeface="Cambria Math" panose="02040503050406030204" pitchFamily="18" charset="0"/>
                      </a:rPr>
                      <m:t>i</m:t>
                    </m:r>
                    <m:r>
                      <m:rPr>
                        <m:sty m:val="p"/>
                      </m:rPr>
                      <a:rPr kumimoji="1" lang="pl-PL" sz="1800" b="0" i="0" noProof="1" smtClean="0">
                        <a:solidFill>
                          <a:srgbClr val="0000CC"/>
                        </a:solidFill>
                        <a:latin typeface="Cambria Math" panose="02040503050406030204" pitchFamily="18" charset="0"/>
                        <a:ea typeface="Cambria Math" panose="02040503050406030204" pitchFamily="18" charset="0"/>
                      </a:rPr>
                      <m:t>mplies</m:t>
                    </m:r>
                    <m:sSub>
                      <m:sSubPr>
                        <m:ctrlPr>
                          <a:rPr kumimoji="1" lang="pl-PL" sz="1800" i="1" noProof="1">
                            <a:solidFill>
                              <a:srgbClr val="0000CC"/>
                            </a:solidFill>
                            <a:latin typeface="Cambria Math" panose="02040503050406030204" pitchFamily="18" charset="0"/>
                            <a:ea typeface="MS PGothic" pitchFamily="34" charset="-128"/>
                          </a:rPr>
                        </m:ctrlPr>
                      </m:sSubPr>
                      <m:e>
                        <m:r>
                          <a:rPr kumimoji="1" lang="pl-PL" sz="1800" i="1" noProof="1">
                            <a:solidFill>
                              <a:srgbClr val="0000CC"/>
                            </a:solidFill>
                            <a:latin typeface="Cambria Math" panose="02040503050406030204" pitchFamily="18" charset="0"/>
                            <a:ea typeface="MS PGothic" pitchFamily="34" charset="-128"/>
                          </a:rPr>
                          <m:t> </m:t>
                        </m:r>
                        <m:d>
                          <m:dPr>
                            <m:begChr m:val="["/>
                            <m:endChr m:val="]"/>
                            <m:ctrlPr>
                              <a:rPr kumimoji="1" lang="pl-PL" sz="1800" i="1" noProof="1">
                                <a:solidFill>
                                  <a:srgbClr val="0000CC"/>
                                </a:solidFill>
                                <a:latin typeface="Cambria Math" panose="02040503050406030204" pitchFamily="18" charset="0"/>
                                <a:ea typeface="MS PGothic" pitchFamily="34" charset="-128"/>
                              </a:rPr>
                            </m:ctrlPr>
                          </m:dPr>
                          <m:e>
                            <m:r>
                              <a:rPr kumimoji="1" lang="pl-PL" sz="1800" i="1" noProof="1">
                                <a:solidFill>
                                  <a:srgbClr val="0000CC"/>
                                </a:solidFill>
                                <a:latin typeface="Cambria Math" panose="02040503050406030204" pitchFamily="18" charset="0"/>
                                <a:ea typeface="MS PGothic" pitchFamily="34" charset="-128"/>
                              </a:rPr>
                              <m:t>𝑥</m:t>
                            </m:r>
                          </m:e>
                        </m:d>
                      </m:e>
                      <m:sub>
                        <m:r>
                          <a:rPr kumimoji="1" lang="pl-PL" sz="1800" b="0" i="1" noProof="1" smtClean="0">
                            <a:solidFill>
                              <a:srgbClr val="0000CC"/>
                            </a:solidFill>
                            <a:latin typeface="Cambria Math" panose="02040503050406030204" pitchFamily="18" charset="0"/>
                            <a:ea typeface="MS PGothic" pitchFamily="34" charset="-128"/>
                          </a:rPr>
                          <m:t>𝐵</m:t>
                        </m:r>
                      </m:sub>
                    </m:sSub>
                    <m:r>
                      <a:rPr kumimoji="1" lang="pl-PL" sz="1800" i="1" noProof="1">
                        <a:solidFill>
                          <a:srgbClr val="0000CC"/>
                        </a:solidFill>
                        <a:latin typeface="Cambria Math" panose="02040503050406030204" pitchFamily="18" charset="0"/>
                        <a:ea typeface="Cambria Math" panose="02040503050406030204" pitchFamily="18" charset="0"/>
                      </a:rPr>
                      <m:t>⊆</m:t>
                    </m:r>
                    <m:sSub>
                      <m:sSubPr>
                        <m:ctrlPr>
                          <a:rPr kumimoji="1" lang="pl-PL" sz="1800" i="1" noProof="1">
                            <a:solidFill>
                              <a:srgbClr val="0000CC"/>
                            </a:solidFill>
                            <a:latin typeface="Cambria Math" panose="02040503050406030204" pitchFamily="18" charset="0"/>
                            <a:ea typeface="Cambria Math" panose="02040503050406030204" pitchFamily="18" charset="0"/>
                          </a:rPr>
                        </m:ctrlPr>
                      </m:sSubPr>
                      <m:e>
                        <m:r>
                          <a:rPr kumimoji="1" lang="pl-PL" sz="1800" i="1" noProof="1">
                            <a:solidFill>
                              <a:srgbClr val="0000CC"/>
                            </a:solidFill>
                            <a:latin typeface="Cambria Math" panose="02040503050406030204" pitchFamily="18" charset="0"/>
                            <a:ea typeface="Cambria Math" panose="02040503050406030204" pitchFamily="18" charset="0"/>
                          </a:rPr>
                          <m:t>𝐷</m:t>
                        </m:r>
                      </m:e>
                      <m:sub>
                        <m:sSub>
                          <m:sSubPr>
                            <m:ctrlPr>
                              <a:rPr kumimoji="1" lang="pl-PL" sz="1800" i="1" noProof="1">
                                <a:solidFill>
                                  <a:srgbClr val="0000CC"/>
                                </a:solidFill>
                                <a:latin typeface="Cambria Math" panose="02040503050406030204" pitchFamily="18" charset="0"/>
                                <a:ea typeface="Cambria Math" panose="02040503050406030204" pitchFamily="18" charset="0"/>
                              </a:rPr>
                            </m:ctrlPr>
                          </m:sSubPr>
                          <m:e>
                            <m:r>
                              <a:rPr kumimoji="1" lang="pl-PL" sz="1800" i="1" noProof="1">
                                <a:solidFill>
                                  <a:srgbClr val="0000CC"/>
                                </a:solidFill>
                                <a:latin typeface="Cambria Math" panose="02040503050406030204" pitchFamily="18" charset="0"/>
                                <a:ea typeface="Cambria Math" panose="02040503050406030204" pitchFamily="18" charset="0"/>
                              </a:rPr>
                              <m:t>𝑣</m:t>
                            </m:r>
                          </m:e>
                          <m:sub>
                            <m:r>
                              <a:rPr kumimoji="1" lang="pl-PL" sz="1800" i="1" noProof="1">
                                <a:solidFill>
                                  <a:srgbClr val="0000CC"/>
                                </a:solidFill>
                                <a:latin typeface="Cambria Math" panose="02040503050406030204" pitchFamily="18" charset="0"/>
                                <a:ea typeface="Cambria Math" panose="02040503050406030204" pitchFamily="18" charset="0"/>
                              </a:rPr>
                              <m:t>𝑑</m:t>
                            </m:r>
                          </m:sub>
                        </m:sSub>
                      </m:sub>
                    </m:sSub>
                  </m:oMath>
                </a14:m>
                <a:r>
                  <a:rPr kumimoji="1" lang="pl-PL" sz="1800" noProof="1">
                    <a:solidFill>
                      <a:srgbClr val="0000CC"/>
                    </a:solidFill>
                    <a:latin typeface="Cambria Math" panose="02040503050406030204" pitchFamily="18" charset="0"/>
                    <a:ea typeface="MS PGothic" pitchFamily="34" charset="-128"/>
                  </a:rPr>
                  <a:t>},</a:t>
                </a:r>
              </a:p>
              <a:p>
                <a:r>
                  <a:rPr kumimoji="1" lang="pl-PL" sz="1800" b="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rPr>
                  <a:t>where </a:t>
                </a:r>
                <a:r>
                  <a:rPr kumimoji="1" lang="pl-PL" sz="1800" noProof="1">
                    <a:solidFill>
                      <a:srgbClr val="0000CC"/>
                    </a:solidFill>
                    <a:ea typeface="MS PGothic" pitchFamily="34" charset="-128"/>
                  </a:rPr>
                  <a:t> </a:t>
                </a:r>
                <a14:m>
                  <m:oMath xmlns:m="http://schemas.openxmlformats.org/officeDocument/2006/math">
                    <m:sSub>
                      <m:sSubPr>
                        <m:ctrlPr>
                          <a:rPr kumimoji="1" lang="pl-PL" sz="1800" i="1" noProof="1">
                            <a:solidFill>
                              <a:srgbClr val="0000CC"/>
                            </a:solidFill>
                            <a:latin typeface="Cambria Math" panose="02040503050406030204" pitchFamily="18" charset="0"/>
                            <a:ea typeface="MS PGothic" pitchFamily="34" charset="-128"/>
                          </a:rPr>
                        </m:ctrlPr>
                      </m:sSubPr>
                      <m:e>
                        <m:d>
                          <m:dPr>
                            <m:begChr m:val="["/>
                            <m:endChr m:val="]"/>
                            <m:ctrlPr>
                              <a:rPr kumimoji="1" lang="pl-PL" sz="1800" i="1" noProof="1">
                                <a:solidFill>
                                  <a:srgbClr val="0000CC"/>
                                </a:solidFill>
                                <a:latin typeface="Cambria Math" panose="02040503050406030204" pitchFamily="18" charset="0"/>
                                <a:ea typeface="MS PGothic" pitchFamily="34" charset="-128"/>
                              </a:rPr>
                            </m:ctrlPr>
                          </m:dPr>
                          <m:e>
                            <m:r>
                              <a:rPr kumimoji="1" lang="pl-PL" sz="1800" i="1" noProof="1">
                                <a:solidFill>
                                  <a:srgbClr val="0000CC"/>
                                </a:solidFill>
                                <a:latin typeface="Cambria Math" panose="02040503050406030204" pitchFamily="18" charset="0"/>
                                <a:ea typeface="MS PGothic" pitchFamily="34" charset="-128"/>
                              </a:rPr>
                              <m:t>𝑥</m:t>
                            </m:r>
                          </m:e>
                        </m:d>
                      </m:e>
                      <m:sub>
                        <m:r>
                          <a:rPr kumimoji="1" lang="pl-PL" sz="1800" i="1" noProof="1">
                            <a:solidFill>
                              <a:srgbClr val="0000CC"/>
                            </a:solidFill>
                            <a:latin typeface="Cambria Math" panose="02040503050406030204" pitchFamily="18" charset="0"/>
                            <a:ea typeface="MS PGothic" pitchFamily="34" charset="-128"/>
                          </a:rPr>
                          <m:t>𝐵</m:t>
                        </m:r>
                      </m:sub>
                    </m:sSub>
                    <m:r>
                      <a:rPr kumimoji="1" lang="pl-PL" sz="1800" i="1" noProof="1">
                        <a:solidFill>
                          <a:srgbClr val="0000CC"/>
                        </a:solidFill>
                        <a:latin typeface="Cambria Math" panose="02040503050406030204" pitchFamily="18" charset="0"/>
                        <a:ea typeface="MS PGothic" pitchFamily="34" charset="-128"/>
                      </a:rPr>
                      <m:t>=</m:t>
                    </m:r>
                    <m:nary>
                      <m:naryPr>
                        <m:chr m:val="⋂"/>
                        <m:supHide m:val="on"/>
                        <m:ctrlPr>
                          <a:rPr kumimoji="1" lang="pl-PL" sz="1800" i="1" noProof="1">
                            <a:solidFill>
                              <a:srgbClr val="0000CC"/>
                            </a:solidFill>
                            <a:latin typeface="Cambria Math" panose="02040503050406030204" pitchFamily="18" charset="0"/>
                            <a:ea typeface="MS PGothic" pitchFamily="34" charset="-128"/>
                          </a:rPr>
                        </m:ctrlPr>
                      </m:naryPr>
                      <m:sub>
                        <m:r>
                          <m:rPr>
                            <m:brk m:alnAt="7"/>
                          </m:rPr>
                          <a:rPr kumimoji="1" lang="pl-PL" sz="1800" i="1" noProof="1">
                            <a:solidFill>
                              <a:srgbClr val="0000CC"/>
                            </a:solidFill>
                            <a:latin typeface="Cambria Math" panose="02040503050406030204" pitchFamily="18" charset="0"/>
                            <a:ea typeface="MS PGothic" pitchFamily="34" charset="-128"/>
                          </a:rPr>
                          <m:t>𝑎</m:t>
                        </m:r>
                        <m:r>
                          <a:rPr kumimoji="1" lang="pl-PL" sz="1800" i="1" noProof="1">
                            <a:solidFill>
                              <a:srgbClr val="0000CC"/>
                            </a:solidFill>
                            <a:latin typeface="Cambria Math" panose="02040503050406030204" pitchFamily="18" charset="0"/>
                            <a:ea typeface="Cambria Math" panose="02040503050406030204" pitchFamily="18" charset="0"/>
                          </a:rPr>
                          <m:t>∈</m:t>
                        </m:r>
                        <m:r>
                          <a:rPr kumimoji="1" lang="pl-PL" sz="1800" i="1" noProof="1">
                            <a:solidFill>
                              <a:srgbClr val="0000CC"/>
                            </a:solidFill>
                            <a:latin typeface="Cambria Math" panose="02040503050406030204" pitchFamily="18" charset="0"/>
                            <a:ea typeface="Cambria Math" panose="02040503050406030204" pitchFamily="18" charset="0"/>
                          </a:rPr>
                          <m:t>𝐵</m:t>
                        </m:r>
                      </m:sub>
                      <m:sup/>
                      <m:e>
                        <m:sSub>
                          <m:sSubPr>
                            <m:ctrlPr>
                              <a:rPr kumimoji="1" lang="pl-PL" sz="1800" i="1" noProof="1">
                                <a:solidFill>
                                  <a:srgbClr val="0000CC"/>
                                </a:solidFill>
                                <a:latin typeface="Cambria Math" panose="02040503050406030204" pitchFamily="18" charset="0"/>
                                <a:ea typeface="MS PGothic" pitchFamily="34" charset="-128"/>
                              </a:rPr>
                            </m:ctrlPr>
                          </m:sSubPr>
                          <m:e>
                            <m:r>
                              <a:rPr kumimoji="1" lang="pl-PL" sz="1800" i="1" noProof="1">
                                <a:solidFill>
                                  <a:srgbClr val="0000CC"/>
                                </a:solidFill>
                                <a:latin typeface="Cambria Math" panose="02040503050406030204" pitchFamily="18" charset="0"/>
                                <a:ea typeface="Cambria Math" panose="02040503050406030204" pitchFamily="18" charset="0"/>
                              </a:rPr>
                              <m:t>𝜏</m:t>
                            </m:r>
                          </m:e>
                          <m:sub>
                            <m:r>
                              <a:rPr kumimoji="1" lang="pl-PL" sz="1800" i="1" noProof="1">
                                <a:solidFill>
                                  <a:srgbClr val="0000CC"/>
                                </a:solidFill>
                                <a:latin typeface="Cambria Math" panose="02040503050406030204" pitchFamily="18" charset="0"/>
                                <a:ea typeface="MS PGothic" pitchFamily="34" charset="-128"/>
                              </a:rPr>
                              <m:t>𝑎</m:t>
                            </m:r>
                          </m:sub>
                        </m:sSub>
                        <m:d>
                          <m:dPr>
                            <m:ctrlPr>
                              <a:rPr kumimoji="1" lang="pl-PL" sz="1800" i="1" noProof="1">
                                <a:solidFill>
                                  <a:srgbClr val="0000CC"/>
                                </a:solidFill>
                                <a:latin typeface="Cambria Math" panose="02040503050406030204" pitchFamily="18" charset="0"/>
                                <a:ea typeface="MS PGothic" pitchFamily="34" charset="-128"/>
                              </a:rPr>
                            </m:ctrlPr>
                          </m:dPr>
                          <m:e>
                            <m:r>
                              <a:rPr kumimoji="1" lang="pl-PL" sz="1800" i="1" noProof="1">
                                <a:solidFill>
                                  <a:srgbClr val="0000CC"/>
                                </a:solidFill>
                                <a:latin typeface="Cambria Math" panose="02040503050406030204" pitchFamily="18" charset="0"/>
                                <a:ea typeface="MS PGothic" pitchFamily="34" charset="-128"/>
                              </a:rPr>
                              <m:t>𝑥</m:t>
                            </m:r>
                          </m:e>
                        </m:d>
                        <m:r>
                          <a:rPr kumimoji="1" lang="pl-PL" sz="1800" i="1" noProof="1">
                            <a:solidFill>
                              <a:srgbClr val="0000CC"/>
                            </a:solidFill>
                            <a:latin typeface="Cambria Math" panose="02040503050406030204" pitchFamily="18" charset="0"/>
                            <a:ea typeface="MS PGothic" pitchFamily="34" charset="-128"/>
                          </a:rPr>
                          <m:t> </m:t>
                        </m:r>
                        <m:r>
                          <m:rPr>
                            <m:sty m:val="p"/>
                          </m:rPr>
                          <a:rPr kumimoji="1" lang="pl-PL" sz="1800" noProof="1">
                            <a:solidFill>
                              <a:srgbClr val="0000CC"/>
                            </a:solidFill>
                            <a:latin typeface="Cambria Math" panose="02040503050406030204" pitchFamily="18" charset="0"/>
                            <a:ea typeface="MS PGothic" pitchFamily="34" charset="-128"/>
                          </a:rPr>
                          <m:t>for</m:t>
                        </m:r>
                        <m:r>
                          <a:rPr kumimoji="1" lang="pl-PL" sz="1800" noProof="1">
                            <a:solidFill>
                              <a:srgbClr val="0000CC"/>
                            </a:solidFill>
                            <a:latin typeface="Cambria Math" panose="02040503050406030204" pitchFamily="18" charset="0"/>
                            <a:ea typeface="MS PGothic" pitchFamily="34" charset="-128"/>
                          </a:rPr>
                          <m:t> </m:t>
                        </m:r>
                        <m:r>
                          <a:rPr kumimoji="1" lang="pl-PL" sz="1800" i="1" noProof="1">
                            <a:solidFill>
                              <a:srgbClr val="0000CC"/>
                            </a:solidFill>
                            <a:latin typeface="Cambria Math" panose="02040503050406030204" pitchFamily="18" charset="0"/>
                            <a:ea typeface="MS PGothic" pitchFamily="34" charset="-128"/>
                          </a:rPr>
                          <m:t>𝐵</m:t>
                        </m:r>
                        <m:r>
                          <a:rPr kumimoji="1" lang="pl-PL" sz="1800" i="1">
                            <a:solidFill>
                              <a:srgbClr val="000099"/>
                            </a:solidFill>
                            <a:latin typeface="Cambria Math" panose="02040503050406030204" pitchFamily="18" charset="0"/>
                            <a:ea typeface="Cambria Math" panose="02040503050406030204" pitchFamily="18" charset="0"/>
                          </a:rPr>
                          <m:t>⊆</m:t>
                        </m:r>
                        <m:r>
                          <a:rPr kumimoji="1" lang="pl-PL" sz="1800" i="1">
                            <a:solidFill>
                              <a:srgbClr val="000099"/>
                            </a:solidFill>
                            <a:latin typeface="Cambria Math" panose="02040503050406030204" pitchFamily="18" charset="0"/>
                            <a:ea typeface="Cambria Math" panose="02040503050406030204" pitchFamily="18" charset="0"/>
                          </a:rPr>
                          <m:t>𝐴</m:t>
                        </m:r>
                      </m:e>
                    </m:nary>
                  </m:oMath>
                </a14:m>
                <a:r>
                  <a:rPr kumimoji="1" lang="pl-PL" sz="1800" i="1" noProof="1">
                    <a:solidFill>
                      <a:srgbClr val="0000CC"/>
                    </a:solidFill>
                    <a:latin typeface="Cambria Math" panose="02040503050406030204" pitchFamily="18" charset="0"/>
                    <a:ea typeface="MS PGothic" pitchFamily="34" charset="-128"/>
                  </a:rPr>
                  <a:t> </a:t>
                </a:r>
                <a:r>
                  <a:rPr kumimoji="1" lang="pl-PL" sz="1800" noProof="1">
                    <a:solidFill>
                      <a:srgbClr val="0000CC"/>
                    </a:solidFill>
                    <a:latin typeface="Cambria Math" panose="02040503050406030204" pitchFamily="18" charset="0"/>
                    <a:ea typeface="MS PGothic" pitchFamily="34" charset="-128"/>
                  </a:rPr>
                  <a:t>and</a:t>
                </a:r>
                <a:r>
                  <a:rPr kumimoji="1" lang="pl-PL" sz="1800" i="1" noProof="1">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1800" i="1" noProof="1">
                            <a:solidFill>
                              <a:srgbClr val="0000CC"/>
                            </a:solidFill>
                            <a:latin typeface="Cambria Math" panose="02040503050406030204" pitchFamily="18" charset="0"/>
                            <a:ea typeface="Cambria Math" panose="02040503050406030204" pitchFamily="18" charset="0"/>
                          </a:rPr>
                        </m:ctrlPr>
                      </m:sSubPr>
                      <m:e>
                        <m:r>
                          <a:rPr kumimoji="1" lang="pl-PL" sz="1800" i="1" noProof="1">
                            <a:solidFill>
                              <a:srgbClr val="0000CC"/>
                            </a:solidFill>
                            <a:latin typeface="Cambria Math" panose="02040503050406030204" pitchFamily="18" charset="0"/>
                            <a:ea typeface="Cambria Math" panose="02040503050406030204" pitchFamily="18" charset="0"/>
                          </a:rPr>
                          <m:t>𝐷</m:t>
                        </m:r>
                      </m:e>
                      <m:sub>
                        <m:sSub>
                          <m:sSubPr>
                            <m:ctrlPr>
                              <a:rPr kumimoji="1" lang="pl-PL" sz="1800" i="1" noProof="1">
                                <a:solidFill>
                                  <a:srgbClr val="0000CC"/>
                                </a:solidFill>
                                <a:latin typeface="Cambria Math" panose="02040503050406030204" pitchFamily="18" charset="0"/>
                                <a:ea typeface="Cambria Math" panose="02040503050406030204" pitchFamily="18" charset="0"/>
                              </a:rPr>
                            </m:ctrlPr>
                          </m:sSubPr>
                          <m:e>
                            <m:r>
                              <a:rPr kumimoji="1" lang="pl-PL" sz="1800" i="1" noProof="1">
                                <a:solidFill>
                                  <a:srgbClr val="0000CC"/>
                                </a:solidFill>
                                <a:latin typeface="Cambria Math" panose="02040503050406030204" pitchFamily="18" charset="0"/>
                                <a:ea typeface="Cambria Math" panose="02040503050406030204" pitchFamily="18" charset="0"/>
                              </a:rPr>
                              <m:t>𝑣</m:t>
                            </m:r>
                          </m:e>
                          <m:sub>
                            <m:r>
                              <a:rPr kumimoji="1" lang="pl-PL" sz="1800" i="1" noProof="1">
                                <a:solidFill>
                                  <a:srgbClr val="0000CC"/>
                                </a:solidFill>
                                <a:latin typeface="Cambria Math" panose="02040503050406030204" pitchFamily="18" charset="0"/>
                                <a:ea typeface="Cambria Math" panose="02040503050406030204" pitchFamily="18" charset="0"/>
                              </a:rPr>
                              <m:t>𝑑</m:t>
                            </m:r>
                          </m:sub>
                        </m:sSub>
                      </m:sub>
                    </m:sSub>
                    <m:r>
                      <a:rPr kumimoji="1" lang="pl-PL" sz="1800" i="1" noProof="1">
                        <a:solidFill>
                          <a:srgbClr val="0000CC"/>
                        </a:solidFill>
                        <a:latin typeface="Cambria Math" panose="02040503050406030204" pitchFamily="18" charset="0"/>
                        <a:ea typeface="Cambria Math" panose="02040503050406030204" pitchFamily="18" charset="0"/>
                      </a:rPr>
                      <m:t>=</m:t>
                    </m:r>
                    <m:sSub>
                      <m:sSubPr>
                        <m:ctrlPr>
                          <a:rPr kumimoji="1" lang="pl-PL" sz="1800" i="1" noProof="1">
                            <a:solidFill>
                              <a:srgbClr val="0000CC"/>
                            </a:solidFill>
                            <a:latin typeface="Cambria Math" panose="02040503050406030204" pitchFamily="18" charset="0"/>
                            <a:ea typeface="Cambria Math" panose="02040503050406030204" pitchFamily="18" charset="0"/>
                          </a:rPr>
                        </m:ctrlPr>
                      </m:sSubPr>
                      <m:e>
                        <m:r>
                          <a:rPr kumimoji="1" lang="pl-PL" sz="1800" i="1" noProof="1">
                            <a:solidFill>
                              <a:srgbClr val="0000CC"/>
                            </a:solidFill>
                            <a:latin typeface="Cambria Math" panose="02040503050406030204" pitchFamily="18" charset="0"/>
                            <a:ea typeface="Cambria Math" panose="02040503050406030204" pitchFamily="18" charset="0"/>
                          </a:rPr>
                          <m:t>𝜏</m:t>
                        </m:r>
                      </m:e>
                      <m:sub>
                        <m:r>
                          <a:rPr kumimoji="1" lang="pl-PL" sz="1800" i="1" noProof="1">
                            <a:solidFill>
                              <a:srgbClr val="0000CC"/>
                            </a:solidFill>
                            <a:latin typeface="Cambria Math" panose="02040503050406030204" pitchFamily="18" charset="0"/>
                            <a:ea typeface="Cambria Math" panose="02040503050406030204" pitchFamily="18" charset="0"/>
                          </a:rPr>
                          <m:t>𝑑</m:t>
                        </m:r>
                      </m:sub>
                    </m:sSub>
                    <m:d>
                      <m:dPr>
                        <m:ctrlPr>
                          <a:rPr kumimoji="1" lang="pl-PL" sz="1800" i="1" noProof="1">
                            <a:solidFill>
                              <a:srgbClr val="0000CC"/>
                            </a:solidFill>
                            <a:latin typeface="Cambria Math" panose="02040503050406030204" pitchFamily="18" charset="0"/>
                            <a:ea typeface="Cambria Math" panose="02040503050406030204" pitchFamily="18" charset="0"/>
                          </a:rPr>
                        </m:ctrlPr>
                      </m:dPr>
                      <m:e>
                        <m:r>
                          <a:rPr kumimoji="1" lang="pl-PL" sz="1800" i="1" noProof="1">
                            <a:solidFill>
                              <a:srgbClr val="0000CC"/>
                            </a:solidFill>
                            <a:latin typeface="Cambria Math" panose="02040503050406030204" pitchFamily="18" charset="0"/>
                            <a:ea typeface="Cambria Math" panose="02040503050406030204" pitchFamily="18" charset="0"/>
                          </a:rPr>
                          <m:t>𝑧</m:t>
                        </m:r>
                      </m:e>
                    </m:d>
                    <m:r>
                      <a:rPr kumimoji="1" lang="pl-PL" sz="1800" i="1" noProof="1">
                        <a:solidFill>
                          <a:srgbClr val="0000CC"/>
                        </a:solidFill>
                        <a:latin typeface="Cambria Math" panose="02040503050406030204" pitchFamily="18" charset="0"/>
                        <a:ea typeface="Cambria Math" panose="02040503050406030204" pitchFamily="18" charset="0"/>
                      </a:rPr>
                      <m:t>, </m:t>
                    </m:r>
                    <m:r>
                      <a:rPr kumimoji="1" lang="pl-PL" sz="1800" i="1" noProof="1">
                        <a:solidFill>
                          <a:srgbClr val="0000CC"/>
                        </a:solidFill>
                        <a:latin typeface="Cambria Math" panose="02040503050406030204" pitchFamily="18" charset="0"/>
                        <a:ea typeface="Cambria Math" panose="02040503050406030204" pitchFamily="18" charset="0"/>
                      </a:rPr>
                      <m:t>𝑤h𝑒𝑟𝑒</m:t>
                    </m:r>
                    <m:r>
                      <a:rPr kumimoji="1" lang="pl-PL" sz="1800" i="1" noProof="1">
                        <a:solidFill>
                          <a:srgbClr val="0000CC"/>
                        </a:solidFill>
                        <a:latin typeface="Cambria Math" panose="02040503050406030204" pitchFamily="18" charset="0"/>
                        <a:ea typeface="Cambria Math" panose="02040503050406030204" pitchFamily="18" charset="0"/>
                      </a:rPr>
                      <m:t> </m:t>
                    </m:r>
                    <m:r>
                      <a:rPr kumimoji="1" lang="pl-PL" sz="1800" i="1" noProof="1">
                        <a:solidFill>
                          <a:srgbClr val="0000CC"/>
                        </a:solidFill>
                        <a:latin typeface="Cambria Math" panose="02040503050406030204" pitchFamily="18" charset="0"/>
                        <a:ea typeface="Cambria Math" panose="02040503050406030204" pitchFamily="18" charset="0"/>
                      </a:rPr>
                      <m:t>𝑑</m:t>
                    </m:r>
                    <m:d>
                      <m:dPr>
                        <m:ctrlPr>
                          <a:rPr kumimoji="1" lang="pl-PL" sz="1800" i="1" noProof="1">
                            <a:solidFill>
                              <a:srgbClr val="0000CC"/>
                            </a:solidFill>
                            <a:latin typeface="Cambria Math" panose="02040503050406030204" pitchFamily="18" charset="0"/>
                            <a:ea typeface="Cambria Math" panose="02040503050406030204" pitchFamily="18" charset="0"/>
                          </a:rPr>
                        </m:ctrlPr>
                      </m:dPr>
                      <m:e>
                        <m:r>
                          <a:rPr kumimoji="1" lang="pl-PL" sz="1800" i="1" noProof="1">
                            <a:solidFill>
                              <a:srgbClr val="0000CC"/>
                            </a:solidFill>
                            <a:latin typeface="Cambria Math" panose="02040503050406030204" pitchFamily="18" charset="0"/>
                            <a:ea typeface="Cambria Math" panose="02040503050406030204" pitchFamily="18" charset="0"/>
                          </a:rPr>
                          <m:t>𝑧</m:t>
                        </m:r>
                      </m:e>
                    </m:d>
                    <m:r>
                      <a:rPr kumimoji="1" lang="pl-PL" sz="1800" i="1" noProof="1">
                        <a:solidFill>
                          <a:srgbClr val="0000CC"/>
                        </a:solidFill>
                        <a:latin typeface="Cambria Math" panose="02040503050406030204" pitchFamily="18" charset="0"/>
                        <a:ea typeface="Cambria Math" panose="02040503050406030204" pitchFamily="18" charset="0"/>
                      </a:rPr>
                      <m:t>=</m:t>
                    </m:r>
                    <m:sSub>
                      <m:sSubPr>
                        <m:ctrlPr>
                          <a:rPr kumimoji="1" lang="pl-PL" sz="1800" i="1">
                            <a:solidFill>
                              <a:srgbClr val="000099"/>
                            </a:solidFill>
                            <a:latin typeface="Cambria Math" panose="02040503050406030204" pitchFamily="18" charset="0"/>
                            <a:ea typeface="Cambria Math" panose="02040503050406030204" pitchFamily="18" charset="0"/>
                          </a:rPr>
                        </m:ctrlPr>
                      </m:sSubPr>
                      <m:e>
                        <m:r>
                          <a:rPr kumimoji="1" lang="pl-PL" sz="1800" i="1">
                            <a:solidFill>
                              <a:srgbClr val="000099"/>
                            </a:solidFill>
                            <a:latin typeface="Cambria Math" panose="02040503050406030204" pitchFamily="18" charset="0"/>
                            <a:ea typeface="Cambria Math" panose="02040503050406030204" pitchFamily="18" charset="0"/>
                          </a:rPr>
                          <m:t>𝑣</m:t>
                        </m:r>
                      </m:e>
                      <m:sub>
                        <m:r>
                          <a:rPr kumimoji="1" lang="pl-PL" sz="1800" i="1">
                            <a:solidFill>
                              <a:srgbClr val="000099"/>
                            </a:solidFill>
                            <a:latin typeface="Cambria Math" panose="02040503050406030204" pitchFamily="18" charset="0"/>
                            <a:ea typeface="Cambria Math" panose="02040503050406030204" pitchFamily="18" charset="0"/>
                          </a:rPr>
                          <m:t>𝑑</m:t>
                        </m:r>
                      </m:sub>
                    </m:sSub>
                  </m:oMath>
                </a14:m>
                <a:r>
                  <a:rPr kumimoji="1" lang="pl-PL" sz="1800" i="1" noProof="1">
                    <a:solidFill>
                      <a:srgbClr val="0000CC"/>
                    </a:solidFill>
                    <a:latin typeface="Cambria Math" panose="02040503050406030204" pitchFamily="18" charset="0"/>
                    <a:ea typeface="MS PGothic" pitchFamily="34" charset="-128"/>
                  </a:rPr>
                  <a:t>.</a:t>
                </a:r>
                <a:endParaRPr kumimoji="1" lang="pl-PL" sz="1800" b="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endParaRPr>
              </a:p>
            </p:txBody>
          </p:sp>
        </mc:Choice>
        <mc:Fallback xmlns="">
          <p:sp>
            <p:nvSpPr>
              <p:cNvPr id="7" name="pole tekstowe 6">
                <a:extLst>
                  <a:ext uri="{FF2B5EF4-FFF2-40B4-BE49-F238E27FC236}">
                    <a16:creationId xmlns:a16="http://schemas.microsoft.com/office/drawing/2014/main" xmlns:a14="http://schemas.microsoft.com/office/drawing/2010/main" xmlns="" id="{519DE347-D6DF-63A4-314D-C488547444B0}"/>
                  </a:ext>
                </a:extLst>
              </p:cNvPr>
              <p:cNvSpPr txBox="1">
                <a:spLocks noRot="1" noChangeAspect="1" noMove="1" noResize="1" noEditPoints="1" noAdjustHandles="1" noChangeArrowheads="1" noChangeShapeType="1" noTextEdit="1"/>
              </p:cNvSpPr>
              <p:nvPr/>
            </p:nvSpPr>
            <p:spPr>
              <a:xfrm>
                <a:off x="74795" y="4348690"/>
                <a:ext cx="8877025" cy="698525"/>
              </a:xfrm>
              <a:prstGeom prst="rect">
                <a:avLst/>
              </a:prstGeom>
              <a:blipFill rotWithShape="0">
                <a:blip r:embed="rId4"/>
                <a:stretch>
                  <a:fillRect l="-549" t="-5217" b="-7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pole tekstowe 7">
                <a:extLst>
                  <a:ext uri="{FF2B5EF4-FFF2-40B4-BE49-F238E27FC236}">
                    <a16:creationId xmlns="" xmlns:a16="http://schemas.microsoft.com/office/drawing/2014/main" id="{8C555C0F-C81C-3C1B-6212-24E87E9B410D}"/>
                  </a:ext>
                </a:extLst>
              </p:cNvPr>
              <p:cNvSpPr txBox="1"/>
              <p:nvPr/>
            </p:nvSpPr>
            <p:spPr>
              <a:xfrm>
                <a:off x="149938" y="5175678"/>
                <a:ext cx="8773332" cy="949427"/>
              </a:xfrm>
              <a:prstGeom prst="rect">
                <a:avLst/>
              </a:prstGeom>
              <a:noFill/>
            </p:spPr>
            <p:txBody>
              <a:bodyPr wrap="square" rtlCol="0">
                <a:spAutoFit/>
              </a:bodyPr>
              <a:lstStyle/>
              <a:p>
                <a:r>
                  <a:rPr lang="en-US" sz="1800" dirty="0">
                    <a:solidFill>
                      <a:srgbClr val="0000CC"/>
                    </a:solidFill>
                    <a:latin typeface="Cambria Math" panose="02040503050406030204" pitchFamily="18" charset="0"/>
                    <a:ea typeface="Cambria Math" panose="02040503050406030204" pitchFamily="18" charset="0"/>
                  </a:rPr>
                  <a:t>Every such </a:t>
                </a:r>
                <a14:m>
                  <m:oMath xmlns:m="http://schemas.openxmlformats.org/officeDocument/2006/math">
                    <m:sSub>
                      <m:sSubPr>
                        <m:ctrlPr>
                          <a:rPr kumimoji="1" lang="en-US" sz="1800" i="1" noProof="1" smtClean="0">
                            <a:solidFill>
                              <a:srgbClr val="0000CC"/>
                            </a:solidFill>
                            <a:latin typeface="Cambria Math" panose="02040503050406030204" pitchFamily="18" charset="0"/>
                            <a:ea typeface="Cambria Math" panose="02040503050406030204" pitchFamily="18" charset="0"/>
                          </a:rPr>
                        </m:ctrlPr>
                      </m:sSubPr>
                      <m:e>
                        <m:d>
                          <m:dPr>
                            <m:begChr m:val="["/>
                            <m:endChr m:val="]"/>
                            <m:ctrlPr>
                              <a:rPr kumimoji="1" lang="en-US" sz="1800" i="1" noProof="1" smtClean="0">
                                <a:solidFill>
                                  <a:srgbClr val="0000CC"/>
                                </a:solidFill>
                                <a:latin typeface="Cambria Math" panose="02040503050406030204" pitchFamily="18" charset="0"/>
                                <a:ea typeface="Cambria Math" panose="02040503050406030204" pitchFamily="18" charset="0"/>
                              </a:rPr>
                            </m:ctrlPr>
                          </m:dPr>
                          <m:e>
                            <m:r>
                              <a:rPr kumimoji="1" lang="en-US" sz="1800" i="1" noProof="1" smtClean="0">
                                <a:solidFill>
                                  <a:srgbClr val="0000CC"/>
                                </a:solidFill>
                                <a:latin typeface="Cambria Math" panose="02040503050406030204" pitchFamily="18" charset="0"/>
                                <a:ea typeface="Cambria Math" panose="02040503050406030204" pitchFamily="18" charset="0"/>
                              </a:rPr>
                              <m:t>𝑥</m:t>
                            </m:r>
                          </m:e>
                        </m:d>
                      </m:e>
                      <m:sub>
                        <m:r>
                          <a:rPr kumimoji="1" lang="en-US" sz="1800" i="1" noProof="1" smtClean="0">
                            <a:solidFill>
                              <a:srgbClr val="0000CC"/>
                            </a:solidFill>
                            <a:latin typeface="Cambria Math" panose="02040503050406030204" pitchFamily="18" charset="0"/>
                            <a:ea typeface="Cambria Math" panose="02040503050406030204" pitchFamily="18" charset="0"/>
                          </a:rPr>
                          <m:t>𝐵</m:t>
                        </m:r>
                      </m:sub>
                    </m:sSub>
                    <m:r>
                      <a:rPr kumimoji="1" lang="en-US" sz="1800" b="0" i="1" noProof="1" smtClean="0">
                        <a:solidFill>
                          <a:srgbClr val="0000CC"/>
                        </a:solidFill>
                        <a:latin typeface="Cambria Math" panose="02040503050406030204" pitchFamily="18" charset="0"/>
                        <a:ea typeface="Cambria Math" panose="02040503050406030204" pitchFamily="18" charset="0"/>
                      </a:rPr>
                      <m:t> </m:t>
                    </m:r>
                  </m:oMath>
                </a14:m>
                <a:r>
                  <a:rPr lang="en-US" sz="1800" dirty="0">
                    <a:solidFill>
                      <a:srgbClr val="0000CC"/>
                    </a:solidFill>
                    <a:latin typeface="Cambria Math" panose="02040503050406030204" pitchFamily="18" charset="0"/>
                    <a:ea typeface="Cambria Math" panose="02040503050406030204" pitchFamily="18" charset="0"/>
                  </a:rPr>
                  <a:t>defines a granule as computational building blocks </a:t>
                </a:r>
                <a:r>
                  <a:rPr kumimoji="1" lang="en-US" sz="1800" b="0" noProof="1">
                    <a:solidFill>
                      <a:srgbClr val="0000CC"/>
                    </a:solidFill>
                    <a:latin typeface="Cambria Math" panose="02040503050406030204" pitchFamily="18" charset="0"/>
                    <a:ea typeface="Cambria Math" panose="02040503050406030204" pitchFamily="18" charset="0"/>
                  </a:rPr>
                  <a:t>for the lower approximation of </a:t>
                </a:r>
                <a14:m>
                  <m:oMath xmlns:m="http://schemas.openxmlformats.org/officeDocument/2006/math">
                    <m:sSub>
                      <m:sSubPr>
                        <m:ctrlPr>
                          <a:rPr kumimoji="1" lang="en-US" sz="1800" i="1" noProof="1">
                            <a:solidFill>
                              <a:srgbClr val="0000CC"/>
                            </a:solidFill>
                            <a:latin typeface="Cambria Math" panose="02040503050406030204" pitchFamily="18" charset="0"/>
                            <a:ea typeface="Cambria Math" panose="02040503050406030204" pitchFamily="18" charset="0"/>
                          </a:rPr>
                        </m:ctrlPr>
                      </m:sSubPr>
                      <m:e>
                        <m:r>
                          <a:rPr kumimoji="1" lang="en-US" sz="1800" i="1" noProof="1">
                            <a:solidFill>
                              <a:srgbClr val="0000CC"/>
                            </a:solidFill>
                            <a:latin typeface="Cambria Math" panose="02040503050406030204" pitchFamily="18" charset="0"/>
                            <a:ea typeface="Cambria Math" panose="02040503050406030204" pitchFamily="18" charset="0"/>
                          </a:rPr>
                          <m:t>𝐷</m:t>
                        </m:r>
                      </m:e>
                      <m:sub>
                        <m:sSub>
                          <m:sSubPr>
                            <m:ctrlPr>
                              <a:rPr kumimoji="1" lang="en-US" sz="1800" i="1" noProof="1">
                                <a:solidFill>
                                  <a:srgbClr val="0000CC"/>
                                </a:solidFill>
                                <a:latin typeface="Cambria Math" panose="02040503050406030204" pitchFamily="18" charset="0"/>
                                <a:ea typeface="Cambria Math" panose="02040503050406030204" pitchFamily="18" charset="0"/>
                              </a:rPr>
                            </m:ctrlPr>
                          </m:sSubPr>
                          <m:e>
                            <m:r>
                              <a:rPr kumimoji="1" lang="en-US" sz="1800" i="1" noProof="1">
                                <a:solidFill>
                                  <a:srgbClr val="0000CC"/>
                                </a:solidFill>
                                <a:latin typeface="Cambria Math" panose="02040503050406030204" pitchFamily="18" charset="0"/>
                                <a:ea typeface="Cambria Math" panose="02040503050406030204" pitchFamily="18" charset="0"/>
                              </a:rPr>
                              <m:t>𝑣</m:t>
                            </m:r>
                          </m:e>
                          <m:sub>
                            <m:r>
                              <a:rPr kumimoji="1" lang="en-US" sz="1800" i="1" noProof="1">
                                <a:solidFill>
                                  <a:srgbClr val="0000CC"/>
                                </a:solidFill>
                                <a:latin typeface="Cambria Math" panose="02040503050406030204" pitchFamily="18" charset="0"/>
                                <a:ea typeface="Cambria Math" panose="02040503050406030204" pitchFamily="18" charset="0"/>
                              </a:rPr>
                              <m:t>𝑑</m:t>
                            </m:r>
                          </m:sub>
                        </m:sSub>
                      </m:sub>
                    </m:sSub>
                  </m:oMath>
                </a14:m>
                <a:r>
                  <a:rPr kumimoji="1" lang="en-US" sz="1800" b="0" noProof="1">
                    <a:solidFill>
                      <a:srgbClr val="0000CC"/>
                    </a:solidFill>
                    <a:latin typeface="Cambria Math" panose="02040503050406030204" pitchFamily="18" charset="0"/>
                    <a:ea typeface="Cambria Math" panose="02040503050406030204" pitchFamily="18" charset="0"/>
                  </a:rPr>
                  <a:t> in th</a:t>
                </a:r>
                <a:r>
                  <a:rPr kumimoji="1" lang="pl-PL" sz="1800" b="0" noProof="1">
                    <a:solidFill>
                      <a:srgbClr val="0000CC"/>
                    </a:solidFill>
                    <a:latin typeface="Cambria Math" panose="02040503050406030204" pitchFamily="18" charset="0"/>
                    <a:ea typeface="Cambria Math" panose="02040503050406030204" pitchFamily="18" charset="0"/>
                  </a:rPr>
                  <a:t>e</a:t>
                </a:r>
                <a:r>
                  <a:rPr kumimoji="1" lang="en-US" sz="1800" b="0" noProof="1">
                    <a:solidFill>
                      <a:srgbClr val="0000CC"/>
                    </a:solidFill>
                    <a:latin typeface="Cambria Math" panose="02040503050406030204" pitchFamily="18" charset="0"/>
                    <a:ea typeface="Cambria Math" panose="02040503050406030204" pitchFamily="18" charset="0"/>
                  </a:rPr>
                  <a:t> form of </a:t>
                </a:r>
                <a:r>
                  <a:rPr lang="en-US" sz="1800" dirty="0">
                    <a:solidFill>
                      <a:srgbClr val="0000CC"/>
                    </a:solidFill>
                    <a:latin typeface="Cambria Math" panose="02040503050406030204" pitchFamily="18" charset="0"/>
                    <a:ea typeface="Cambria Math" panose="02040503050406030204" pitchFamily="18" charset="0"/>
                  </a:rPr>
                  <a:t>a (minimal) decision rule </a:t>
                </a:r>
                <a:endParaRPr kumimoji="1" lang="en-US" sz="1800" b="0" noProof="1">
                  <a:solidFill>
                    <a:srgbClr val="0000CC"/>
                  </a:solidFill>
                  <a:latin typeface="Cambria Math" panose="02040503050406030204" pitchFamily="18" charset="0"/>
                  <a:ea typeface="Cambria Math" panose="02040503050406030204" pitchFamily="18" charset="0"/>
                </a:endParaRPr>
              </a:p>
              <a:p>
                <a:pPr algn="ctr"/>
                <a14:m>
                  <m:oMath xmlns:m="http://schemas.openxmlformats.org/officeDocument/2006/math">
                    <m:nary>
                      <m:naryPr>
                        <m:chr m:val="⋀"/>
                        <m:limLoc m:val="subSup"/>
                        <m:supHide m:val="on"/>
                        <m:ctrlPr>
                          <a:rPr kumimoji="1" lang="pl-PL" sz="1800" i="1" noProof="1" smtClean="0">
                            <a:solidFill>
                              <a:srgbClr val="0000CC"/>
                            </a:solidFill>
                            <a:latin typeface="Cambria Math" panose="02040503050406030204" pitchFamily="18" charset="0"/>
                            <a:ea typeface="MS PGothic" pitchFamily="34" charset="-128"/>
                          </a:rPr>
                        </m:ctrlPr>
                      </m:naryPr>
                      <m:sub>
                        <m:r>
                          <m:rPr>
                            <m:brk m:alnAt="9"/>
                          </m:rPr>
                          <a:rPr kumimoji="1" lang="pl-PL" sz="1800" b="0" i="1" noProof="1" smtClean="0">
                            <a:solidFill>
                              <a:srgbClr val="0000CC"/>
                            </a:solidFill>
                            <a:latin typeface="Cambria Math" panose="02040503050406030204" pitchFamily="18" charset="0"/>
                            <a:ea typeface="MS PGothic" pitchFamily="34" charset="-128"/>
                          </a:rPr>
                          <m:t>𝑎</m:t>
                        </m:r>
                        <m:r>
                          <a:rPr kumimoji="1" lang="pl-PL" sz="1800" i="1" noProof="1" dirty="0">
                            <a:solidFill>
                              <a:srgbClr val="0000CC"/>
                            </a:solidFill>
                            <a:latin typeface="Cambria Math" panose="02040503050406030204" pitchFamily="18" charset="0"/>
                            <a:ea typeface="Cambria Math" panose="02040503050406030204" pitchFamily="18" charset="0"/>
                          </a:rPr>
                          <m:t>∈</m:t>
                        </m:r>
                        <m:r>
                          <a:rPr kumimoji="1" lang="pl-PL" sz="1800" b="0" i="1" noProof="1" dirty="0" smtClean="0">
                            <a:solidFill>
                              <a:srgbClr val="0000CC"/>
                            </a:solidFill>
                            <a:latin typeface="Cambria Math" panose="02040503050406030204" pitchFamily="18" charset="0"/>
                            <a:ea typeface="Cambria Math" panose="02040503050406030204" pitchFamily="18" charset="0"/>
                          </a:rPr>
                          <m:t>𝐵</m:t>
                        </m:r>
                      </m:sub>
                      <m:sup/>
                      <m:e>
                        <m:r>
                          <a:rPr kumimoji="1" lang="pl-PL" sz="1800" b="0" i="1" noProof="1" smtClean="0">
                            <a:solidFill>
                              <a:srgbClr val="0000CC"/>
                            </a:solidFill>
                            <a:latin typeface="Cambria Math" panose="02040503050406030204" pitchFamily="18" charset="0"/>
                            <a:ea typeface="MS PGothic" pitchFamily="34" charset="-128"/>
                          </a:rPr>
                          <m:t>𝑎</m:t>
                        </m:r>
                        <m:r>
                          <a:rPr kumimoji="1" lang="pl-PL" sz="1800" i="1" noProof="1" dirty="0">
                            <a:solidFill>
                              <a:srgbClr val="0000CC"/>
                            </a:solidFill>
                            <a:latin typeface="Cambria Math" panose="02040503050406030204" pitchFamily="18" charset="0"/>
                            <a:ea typeface="Cambria Math" panose="02040503050406030204" pitchFamily="18" charset="0"/>
                          </a:rPr>
                          <m:t>∈</m:t>
                        </m:r>
                      </m:e>
                    </m:nary>
                    <m:sSub>
                      <m:sSubPr>
                        <m:ctrlPr>
                          <a:rPr kumimoji="1" lang="pl-PL" sz="1800" i="1">
                            <a:solidFill>
                              <a:srgbClr val="0000CC"/>
                            </a:solidFill>
                            <a:latin typeface="Cambria Math" panose="02040503050406030204" pitchFamily="18" charset="0"/>
                            <a:ea typeface="Cambria Math" panose="02040503050406030204" pitchFamily="18" charset="0"/>
                          </a:rPr>
                        </m:ctrlPr>
                      </m:sSubPr>
                      <m:e>
                        <m:r>
                          <a:rPr kumimoji="1" lang="pl-PL" sz="1800" i="1">
                            <a:solidFill>
                              <a:srgbClr val="0000CC"/>
                            </a:solidFill>
                            <a:latin typeface="Cambria Math" panose="02040503050406030204" pitchFamily="18" charset="0"/>
                            <a:ea typeface="Cambria Math" panose="02040503050406030204" pitchFamily="18" charset="0"/>
                          </a:rPr>
                          <m:t>≥</m:t>
                        </m:r>
                      </m:e>
                      <m:sub>
                        <m:r>
                          <a:rPr kumimoji="1" lang="pl-PL" sz="1800" i="1">
                            <a:solidFill>
                              <a:srgbClr val="0000CC"/>
                            </a:solidFill>
                            <a:latin typeface="Cambria Math" panose="02040503050406030204" pitchFamily="18" charset="0"/>
                            <a:ea typeface="Cambria Math" panose="02040503050406030204" pitchFamily="18" charset="0"/>
                          </a:rPr>
                          <m:t>𝑎</m:t>
                        </m:r>
                      </m:sub>
                    </m:sSub>
                    <m:d>
                      <m:dPr>
                        <m:ctrlPr>
                          <a:rPr kumimoji="1" lang="pl-PL" sz="1800" i="1">
                            <a:solidFill>
                              <a:srgbClr val="0000CC"/>
                            </a:solidFill>
                            <a:latin typeface="Cambria Math" panose="02040503050406030204" pitchFamily="18" charset="0"/>
                            <a:ea typeface="Cambria Math" panose="02040503050406030204" pitchFamily="18" charset="0"/>
                          </a:rPr>
                        </m:ctrlPr>
                      </m:dPr>
                      <m:e>
                        <m:r>
                          <a:rPr kumimoji="1" lang="pl-PL" sz="1800" b="0" i="1" smtClean="0">
                            <a:solidFill>
                              <a:srgbClr val="0000CC"/>
                            </a:solidFill>
                            <a:latin typeface="Cambria Math" panose="02040503050406030204" pitchFamily="18" charset="0"/>
                            <a:ea typeface="Cambria Math" panose="02040503050406030204" pitchFamily="18" charset="0"/>
                          </a:rPr>
                          <m:t>𝑎</m:t>
                        </m:r>
                        <m:r>
                          <a:rPr kumimoji="1" lang="pl-PL" sz="1800" b="0" i="1" smtClean="0">
                            <a:solidFill>
                              <a:srgbClr val="0000CC"/>
                            </a:solidFill>
                            <a:latin typeface="Cambria Math" panose="02040503050406030204" pitchFamily="18" charset="0"/>
                            <a:ea typeface="Cambria Math" panose="02040503050406030204" pitchFamily="18" charset="0"/>
                          </a:rPr>
                          <m:t>(</m:t>
                        </m:r>
                        <m:r>
                          <a:rPr kumimoji="1" lang="pl-PL" sz="1800" b="0" i="1" smtClean="0">
                            <a:solidFill>
                              <a:srgbClr val="0000CC"/>
                            </a:solidFill>
                            <a:latin typeface="Cambria Math" panose="02040503050406030204" pitchFamily="18" charset="0"/>
                            <a:ea typeface="Cambria Math" panose="02040503050406030204" pitchFamily="18" charset="0"/>
                          </a:rPr>
                          <m:t>𝑥</m:t>
                        </m:r>
                        <m:r>
                          <a:rPr kumimoji="1" lang="pl-PL" sz="1800" b="0" i="1" smtClean="0">
                            <a:solidFill>
                              <a:srgbClr val="0000CC"/>
                            </a:solidFill>
                            <a:latin typeface="Cambria Math" panose="02040503050406030204" pitchFamily="18" charset="0"/>
                            <a:ea typeface="Cambria Math" panose="02040503050406030204" pitchFamily="18" charset="0"/>
                          </a:rPr>
                          <m:t>)</m:t>
                        </m:r>
                      </m:e>
                    </m:d>
                    <m:r>
                      <a:rPr kumimoji="1" lang="pl-PL" sz="1800" i="1" noProof="1">
                        <a:solidFill>
                          <a:srgbClr val="0000CC"/>
                        </a:solidFill>
                        <a:latin typeface="Cambria Math" panose="02040503050406030204" pitchFamily="18" charset="0"/>
                        <a:ea typeface="Cambria Math" panose="02040503050406030204" pitchFamily="18" charset="0"/>
                      </a:rPr>
                      <m:t>⟹</m:t>
                    </m:r>
                    <m:r>
                      <a:rPr kumimoji="1" lang="pl-PL" sz="1800" b="0" i="1" noProof="1" smtClean="0">
                        <a:solidFill>
                          <a:srgbClr val="0000CC"/>
                        </a:solidFill>
                        <a:latin typeface="Cambria Math" panose="02040503050406030204" pitchFamily="18" charset="0"/>
                        <a:ea typeface="Cambria Math" panose="02040503050406030204" pitchFamily="18" charset="0"/>
                      </a:rPr>
                      <m:t>𝑑</m:t>
                    </m:r>
                    <m:r>
                      <a:rPr kumimoji="1" lang="pl-PL" sz="1800" noProof="1" dirty="0">
                        <a:solidFill>
                          <a:srgbClr val="0000CC"/>
                        </a:solidFill>
                        <a:latin typeface="Cambria Math" panose="02040503050406030204" pitchFamily="18" charset="0"/>
                        <a:ea typeface="Cambria Math" panose="02040503050406030204" pitchFamily="18" charset="0"/>
                      </a:rPr>
                      <m:t>∈</m:t>
                    </m:r>
                    <m:sSub>
                      <m:sSubPr>
                        <m:ctrlPr>
                          <a:rPr kumimoji="1" lang="pl-PL" sz="1800" i="1">
                            <a:solidFill>
                              <a:srgbClr val="0000CC"/>
                            </a:solidFill>
                            <a:latin typeface="Cambria Math" panose="02040503050406030204" pitchFamily="18" charset="0"/>
                            <a:ea typeface="Cambria Math" panose="02040503050406030204" pitchFamily="18" charset="0"/>
                          </a:rPr>
                        </m:ctrlPr>
                      </m:sSubPr>
                      <m:e>
                        <m:r>
                          <a:rPr kumimoji="1" lang="pl-PL" sz="1800" i="1">
                            <a:solidFill>
                              <a:srgbClr val="0000CC"/>
                            </a:solidFill>
                            <a:latin typeface="Cambria Math" panose="02040503050406030204" pitchFamily="18" charset="0"/>
                            <a:ea typeface="Cambria Math" panose="02040503050406030204" pitchFamily="18" charset="0"/>
                          </a:rPr>
                          <m:t>≥</m:t>
                        </m:r>
                      </m:e>
                      <m:sub>
                        <m:r>
                          <a:rPr kumimoji="1" lang="pl-PL" sz="1800" b="0" i="1" smtClean="0">
                            <a:solidFill>
                              <a:srgbClr val="0000CC"/>
                            </a:solidFill>
                            <a:latin typeface="Cambria Math" panose="02040503050406030204" pitchFamily="18" charset="0"/>
                            <a:ea typeface="Cambria Math" panose="02040503050406030204" pitchFamily="18" charset="0"/>
                          </a:rPr>
                          <m:t>𝑑</m:t>
                        </m:r>
                      </m:sub>
                    </m:sSub>
                    <m:d>
                      <m:dPr>
                        <m:ctrlPr>
                          <a:rPr kumimoji="1" lang="pl-PL" sz="1800" i="1">
                            <a:solidFill>
                              <a:srgbClr val="0000CC"/>
                            </a:solidFill>
                            <a:latin typeface="Cambria Math" panose="02040503050406030204" pitchFamily="18" charset="0"/>
                            <a:ea typeface="Cambria Math" panose="02040503050406030204" pitchFamily="18" charset="0"/>
                          </a:rPr>
                        </m:ctrlPr>
                      </m:dPr>
                      <m:e>
                        <m:sSub>
                          <m:sSubPr>
                            <m:ctrlPr>
                              <a:rPr kumimoji="1" lang="pl-PL" sz="1800" i="1" noProof="1" dirty="0">
                                <a:solidFill>
                                  <a:srgbClr val="0000CC"/>
                                </a:solidFill>
                                <a:latin typeface="Cambria Math" panose="02040503050406030204" pitchFamily="18" charset="0"/>
                                <a:ea typeface="Cambria Math" panose="02040503050406030204" pitchFamily="18" charset="0"/>
                              </a:rPr>
                            </m:ctrlPr>
                          </m:sSubPr>
                          <m:e>
                            <m:r>
                              <a:rPr kumimoji="1" lang="pl-PL" sz="1800" i="1" noProof="1" dirty="0">
                                <a:solidFill>
                                  <a:srgbClr val="0000CC"/>
                                </a:solidFill>
                                <a:latin typeface="Cambria Math" panose="02040503050406030204" pitchFamily="18" charset="0"/>
                                <a:ea typeface="Cambria Math" panose="02040503050406030204" pitchFamily="18" charset="0"/>
                              </a:rPr>
                              <m:t>𝑣</m:t>
                            </m:r>
                          </m:e>
                          <m:sub>
                            <m:r>
                              <a:rPr kumimoji="1" lang="pl-PL" sz="1800" i="1" noProof="1" dirty="0">
                                <a:solidFill>
                                  <a:srgbClr val="0000CC"/>
                                </a:solidFill>
                                <a:latin typeface="Cambria Math" panose="02040503050406030204" pitchFamily="18" charset="0"/>
                                <a:ea typeface="Cambria Math" panose="02040503050406030204" pitchFamily="18" charset="0"/>
                              </a:rPr>
                              <m:t>𝑑</m:t>
                            </m:r>
                          </m:sub>
                        </m:sSub>
                      </m:e>
                    </m:d>
                  </m:oMath>
                </a14:m>
                <a:r>
                  <a:rPr kumimoji="1" lang="pl-PL" sz="1800" dirty="0">
                    <a:solidFill>
                      <a:srgbClr val="0000CC"/>
                    </a:solidFill>
                    <a:latin typeface="Cambria Math" panose="02040503050406030204" pitchFamily="18" charset="0"/>
                    <a:ea typeface="Cambria Math" panose="02040503050406030204" pitchFamily="18" charset="0"/>
                  </a:rPr>
                  <a:t>.</a:t>
                </a:r>
              </a:p>
            </p:txBody>
          </p:sp>
        </mc:Choice>
        <mc:Fallback xmlns="">
          <p:sp>
            <p:nvSpPr>
              <p:cNvPr id="8" name="pole tekstowe 7">
                <a:extLst>
                  <a:ext uri="{FF2B5EF4-FFF2-40B4-BE49-F238E27FC236}">
                    <a16:creationId xmlns:a16="http://schemas.microsoft.com/office/drawing/2014/main" xmlns:a14="http://schemas.microsoft.com/office/drawing/2010/main" xmlns="" id="{8C555C0F-C81C-3C1B-6212-24E87E9B410D}"/>
                  </a:ext>
                </a:extLst>
              </p:cNvPr>
              <p:cNvSpPr txBox="1">
                <a:spLocks noRot="1" noChangeAspect="1" noMove="1" noResize="1" noEditPoints="1" noAdjustHandles="1" noChangeArrowheads="1" noChangeShapeType="1" noTextEdit="1"/>
              </p:cNvSpPr>
              <p:nvPr/>
            </p:nvSpPr>
            <p:spPr>
              <a:xfrm>
                <a:off x="149938" y="5175678"/>
                <a:ext cx="8773332" cy="949427"/>
              </a:xfrm>
              <a:prstGeom prst="rect">
                <a:avLst/>
              </a:prstGeom>
              <a:blipFill rotWithShape="0">
                <a:blip r:embed="rId5"/>
                <a:stretch>
                  <a:fillRect l="-625" t="-3846" b="-57051"/>
                </a:stretch>
              </a:blipFill>
            </p:spPr>
            <p:txBody>
              <a:bodyPr/>
              <a:lstStyle/>
              <a:p>
                <a:r>
                  <a:rPr lang="en-US">
                    <a:noFill/>
                  </a:rPr>
                  <a:t> </a:t>
                </a:r>
              </a:p>
            </p:txBody>
          </p:sp>
        </mc:Fallback>
      </mc:AlternateContent>
      <p:sp>
        <p:nvSpPr>
          <p:cNvPr id="3" name="pole tekstowe 2"/>
          <p:cNvSpPr txBox="1"/>
          <p:nvPr/>
        </p:nvSpPr>
        <p:spPr>
          <a:xfrm>
            <a:off x="0" y="6320623"/>
            <a:ext cx="8676456" cy="523220"/>
          </a:xfrm>
          <a:prstGeom prst="rect">
            <a:avLst/>
          </a:prstGeom>
          <a:noFill/>
        </p:spPr>
        <p:txBody>
          <a:bodyPr wrap="square" rtlCol="0">
            <a:spAutoFit/>
          </a:bodyPr>
          <a:lstStyle/>
          <a:p>
            <a:pPr algn="r"/>
            <a:r>
              <a:rPr lang="pl-PL" sz="1400" i="1" dirty="0">
                <a:solidFill>
                  <a:srgbClr val="0000CC"/>
                </a:solidFill>
              </a:rPr>
              <a:t>S. </a:t>
            </a:r>
            <a:r>
              <a:rPr lang="en-US" sz="1400" i="1" dirty="0">
                <a:solidFill>
                  <a:srgbClr val="0000CC"/>
                </a:solidFill>
              </a:rPr>
              <a:t>Greco, </a:t>
            </a:r>
            <a:r>
              <a:rPr lang="pl-PL" sz="1400" i="1" dirty="0">
                <a:solidFill>
                  <a:srgbClr val="0000CC"/>
                </a:solidFill>
              </a:rPr>
              <a:t>B.</a:t>
            </a:r>
            <a:r>
              <a:rPr lang="en-US" sz="1400" i="1" dirty="0">
                <a:solidFill>
                  <a:srgbClr val="0000CC"/>
                </a:solidFill>
              </a:rPr>
              <a:t> </a:t>
            </a:r>
            <a:r>
              <a:rPr lang="en-US" sz="1400" i="1" dirty="0" err="1">
                <a:solidFill>
                  <a:srgbClr val="0000CC"/>
                </a:solidFill>
              </a:rPr>
              <a:t>Matarazzo</a:t>
            </a:r>
            <a:r>
              <a:rPr lang="en-US" sz="1400" i="1" dirty="0">
                <a:solidFill>
                  <a:srgbClr val="0000CC"/>
                </a:solidFill>
              </a:rPr>
              <a:t>, </a:t>
            </a:r>
            <a:r>
              <a:rPr lang="pl-PL" sz="1400" i="1" dirty="0">
                <a:solidFill>
                  <a:srgbClr val="0000CC"/>
                </a:solidFill>
              </a:rPr>
              <a:t>R.</a:t>
            </a:r>
            <a:r>
              <a:rPr lang="en-US" sz="1400" i="1" dirty="0">
                <a:solidFill>
                  <a:srgbClr val="0000CC"/>
                </a:solidFill>
              </a:rPr>
              <a:t> </a:t>
            </a:r>
            <a:r>
              <a:rPr lang="en-US" sz="1400" i="1" dirty="0" err="1">
                <a:solidFill>
                  <a:srgbClr val="0000CC"/>
                </a:solidFill>
              </a:rPr>
              <a:t>Słowiński</a:t>
            </a:r>
            <a:r>
              <a:rPr lang="en-US" sz="1400" i="1" dirty="0">
                <a:solidFill>
                  <a:srgbClr val="0000CC"/>
                </a:solidFill>
              </a:rPr>
              <a:t>: Rough sets theory for multi-criteria decision analysis. European Journal of Operational Research</a:t>
            </a:r>
            <a:r>
              <a:rPr lang="pl-PL" sz="1400" i="1" dirty="0">
                <a:solidFill>
                  <a:srgbClr val="0000CC"/>
                </a:solidFill>
              </a:rPr>
              <a:t> 129(1):1-47</a:t>
            </a:r>
            <a:r>
              <a:rPr lang="en-US" sz="1400" i="1" dirty="0">
                <a:solidFill>
                  <a:srgbClr val="0000CC"/>
                </a:solidFill>
              </a:rPr>
              <a:t> (2001)</a:t>
            </a:r>
          </a:p>
        </p:txBody>
      </p:sp>
    </p:spTree>
    <p:extLst>
      <p:ext uri="{BB962C8B-B14F-4D97-AF65-F5344CB8AC3E}">
        <p14:creationId xmlns:p14="http://schemas.microsoft.com/office/powerpoint/2010/main" val="1681355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CCCFD4A-66ED-FE74-EB7E-770257BCA41E}"/>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60F957E7-09F4-7E93-F6D1-0BC5B0BAC0F0}"/>
              </a:ext>
            </a:extLst>
          </p:cNvPr>
          <p:cNvSpPr>
            <a:spLocks noGrp="1"/>
          </p:cNvSpPr>
          <p:nvPr>
            <p:ph type="title"/>
          </p:nvPr>
        </p:nvSpPr>
        <p:spPr>
          <a:xfrm>
            <a:off x="395536" y="188640"/>
            <a:ext cx="8229600" cy="905634"/>
          </a:xfrm>
        </p:spPr>
        <p:txBody>
          <a:bodyPr/>
          <a:lstStyle/>
          <a:p>
            <a:r>
              <a:rPr lang="en-US" sz="4000" b="1" dirty="0"/>
              <a:t>COMPLEX SYSTEM</a:t>
            </a:r>
            <a:r>
              <a:rPr lang="pl-PL" sz="4000" b="1" dirty="0"/>
              <a:t>S</a:t>
            </a:r>
            <a:br>
              <a:rPr lang="pl-PL" sz="4000" b="1" dirty="0"/>
            </a:br>
            <a:r>
              <a:rPr lang="pl-PL" sz="3200" b="1" dirty="0"/>
              <a:t>MODELING PROBLEM</a:t>
            </a:r>
            <a:endParaRPr lang="en-US" sz="3200" b="1" dirty="0"/>
          </a:p>
        </p:txBody>
      </p:sp>
      <p:sp>
        <p:nvSpPr>
          <p:cNvPr id="5" name="Symbol zastępczy numeru slajdu 4">
            <a:extLst>
              <a:ext uri="{FF2B5EF4-FFF2-40B4-BE49-F238E27FC236}">
                <a16:creationId xmlns="" xmlns:a16="http://schemas.microsoft.com/office/drawing/2014/main" id="{51CAA6DF-5ACE-F221-488E-274D2396265B}"/>
              </a:ext>
            </a:extLst>
          </p:cNvPr>
          <p:cNvSpPr>
            <a:spLocks noGrp="1"/>
          </p:cNvSpPr>
          <p:nvPr>
            <p:ph type="sldNum" sz="quarter" idx="12"/>
          </p:nvPr>
        </p:nvSpPr>
        <p:spPr/>
        <p:txBody>
          <a:bodyPr/>
          <a:lstStyle/>
          <a:p>
            <a:pPr>
              <a:defRPr/>
            </a:pPr>
            <a:fld id="{D02E777F-298D-4C96-825C-3DC57E52C55E}" type="slidenum">
              <a:rPr lang="pl-PL" smtClean="0"/>
              <a:pPr>
                <a:defRPr/>
              </a:pPr>
              <a:t>8</a:t>
            </a:fld>
            <a:endParaRPr lang="pl-PL"/>
          </a:p>
        </p:txBody>
      </p:sp>
      <p:grpSp>
        <p:nvGrpSpPr>
          <p:cNvPr id="48" name="Grupa 47"/>
          <p:cNvGrpSpPr/>
          <p:nvPr/>
        </p:nvGrpSpPr>
        <p:grpSpPr>
          <a:xfrm>
            <a:off x="966428" y="1188009"/>
            <a:ext cx="7211144" cy="4579112"/>
            <a:chOff x="1475656" y="1153517"/>
            <a:chExt cx="7211144" cy="4579112"/>
          </a:xfrm>
        </p:grpSpPr>
        <mc:AlternateContent xmlns:mc="http://schemas.openxmlformats.org/markup-compatibility/2006" xmlns:a14="http://schemas.microsoft.com/office/drawing/2010/main">
          <mc:Choice Requires="a14">
            <p:sp>
              <p:nvSpPr>
                <p:cNvPr id="3" name="pole tekstowe 2"/>
                <p:cNvSpPr txBox="1"/>
                <p:nvPr/>
              </p:nvSpPr>
              <p:spPr>
                <a:xfrm>
                  <a:off x="3275856" y="2492896"/>
                  <a:ext cx="2325573" cy="32397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00FF"/>
                                </a:solidFill>
                                <a:latin typeface="Cambria Math" panose="02040503050406030204" pitchFamily="18" charset="0"/>
                              </a:rPr>
                            </m:ctrlPr>
                          </m:fPr>
                          <m:num>
                            <m:r>
                              <a:rPr lang="pl-PL" b="0" i="1" smtClean="0">
                                <a:solidFill>
                                  <a:srgbClr val="0000FF"/>
                                </a:solidFill>
                                <a:latin typeface="Cambria Math" panose="02040503050406030204" pitchFamily="18" charset="0"/>
                              </a:rPr>
                              <m:t>𝑑𝑠</m:t>
                            </m:r>
                          </m:num>
                          <m:den>
                            <m:r>
                              <a:rPr lang="pl-PL" b="0" i="1" smtClean="0">
                                <a:solidFill>
                                  <a:srgbClr val="0000FF"/>
                                </a:solidFill>
                                <a:latin typeface="Cambria Math" panose="02040503050406030204" pitchFamily="18" charset="0"/>
                              </a:rPr>
                              <m:t>𝑑𝑡</m:t>
                            </m:r>
                          </m:den>
                        </m:f>
                        <m:r>
                          <a:rPr lang="en-US" i="1" smtClean="0">
                            <a:solidFill>
                              <a:srgbClr val="0000FF"/>
                            </a:solidFill>
                            <a:latin typeface="Cambria Math" panose="02040503050406030204" pitchFamily="18" charset="0"/>
                          </a:rPr>
                          <m:t>=</m:t>
                        </m:r>
                        <m:r>
                          <a:rPr lang="pl-PL" b="0" i="1" smtClean="0">
                            <a:solidFill>
                              <a:srgbClr val="0000FF"/>
                            </a:solidFill>
                            <a:latin typeface="Cambria Math" panose="02040503050406030204" pitchFamily="18" charset="0"/>
                          </a:rPr>
                          <m:t>𝐻</m:t>
                        </m:r>
                        <m:d>
                          <m:dPr>
                            <m:ctrlPr>
                              <a:rPr lang="pl-PL" b="0" i="1" smtClean="0">
                                <a:solidFill>
                                  <a:srgbClr val="0000FF"/>
                                </a:solidFill>
                                <a:latin typeface="Cambria Math" panose="02040503050406030204" pitchFamily="18" charset="0"/>
                              </a:rPr>
                            </m:ctrlPr>
                          </m:dPr>
                          <m:e>
                            <m:r>
                              <a:rPr lang="pl-PL" b="0" i="1" smtClean="0">
                                <a:solidFill>
                                  <a:srgbClr val="0000FF"/>
                                </a:solidFill>
                                <a:latin typeface="Cambria Math" panose="02040503050406030204" pitchFamily="18" charset="0"/>
                              </a:rPr>
                              <m:t>𝑠</m:t>
                            </m:r>
                            <m:r>
                              <a:rPr lang="pl-PL" b="0" i="1" smtClean="0">
                                <a:solidFill>
                                  <a:srgbClr val="0000FF"/>
                                </a:solidFill>
                                <a:latin typeface="Cambria Math" panose="02040503050406030204" pitchFamily="18" charset="0"/>
                              </a:rPr>
                              <m:t>,</m:t>
                            </m:r>
                            <m:r>
                              <a:rPr lang="pl-PL" b="0" i="1" smtClean="0">
                                <a:solidFill>
                                  <a:srgbClr val="0000FF"/>
                                </a:solidFill>
                                <a:latin typeface="Cambria Math" panose="02040503050406030204" pitchFamily="18" charset="0"/>
                              </a:rPr>
                              <m:t>𝑒</m:t>
                            </m:r>
                            <m:r>
                              <a:rPr lang="pl-PL" b="0" i="1" smtClean="0">
                                <a:solidFill>
                                  <a:srgbClr val="0000FF"/>
                                </a:solidFill>
                                <a:latin typeface="Cambria Math" panose="02040503050406030204" pitchFamily="18" charset="0"/>
                              </a:rPr>
                              <m:t>,</m:t>
                            </m:r>
                            <m:r>
                              <a:rPr lang="pl-PL" b="0" i="1" smtClean="0">
                                <a:solidFill>
                                  <a:srgbClr val="0000FF"/>
                                </a:solidFill>
                                <a:latin typeface="Cambria Math" panose="02040503050406030204" pitchFamily="18" charset="0"/>
                              </a:rPr>
                              <m:t>𝑡</m:t>
                            </m:r>
                          </m:e>
                        </m:d>
                      </m:oMath>
                    </m:oMathPara>
                  </a14:m>
                  <a:endParaRPr lang="pl-PL" b="0" dirty="0">
                    <a:solidFill>
                      <a:srgbClr val="0000FF"/>
                    </a:solidFill>
                  </a:endParaRPr>
                </a:p>
                <a:p>
                  <a:endParaRPr lang="pl-PL" b="0" dirty="0">
                    <a:solidFill>
                      <a:srgbClr val="0000FF"/>
                    </a:solidFill>
                  </a:endParaRPr>
                </a:p>
                <a:p>
                  <a:endParaRPr lang="pl-PL" dirty="0">
                    <a:solidFill>
                      <a:srgbClr val="0000FF"/>
                    </a:solidFill>
                  </a:endParaRPr>
                </a:p>
                <a:p>
                  <a:endParaRPr lang="pl-PL" dirty="0">
                    <a:solidFill>
                      <a:srgbClr val="0000FF"/>
                    </a:solidFill>
                  </a:endParaRPr>
                </a:p>
                <a:p>
                  <a:pPr/>
                  <a14:m>
                    <m:oMathPara xmlns:m="http://schemas.openxmlformats.org/officeDocument/2006/math">
                      <m:oMathParaPr>
                        <m:jc m:val="centerGroup"/>
                      </m:oMathParaPr>
                      <m:oMath xmlns:m="http://schemas.openxmlformats.org/officeDocument/2006/math">
                        <m:f>
                          <m:fPr>
                            <m:ctrlPr>
                              <a:rPr lang="en-US" i="1">
                                <a:solidFill>
                                  <a:srgbClr val="0000FF"/>
                                </a:solidFill>
                                <a:latin typeface="Cambria Math" panose="02040503050406030204" pitchFamily="18" charset="0"/>
                              </a:rPr>
                            </m:ctrlPr>
                          </m:fPr>
                          <m:num>
                            <m:r>
                              <a:rPr lang="pl-PL" i="1">
                                <a:solidFill>
                                  <a:srgbClr val="0000FF"/>
                                </a:solidFill>
                                <a:latin typeface="Cambria Math" panose="02040503050406030204" pitchFamily="18" charset="0"/>
                              </a:rPr>
                              <m:t>𝑑</m:t>
                            </m:r>
                            <m:r>
                              <a:rPr lang="pl-PL" b="0" i="1" smtClean="0">
                                <a:solidFill>
                                  <a:srgbClr val="0000FF"/>
                                </a:solidFill>
                                <a:latin typeface="Cambria Math" panose="02040503050406030204" pitchFamily="18" charset="0"/>
                              </a:rPr>
                              <m:t>𝑒</m:t>
                            </m:r>
                          </m:num>
                          <m:den>
                            <m:r>
                              <a:rPr lang="pl-PL" i="1">
                                <a:solidFill>
                                  <a:srgbClr val="0000FF"/>
                                </a:solidFill>
                                <a:latin typeface="Cambria Math" panose="02040503050406030204" pitchFamily="18" charset="0"/>
                              </a:rPr>
                              <m:t>𝑑𝑡</m:t>
                            </m:r>
                          </m:den>
                        </m:f>
                        <m:r>
                          <a:rPr lang="en-US" i="1">
                            <a:solidFill>
                              <a:srgbClr val="0000FF"/>
                            </a:solidFill>
                            <a:latin typeface="Cambria Math" panose="02040503050406030204" pitchFamily="18" charset="0"/>
                          </a:rPr>
                          <m:t>=</m:t>
                        </m:r>
                        <m:r>
                          <a:rPr lang="pl-PL" b="0" i="1" smtClean="0">
                            <a:solidFill>
                              <a:srgbClr val="0000FF"/>
                            </a:solidFill>
                            <a:latin typeface="Cambria Math" panose="02040503050406030204" pitchFamily="18" charset="0"/>
                          </a:rPr>
                          <m:t>𝐹</m:t>
                        </m:r>
                        <m:r>
                          <a:rPr lang="pl-PL" i="1">
                            <a:solidFill>
                              <a:srgbClr val="0000FF"/>
                            </a:solidFill>
                            <a:latin typeface="Cambria Math" panose="02040503050406030204" pitchFamily="18" charset="0"/>
                          </a:rPr>
                          <m:t>(</m:t>
                        </m:r>
                        <m:r>
                          <a:rPr lang="pl-PL" i="1">
                            <a:solidFill>
                              <a:srgbClr val="0000FF"/>
                            </a:solidFill>
                            <a:latin typeface="Cambria Math" panose="02040503050406030204" pitchFamily="18" charset="0"/>
                          </a:rPr>
                          <m:t>𝑠</m:t>
                        </m:r>
                        <m:r>
                          <a:rPr lang="pl-PL" i="1">
                            <a:solidFill>
                              <a:srgbClr val="0000FF"/>
                            </a:solidFill>
                            <a:latin typeface="Cambria Math" panose="02040503050406030204" pitchFamily="18" charset="0"/>
                          </a:rPr>
                          <m:t>,</m:t>
                        </m:r>
                        <m:r>
                          <a:rPr lang="pl-PL" i="1">
                            <a:solidFill>
                              <a:srgbClr val="0000FF"/>
                            </a:solidFill>
                            <a:latin typeface="Cambria Math" panose="02040503050406030204" pitchFamily="18" charset="0"/>
                          </a:rPr>
                          <m:t>𝑒</m:t>
                        </m:r>
                        <m:r>
                          <a:rPr lang="pl-PL" i="1">
                            <a:solidFill>
                              <a:srgbClr val="0000FF"/>
                            </a:solidFill>
                            <a:latin typeface="Cambria Math" panose="02040503050406030204" pitchFamily="18" charset="0"/>
                          </a:rPr>
                          <m:t>,</m:t>
                        </m:r>
                        <m:r>
                          <a:rPr lang="pl-PL" i="1">
                            <a:solidFill>
                              <a:srgbClr val="0000FF"/>
                            </a:solidFill>
                            <a:latin typeface="Cambria Math" panose="02040503050406030204" pitchFamily="18" charset="0"/>
                          </a:rPr>
                          <m:t>𝑡</m:t>
                        </m:r>
                        <m:r>
                          <a:rPr lang="pl-PL" i="1">
                            <a:solidFill>
                              <a:srgbClr val="0000FF"/>
                            </a:solidFill>
                            <a:latin typeface="Cambria Math" panose="02040503050406030204" pitchFamily="18" charset="0"/>
                          </a:rPr>
                          <m:t>)</m:t>
                        </m:r>
                      </m:oMath>
                    </m:oMathPara>
                  </a14:m>
                  <a:endParaRPr lang="pl-PL" dirty="0">
                    <a:solidFill>
                      <a:srgbClr val="0000FF"/>
                    </a:solidFill>
                  </a:endParaRPr>
                </a:p>
                <a:p>
                  <a:endParaRPr lang="en-US" dirty="0"/>
                </a:p>
              </p:txBody>
            </p:sp>
          </mc:Choice>
          <mc:Fallback xmlns="">
            <p:sp>
              <p:nvSpPr>
                <p:cNvPr id="3" name="pole tekstowe 2"/>
                <p:cNvSpPr txBox="1">
                  <a:spLocks noRot="1" noChangeAspect="1" noMove="1" noResize="1" noEditPoints="1" noAdjustHandles="1" noChangeArrowheads="1" noChangeShapeType="1" noTextEdit="1"/>
                </p:cNvSpPr>
                <p:nvPr/>
              </p:nvSpPr>
              <p:spPr>
                <a:xfrm>
                  <a:off x="3275856" y="2492896"/>
                  <a:ext cx="2325573" cy="3239733"/>
                </a:xfrm>
                <a:prstGeom prst="rect">
                  <a:avLst/>
                </a:prstGeom>
                <a:blipFill rotWithShape="0">
                  <a:blip r:embed="rId3"/>
                  <a:stretch>
                    <a:fillRect/>
                  </a:stretch>
                </a:blipFill>
              </p:spPr>
              <p:txBody>
                <a:bodyPr/>
                <a:lstStyle/>
                <a:p>
                  <a:r>
                    <a:rPr lang="en-US">
                      <a:noFill/>
                    </a:rPr>
                    <a:t> </a:t>
                  </a:r>
                </a:p>
              </p:txBody>
            </p:sp>
          </mc:Fallback>
        </mc:AlternateContent>
        <p:cxnSp>
          <p:nvCxnSpPr>
            <p:cNvPr id="8" name="Łącznik prosty ze strzałką 7"/>
            <p:cNvCxnSpPr/>
            <p:nvPr/>
          </p:nvCxnSpPr>
          <p:spPr>
            <a:xfrm>
              <a:off x="3645323" y="1553627"/>
              <a:ext cx="0" cy="86894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H="1">
              <a:off x="4399488" y="2312876"/>
              <a:ext cx="2294" cy="36004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p:nvPr/>
          </p:nvCxnSpPr>
          <p:spPr>
            <a:xfrm>
              <a:off x="3670237" y="3852266"/>
              <a:ext cx="3367" cy="701429"/>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flipH="1">
              <a:off x="4354258" y="4448673"/>
              <a:ext cx="2294" cy="36004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4217494" y="4087681"/>
              <a:ext cx="798970" cy="400110"/>
            </a:xfrm>
            <a:prstGeom prst="rect">
              <a:avLst/>
            </a:prstGeom>
            <a:noFill/>
          </p:spPr>
          <p:txBody>
            <a:bodyPr wrap="square" rtlCol="0">
              <a:spAutoFit/>
            </a:bodyPr>
            <a:lstStyle/>
            <a:p>
              <a:r>
                <a:rPr lang="pl-PL" sz="2000" dirty="0">
                  <a:solidFill>
                    <a:srgbClr val="0000FF"/>
                  </a:solidFill>
                </a:rPr>
                <a:t>F ?</a:t>
              </a:r>
              <a:endParaRPr lang="en-US" sz="2000" dirty="0">
                <a:solidFill>
                  <a:srgbClr val="0000FF"/>
                </a:solidFill>
              </a:endParaRPr>
            </a:p>
          </p:txBody>
        </p:sp>
        <p:sp>
          <p:nvSpPr>
            <p:cNvPr id="15" name="pole tekstowe 14"/>
            <p:cNvSpPr txBox="1"/>
            <p:nvPr/>
          </p:nvSpPr>
          <p:spPr>
            <a:xfrm>
              <a:off x="2555776" y="1153517"/>
              <a:ext cx="2160240" cy="400110"/>
            </a:xfrm>
            <a:prstGeom prst="rect">
              <a:avLst/>
            </a:prstGeom>
            <a:noFill/>
          </p:spPr>
          <p:txBody>
            <a:bodyPr wrap="square" rtlCol="0">
              <a:spAutoFit/>
            </a:bodyPr>
            <a:lstStyle/>
            <a:p>
              <a:r>
                <a:rPr lang="pl-PL" sz="2000" dirty="0">
                  <a:solidFill>
                    <a:srgbClr val="0000FF"/>
                  </a:solidFill>
                </a:rPr>
                <a:t>system </a:t>
              </a:r>
              <a:r>
                <a:rPr lang="en-US" sz="2000" noProof="0" dirty="0">
                  <a:solidFill>
                    <a:srgbClr val="0000FF"/>
                  </a:solidFill>
                </a:rPr>
                <a:t>state </a:t>
              </a:r>
              <a:r>
                <a:rPr lang="pl-PL" sz="2000" dirty="0">
                  <a:solidFill>
                    <a:srgbClr val="0000FF"/>
                  </a:solidFill>
                </a:rPr>
                <a:t>?</a:t>
              </a:r>
              <a:endParaRPr lang="en-US" sz="2000" dirty="0">
                <a:solidFill>
                  <a:srgbClr val="0000FF"/>
                </a:solidFill>
              </a:endParaRPr>
            </a:p>
          </p:txBody>
        </p:sp>
        <p:sp>
          <p:nvSpPr>
            <p:cNvPr id="16" name="pole tekstowe 15"/>
            <p:cNvSpPr txBox="1"/>
            <p:nvPr/>
          </p:nvSpPr>
          <p:spPr>
            <a:xfrm>
              <a:off x="4258308" y="1886945"/>
              <a:ext cx="889756" cy="400110"/>
            </a:xfrm>
            <a:prstGeom prst="rect">
              <a:avLst/>
            </a:prstGeom>
            <a:noFill/>
          </p:spPr>
          <p:txBody>
            <a:bodyPr wrap="square" rtlCol="0">
              <a:spAutoFit/>
            </a:bodyPr>
            <a:lstStyle/>
            <a:p>
              <a:r>
                <a:rPr lang="pl-PL" sz="2000" dirty="0">
                  <a:solidFill>
                    <a:srgbClr val="0000FF"/>
                  </a:solidFill>
                </a:rPr>
                <a:t>H ?</a:t>
              </a:r>
              <a:endParaRPr lang="en-US" sz="2000" dirty="0">
                <a:solidFill>
                  <a:srgbClr val="0000FF"/>
                </a:solidFill>
              </a:endParaRPr>
            </a:p>
          </p:txBody>
        </p:sp>
        <p:sp>
          <p:nvSpPr>
            <p:cNvPr id="18" name="pole tekstowe 17"/>
            <p:cNvSpPr txBox="1"/>
            <p:nvPr/>
          </p:nvSpPr>
          <p:spPr>
            <a:xfrm>
              <a:off x="1475656" y="3428962"/>
              <a:ext cx="2596487" cy="400110"/>
            </a:xfrm>
            <a:prstGeom prst="rect">
              <a:avLst/>
            </a:prstGeom>
            <a:noFill/>
          </p:spPr>
          <p:txBody>
            <a:bodyPr wrap="square" rtlCol="0">
              <a:spAutoFit/>
            </a:bodyPr>
            <a:lstStyle/>
            <a:p>
              <a:r>
                <a:rPr lang="pl-PL" sz="2000" dirty="0">
                  <a:solidFill>
                    <a:srgbClr val="0000FF"/>
                  </a:solidFill>
                </a:rPr>
                <a:t>environment</a:t>
              </a:r>
              <a:r>
                <a:rPr lang="en-US" sz="2000" noProof="0" dirty="0">
                  <a:solidFill>
                    <a:srgbClr val="0000FF"/>
                  </a:solidFill>
                </a:rPr>
                <a:t> state </a:t>
              </a:r>
              <a:r>
                <a:rPr lang="pl-PL" sz="2000" dirty="0">
                  <a:solidFill>
                    <a:srgbClr val="0000FF"/>
                  </a:solidFill>
                </a:rPr>
                <a:t>?</a:t>
              </a:r>
              <a:endParaRPr lang="en-US" sz="2000" dirty="0">
                <a:solidFill>
                  <a:srgbClr val="0000FF"/>
                </a:solidFill>
              </a:endParaRPr>
            </a:p>
          </p:txBody>
        </p:sp>
        <p:sp>
          <p:nvSpPr>
            <p:cNvPr id="26" name="pole tekstowe 25"/>
            <p:cNvSpPr txBox="1"/>
            <p:nvPr/>
          </p:nvSpPr>
          <p:spPr>
            <a:xfrm>
              <a:off x="6245021" y="2673504"/>
              <a:ext cx="2441779" cy="1938992"/>
            </a:xfrm>
            <a:prstGeom prst="rect">
              <a:avLst/>
            </a:prstGeom>
            <a:noFill/>
          </p:spPr>
          <p:txBody>
            <a:bodyPr wrap="square" rtlCol="0">
              <a:spAutoFit/>
            </a:bodyPr>
            <a:lstStyle/>
            <a:p>
              <a:pPr algn="ctr"/>
              <a:r>
                <a:rPr lang="en-US" sz="2000" dirty="0">
                  <a:solidFill>
                    <a:srgbClr val="0000FF"/>
                  </a:solidFill>
                </a:rPr>
                <a:t>only partially known at a given moment of time</a:t>
              </a:r>
              <a:r>
                <a:rPr lang="pl-PL" sz="2000" dirty="0">
                  <a:solidFill>
                    <a:srgbClr val="0000FF"/>
                  </a:solidFill>
                </a:rPr>
                <a:t>;</a:t>
              </a:r>
            </a:p>
            <a:p>
              <a:pPr algn="ctr"/>
              <a:r>
                <a:rPr lang="en-US" sz="2000" dirty="0">
                  <a:solidFill>
                    <a:srgbClr val="0000FF"/>
                  </a:solidFill>
                </a:rPr>
                <a:t>should be discovered   adaptive</a:t>
              </a:r>
              <a:r>
                <a:rPr lang="pl-PL" sz="2000">
                  <a:solidFill>
                    <a:srgbClr val="0000FF"/>
                  </a:solidFill>
                </a:rPr>
                <a:t>ly</a:t>
              </a:r>
              <a:endParaRPr lang="en-US" sz="2000" dirty="0">
                <a:solidFill>
                  <a:srgbClr val="0000FF"/>
                </a:solidFill>
              </a:endParaRPr>
            </a:p>
          </p:txBody>
        </p:sp>
        <p:cxnSp>
          <p:nvCxnSpPr>
            <p:cNvPr id="27" name="Łącznik prosty ze strzałką 26"/>
            <p:cNvCxnSpPr/>
            <p:nvPr/>
          </p:nvCxnSpPr>
          <p:spPr>
            <a:xfrm flipH="1" flipV="1">
              <a:off x="4831536" y="2240868"/>
              <a:ext cx="1413486" cy="674844"/>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Łącznik prosty ze strzałką 32"/>
            <p:cNvCxnSpPr>
              <a:endCxn id="13" idx="3"/>
            </p:cNvCxnSpPr>
            <p:nvPr/>
          </p:nvCxnSpPr>
          <p:spPr>
            <a:xfrm flipH="1">
              <a:off x="5016464" y="3186254"/>
              <a:ext cx="1228557" cy="1101482"/>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p:nvPr/>
          </p:nvCxnSpPr>
          <p:spPr>
            <a:xfrm flipH="1" flipV="1">
              <a:off x="4275590" y="1472212"/>
              <a:ext cx="1969431" cy="1380724"/>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Łącznik prosty ze strzałką 42"/>
            <p:cNvCxnSpPr/>
            <p:nvPr/>
          </p:nvCxnSpPr>
          <p:spPr>
            <a:xfrm flipH="1">
              <a:off x="3803242" y="3104202"/>
              <a:ext cx="2404798" cy="56411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Prostokąt 45"/>
            <p:cNvSpPr/>
            <p:nvPr/>
          </p:nvSpPr>
          <p:spPr>
            <a:xfrm>
              <a:off x="3341905" y="2480871"/>
              <a:ext cx="2196374" cy="877762"/>
            </a:xfrm>
            <a:prstGeom prst="rect">
              <a:avLst/>
            </a:prstGeom>
            <a:solidFill>
              <a:srgbClr val="FFFF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rostokąt 46"/>
            <p:cNvSpPr/>
            <p:nvPr/>
          </p:nvSpPr>
          <p:spPr>
            <a:xfrm>
              <a:off x="3301301" y="4471274"/>
              <a:ext cx="2196374" cy="877762"/>
            </a:xfrm>
            <a:prstGeom prst="rect">
              <a:avLst/>
            </a:prstGeom>
            <a:solidFill>
              <a:srgbClr val="FFFF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pole tekstowe 1">
            <a:extLst>
              <a:ext uri="{FF2B5EF4-FFF2-40B4-BE49-F238E27FC236}">
                <a16:creationId xmlns="" xmlns:a16="http://schemas.microsoft.com/office/drawing/2014/main" id="{B5F0FC7E-7450-D557-A444-ADC1D35E7355}"/>
              </a:ext>
            </a:extLst>
          </p:cNvPr>
          <p:cNvSpPr txBox="1"/>
          <p:nvPr/>
        </p:nvSpPr>
        <p:spPr>
          <a:xfrm>
            <a:off x="164100" y="5510622"/>
            <a:ext cx="8316416" cy="1323439"/>
          </a:xfrm>
          <a:prstGeom prst="rect">
            <a:avLst/>
          </a:prstGeom>
          <a:noFill/>
        </p:spPr>
        <p:txBody>
          <a:bodyPr wrap="square" rtlCol="0">
            <a:spAutoFit/>
          </a:bodyPr>
          <a:lstStyle/>
          <a:p>
            <a:r>
              <a:rPr lang="en-US" sz="1600" i="1" dirty="0">
                <a:solidFill>
                  <a:srgbClr val="0000CC"/>
                </a:solidFill>
              </a:rPr>
              <a:t>K. Egan, W. Li, R. Carvalho: Automatically discovering ordinary differential equations from data with sparse regression. Communications Physics  7(20) 2024. DOI: 10.1038/s42005-023-01516-2</a:t>
            </a:r>
            <a:endParaRPr lang="pl-PL" sz="1600" i="1" dirty="0">
              <a:solidFill>
                <a:srgbClr val="0000CC"/>
              </a:solidFill>
            </a:endParaRPr>
          </a:p>
          <a:p>
            <a:r>
              <a:rPr lang="pl-PL" sz="1600" i="1" dirty="0">
                <a:solidFill>
                  <a:srgbClr val="0000CC"/>
                </a:solidFill>
              </a:rPr>
              <a:t>H. </a:t>
            </a:r>
            <a:r>
              <a:rPr lang="en-US" sz="1600" i="1" dirty="0">
                <a:solidFill>
                  <a:srgbClr val="0000CC"/>
                </a:solidFill>
              </a:rPr>
              <a:t>Sayama</a:t>
            </a:r>
            <a:r>
              <a:rPr lang="pl-PL" sz="1600" i="1" dirty="0">
                <a:solidFill>
                  <a:srgbClr val="0000CC"/>
                </a:solidFill>
              </a:rPr>
              <a:t>: </a:t>
            </a:r>
            <a:r>
              <a:rPr lang="en-US" sz="1600" i="1" noProof="0" dirty="0">
                <a:solidFill>
                  <a:srgbClr val="0000CC"/>
                </a:solidFill>
              </a:rPr>
              <a:t>Introduction </a:t>
            </a:r>
            <a:r>
              <a:rPr lang="en-US" sz="1600" i="1" dirty="0">
                <a:solidFill>
                  <a:srgbClr val="0000CC"/>
                </a:solidFill>
              </a:rPr>
              <a:t>to the Modeling and Analysis of Complex Systems" (2015).</a:t>
            </a:r>
            <a:r>
              <a:rPr lang="pl-PL" sz="1600" i="1" dirty="0">
                <a:solidFill>
                  <a:srgbClr val="0000CC"/>
                </a:solidFill>
              </a:rPr>
              <a:t> </a:t>
            </a:r>
            <a:r>
              <a:rPr lang="en-US" sz="1600" i="1" dirty="0">
                <a:solidFill>
                  <a:srgbClr val="0000CC"/>
                </a:solidFill>
              </a:rPr>
              <a:t>Milne Open</a:t>
            </a:r>
            <a:r>
              <a:rPr lang="pl-PL" sz="1600" i="1" dirty="0">
                <a:solidFill>
                  <a:srgbClr val="0000CC"/>
                </a:solidFill>
              </a:rPr>
              <a:t> </a:t>
            </a:r>
            <a:r>
              <a:rPr lang="en-US" sz="1600" i="1" dirty="0">
                <a:solidFill>
                  <a:srgbClr val="0000CC"/>
                </a:solidFill>
              </a:rPr>
              <a:t>Textbooks 14.</a:t>
            </a:r>
            <a:r>
              <a:rPr lang="pl-PL" sz="1600" i="1" dirty="0">
                <a:solidFill>
                  <a:srgbClr val="0000CC"/>
                </a:solidFill>
              </a:rPr>
              <a:t> </a:t>
            </a:r>
            <a:r>
              <a:rPr lang="en-US" sz="1600" i="1" dirty="0">
                <a:solidFill>
                  <a:srgbClr val="0000CC"/>
                </a:solidFill>
              </a:rPr>
              <a:t>https://knightscholar.geneseo.edu/oer-ost/14</a:t>
            </a:r>
          </a:p>
        </p:txBody>
      </p:sp>
    </p:spTree>
    <p:extLst>
      <p:ext uri="{BB962C8B-B14F-4D97-AF65-F5344CB8AC3E}">
        <p14:creationId xmlns:p14="http://schemas.microsoft.com/office/powerpoint/2010/main" val="3219297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982A29B-98A9-0BEE-B7B0-27C324933F38}"/>
            </a:ext>
          </a:extLst>
        </p:cNvPr>
        <p:cNvGrpSpPr/>
        <p:nvPr/>
      </p:nvGrpSpPr>
      <p:grpSpPr>
        <a:xfrm>
          <a:off x="0" y="0"/>
          <a:ext cx="0" cy="0"/>
          <a:chOff x="0" y="0"/>
          <a:chExt cx="0" cy="0"/>
        </a:xfrm>
      </p:grpSpPr>
      <p:sp>
        <p:nvSpPr>
          <p:cNvPr id="3080" name="Rectangle 4">
            <a:extLst>
              <a:ext uri="{FF2B5EF4-FFF2-40B4-BE49-F238E27FC236}">
                <a16:creationId xmlns="" xmlns:a16="http://schemas.microsoft.com/office/drawing/2014/main" id="{B7E0003D-7ACB-5C8C-D7EE-9EF52896BEEC}"/>
              </a:ext>
            </a:extLst>
          </p:cNvPr>
          <p:cNvSpPr>
            <a:spLocks noGrp="1" noChangeArrowheads="1"/>
          </p:cNvSpPr>
          <p:nvPr>
            <p:ph type="title"/>
          </p:nvPr>
        </p:nvSpPr>
        <p:spPr>
          <a:xfrm>
            <a:off x="-9190" y="0"/>
            <a:ext cx="9144000" cy="1197177"/>
          </a:xfrm>
        </p:spPr>
        <p:txBody>
          <a:bodyPr/>
          <a:lstStyle/>
          <a:p>
            <a:pPr eaLnBrk="1" hangingPunct="1"/>
            <a:r>
              <a:rPr lang="pl-PL" sz="2800" b="1" dirty="0"/>
              <a:t/>
            </a:r>
            <a:br>
              <a:rPr lang="pl-PL" sz="2800" b="1" dirty="0"/>
            </a:br>
            <a:r>
              <a:rPr lang="pl-PL" sz="2800" b="1" dirty="0"/>
              <a:t>EXAMPLE OF OPTIMIZATION PROBLEM: </a:t>
            </a:r>
            <a:br>
              <a:rPr lang="pl-PL" sz="2800" b="1" dirty="0"/>
            </a:br>
            <a:r>
              <a:rPr lang="pl-PL" sz="2800" b="1" dirty="0"/>
              <a:t>ROUGH-FUZZY APPROXIMATION OF THE DECISION RELATIVE TO A GIVEN ALGEBRA OF GRANULES  </a:t>
            </a:r>
            <a:br>
              <a:rPr lang="pl-PL" sz="2800" b="1" dirty="0"/>
            </a:br>
            <a:endParaRPr lang="pl-PL" sz="2800" b="1" dirty="0"/>
          </a:p>
        </p:txBody>
      </p:sp>
      <mc:AlternateContent xmlns:mc="http://schemas.openxmlformats.org/markup-compatibility/2006" xmlns:a14="http://schemas.microsoft.com/office/drawing/2010/main">
        <mc:Choice Requires="a14">
          <p:sp>
            <p:nvSpPr>
              <p:cNvPr id="4" name="pole tekstowe 3">
                <a:extLst>
                  <a:ext uri="{FF2B5EF4-FFF2-40B4-BE49-F238E27FC236}">
                    <a16:creationId xmlns="" xmlns:a16="http://schemas.microsoft.com/office/drawing/2014/main" id="{981F7A70-0E9D-5A53-FCEC-6B9053FE3E6C}"/>
                  </a:ext>
                </a:extLst>
              </p:cNvPr>
              <p:cNvSpPr txBox="1"/>
              <p:nvPr/>
            </p:nvSpPr>
            <p:spPr>
              <a:xfrm>
                <a:off x="202281" y="3374991"/>
                <a:ext cx="8773332" cy="2862322"/>
              </a:xfrm>
              <a:prstGeom prst="rect">
                <a:avLst/>
              </a:prstGeom>
              <a:noFill/>
            </p:spPr>
            <p:txBody>
              <a:bodyPr wrap="square" rtlCol="0">
                <a:spAutoFit/>
              </a:bodyPr>
              <a:lstStyle/>
              <a:p>
                <a:r>
                  <a:rPr kumimoji="1" lang="pl-PL" sz="2000" dirty="0">
                    <a:solidFill>
                      <a:srgbClr val="0000CC"/>
                    </a:solidFill>
                    <a:latin typeface="Cambria Math" panose="02040503050406030204" pitchFamily="18" charset="0"/>
                    <a:ea typeface="Cambria Math" panose="02040503050406030204" pitchFamily="18" charset="0"/>
                  </a:rPr>
                  <a:t>f</a:t>
                </a:r>
                <a:r>
                  <a:rPr kumimoji="1" lang="pl-PL" sz="2000" noProof="1">
                    <a:solidFill>
                      <a:srgbClr val="0000CC"/>
                    </a:solidFill>
                    <a:latin typeface="Cambria Math" panose="02040503050406030204" pitchFamily="18" charset="0"/>
                    <a:ea typeface="Cambria Math" panose="02040503050406030204" pitchFamily="18" charset="0"/>
                  </a:rPr>
                  <a:t>ind, if possible,</a:t>
                </a:r>
              </a:p>
              <a:p>
                <a:r>
                  <a:rPr kumimoji="1" lang="pl-PL" sz="2000" noProof="1">
                    <a:solidFill>
                      <a:srgbClr val="0000CC"/>
                    </a:solidFill>
                    <a:latin typeface="Cambria Math" panose="02040503050406030204" pitchFamily="18" charset="0"/>
                    <a:ea typeface="Cambria Math" panose="02040503050406030204" pitchFamily="18" charset="0"/>
                  </a:rPr>
                  <a:t>the </a:t>
                </a:r>
                <a14:m>
                  <m:oMath xmlns:m="http://schemas.openxmlformats.org/officeDocument/2006/math">
                    <m:r>
                      <a:rPr kumimoji="1" lang="pl-PL" sz="2000" i="1" noProof="1">
                        <a:solidFill>
                          <a:srgbClr val="0000CC"/>
                        </a:solidFill>
                        <a:latin typeface="Cambria Math" panose="02040503050406030204" pitchFamily="18" charset="0"/>
                        <a:ea typeface="Cambria Math" panose="02040503050406030204" pitchFamily="18" charset="0"/>
                      </a:rPr>
                      <m:t>𝜀</m:t>
                    </m:r>
                    <m:r>
                      <a:rPr kumimoji="1" lang="pl-PL" sz="2000" b="0" i="1" noProof="1" smtClean="0">
                        <a:solidFill>
                          <a:srgbClr val="0000CC"/>
                        </a:solidFill>
                        <a:latin typeface="Cambria Math" panose="02040503050406030204" pitchFamily="18" charset="0"/>
                        <a:ea typeface="Cambria Math" panose="02040503050406030204" pitchFamily="18" charset="0"/>
                      </a:rPr>
                      <m:t>−</m:t>
                    </m:r>
                  </m:oMath>
                </a14:m>
                <a:r>
                  <a:rPr kumimoji="1" lang="pl-PL" sz="2000" noProof="1">
                    <a:solidFill>
                      <a:srgbClr val="0000CC"/>
                    </a:solidFill>
                    <a:latin typeface="Cambria Math" panose="02040503050406030204" pitchFamily="18" charset="0"/>
                    <a:ea typeface="Cambria Math" panose="02040503050406030204" pitchFamily="18" charset="0"/>
                  </a:rPr>
                  <a:t>approximation of </a:t>
                </a:r>
                <a:r>
                  <a:rPr kumimoji="1" lang="pl-PL" sz="2000" i="1" noProof="1">
                    <a:solidFill>
                      <a:srgbClr val="0000CC"/>
                    </a:solidFill>
                    <a:latin typeface="Cambria Math" panose="02040503050406030204" pitchFamily="18" charset="0"/>
                    <a:ea typeface="Cambria Math" panose="02040503050406030204" pitchFamily="18" charset="0"/>
                  </a:rPr>
                  <a:t>d  </a:t>
                </a:r>
                <a:r>
                  <a:rPr kumimoji="1" lang="pl-PL" sz="2000" noProof="1">
                    <a:solidFill>
                      <a:srgbClr val="0000CC"/>
                    </a:solidFill>
                    <a:latin typeface="Cambria Math" panose="02040503050406030204" pitchFamily="18" charset="0"/>
                    <a:ea typeface="Cambria Math" panose="02040503050406030204" pitchFamily="18" charset="0"/>
                  </a:rPr>
                  <a:t>in the from of two fuzzy membership functions from </a:t>
                </a:r>
                <a:r>
                  <a:rPr kumimoji="1" lang="pl-PL" sz="2000" i="1" noProof="1">
                    <a:solidFill>
                      <a:srgbClr val="0000CC"/>
                    </a:solidFill>
                    <a:latin typeface="Cambria Math" panose="02040503050406030204" pitchFamily="18" charset="0"/>
                    <a:ea typeface="Cambria Math" panose="02040503050406030204" pitchFamily="18" charset="0"/>
                  </a:rPr>
                  <a:t>U</a:t>
                </a:r>
                <a:r>
                  <a:rPr kumimoji="1" lang="pl-PL" sz="2000" noProof="1">
                    <a:solidFill>
                      <a:srgbClr val="0000CC"/>
                    </a:solidFill>
                    <a:latin typeface="Cambria Math" panose="02040503050406030204" pitchFamily="18" charset="0"/>
                    <a:ea typeface="Cambria Math" panose="02040503050406030204" pitchFamily="18" charset="0"/>
                  </a:rPr>
                  <a:t>  into [0,1]: </a:t>
                </a:r>
                <a:r>
                  <a:rPr kumimoji="1" lang="pl-PL" sz="2000" noProof="1">
                    <a:solidFill>
                      <a:srgbClr val="0000CC"/>
                    </a:solidFill>
                    <a:ea typeface="MS PGothic" pitchFamily="34" charset="-128"/>
                  </a:rPr>
                  <a:t>(</a:t>
                </a:r>
                <a14:m>
                  <m:oMath xmlns:m="http://schemas.openxmlformats.org/officeDocument/2006/math">
                    <m:r>
                      <a:rPr kumimoji="1" lang="pl-PL" sz="2000" noProof="1">
                        <a:solidFill>
                          <a:srgbClr val="0000CC"/>
                        </a:solidFill>
                        <a:latin typeface="Cambria Math" panose="02040503050406030204" pitchFamily="18" charset="0"/>
                        <a:ea typeface="Cambria Math" panose="02040503050406030204" pitchFamily="18" charset="0"/>
                      </a:rPr>
                      <m:t>𝑈𝑃𝑃</m:t>
                    </m:r>
                    <m:d>
                      <m:dPr>
                        <m:ctrlPr>
                          <a:rPr kumimoji="1" lang="pl-PL" sz="2000" i="1" noProof="1">
                            <a:solidFill>
                              <a:srgbClr val="0000CC"/>
                            </a:solidFill>
                            <a:latin typeface="Cambria Math" panose="02040503050406030204" pitchFamily="18" charset="0"/>
                            <a:ea typeface="Cambria Math" panose="02040503050406030204" pitchFamily="18" charset="0"/>
                          </a:rPr>
                        </m:ctrlPr>
                      </m:dPr>
                      <m:e>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noProof="1">
                                <a:solidFill>
                                  <a:srgbClr val="0000CC"/>
                                </a:solidFill>
                                <a:latin typeface="Cambria Math" panose="02040503050406030204" pitchFamily="18" charset="0"/>
                                <a:ea typeface="Cambria Math" panose="02040503050406030204" pitchFamily="18" charset="0"/>
                              </a:rPr>
                              <m:t>𝐵</m:t>
                            </m:r>
                          </m:sub>
                        </m:sSub>
                        <m:r>
                          <a:rPr kumimoji="1" lang="pl-PL" sz="2000" noProof="1">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𝑑</m:t>
                        </m:r>
                      </m:e>
                    </m:d>
                    <m:r>
                      <a:rPr kumimoji="1" lang="pl-PL" sz="2000" noProof="1">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𝐿𝑂𝑊</m:t>
                    </m:r>
                    <m:r>
                      <a:rPr kumimoji="1" lang="pl-PL" sz="2000" noProof="1">
                        <a:solidFill>
                          <a:srgbClr val="0000CC"/>
                        </a:solidFill>
                        <a:latin typeface="Cambria Math" panose="02040503050406030204" pitchFamily="18" charset="0"/>
                        <a:ea typeface="Cambria Math" panose="02040503050406030204" pitchFamily="18" charset="0"/>
                      </a:rPr>
                      <m:t>(</m:t>
                    </m:r>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noProof="1">
                            <a:solidFill>
                              <a:srgbClr val="0000CC"/>
                            </a:solidFill>
                            <a:latin typeface="Cambria Math" panose="02040503050406030204" pitchFamily="18" charset="0"/>
                            <a:ea typeface="Cambria Math" panose="02040503050406030204" pitchFamily="18" charset="0"/>
                          </a:rPr>
                          <m:t>𝐵</m:t>
                        </m:r>
                      </m:sub>
                    </m:sSub>
                    <m:r>
                      <a:rPr kumimoji="1" lang="pl-PL" sz="2000" noProof="1">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𝑑</m:t>
                    </m:r>
                    <m:r>
                      <a:rPr kumimoji="1" lang="pl-PL" sz="2000" noProof="1">
                        <a:solidFill>
                          <a:srgbClr val="0000CC"/>
                        </a:solidFill>
                        <a:latin typeface="Cambria Math" panose="02040503050406030204" pitchFamily="18" charset="0"/>
                        <a:ea typeface="Cambria Math" panose="02040503050406030204" pitchFamily="18" charset="0"/>
                      </a:rPr>
                      <m:t>)</m:t>
                    </m:r>
                  </m:oMath>
                </a14:m>
                <a:r>
                  <a:rPr kumimoji="1" lang="pl-PL" sz="2000" noProof="1">
                    <a:solidFill>
                      <a:srgbClr val="0000CC"/>
                    </a:solidFill>
                    <a:latin typeface="Cambria Math" panose="02040503050406030204" pitchFamily="18" charset="0"/>
                    <a:ea typeface="Cambria Math" panose="02040503050406030204" pitchFamily="18" charset="0"/>
                  </a:rPr>
                  <a:t>), i.e. a </a:t>
                </a:r>
                <a:r>
                  <a:rPr kumimoji="1" lang="pl-PL" sz="2000" i="1" noProof="1">
                    <a:solidFill>
                      <a:srgbClr val="0000CC"/>
                    </a:solidFill>
                    <a:latin typeface="Cambria Math" panose="02040503050406030204" pitchFamily="18" charset="0"/>
                    <a:ea typeface="Cambria Math" panose="02040503050406030204" pitchFamily="18" charset="0"/>
                  </a:rPr>
                  <a:t>minimal </a:t>
                </a:r>
                <a14:m>
                  <m:oMath xmlns:m="http://schemas.openxmlformats.org/officeDocument/2006/math">
                    <m:r>
                      <a:rPr kumimoji="1" lang="pl-PL" sz="2000" i="1">
                        <a:solidFill>
                          <a:srgbClr val="000099"/>
                        </a:solidFill>
                        <a:latin typeface="Cambria Math" panose="02040503050406030204" pitchFamily="18" charset="0"/>
                        <a:ea typeface="Cambria Math" panose="02040503050406030204" pitchFamily="18" charset="0"/>
                      </a:rPr>
                      <m:t>𝐵</m:t>
                    </m:r>
                    <m:r>
                      <a:rPr kumimoji="1" lang="pl-PL" sz="2000" i="1">
                        <a:solidFill>
                          <a:srgbClr val="000099"/>
                        </a:solidFill>
                        <a:latin typeface="Cambria Math" panose="02040503050406030204" pitchFamily="18" charset="0"/>
                        <a:ea typeface="Cambria Math" panose="02040503050406030204" pitchFamily="18" charset="0"/>
                      </a:rPr>
                      <m:t>⊆</m:t>
                    </m:r>
                  </m:oMath>
                </a14:m>
                <a:r>
                  <a:rPr kumimoji="1" lang="pl-PL" sz="2000" i="1" dirty="0">
                    <a:solidFill>
                      <a:srgbClr val="000099"/>
                    </a:solidFill>
                    <a:latin typeface="Cambria Math" panose="02040503050406030204" pitchFamily="18" charset="0"/>
                    <a:ea typeface="Cambria Math" panose="02040503050406030204" pitchFamily="18" charset="0"/>
                  </a:rPr>
                  <a:t>A</a:t>
                </a:r>
                <a:endParaRPr kumimoji="1" lang="pl-PL" sz="2000" noProof="1">
                  <a:solidFill>
                    <a:srgbClr val="0000CC"/>
                  </a:solidFill>
                  <a:ea typeface="MS PGothic" pitchFamily="34" charset="-128"/>
                </a:endParaRPr>
              </a:p>
              <a:p>
                <a:r>
                  <a:rPr kumimoji="1" lang="pl-PL" sz="2000" noProof="1">
                    <a:solidFill>
                      <a:srgbClr val="0000CC"/>
                    </a:solidFill>
                    <a:ea typeface="MS PGothic" pitchFamily="34" charset="-128"/>
                  </a:rPr>
                  <a:t> </a:t>
                </a:r>
                <a:r>
                  <a:rPr kumimoji="1" lang="pl-PL" sz="2000" noProof="1">
                    <a:solidFill>
                      <a:srgbClr val="0000CC"/>
                    </a:solidFill>
                    <a:latin typeface="Cambria Math" panose="02040503050406030204" pitchFamily="18" charset="0"/>
                    <a:ea typeface="MS PGothic" pitchFamily="34" charset="-128"/>
                  </a:rPr>
                  <a:t>with quality defined by</a:t>
                </a:r>
              </a:p>
              <a:p>
                <a:pPr algn="ctr"/>
                <a:r>
                  <a:rPr kumimoji="1" lang="pl-PL" sz="2000" noProof="1">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2000" i="1" noProof="1" smtClean="0">
                            <a:solidFill>
                              <a:srgbClr val="0000CC"/>
                            </a:solidFill>
                            <a:latin typeface="Cambria Math" panose="02040503050406030204" pitchFamily="18" charset="0"/>
                            <a:ea typeface="MS PGothic" pitchFamily="34" charset="-128"/>
                          </a:rPr>
                        </m:ctrlPr>
                      </m:sSubPr>
                      <m:e>
                        <m:r>
                          <a:rPr kumimoji="1" lang="pl-PL" sz="2000" b="0" i="1" noProof="1" smtClean="0">
                            <a:solidFill>
                              <a:srgbClr val="0000CC"/>
                            </a:solidFill>
                            <a:latin typeface="Cambria Math" panose="02040503050406030204" pitchFamily="18" charset="0"/>
                            <a:ea typeface="MS PGothic" pitchFamily="34" charset="-128"/>
                          </a:rPr>
                          <m:t>𝑚𝑎𝑥</m:t>
                        </m:r>
                      </m:e>
                      <m:sub>
                        <m:r>
                          <a:rPr kumimoji="1" lang="pl-PL" sz="2000" b="0" i="1" noProof="1" smtClean="0">
                            <a:solidFill>
                              <a:srgbClr val="0000CC"/>
                            </a:solidFill>
                            <a:latin typeface="Cambria Math" panose="02040503050406030204" pitchFamily="18" charset="0"/>
                            <a:ea typeface="MS PGothic" pitchFamily="34" charset="-128"/>
                          </a:rPr>
                          <m:t>𝑥</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𝑈</m:t>
                        </m:r>
                      </m:sub>
                    </m:sSub>
                    <m:d>
                      <m:dPr>
                        <m:begChr m:val="|"/>
                        <m:endChr m:val="|"/>
                        <m:ctrlPr>
                          <a:rPr kumimoji="1" lang="pl-PL" sz="2000" i="1" noProof="1" smtClean="0">
                            <a:solidFill>
                              <a:srgbClr val="0000CC"/>
                            </a:solidFill>
                            <a:latin typeface="Cambria Math" panose="02040503050406030204" pitchFamily="18" charset="0"/>
                            <a:ea typeface="MS PGothic" pitchFamily="34" charset="-128"/>
                          </a:rPr>
                        </m:ctrlPr>
                      </m:dPr>
                      <m:e>
                        <m:r>
                          <a:rPr kumimoji="1" lang="pl-PL" sz="2000" b="0" i="1" noProof="1" smtClean="0">
                            <a:solidFill>
                              <a:srgbClr val="0000CC"/>
                            </a:solidFill>
                            <a:latin typeface="Cambria Math" panose="02040503050406030204" pitchFamily="18" charset="0"/>
                            <a:ea typeface="MS PGothic" pitchFamily="34" charset="-128"/>
                          </a:rPr>
                          <m:t>𝑈𝑃𝑃</m:t>
                        </m:r>
                        <m:d>
                          <m:dPr>
                            <m:ctrlPr>
                              <a:rPr kumimoji="1" lang="pl-PL" sz="2000" b="0" i="1" noProof="1" smtClean="0">
                                <a:solidFill>
                                  <a:srgbClr val="0000CC"/>
                                </a:solidFill>
                                <a:latin typeface="Cambria Math" panose="02040503050406030204" pitchFamily="18" charset="0"/>
                                <a:ea typeface="MS PGothic" pitchFamily="34" charset="-128"/>
                              </a:rPr>
                            </m:ctrlPr>
                          </m:dPr>
                          <m:e>
                            <m:sSub>
                              <m:sSubPr>
                                <m:ctrlPr>
                                  <a:rPr kumimoji="1" lang="pl-PL" sz="2000" b="0" i="1" noProof="1" smtClean="0">
                                    <a:solidFill>
                                      <a:srgbClr val="0000CC"/>
                                    </a:solidFill>
                                    <a:latin typeface="Cambria Math" panose="02040503050406030204" pitchFamily="18" charset="0"/>
                                    <a:ea typeface="MS PGothic" pitchFamily="34" charset="-128"/>
                                  </a:rPr>
                                </m:ctrlPr>
                              </m:sSubPr>
                              <m:e>
                                <m:r>
                                  <a:rPr kumimoji="1" lang="pl-PL" sz="2000" b="0" i="1" noProof="1" smtClean="0">
                                    <a:solidFill>
                                      <a:srgbClr val="0000CC"/>
                                    </a:solidFill>
                                    <a:latin typeface="Cambria Math" panose="02040503050406030204" pitchFamily="18" charset="0"/>
                                    <a:ea typeface="MS PGothic" pitchFamily="34" charset="-128"/>
                                  </a:rPr>
                                  <m:t>𝑝𝑎𝑟𝑡</m:t>
                                </m:r>
                              </m:e>
                              <m:sub>
                                <m:r>
                                  <a:rPr kumimoji="1" lang="pl-PL" sz="2000" b="0" i="1" noProof="1" smtClean="0">
                                    <a:solidFill>
                                      <a:srgbClr val="0000CC"/>
                                    </a:solidFill>
                                    <a:latin typeface="Cambria Math" panose="02040503050406030204" pitchFamily="18" charset="0"/>
                                    <a:ea typeface="MS PGothic" pitchFamily="34" charset="-128"/>
                                  </a:rPr>
                                  <m:t>𝐵</m:t>
                                </m:r>
                              </m:sub>
                            </m:sSub>
                            <m:r>
                              <a:rPr kumimoji="1" lang="pl-PL" sz="2000" b="0" i="1" noProof="1" smtClean="0">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𝑑</m:t>
                            </m:r>
                          </m:e>
                        </m:d>
                        <m:d>
                          <m:dPr>
                            <m:ctrlPr>
                              <a:rPr kumimoji="1" lang="pl-PL" sz="2000" b="0" i="1" noProof="1" smtClean="0">
                                <a:solidFill>
                                  <a:srgbClr val="0000CC"/>
                                </a:solidFill>
                                <a:latin typeface="Cambria Math" panose="02040503050406030204" pitchFamily="18" charset="0"/>
                                <a:ea typeface="MS PGothic" pitchFamily="34" charset="-128"/>
                              </a:rPr>
                            </m:ctrlPr>
                          </m:dPr>
                          <m:e>
                            <m:r>
                              <a:rPr kumimoji="1" lang="pl-PL" sz="2000" b="0" i="1" noProof="1" smtClean="0">
                                <a:solidFill>
                                  <a:srgbClr val="0000CC"/>
                                </a:solidFill>
                                <a:latin typeface="Cambria Math" panose="02040503050406030204" pitchFamily="18" charset="0"/>
                                <a:ea typeface="MS PGothic" pitchFamily="34" charset="-128"/>
                              </a:rPr>
                              <m:t>𝑥</m:t>
                            </m:r>
                          </m:e>
                        </m:d>
                        <m:r>
                          <a:rPr kumimoji="1" lang="pl-PL" sz="2000" b="0" i="1" noProof="1" smtClean="0">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𝐿𝑂𝑊</m:t>
                        </m:r>
                        <m:r>
                          <a:rPr kumimoji="1" lang="pl-PL" sz="2000" b="0" i="1" noProof="1" smtClean="0">
                            <a:solidFill>
                              <a:srgbClr val="0000CC"/>
                            </a:solidFill>
                            <a:latin typeface="Cambria Math" panose="02040503050406030204" pitchFamily="18" charset="0"/>
                            <a:ea typeface="MS PGothic" pitchFamily="34" charset="-128"/>
                          </a:rPr>
                          <m:t>(</m:t>
                        </m:r>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b="0" i="1" noProof="1" smtClean="0">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𝑑</m:t>
                        </m:r>
                        <m:r>
                          <a:rPr kumimoji="1" lang="pl-PL" sz="2000" b="0" i="1" noProof="1" smtClean="0">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𝑥</m:t>
                        </m:r>
                        <m:r>
                          <a:rPr kumimoji="1" lang="pl-PL" sz="2000" b="0" i="1" noProof="1" smtClean="0">
                            <a:solidFill>
                              <a:srgbClr val="0000CC"/>
                            </a:solidFill>
                            <a:latin typeface="Cambria Math" panose="02040503050406030204" pitchFamily="18" charset="0"/>
                            <a:ea typeface="MS PGothic" pitchFamily="34" charset="-128"/>
                          </a:rPr>
                          <m:t>)</m:t>
                        </m:r>
                      </m:e>
                    </m:d>
                    <m:r>
                      <a:rPr kumimoji="1" lang="pl-PL" sz="2000" i="1" noProof="1" smtClean="0">
                        <a:solidFill>
                          <a:srgbClr val="0000CC"/>
                        </a:solidFill>
                        <a:latin typeface="Cambria Math" panose="02040503050406030204" pitchFamily="18" charset="0"/>
                        <a:ea typeface="Cambria Math" panose="02040503050406030204" pitchFamily="18" charset="0"/>
                      </a:rPr>
                      <m:t>&lt;</m:t>
                    </m:r>
                    <m:r>
                      <a:rPr kumimoji="1" lang="pl-PL" sz="2000" i="1" noProof="1" smtClean="0">
                        <a:solidFill>
                          <a:srgbClr val="0000CC"/>
                        </a:solidFill>
                        <a:latin typeface="Cambria Math" panose="02040503050406030204" pitchFamily="18" charset="0"/>
                        <a:ea typeface="Cambria Math" panose="02040503050406030204" pitchFamily="18" charset="0"/>
                      </a:rPr>
                      <m:t>𝜀</m:t>
                    </m:r>
                  </m:oMath>
                </a14:m>
                <a:endParaRPr kumimoji="1" lang="pl-PL" sz="2000" i="1" noProof="1">
                  <a:solidFill>
                    <a:srgbClr val="0000CC"/>
                  </a:solidFill>
                  <a:latin typeface="Cambria Math" panose="02040503050406030204" pitchFamily="18" charset="0"/>
                  <a:ea typeface="MS PGothic" pitchFamily="34" charset="-128"/>
                </a:endParaRPr>
              </a:p>
              <a:p>
                <a:pPr/>
                <a14:m>
                  <m:oMathPara xmlns:m="http://schemas.openxmlformats.org/officeDocument/2006/math">
                    <m:oMathParaPr>
                      <m:jc m:val="centerGroup"/>
                    </m:oMathParaPr>
                    <m:oMath xmlns:m="http://schemas.openxmlformats.org/officeDocument/2006/math">
                      <m:r>
                        <a:rPr kumimoji="1" lang="pl-PL" sz="2000" b="0" i="1" noProof="1" smtClean="0">
                          <a:solidFill>
                            <a:srgbClr val="0000CC"/>
                          </a:solidFill>
                          <a:latin typeface="Cambria Math" panose="02040503050406030204" pitchFamily="18" charset="0"/>
                          <a:ea typeface="MS PGothic" pitchFamily="34" charset="-128"/>
                        </a:rPr>
                        <m:t>𝑤h𝑒𝑟𝑒</m:t>
                      </m:r>
                      <m:r>
                        <a:rPr kumimoji="1" lang="pl-PL" sz="2000" b="0" i="1" noProof="1" smtClean="0">
                          <a:solidFill>
                            <a:srgbClr val="0000CC"/>
                          </a:solidFill>
                          <a:latin typeface="Cambria Math" panose="02040503050406030204" pitchFamily="18" charset="0"/>
                          <a:ea typeface="MS PGothic" pitchFamily="34" charset="-128"/>
                        </a:rPr>
                        <m:t>  </m:t>
                      </m:r>
                      <m:r>
                        <a:rPr kumimoji="1" lang="pl-PL" sz="2000" i="1" noProof="1">
                          <a:solidFill>
                            <a:srgbClr val="0000CC"/>
                          </a:solidFill>
                          <a:latin typeface="Cambria Math" panose="02040503050406030204" pitchFamily="18" charset="0"/>
                          <a:ea typeface="MS PGothic" pitchFamily="34" charset="-128"/>
                        </a:rPr>
                        <m:t>𝑈𝑃𝑃</m:t>
                      </m:r>
                      <m:d>
                        <m:dPr>
                          <m:ctrlPr>
                            <a:rPr kumimoji="1" lang="pl-PL" sz="2000" i="1" noProof="1">
                              <a:solidFill>
                                <a:srgbClr val="0000CC"/>
                              </a:solidFill>
                              <a:latin typeface="Cambria Math" panose="02040503050406030204" pitchFamily="18" charset="0"/>
                              <a:ea typeface="MS PGothic" pitchFamily="34" charset="-128"/>
                            </a:rPr>
                          </m:ctrlPr>
                        </m:dPr>
                        <m:e>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𝑑</m:t>
                          </m:r>
                        </m:e>
                      </m:d>
                      <m:d>
                        <m:dPr>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r>
                        <a:rPr kumimoji="1" lang="pl-PL" sz="2000" b="0" i="1" noProof="1" smtClean="0">
                          <a:solidFill>
                            <a:srgbClr val="0000CC"/>
                          </a:solidFill>
                          <a:latin typeface="Cambria Math" panose="02040503050406030204" pitchFamily="18" charset="0"/>
                          <a:ea typeface="MS PGothic" pitchFamily="34" charset="-128"/>
                        </a:rPr>
                        <m:t>=</m:t>
                      </m:r>
                      <m:func>
                        <m:funcPr>
                          <m:ctrlPr>
                            <a:rPr kumimoji="1" lang="pl-PL" sz="2000" b="0" i="1" noProof="1" smtClean="0">
                              <a:solidFill>
                                <a:srgbClr val="0000CC"/>
                              </a:solidFill>
                              <a:latin typeface="Cambria Math" panose="02040503050406030204" pitchFamily="18" charset="0"/>
                              <a:ea typeface="MS PGothic" pitchFamily="34" charset="-128"/>
                            </a:rPr>
                          </m:ctrlPr>
                        </m:funcPr>
                        <m:fName>
                          <m:r>
                            <m:rPr>
                              <m:sty m:val="p"/>
                            </m:rPr>
                            <a:rPr kumimoji="1" lang="pl-PL" sz="2000" b="0" i="0" noProof="1" smtClean="0">
                              <a:solidFill>
                                <a:srgbClr val="0000CC"/>
                              </a:solidFill>
                              <a:latin typeface="Cambria Math" panose="02040503050406030204" pitchFamily="18" charset="0"/>
                              <a:ea typeface="MS PGothic" pitchFamily="34" charset="-128"/>
                            </a:rPr>
                            <m:t>max</m:t>
                          </m:r>
                        </m:fName>
                        <m:e>
                          <m:d>
                            <m:dPr>
                              <m:begChr m:val="{"/>
                              <m:endChr m:val="}"/>
                              <m:ctrlPr>
                                <a:rPr kumimoji="1" lang="pl-PL" sz="2000" b="0" i="1" noProof="1" smtClean="0">
                                  <a:solidFill>
                                    <a:srgbClr val="0000CC"/>
                                  </a:solidFill>
                                  <a:latin typeface="Cambria Math" panose="02040503050406030204" pitchFamily="18" charset="0"/>
                                  <a:ea typeface="MS PGothic" pitchFamily="34" charset="-128"/>
                                </a:rPr>
                              </m:ctrlPr>
                            </m:dPr>
                            <m:e>
                              <m:r>
                                <a:rPr kumimoji="1" lang="pl-PL" sz="2000" b="0" i="1" noProof="1" smtClean="0">
                                  <a:solidFill>
                                    <a:srgbClr val="0000CC"/>
                                  </a:solidFill>
                                  <a:latin typeface="Cambria Math" panose="02040503050406030204" pitchFamily="18" charset="0"/>
                                  <a:ea typeface="MS PGothic" pitchFamily="34" charset="-128"/>
                                </a:rPr>
                                <m:t>𝑑</m:t>
                              </m:r>
                              <m:d>
                                <m:dPr>
                                  <m:ctrlPr>
                                    <a:rPr kumimoji="1" lang="pl-PL" sz="2000" b="0" i="1" noProof="1" smtClean="0">
                                      <a:solidFill>
                                        <a:srgbClr val="0000CC"/>
                                      </a:solidFill>
                                      <a:latin typeface="Cambria Math" panose="02040503050406030204" pitchFamily="18" charset="0"/>
                                      <a:ea typeface="MS PGothic" pitchFamily="34" charset="-128"/>
                                    </a:rPr>
                                  </m:ctrlPr>
                                </m:dPr>
                                <m:e>
                                  <m:r>
                                    <a:rPr kumimoji="1" lang="pl-PL" sz="2000" b="0" i="1" noProof="1" smtClean="0">
                                      <a:solidFill>
                                        <a:srgbClr val="0000CC"/>
                                      </a:solidFill>
                                      <a:latin typeface="Cambria Math" panose="02040503050406030204" pitchFamily="18" charset="0"/>
                                      <a:ea typeface="MS PGothic" pitchFamily="34" charset="-128"/>
                                    </a:rPr>
                                    <m:t>𝑦</m:t>
                                  </m:r>
                                </m:e>
                              </m:d>
                              <m:r>
                                <a:rPr kumimoji="1" lang="pl-PL" sz="2000" b="0" i="1" noProof="1" smtClean="0">
                                  <a:solidFill>
                                    <a:srgbClr val="0000CC"/>
                                  </a:solidFill>
                                  <a:latin typeface="Cambria Math" panose="02040503050406030204" pitchFamily="18" charset="0"/>
                                  <a:ea typeface="MS PGothic" pitchFamily="34" charset="-128"/>
                                </a:rPr>
                                <m:t>:</m:t>
                              </m:r>
                              <m:r>
                                <a:rPr kumimoji="1" lang="pl-PL" sz="2000" b="0" i="1" noProof="1" smtClean="0">
                                  <a:solidFill>
                                    <a:srgbClr val="0000CC"/>
                                  </a:solidFill>
                                  <a:latin typeface="Cambria Math" panose="02040503050406030204" pitchFamily="18" charset="0"/>
                                  <a:ea typeface="MS PGothic" pitchFamily="34" charset="-128"/>
                                </a:rPr>
                                <m:t>𝑦</m:t>
                              </m:r>
                              <m:r>
                                <a:rPr kumimoji="1" lang="pl-PL" sz="2000" i="1" noProof="1">
                                  <a:solidFill>
                                    <a:srgbClr val="0000CC"/>
                                  </a:solidFill>
                                  <a:latin typeface="Cambria Math" panose="02040503050406030204" pitchFamily="18" charset="0"/>
                                  <a:ea typeface="Cambria Math" panose="02040503050406030204" pitchFamily="18" charset="0"/>
                                </a:rPr>
                                <m:t>∈</m:t>
                              </m:r>
                              <m:sSub>
                                <m:sSubPr>
                                  <m:ctrlPr>
                                    <a:rPr kumimoji="1" lang="pl-PL" sz="2000" i="1" noProof="1">
                                      <a:solidFill>
                                        <a:srgbClr val="0000CC"/>
                                      </a:solidFill>
                                      <a:latin typeface="Cambria Math" panose="02040503050406030204" pitchFamily="18" charset="0"/>
                                      <a:ea typeface="MS PGothic" pitchFamily="34" charset="-128"/>
                                    </a:rPr>
                                  </m:ctrlPr>
                                </m:sSubPr>
                                <m:e>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e>
                          </m:d>
                        </m:e>
                      </m:func>
                      <m:r>
                        <a:rPr kumimoji="1" lang="pl-PL" sz="2000" b="0" i="1" noProof="1" smtClean="0">
                          <a:solidFill>
                            <a:srgbClr val="0000CC"/>
                          </a:solidFill>
                          <a:latin typeface="Cambria Math" panose="02040503050406030204" pitchFamily="18" charset="0"/>
                          <a:ea typeface="Cambria Math" panose="02040503050406030204" pitchFamily="18" charset="0"/>
                        </a:rPr>
                        <m:t>=</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max</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𝑑</m:t>
                      </m:r>
                      <m:sSub>
                        <m:sSubPr>
                          <m:ctrlPr>
                            <a:rPr kumimoji="1" lang="pl-PL" sz="2000" i="1" noProof="1">
                              <a:solidFill>
                                <a:srgbClr val="0000CC"/>
                              </a:solidFill>
                              <a:latin typeface="Cambria Math" panose="02040503050406030204" pitchFamily="18" charset="0"/>
                              <a:ea typeface="MS PGothic" pitchFamily="34" charset="-128"/>
                            </a:rPr>
                          </m:ctrlPr>
                        </m:sSubPr>
                        <m:e>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b="0" i="1" noProof="1" smtClean="0">
                          <a:solidFill>
                            <a:srgbClr val="0000CC"/>
                          </a:solidFill>
                          <a:latin typeface="Cambria Math" panose="02040503050406030204" pitchFamily="18" charset="0"/>
                          <a:ea typeface="MS PGothic" pitchFamily="34" charset="-128"/>
                        </a:rPr>
                        <m:t>)</m:t>
                      </m:r>
                    </m:oMath>
                  </m:oMathPara>
                </a14:m>
                <a:endParaRPr kumimoji="1" lang="pl-PL" sz="2000" noProof="1">
                  <a:solidFill>
                    <a:srgbClr val="0000CC"/>
                  </a:solidFill>
                  <a:ea typeface="MS PGothic" pitchFamily="34" charset="-128"/>
                </a:endParaRPr>
              </a:p>
              <a:p>
                <a:pPr/>
                <a14:m>
                  <m:oMathPara xmlns:m="http://schemas.openxmlformats.org/officeDocument/2006/math">
                    <m:oMathParaPr>
                      <m:jc m:val="centerGroup"/>
                    </m:oMathParaPr>
                    <m:oMath xmlns:m="http://schemas.openxmlformats.org/officeDocument/2006/math">
                      <m:r>
                        <a:rPr kumimoji="1" lang="pl-PL" sz="2000" b="0" i="1" noProof="1" smtClean="0">
                          <a:solidFill>
                            <a:srgbClr val="0000CC"/>
                          </a:solidFill>
                          <a:latin typeface="Cambria Math" panose="02040503050406030204" pitchFamily="18" charset="0"/>
                          <a:ea typeface="MS PGothic" pitchFamily="34" charset="-128"/>
                        </a:rPr>
                        <m:t>𝐿𝑂𝑊</m:t>
                      </m:r>
                      <m:d>
                        <m:dPr>
                          <m:ctrlPr>
                            <a:rPr kumimoji="1" lang="pl-PL" sz="2000" i="1" noProof="1">
                              <a:solidFill>
                                <a:srgbClr val="0000CC"/>
                              </a:solidFill>
                              <a:latin typeface="Cambria Math" panose="02040503050406030204" pitchFamily="18" charset="0"/>
                              <a:ea typeface="MS PGothic" pitchFamily="34" charset="-128"/>
                            </a:rPr>
                          </m:ctrlPr>
                        </m:dPr>
                        <m:e>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𝑑</m:t>
                          </m:r>
                        </m:e>
                      </m:d>
                      <m:d>
                        <m:dPr>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r>
                        <a:rPr kumimoji="1" lang="pl-PL" sz="2000" i="1" noProof="1">
                          <a:solidFill>
                            <a:srgbClr val="0000CC"/>
                          </a:solidFill>
                          <a:latin typeface="Cambria Math" panose="02040503050406030204" pitchFamily="18" charset="0"/>
                          <a:ea typeface="MS PGothic" pitchFamily="34" charset="-128"/>
                        </a:rPr>
                        <m:t>=</m:t>
                      </m:r>
                      <m:func>
                        <m:funcPr>
                          <m:ctrlPr>
                            <a:rPr kumimoji="1" lang="pl-PL" sz="2000" i="1" noProof="1">
                              <a:solidFill>
                                <a:srgbClr val="0000CC"/>
                              </a:solidFill>
                              <a:latin typeface="Cambria Math" panose="02040503050406030204" pitchFamily="18" charset="0"/>
                              <a:ea typeface="MS PGothic" pitchFamily="34" charset="-128"/>
                            </a:rPr>
                          </m:ctrlPr>
                        </m:funcPr>
                        <m:fName>
                          <m:r>
                            <m:rPr>
                              <m:sty m:val="p"/>
                            </m:rPr>
                            <a:rPr kumimoji="1" lang="pl-PL" sz="2000" noProof="1">
                              <a:solidFill>
                                <a:srgbClr val="0000CC"/>
                              </a:solidFill>
                              <a:latin typeface="Cambria Math" panose="02040503050406030204" pitchFamily="18" charset="0"/>
                              <a:ea typeface="MS PGothic" pitchFamily="34" charset="-128"/>
                            </a:rPr>
                            <m:t>m</m:t>
                          </m:r>
                          <m:r>
                            <m:rPr>
                              <m:sty m:val="p"/>
                            </m:rPr>
                            <a:rPr kumimoji="1" lang="pl-PL" sz="2000" b="0" i="0" noProof="1" smtClean="0">
                              <a:solidFill>
                                <a:srgbClr val="0000CC"/>
                              </a:solidFill>
                              <a:latin typeface="Cambria Math" panose="02040503050406030204" pitchFamily="18" charset="0"/>
                              <a:ea typeface="MS PGothic" pitchFamily="34" charset="-128"/>
                            </a:rPr>
                            <m:t>in</m:t>
                          </m:r>
                        </m:fName>
                        <m:e>
                          <m:d>
                            <m:dPr>
                              <m:begChr m:val="{"/>
                              <m:endChr m:val="}"/>
                              <m:ctrlPr>
                                <a:rPr kumimoji="1" lang="pl-PL" sz="2000" b="0" i="1" noProof="1" smtClean="0">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𝑑</m:t>
                              </m:r>
                              <m:d>
                                <m:dPr>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𝑦</m:t>
                                  </m:r>
                                </m:e>
                              </m:d>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𝑦</m:t>
                              </m:r>
                              <m:r>
                                <a:rPr kumimoji="1" lang="pl-PL" sz="2000" i="1" noProof="1">
                                  <a:solidFill>
                                    <a:srgbClr val="0000CC"/>
                                  </a:solidFill>
                                  <a:latin typeface="Cambria Math" panose="02040503050406030204" pitchFamily="18" charset="0"/>
                                  <a:ea typeface="Cambria Math" panose="02040503050406030204" pitchFamily="18" charset="0"/>
                                </a:rPr>
                                <m:t>∈</m:t>
                              </m:r>
                              <m:sSub>
                                <m:sSubPr>
                                  <m:ctrlPr>
                                    <a:rPr kumimoji="1" lang="pl-PL" sz="2000" i="1" noProof="1">
                                      <a:solidFill>
                                        <a:srgbClr val="0000CC"/>
                                      </a:solidFill>
                                      <a:latin typeface="Cambria Math" panose="02040503050406030204" pitchFamily="18" charset="0"/>
                                      <a:ea typeface="MS PGothic" pitchFamily="34" charset="-128"/>
                                    </a:rPr>
                                  </m:ctrlPr>
                                </m:sSubPr>
                                <m:e>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e>
                          </m:d>
                          <m:r>
                            <a:rPr kumimoji="1" lang="pl-PL" sz="2000" b="0" i="1" noProof="1" smtClean="0">
                              <a:solidFill>
                                <a:srgbClr val="0000CC"/>
                              </a:solidFill>
                              <a:latin typeface="Cambria Math" panose="02040503050406030204" pitchFamily="18" charset="0"/>
                              <a:ea typeface="Cambria Math" panose="02040503050406030204" pitchFamily="18" charset="0"/>
                            </a:rPr>
                            <m:t>=</m:t>
                          </m:r>
                          <m:r>
                            <m:rPr>
                              <m:sty m:val="p"/>
                            </m:rPr>
                            <a:rPr kumimoji="1" lang="pl-PL" sz="2000" noProof="1">
                              <a:solidFill>
                                <a:srgbClr val="0000CC"/>
                              </a:solidFill>
                              <a:latin typeface="Cambria Math" panose="02040503050406030204" pitchFamily="18" charset="0"/>
                              <a:ea typeface="Cambria Math" panose="02040503050406030204" pitchFamily="18" charset="0"/>
                            </a:rPr>
                            <m:t>m</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in</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𝑑</m:t>
                          </m:r>
                          <m:sSub>
                            <m:sSubPr>
                              <m:ctrlPr>
                                <a:rPr kumimoji="1" lang="pl-PL" sz="2000" i="1" noProof="1">
                                  <a:solidFill>
                                    <a:srgbClr val="0000CC"/>
                                  </a:solidFill>
                                  <a:latin typeface="Cambria Math" panose="02040503050406030204" pitchFamily="18" charset="0"/>
                                  <a:ea typeface="MS PGothic" pitchFamily="34" charset="-128"/>
                                </a:rPr>
                              </m:ctrlPr>
                            </m:sSubPr>
                            <m:e>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e>
                      </m:func>
                      <m:r>
                        <a:rPr kumimoji="1" lang="pl-PL" sz="2000" b="0" i="1" noProof="1" smtClean="0">
                          <a:solidFill>
                            <a:srgbClr val="0000CC"/>
                          </a:solidFill>
                          <a:latin typeface="Cambria Math" panose="02040503050406030204" pitchFamily="18" charset="0"/>
                          <a:ea typeface="Cambria Math" panose="02040503050406030204" pitchFamily="18" charset="0"/>
                        </a:rPr>
                        <m:t> </m:t>
                      </m:r>
                    </m:oMath>
                  </m:oMathPara>
                </a14:m>
                <a:endParaRPr kumimoji="1" lang="pl-PL" sz="2000" b="0" i="1" noProof="1">
                  <a:solidFill>
                    <a:srgbClr val="0000CC"/>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b="0" i="1"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is</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defined</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by</m:t>
                      </m:r>
                      <m:r>
                        <a:rPr kumimoji="1" lang="pl-PL" sz="2000" b="0" i="0" noProof="1" smtClean="0">
                          <a:solidFill>
                            <a:srgbClr val="0000CC"/>
                          </a:solidFill>
                          <a:latin typeface="Cambria Math" panose="02040503050406030204" pitchFamily="18" charset="0"/>
                          <a:ea typeface="Cambria Math" panose="02040503050406030204" pitchFamily="18" charset="0"/>
                        </a:rPr>
                        <m:t> </m:t>
                      </m:r>
                      <m:r>
                        <a:rPr kumimoji="1" lang="pl-PL" sz="2000" b="0" i="1" noProof="1" smtClean="0">
                          <a:solidFill>
                            <a:srgbClr val="0000CC"/>
                          </a:solidFill>
                          <a:latin typeface="Cambria Math" panose="02040503050406030204" pitchFamily="18" charset="0"/>
                          <a:ea typeface="Cambria Math" panose="02040503050406030204" pitchFamily="18" charset="0"/>
                        </a:rPr>
                        <m:t>𝐼𝑁𝐷</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𝐵</m:t>
                      </m:r>
                      <m:r>
                        <a:rPr kumimoji="1" lang="pl-PL" sz="2000" b="0" i="1" noProof="1" smtClean="0">
                          <a:solidFill>
                            <a:srgbClr val="0000CC"/>
                          </a:solidFill>
                          <a:latin typeface="Cambria Math" panose="02040503050406030204" pitchFamily="18" charset="0"/>
                          <a:ea typeface="Cambria Math" panose="02040503050406030204" pitchFamily="18" charset="0"/>
                        </a:rPr>
                        <m:t>)</m:t>
                      </m:r>
                    </m:oMath>
                  </m:oMathPara>
                </a14:m>
                <a:endParaRPr kumimoji="1" lang="pl-PL" sz="2000" i="1" noProof="1">
                  <a:solidFill>
                    <a:srgbClr val="0000CC"/>
                  </a:solidFill>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kumimoji="1" lang="pl-PL" sz="2000" i="1" noProof="1">
                              <a:solidFill>
                                <a:srgbClr val="0000CC"/>
                              </a:solidFill>
                              <a:latin typeface="Cambria Math" panose="02040503050406030204" pitchFamily="18" charset="0"/>
                              <a:ea typeface="MS PGothic" pitchFamily="34" charset="-128"/>
                            </a:rPr>
                          </m:ctrlPr>
                        </m:sSubPr>
                        <m:e>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is</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the</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eqivalence</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class</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of</m:t>
                      </m:r>
                      <m:r>
                        <a:rPr kumimoji="1" lang="pl-PL" sz="2000" noProof="1">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𝐼𝑁𝐷</m:t>
                      </m:r>
                      <m:d>
                        <m:dPr>
                          <m:ctrlPr>
                            <a:rPr kumimoji="1" lang="pl-PL" sz="2000" i="1" noProof="1">
                              <a:solidFill>
                                <a:srgbClr val="0000CC"/>
                              </a:solidFill>
                              <a:latin typeface="Cambria Math" panose="02040503050406030204" pitchFamily="18" charset="0"/>
                              <a:ea typeface="Cambria Math" panose="02040503050406030204" pitchFamily="18" charset="0"/>
                            </a:rPr>
                          </m:ctrlPr>
                        </m:dPr>
                        <m:e>
                          <m:r>
                            <a:rPr kumimoji="1" lang="pl-PL" sz="2000" i="1" noProof="1">
                              <a:solidFill>
                                <a:srgbClr val="0000CC"/>
                              </a:solidFill>
                              <a:latin typeface="Cambria Math" panose="02040503050406030204" pitchFamily="18" charset="0"/>
                              <a:ea typeface="Cambria Math" panose="02040503050406030204" pitchFamily="18" charset="0"/>
                            </a:rPr>
                            <m:t>𝐵</m:t>
                          </m:r>
                        </m:e>
                      </m:d>
                      <m:r>
                        <a:rPr kumimoji="1" lang="pl-PL" sz="2000" i="1"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defined</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by</m:t>
                      </m:r>
                      <m:r>
                        <a:rPr kumimoji="1" lang="pl-PL" sz="2000" noProof="1">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𝑥</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𝑈</m:t>
                      </m:r>
                      <m:r>
                        <a:rPr kumimoji="1" lang="pl-PL" sz="2000" i="1" noProof="1">
                          <a:solidFill>
                            <a:srgbClr val="0000CC"/>
                          </a:solidFill>
                          <a:latin typeface="Cambria Math" panose="02040503050406030204" pitchFamily="18" charset="0"/>
                          <a:ea typeface="Cambria Math" panose="02040503050406030204" pitchFamily="18" charset="0"/>
                        </a:rPr>
                        <m:t>.</m:t>
                      </m:r>
                    </m:oMath>
                  </m:oMathPara>
                </a14:m>
                <a:endParaRPr kumimoji="1" lang="pl-PL" sz="2000" noProof="1">
                  <a:solidFill>
                    <a:srgbClr val="0000CC"/>
                  </a:solidFill>
                  <a:ea typeface="MS PGothic" pitchFamily="34" charset="-128"/>
                </a:endParaRPr>
              </a:p>
            </p:txBody>
          </p:sp>
        </mc:Choice>
        <mc:Fallback xmlns="">
          <p:sp>
            <p:nvSpPr>
              <p:cNvPr id="4" name="pole tekstowe 3">
                <a:extLst>
                  <a:ext uri="{FF2B5EF4-FFF2-40B4-BE49-F238E27FC236}">
                    <a16:creationId xmlns:a16="http://schemas.microsoft.com/office/drawing/2014/main" id="{981F7A70-0E9D-5A53-FCEC-6B9053FE3E6C}"/>
                  </a:ext>
                </a:extLst>
              </p:cNvPr>
              <p:cNvSpPr txBox="1">
                <a:spLocks noRot="1" noChangeAspect="1" noMove="1" noResize="1" noEditPoints="1" noAdjustHandles="1" noChangeArrowheads="1" noChangeShapeType="1" noTextEdit="1"/>
              </p:cNvSpPr>
              <p:nvPr/>
            </p:nvSpPr>
            <p:spPr>
              <a:xfrm>
                <a:off x="202281" y="3374991"/>
                <a:ext cx="8773332" cy="2862322"/>
              </a:xfrm>
              <a:prstGeom prst="rect">
                <a:avLst/>
              </a:prstGeom>
              <a:blipFill>
                <a:blip r:embed="rId3"/>
                <a:stretch>
                  <a:fillRect l="-695" t="-1279" r="-1390" b="-1706"/>
                </a:stretch>
              </a:blipFill>
            </p:spPr>
            <p:txBody>
              <a:bodyPr/>
              <a:lstStyle/>
              <a:p>
                <a:r>
                  <a:rPr lang="en-US">
                    <a:noFill/>
                  </a:rPr>
                  <a:t> </a:t>
                </a:r>
              </a:p>
            </p:txBody>
          </p:sp>
        </mc:Fallback>
      </mc:AlternateContent>
      <p:sp>
        <p:nvSpPr>
          <p:cNvPr id="2" name="Symbol zastępczy numeru slajdu 1">
            <a:extLst>
              <a:ext uri="{FF2B5EF4-FFF2-40B4-BE49-F238E27FC236}">
                <a16:creationId xmlns="" xmlns:a16="http://schemas.microsoft.com/office/drawing/2014/main" id="{02E5D82F-3356-0A6B-5336-5D7ACF53C239}"/>
              </a:ext>
            </a:extLst>
          </p:cNvPr>
          <p:cNvSpPr>
            <a:spLocks noGrp="1"/>
          </p:cNvSpPr>
          <p:nvPr>
            <p:ph type="sldNum" sz="quarter" idx="12"/>
          </p:nvPr>
        </p:nvSpPr>
        <p:spPr>
          <a:xfrm>
            <a:off x="8244408" y="6237313"/>
            <a:ext cx="442392" cy="356840"/>
          </a:xfrm>
        </p:spPr>
        <p:txBody>
          <a:bodyPr/>
          <a:lstStyle/>
          <a:p>
            <a:pPr>
              <a:defRPr/>
            </a:pPr>
            <a:fld id="{D02E777F-298D-4C96-825C-3DC57E52C55E}" type="slidenum">
              <a:rPr lang="pl-PL" smtClean="0"/>
              <a:pPr>
                <a:defRPr/>
              </a:pPr>
              <a:t>80</a:t>
            </a:fld>
            <a:endParaRPr lang="pl-PL" dirty="0"/>
          </a:p>
        </p:txBody>
      </p:sp>
      <p:sp>
        <p:nvSpPr>
          <p:cNvPr id="6" name="pole tekstowe 5"/>
          <p:cNvSpPr txBox="1"/>
          <p:nvPr/>
        </p:nvSpPr>
        <p:spPr>
          <a:xfrm>
            <a:off x="27428" y="6263292"/>
            <a:ext cx="9032603" cy="584775"/>
          </a:xfrm>
          <a:prstGeom prst="rect">
            <a:avLst/>
          </a:prstGeom>
          <a:noFill/>
        </p:spPr>
        <p:txBody>
          <a:bodyPr wrap="square" rtlCol="0">
            <a:spAutoFit/>
          </a:bodyPr>
          <a:lstStyle/>
          <a:p>
            <a:r>
              <a:rPr lang="en-US" sz="1600" i="1" dirty="0">
                <a:solidFill>
                  <a:srgbClr val="0000FF"/>
                </a:solidFill>
              </a:rPr>
              <a:t>A. M. </a:t>
            </a:r>
            <a:r>
              <a:rPr lang="en-US" sz="1600" i="1" dirty="0" err="1">
                <a:solidFill>
                  <a:srgbClr val="0000FF"/>
                </a:solidFill>
              </a:rPr>
              <a:t>Radzikowska</a:t>
            </a:r>
            <a:r>
              <a:rPr lang="en-US" sz="1600" i="1" dirty="0">
                <a:solidFill>
                  <a:srgbClr val="0000FF"/>
                </a:solidFill>
              </a:rPr>
              <a:t>, E. E. </a:t>
            </a:r>
            <a:r>
              <a:rPr lang="en-US" sz="1600" i="1" dirty="0" err="1">
                <a:solidFill>
                  <a:srgbClr val="0000FF"/>
                </a:solidFill>
              </a:rPr>
              <a:t>Kerre</a:t>
            </a:r>
            <a:r>
              <a:rPr lang="en-US" sz="1600" i="1" dirty="0">
                <a:solidFill>
                  <a:srgbClr val="0000FF"/>
                </a:solidFill>
              </a:rPr>
              <a:t>: A comparative study of fuzzy rough sets. Fuzzy Sets and Systems 126 (2002) 137–155</a:t>
            </a:r>
          </a:p>
        </p:txBody>
      </p:sp>
      <mc:AlternateContent xmlns:mc="http://schemas.openxmlformats.org/markup-compatibility/2006" xmlns:a14="http://schemas.microsoft.com/office/drawing/2010/main">
        <mc:Choice Requires="a14">
          <p:sp>
            <p:nvSpPr>
              <p:cNvPr id="5" name="pole tekstowe 4">
                <a:extLst>
                  <a:ext uri="{FF2B5EF4-FFF2-40B4-BE49-F238E27FC236}">
                    <a16:creationId xmlns="" xmlns:a16="http://schemas.microsoft.com/office/drawing/2014/main" id="{10DEE183-EDD0-FE17-9F7F-85E1A46BAB81}"/>
                  </a:ext>
                </a:extLst>
              </p:cNvPr>
              <p:cNvSpPr txBox="1"/>
              <p:nvPr/>
            </p:nvSpPr>
            <p:spPr>
              <a:xfrm>
                <a:off x="243458" y="1272729"/>
                <a:ext cx="8690979" cy="2154436"/>
              </a:xfrm>
              <a:prstGeom prst="rect">
                <a:avLst/>
              </a:prstGeom>
              <a:noFill/>
            </p:spPr>
            <p:txBody>
              <a:bodyPr wrap="square" lIns="0" tIns="0" rIns="0" bIns="0"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For</m:t>
                      </m:r>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r>
                        <m:rPr>
                          <m:nor/>
                        </m:rPr>
                        <a:rPr kumimoji="1" lang="en-US"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given</m:t>
                      </m:r>
                      <m:r>
                        <a:rPr kumimoji="1" lang="pl-PL" sz="2000" b="0" i="1"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oMath>
                  </m:oMathPara>
                </a14:m>
                <a:endPar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𝐷𝑆</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p>
              <a:p>
                <a:pPr lvl="0">
                  <a:defRPr/>
                </a:pP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r>
                  <a:rPr kumimoji="1" lang="pl-PL" sz="2000" b="0" i="0" u="none" strike="noStrike" kern="1200" cap="none" spc="0" normalizeH="0" noProof="0" dirty="0" err="1">
                    <a:ln>
                      <a:noFill/>
                    </a:ln>
                    <a:solidFill>
                      <a:srgbClr val="0000CC"/>
                    </a:solidFill>
                    <a:effectLst/>
                    <a:uLnTx/>
                    <a:uFillTx/>
                    <a:latin typeface="Cambria Math" panose="02040503050406030204" pitchFamily="18" charset="0"/>
                    <a:ea typeface="MS PGothic" pitchFamily="34" charset="-128"/>
                  </a:rPr>
                  <a:t>where</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 : U </a:t>
                </a:r>
                <a14:m>
                  <m:oMath xmlns:m="http://schemas.openxmlformats.org/officeDocument/2006/math">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m:t>
                    </m:r>
                  </m:oMath>
                </a14:m>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0,1</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fuzzy decision</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dirty="0">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algebra</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granules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generated</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from</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partitions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oMath>
                </a14:m>
                <a:r>
                  <a:rPr kumimoji="1" lang="pl-PL" sz="2000" b="0" i="0" u="none" strike="noStrike" kern="1200" cap="none" spc="0" normalizeH="0" baseline="0" noProof="0" dirty="0" err="1">
                    <a:ln>
                      <a:noFill/>
                    </a:ln>
                    <a:solidFill>
                      <a:srgbClr val="0000CC"/>
                    </a:solidFill>
                    <a:effectLst/>
                    <a:uLnTx/>
                    <a:uFillTx/>
                    <a:latin typeface="Cambria Math" panose="02040503050406030204" pitchFamily="18" charset="0"/>
                    <a:ea typeface="MS PGothic" pitchFamily="34" charset="-128"/>
                  </a:rPr>
                  <a:t>defined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14:m>
                  <m:oMath xmlns:m="http://schemas.openxmlformats.org/officeDocument/2006/math">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for</m:t>
                    </m:r>
                    <m:r>
                      <a:rPr kumimoji="1" lang="pl-PL" sz="2000" b="0" i="0" noProof="1" smtClean="0">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𝑎</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𝐴</m:t>
                    </m:r>
                    <m:r>
                      <a:rPr kumimoji="1" lang="pl-PL" sz="2000" i="1" noProof="1">
                        <a:solidFill>
                          <a:srgbClr val="0000CC"/>
                        </a:solidFill>
                        <a:latin typeface="Cambria Math" panose="02040503050406030204" pitchFamily="18" charset="0"/>
                        <a:ea typeface="Cambria Math" panose="02040503050406030204" pitchFamily="18" charset="0"/>
                      </a:rPr>
                      <m:t> </m:t>
                    </m:r>
                  </m:oMath>
                </a14:m>
                <a:r>
                  <a:rPr kumimoji="1" lang="pl-PL" sz="2000" dirty="0">
                    <a:solidFill>
                      <a:srgbClr val="0000CC"/>
                    </a:solidFill>
                    <a:latin typeface="Cambria Math" panose="02040503050406030204" pitchFamily="18" charset="0"/>
                    <a:ea typeface="MS PGothic" pitchFamily="34" charset="-128"/>
                  </a:rPr>
                  <a:t>by </a:t>
                </a:r>
                <a:r>
                  <a:rPr kumimoji="1" lang="pl-PL" sz="2000" i="1" dirty="0">
                    <a:solidFill>
                      <a:srgbClr val="0000CC"/>
                    </a:solidFill>
                    <a:latin typeface="Cambria Math" panose="02040503050406030204" pitchFamily="18" charset="0"/>
                    <a:ea typeface="MS PGothic" pitchFamily="34" charset="-128"/>
                  </a:rPr>
                  <a:t>I</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ND(a)</a:t>
                </a:r>
                <a14:m>
                  <m:oMath xmlns:m="http://schemas.openxmlformats.org/officeDocument/2006/math">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and</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their</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intersections</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i</m:t>
                    </m:r>
                    <m:r>
                      <a:rPr kumimoji="1" lang="pl-PL" sz="2000" noProof="1">
                        <a:solidFill>
                          <a:srgbClr val="0000CC"/>
                        </a:solidFill>
                        <a:latin typeface="Cambria Math" panose="02040503050406030204" pitchFamily="18" charset="0"/>
                        <a:ea typeface="Cambria Math" panose="02040503050406030204" pitchFamily="18" charset="0"/>
                      </a:rPr>
                      <m:t>.</m:t>
                    </m:r>
                    <m:r>
                      <m:rPr>
                        <m:sty m:val="p"/>
                      </m:rPr>
                      <a:rPr kumimoji="1" lang="pl-PL" sz="2000" noProof="1">
                        <a:solidFill>
                          <a:srgbClr val="0000CC"/>
                        </a:solidFill>
                        <a:latin typeface="Cambria Math" panose="02040503050406030204" pitchFamily="18" charset="0"/>
                        <a:ea typeface="Cambria Math" panose="02040503050406030204" pitchFamily="18" charset="0"/>
                      </a:rPr>
                      <m:t>e</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a:solidFill>
                          <a:srgbClr val="0000CC"/>
                        </a:solidFill>
                        <a:latin typeface="Cambria Math" panose="02040503050406030204" pitchFamily="18" charset="0"/>
                        <a:ea typeface="MS PGothic" pitchFamily="34" charset="-128"/>
                      </a:rPr>
                      <m:t>the</m:t>
                    </m:r>
                    <m:r>
                      <a:rPr kumimoji="1" lang="pl-PL" sz="2000">
                        <a:solidFill>
                          <a:srgbClr val="0000CC"/>
                        </a:solidFill>
                        <a:latin typeface="Cambria Math" panose="02040503050406030204" pitchFamily="18" charset="0"/>
                        <a:ea typeface="MS PGothic" pitchFamily="34" charset="-128"/>
                      </a:rPr>
                      <m:t> </m:t>
                    </m:r>
                    <m:r>
                      <m:rPr>
                        <m:sty m:val="p"/>
                      </m:rPr>
                      <a:rPr kumimoji="1" lang="pl-PL" sz="2000">
                        <a:solidFill>
                          <a:srgbClr val="0000CC"/>
                        </a:solidFill>
                        <a:latin typeface="Cambria Math" panose="02040503050406030204" pitchFamily="18" charset="0"/>
                        <a:ea typeface="MS PGothic" pitchFamily="34" charset="-128"/>
                      </a:rPr>
                      <m:t>family</m:t>
                    </m:r>
                    <m:r>
                      <a:rPr kumimoji="1" lang="pl-PL" sz="2000">
                        <a:solidFill>
                          <a:srgbClr val="0000CC"/>
                        </a:solidFill>
                        <a:latin typeface="Cambria Math" panose="02040503050406030204" pitchFamily="18" charset="0"/>
                        <a:ea typeface="MS PGothic" pitchFamily="34" charset="-128"/>
                      </a:rPr>
                      <m:t> </m:t>
                    </m:r>
                    <m:r>
                      <m:rPr>
                        <m:sty m:val="p"/>
                      </m:rPr>
                      <a:rPr kumimoji="1" lang="pl-PL" sz="2000">
                        <a:solidFill>
                          <a:srgbClr val="0000CC"/>
                        </a:solidFill>
                        <a:latin typeface="Cambria Math" panose="02040503050406030204" pitchFamily="18" charset="0"/>
                        <a:ea typeface="MS PGothic" pitchFamily="34" charset="-128"/>
                      </a:rPr>
                      <m:t>of</m:t>
                    </m:r>
                    <m:r>
                      <a:rPr kumimoji="1" lang="pl-PL" sz="2000">
                        <a:solidFill>
                          <a:srgbClr val="0000CC"/>
                        </a:solidFill>
                        <a:latin typeface="Cambria Math" panose="02040503050406030204" pitchFamily="18" charset="0"/>
                        <a:ea typeface="MS PGothic" pitchFamily="34" charset="-128"/>
                      </a:rPr>
                      <m:t> </m:t>
                    </m:r>
                  </m:oMath>
                </a14:m>
                <a:endParaRPr kumimoji="1" lang="pl-PL" sz="2000" b="0" i="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1" lang="pl-PL" sz="2000" b="0" u="none" strike="noStrike" kern="1200" cap="none" spc="0" normalizeH="0" baseline="0" noProof="0" dirty="0">
                    <a:ln>
                      <a:noFill/>
                    </a:ln>
                    <a:solidFill>
                      <a:srgbClr val="0000CC"/>
                    </a:solidFill>
                    <a:effectLst/>
                    <a:uLnTx/>
                    <a:uFillTx/>
                    <a:ea typeface="MS PGothic" pitchFamily="34" charset="-128"/>
                  </a:rPr>
                  <a:t>                      </a:t>
                </a:r>
                <a14:m>
                  <m:oMath xmlns:m="http://schemas.openxmlformats.org/officeDocument/2006/math">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partitions</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defined</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by</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𝐼𝑁𝐷</m:t>
                    </m:r>
                    <m:d>
                      <m:d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dPr>
                      <m:e>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𝐵</m:t>
                        </m:r>
                      </m:e>
                    </m:d>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where</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𝐵</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p>
              <a:p>
                <a:r>
                  <a:rPr kumimoji="1" lang="pl-PL" sz="2000" dirty="0">
                    <a:solidFill>
                      <a:srgbClr val="0000CC"/>
                    </a:solidFill>
                    <a:latin typeface="Cambria Math" panose="02040503050406030204" pitchFamily="18" charset="0"/>
                    <a:ea typeface="MS PGothic" pitchFamily="34" charset="-128"/>
                  </a:rPr>
                  <a:t>         </a:t>
                </a:r>
                <a:r>
                  <a:rPr kumimoji="1" lang="pl-PL" sz="2000" dirty="0">
                    <a:solidFill>
                      <a:srgbClr val="0000CC"/>
                    </a:solidFill>
                    <a:latin typeface="Cambria Math" panose="02040503050406030204" pitchFamily="18" charset="0"/>
                    <a:ea typeface="Cambria Math" panose="02040503050406030204" pitchFamily="18" charset="0"/>
                  </a:rPr>
                  <a:t>and a </a:t>
                </a:r>
                <a:r>
                  <a:rPr kumimoji="1" lang="en-US" sz="2000" dirty="0">
                    <a:solidFill>
                      <a:srgbClr val="0000CC"/>
                    </a:solidFill>
                    <a:latin typeface="Cambria Math" panose="02040503050406030204" pitchFamily="18" charset="0"/>
                    <a:ea typeface="Cambria Math" panose="02040503050406030204" pitchFamily="18" charset="0"/>
                  </a:rPr>
                  <a:t>quality threshold </a:t>
                </a:r>
                <a14:m>
                  <m:oMath xmlns:m="http://schemas.openxmlformats.org/officeDocument/2006/math">
                    <m:r>
                      <a:rPr kumimoji="1" lang="el-GR" sz="2000" i="1">
                        <a:solidFill>
                          <a:srgbClr val="0000CC"/>
                        </a:solidFill>
                        <a:latin typeface="Cambria Math" panose="02040503050406030204" pitchFamily="18" charset="0"/>
                        <a:ea typeface="Cambria Math" panose="02040503050406030204" pitchFamily="18" charset="0"/>
                      </a:rPr>
                      <m:t>𝜀</m:t>
                    </m:r>
                    <m:r>
                      <a:rPr kumimoji="1" lang="el-GR" sz="2000" i="1">
                        <a:solidFill>
                          <a:srgbClr val="0000CC"/>
                        </a:solidFill>
                        <a:latin typeface="Cambria Math" panose="02040503050406030204" pitchFamily="18" charset="0"/>
                        <a:ea typeface="Cambria Math" panose="02040503050406030204" pitchFamily="18" charset="0"/>
                      </a:rPr>
                      <m:t>∈</m:t>
                    </m:r>
                    <m:d>
                      <m:dPr>
                        <m:endChr m:val="]"/>
                        <m:ctrlPr>
                          <a:rPr kumimoji="1" lang="pl-PL" sz="2000" i="1">
                            <a:solidFill>
                              <a:srgbClr val="0000CC"/>
                            </a:solidFill>
                            <a:latin typeface="Cambria Math" panose="02040503050406030204" pitchFamily="18" charset="0"/>
                            <a:ea typeface="Cambria Math" panose="02040503050406030204" pitchFamily="18" charset="0"/>
                          </a:rPr>
                        </m:ctrlPr>
                      </m:dPr>
                      <m:e>
                        <m:r>
                          <a:rPr kumimoji="1" lang="pl-PL" sz="2000" i="1">
                            <a:solidFill>
                              <a:srgbClr val="0000CC"/>
                            </a:solidFill>
                            <a:latin typeface="Cambria Math" panose="02040503050406030204" pitchFamily="18" charset="0"/>
                            <a:ea typeface="Cambria Math" panose="02040503050406030204" pitchFamily="18" charset="0"/>
                          </a:rPr>
                          <m:t>0,0.5</m:t>
                        </m:r>
                      </m:e>
                    </m:d>
                    <m:r>
                      <a:rPr kumimoji="1" lang="pl-PL" sz="2000" i="1">
                        <a:solidFill>
                          <a:srgbClr val="0000CC"/>
                        </a:solidFill>
                        <a:latin typeface="Cambria Math" panose="02040503050406030204" pitchFamily="18" charset="0"/>
                        <a:ea typeface="Cambria Math" panose="02040503050406030204" pitchFamily="18" charset="0"/>
                      </a:rPr>
                      <m:t> </m:t>
                    </m:r>
                  </m:oMath>
                </a14:m>
                <a:endParaRPr kumimoji="1" lang="pl-PL" sz="2000" noProof="1">
                  <a:solidFill>
                    <a:srgbClr val="0000CC"/>
                  </a:solidFill>
                  <a:latin typeface="Cambria Math" panose="02040503050406030204" pitchFamily="18" charset="0"/>
                  <a:ea typeface="Cambria Math" panose="02040503050406030204" pitchFamily="18" charset="0"/>
                </a:endParaRPr>
              </a:p>
            </p:txBody>
          </p:sp>
        </mc:Choice>
        <mc:Fallback xmlns="">
          <p:sp>
            <p:nvSpPr>
              <p:cNvPr id="5" name="pole tekstowe 4">
                <a:extLst>
                  <a:ext uri="{FF2B5EF4-FFF2-40B4-BE49-F238E27FC236}">
                    <a16:creationId xmlns:a16="http://schemas.microsoft.com/office/drawing/2014/main" id="{10DEE183-EDD0-FE17-9F7F-85E1A46BAB81}"/>
                  </a:ext>
                </a:extLst>
              </p:cNvPr>
              <p:cNvSpPr txBox="1">
                <a:spLocks noRot="1" noChangeAspect="1" noMove="1" noResize="1" noEditPoints="1" noAdjustHandles="1" noChangeArrowheads="1" noChangeShapeType="1" noTextEdit="1"/>
              </p:cNvSpPr>
              <p:nvPr/>
            </p:nvSpPr>
            <p:spPr>
              <a:xfrm>
                <a:off x="243458" y="1272729"/>
                <a:ext cx="8690979" cy="2154436"/>
              </a:xfrm>
              <a:prstGeom prst="rect">
                <a:avLst/>
              </a:prstGeom>
              <a:blipFill>
                <a:blip r:embed="rId4"/>
                <a:stretch>
                  <a:fillRect l="-1052" b="-6232"/>
                </a:stretch>
              </a:blipFill>
            </p:spPr>
            <p:txBody>
              <a:bodyPr/>
              <a:lstStyle/>
              <a:p>
                <a:r>
                  <a:rPr lang="en-US">
                    <a:noFill/>
                  </a:rPr>
                  <a:t> </a:t>
                </a:r>
              </a:p>
            </p:txBody>
          </p:sp>
        </mc:Fallback>
      </mc:AlternateContent>
    </p:spTree>
    <p:extLst>
      <p:ext uri="{BB962C8B-B14F-4D97-AF65-F5344CB8AC3E}">
        <p14:creationId xmlns:p14="http://schemas.microsoft.com/office/powerpoint/2010/main" val="2173525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982A29B-98A9-0BEE-B7B0-27C324933F38}"/>
            </a:ext>
          </a:extLst>
        </p:cNvPr>
        <p:cNvGrpSpPr/>
        <p:nvPr/>
      </p:nvGrpSpPr>
      <p:grpSpPr>
        <a:xfrm>
          <a:off x="0" y="0"/>
          <a:ext cx="0" cy="0"/>
          <a:chOff x="0" y="0"/>
          <a:chExt cx="0" cy="0"/>
        </a:xfrm>
      </p:grpSpPr>
      <p:sp>
        <p:nvSpPr>
          <p:cNvPr id="3080" name="Rectangle 4">
            <a:extLst>
              <a:ext uri="{FF2B5EF4-FFF2-40B4-BE49-F238E27FC236}">
                <a16:creationId xmlns="" xmlns:a16="http://schemas.microsoft.com/office/drawing/2014/main" id="{B7E0003D-7ACB-5C8C-D7EE-9EF52896BEEC}"/>
              </a:ext>
            </a:extLst>
          </p:cNvPr>
          <p:cNvSpPr>
            <a:spLocks noGrp="1" noChangeArrowheads="1"/>
          </p:cNvSpPr>
          <p:nvPr>
            <p:ph type="title"/>
          </p:nvPr>
        </p:nvSpPr>
        <p:spPr>
          <a:xfrm>
            <a:off x="-9190" y="1"/>
            <a:ext cx="9144000" cy="836712"/>
          </a:xfrm>
        </p:spPr>
        <p:txBody>
          <a:bodyPr/>
          <a:lstStyle/>
          <a:p>
            <a:pPr eaLnBrk="1" hangingPunct="1"/>
            <a:r>
              <a:rPr lang="en-US" sz="2800" b="1" dirty="0"/>
              <a:t>EXAMPLE OF OPTIMIZATION PROBLEM: </a:t>
            </a:r>
            <a:br>
              <a:rPr lang="en-US" sz="2800" b="1" dirty="0"/>
            </a:br>
            <a:r>
              <a:rPr lang="en-US" sz="2800" b="1" dirty="0"/>
              <a:t>C-GRANULES IN FEATURE ENGINEERING</a:t>
            </a:r>
          </a:p>
        </p:txBody>
      </p:sp>
      <mc:AlternateContent xmlns:mc="http://schemas.openxmlformats.org/markup-compatibility/2006" xmlns:a14="http://schemas.microsoft.com/office/drawing/2010/main">
        <mc:Choice Requires="a14">
          <p:sp>
            <p:nvSpPr>
              <p:cNvPr id="4" name="pole tekstowe 3">
                <a:extLst>
                  <a:ext uri="{FF2B5EF4-FFF2-40B4-BE49-F238E27FC236}">
                    <a16:creationId xmlns="" xmlns:a16="http://schemas.microsoft.com/office/drawing/2014/main" id="{981F7A70-0E9D-5A53-FCEC-6B9053FE3E6C}"/>
                  </a:ext>
                </a:extLst>
              </p:cNvPr>
              <p:cNvSpPr txBox="1"/>
              <p:nvPr/>
            </p:nvSpPr>
            <p:spPr>
              <a:xfrm>
                <a:off x="176144" y="4601987"/>
                <a:ext cx="8773332" cy="1938992"/>
              </a:xfrm>
              <a:prstGeom prst="rect">
                <a:avLst/>
              </a:prstGeom>
              <a:noFill/>
            </p:spPr>
            <p:txBody>
              <a:bodyPr wrap="square" rtlCol="0">
                <a:spAutoFit/>
              </a:bodyPr>
              <a:lstStyle/>
              <a:p>
                <a:r>
                  <a:rPr kumimoji="1" lang="pl-PL" sz="2000" noProof="1">
                    <a:solidFill>
                      <a:srgbClr val="0000CC"/>
                    </a:solidFill>
                    <a:latin typeface="Cambria Math" panose="02040503050406030204" pitchFamily="18" charset="0"/>
                    <a:ea typeface="Cambria Math" panose="02040503050406030204" pitchFamily="18" charset="0"/>
                  </a:rPr>
                  <a:t>find a minimal subset </a:t>
                </a:r>
                <a:r>
                  <a:rPr kumimoji="1" lang="pl-PL" sz="2000" i="1" noProof="1">
                    <a:solidFill>
                      <a:srgbClr val="0000CC"/>
                    </a:solidFill>
                    <a:latin typeface="Cambria Math" panose="02040503050406030204" pitchFamily="18" charset="0"/>
                    <a:ea typeface="Cambria Math" panose="02040503050406030204" pitchFamily="18" charset="0"/>
                  </a:rPr>
                  <a:t>At</a:t>
                </a:r>
                <a:r>
                  <a:rPr kumimoji="1" lang="pl-PL" sz="2000" noProof="1">
                    <a:solidFill>
                      <a:srgbClr val="0000CC"/>
                    </a:solidFill>
                    <a:latin typeface="Cambria Math" panose="02040503050406030204" pitchFamily="18" charset="0"/>
                    <a:ea typeface="Cambria Math" panose="02040503050406030204" pitchFamily="18" charset="0"/>
                  </a:rPr>
                  <a:t>  of </a:t>
                </a:r>
                <a:r>
                  <a:rPr kumimoji="1" lang="pl-PL" sz="2000" b="1" i="1" noProof="1">
                    <a:solidFill>
                      <a:srgbClr val="0000CC"/>
                    </a:solidFill>
                    <a:latin typeface="Cambria Math" panose="02040503050406030204" pitchFamily="18" charset="0"/>
                    <a:ea typeface="Cambria Math" panose="02040503050406030204" pitchFamily="18" charset="0"/>
                  </a:rPr>
                  <a:t>F  </a:t>
                </a:r>
                <a:r>
                  <a:rPr kumimoji="1" lang="pl-PL" sz="2000" noProof="1">
                    <a:solidFill>
                      <a:srgbClr val="0000CC"/>
                    </a:solidFill>
                    <a:latin typeface="Cambria Math" panose="02040503050406030204" pitchFamily="18" charset="0"/>
                    <a:ea typeface="Cambria Math" panose="02040503050406030204" pitchFamily="18" charset="0"/>
                  </a:rPr>
                  <a:t>such that</a:t>
                </a:r>
              </a:p>
              <a:p>
                <a:pPr/>
                <a14:m>
                  <m:oMathPara xmlns:m="http://schemas.openxmlformats.org/officeDocument/2006/math">
                    <m:oMathParaPr>
                      <m:jc m:val="centerGroup"/>
                    </m:oMathParaPr>
                    <m:oMath xmlns:m="http://schemas.openxmlformats.org/officeDocument/2006/math">
                      <m:r>
                        <a:rPr kumimoji="1" lang="pl-PL" sz="2000" noProof="1">
                          <a:solidFill>
                            <a:srgbClr val="0000CC"/>
                          </a:solidFill>
                          <a:latin typeface="Cambria Math" panose="02040503050406030204" pitchFamily="18" charset="0"/>
                          <a:ea typeface="Cambria Math" panose="02040503050406030204" pitchFamily="18" charset="0"/>
                        </a:rPr>
                        <m:t>𝑈𝑃𝑃</m:t>
                      </m:r>
                      <m:d>
                        <m:dPr>
                          <m:ctrlPr>
                            <a:rPr kumimoji="1" lang="pl-PL" sz="2000" i="1" noProof="1">
                              <a:solidFill>
                                <a:srgbClr val="0000CC"/>
                              </a:solidFill>
                              <a:latin typeface="Cambria Math" panose="02040503050406030204" pitchFamily="18" charset="0"/>
                              <a:ea typeface="Cambria Math" panose="02040503050406030204" pitchFamily="18" charset="0"/>
                            </a:rPr>
                          </m:ctrlPr>
                        </m:dPr>
                        <m:e>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b="0" i="1" noProof="1" smtClean="0">
                                  <a:solidFill>
                                    <a:srgbClr val="0000CC"/>
                                  </a:solidFill>
                                  <a:latin typeface="Cambria Math" panose="02040503050406030204" pitchFamily="18" charset="0"/>
                                  <a:ea typeface="Cambria Math" panose="02040503050406030204" pitchFamily="18" charset="0"/>
                                </a:rPr>
                                <m:t>𝐴𝑡</m:t>
                              </m:r>
                            </m:sub>
                          </m:sSub>
                          <m:r>
                            <a:rPr kumimoji="1" lang="pl-PL" sz="2000" noProof="1">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𝑑</m:t>
                          </m:r>
                        </m:e>
                      </m:d>
                      <m:r>
                        <a:rPr kumimoji="1" lang="pl-PL" sz="2000" b="0" i="0" noProof="1" smtClean="0">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𝑈𝑃𝑃</m:t>
                      </m:r>
                      <m:d>
                        <m:dPr>
                          <m:ctrlPr>
                            <a:rPr kumimoji="1" lang="pl-PL" sz="2000" i="1" noProof="1">
                              <a:solidFill>
                                <a:srgbClr val="0000CC"/>
                              </a:solidFill>
                              <a:latin typeface="Cambria Math" panose="02040503050406030204" pitchFamily="18" charset="0"/>
                              <a:ea typeface="Cambria Math" panose="02040503050406030204" pitchFamily="18" charset="0"/>
                            </a:rPr>
                          </m:ctrlPr>
                        </m:dPr>
                        <m:e>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i="1" noProof="1">
                                  <a:solidFill>
                                    <a:srgbClr val="0000CC"/>
                                  </a:solidFill>
                                  <a:latin typeface="Cambria Math" panose="02040503050406030204" pitchFamily="18" charset="0"/>
                                  <a:ea typeface="Cambria Math" panose="02040503050406030204" pitchFamily="18" charset="0"/>
                                </a:rPr>
                                <m:t>𝐴</m:t>
                              </m:r>
                            </m:sub>
                          </m:sSub>
                          <m:r>
                            <a:rPr kumimoji="1" lang="pl-PL" sz="2000" noProof="1">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𝑑</m:t>
                          </m:r>
                        </m:e>
                      </m:d>
                      <m:r>
                        <a:rPr kumimoji="1" lang="pl-PL" sz="2000" b="0" i="0" noProof="1" smtClean="0">
                          <a:solidFill>
                            <a:srgbClr val="0000CC"/>
                          </a:solidFill>
                          <a:latin typeface="Cambria Math" panose="02040503050406030204" pitchFamily="18" charset="0"/>
                          <a:ea typeface="Cambria Math" panose="02040503050406030204" pitchFamily="18" charset="0"/>
                        </a:rPr>
                        <m:t> </m:t>
                      </m:r>
                    </m:oMath>
                  </m:oMathPara>
                </a14:m>
                <a:endParaRPr kumimoji="1" lang="pl-PL" sz="2000" b="0" i="0" noProof="1">
                  <a:solidFill>
                    <a:srgbClr val="0000CC"/>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and</m:t>
                      </m:r>
                      <m:r>
                        <a:rPr kumimoji="1" lang="pl-PL" sz="2000" b="0" i="0" noProof="1" smtClean="0">
                          <a:solidFill>
                            <a:srgbClr val="0000CC"/>
                          </a:solidFill>
                          <a:latin typeface="Cambria Math" panose="02040503050406030204" pitchFamily="18" charset="0"/>
                          <a:ea typeface="Cambria Math" panose="02040503050406030204" pitchFamily="18" charset="0"/>
                        </a:rPr>
                        <m:t> </m:t>
                      </m:r>
                    </m:oMath>
                  </m:oMathPara>
                </a14:m>
                <a:endParaRPr kumimoji="1" lang="pl-PL" sz="2000" b="0" i="0" noProof="1">
                  <a:solidFill>
                    <a:srgbClr val="0000CC"/>
                  </a:solidFill>
                  <a:latin typeface="Cambria Math" panose="02040503050406030204" pitchFamily="18" charset="0"/>
                  <a:ea typeface="Cambria Math" panose="02040503050406030204" pitchFamily="18" charset="0"/>
                </a:endParaRPr>
              </a:p>
              <a:p>
                <a:pPr algn="ctr"/>
                <a14:m>
                  <m:oMath xmlns:m="http://schemas.openxmlformats.org/officeDocument/2006/math">
                    <m:r>
                      <a:rPr kumimoji="1" lang="pl-PL" sz="2000" noProof="1">
                        <a:solidFill>
                          <a:srgbClr val="0000CC"/>
                        </a:solidFill>
                        <a:latin typeface="Cambria Math" panose="02040503050406030204" pitchFamily="18" charset="0"/>
                        <a:ea typeface="Cambria Math" panose="02040503050406030204" pitchFamily="18" charset="0"/>
                      </a:rPr>
                      <m:t>𝐿𝑂𝑊</m:t>
                    </m:r>
                    <m:r>
                      <a:rPr kumimoji="1" lang="pl-PL" sz="2000" noProof="1">
                        <a:solidFill>
                          <a:srgbClr val="0000CC"/>
                        </a:solidFill>
                        <a:latin typeface="Cambria Math" panose="02040503050406030204" pitchFamily="18" charset="0"/>
                        <a:ea typeface="Cambria Math" panose="02040503050406030204" pitchFamily="18" charset="0"/>
                      </a:rPr>
                      <m:t>(</m:t>
                    </m:r>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b="0" i="1" noProof="1" smtClean="0">
                            <a:solidFill>
                              <a:srgbClr val="0000CC"/>
                            </a:solidFill>
                            <a:latin typeface="Cambria Math" panose="02040503050406030204" pitchFamily="18" charset="0"/>
                            <a:ea typeface="Cambria Math" panose="02040503050406030204" pitchFamily="18" charset="0"/>
                          </a:rPr>
                          <m:t>𝐴𝑡</m:t>
                        </m:r>
                      </m:sub>
                    </m:sSub>
                    <m:r>
                      <a:rPr kumimoji="1" lang="pl-PL" sz="2000" noProof="1">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𝑑</m:t>
                    </m:r>
                    <m:r>
                      <a:rPr kumimoji="1" lang="pl-PL" sz="2000" noProof="1">
                        <a:solidFill>
                          <a:srgbClr val="0000CC"/>
                        </a:solidFill>
                        <a:latin typeface="Cambria Math" panose="02040503050406030204" pitchFamily="18" charset="0"/>
                        <a:ea typeface="Cambria Math" panose="02040503050406030204" pitchFamily="18" charset="0"/>
                      </a:rPr>
                      <m:t>)</m:t>
                    </m:r>
                  </m:oMath>
                </a14:m>
                <a:r>
                  <a:rPr kumimoji="1" lang="pl-PL" sz="2000" noProof="1">
                    <a:solidFill>
                      <a:srgbClr val="0000CC"/>
                    </a:solidFill>
                    <a:ea typeface="MS PGothic" pitchFamily="34" charset="-128"/>
                  </a:rPr>
                  <a:t>=</a:t>
                </a:r>
                <a14:m>
                  <m:oMath xmlns:m="http://schemas.openxmlformats.org/officeDocument/2006/math">
                    <m:r>
                      <a:rPr kumimoji="1" lang="pl-PL" sz="2000" noProof="1">
                        <a:solidFill>
                          <a:srgbClr val="0000CC"/>
                        </a:solidFill>
                        <a:latin typeface="Cambria Math" panose="02040503050406030204" pitchFamily="18" charset="0"/>
                        <a:ea typeface="Cambria Math" panose="02040503050406030204" pitchFamily="18" charset="0"/>
                      </a:rPr>
                      <m:t>𝐿𝑂𝑊</m:t>
                    </m:r>
                    <m:d>
                      <m:dPr>
                        <m:ctrlPr>
                          <a:rPr kumimoji="1" lang="pl-PL" sz="2000" i="1" noProof="1">
                            <a:solidFill>
                              <a:srgbClr val="0000CC"/>
                            </a:solidFill>
                            <a:latin typeface="Cambria Math" panose="02040503050406030204" pitchFamily="18" charset="0"/>
                            <a:ea typeface="Cambria Math" panose="02040503050406030204" pitchFamily="18" charset="0"/>
                          </a:rPr>
                        </m:ctrlPr>
                      </m:dPr>
                      <m:e>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i="1" noProof="1">
                                <a:solidFill>
                                  <a:srgbClr val="0000CC"/>
                                </a:solidFill>
                                <a:latin typeface="Cambria Math" panose="02040503050406030204" pitchFamily="18" charset="0"/>
                                <a:ea typeface="Cambria Math" panose="02040503050406030204" pitchFamily="18" charset="0"/>
                              </a:rPr>
                              <m:t>𝐴</m:t>
                            </m:r>
                          </m:sub>
                        </m:sSub>
                        <m:r>
                          <a:rPr kumimoji="1" lang="pl-PL" sz="2000" noProof="1">
                            <a:solidFill>
                              <a:srgbClr val="0000CC"/>
                            </a:solidFill>
                            <a:latin typeface="Cambria Math" panose="02040503050406030204" pitchFamily="18" charset="0"/>
                            <a:ea typeface="Cambria Math" panose="02040503050406030204" pitchFamily="18" charset="0"/>
                          </a:rPr>
                          <m:t>,</m:t>
                        </m:r>
                        <m:r>
                          <a:rPr kumimoji="1" lang="pl-PL" sz="2000" noProof="1">
                            <a:solidFill>
                              <a:srgbClr val="0000CC"/>
                            </a:solidFill>
                            <a:latin typeface="Cambria Math" panose="02040503050406030204" pitchFamily="18" charset="0"/>
                            <a:ea typeface="Cambria Math" panose="02040503050406030204" pitchFamily="18" charset="0"/>
                          </a:rPr>
                          <m:t>𝑑</m:t>
                        </m:r>
                      </m:e>
                    </m:d>
                    <m:r>
                      <a:rPr kumimoji="1" lang="pl-PL" sz="2000" b="0" i="0" noProof="1" smtClean="0">
                        <a:solidFill>
                          <a:srgbClr val="0000CC"/>
                        </a:solidFill>
                        <a:latin typeface="Cambria Math" panose="02040503050406030204" pitchFamily="18" charset="0"/>
                        <a:ea typeface="Cambria Math" panose="02040503050406030204" pitchFamily="18" charset="0"/>
                      </a:rPr>
                      <m:t> </m:t>
                    </m:r>
                  </m:oMath>
                </a14:m>
                <a:endParaRPr kumimoji="1" lang="pl-PL" sz="2000" b="0" noProof="1">
                  <a:solidFill>
                    <a:srgbClr val="0000CC"/>
                  </a:solidFill>
                  <a:ea typeface="Cambria Math" panose="02040503050406030204" pitchFamily="18" charset="0"/>
                </a:endParaRPr>
              </a:p>
              <a:p>
                <a:pPr algn="ctr"/>
                <a:r>
                  <a:rPr kumimoji="1" lang="pl-PL" sz="2000" noProof="1">
                    <a:solidFill>
                      <a:srgbClr val="0000CC"/>
                    </a:solidFill>
                    <a:ea typeface="Cambria Math" panose="02040503050406030204" pitchFamily="18" charset="0"/>
                  </a:rPr>
                  <a:t>where </a:t>
                </a:r>
                <a14:m>
                  <m:oMath xmlns:m="http://schemas.openxmlformats.org/officeDocument/2006/math">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i="1" noProof="1">
                            <a:solidFill>
                              <a:srgbClr val="0000CC"/>
                            </a:solidFill>
                            <a:latin typeface="Cambria Math" panose="02040503050406030204" pitchFamily="18" charset="0"/>
                            <a:ea typeface="Cambria Math" panose="02040503050406030204" pitchFamily="18" charset="0"/>
                          </a:rPr>
                          <m:t>𝐴</m:t>
                        </m:r>
                      </m:sub>
                    </m:sSub>
                    <m:r>
                      <a:rPr kumimoji="1" lang="pl-PL" sz="2000" b="0" i="1"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and</m:t>
                    </m:r>
                    <m:r>
                      <a:rPr kumimoji="1" lang="pl-PL" sz="2000" b="0" i="1" noProof="1" smtClean="0">
                        <a:solidFill>
                          <a:srgbClr val="0000CC"/>
                        </a:solidFill>
                        <a:latin typeface="Cambria Math" panose="02040503050406030204" pitchFamily="18" charset="0"/>
                        <a:ea typeface="Cambria Math" panose="02040503050406030204" pitchFamily="18" charset="0"/>
                      </a:rPr>
                      <m:t> </m:t>
                    </m:r>
                    <m:sSub>
                      <m:sSubPr>
                        <m:ctrlPr>
                          <a:rPr kumimoji="1" lang="pl-PL" sz="2000" i="1" noProof="1">
                            <a:solidFill>
                              <a:srgbClr val="0000CC"/>
                            </a:solidFill>
                            <a:latin typeface="Cambria Math" panose="02040503050406030204" pitchFamily="18" charset="0"/>
                            <a:ea typeface="Cambria Math" panose="02040503050406030204" pitchFamily="18" charset="0"/>
                          </a:rPr>
                        </m:ctrlPr>
                      </m:sSubPr>
                      <m:e>
                        <m:r>
                          <a:rPr kumimoji="1" lang="pl-PL" sz="2000" noProof="1">
                            <a:solidFill>
                              <a:srgbClr val="0000CC"/>
                            </a:solidFill>
                            <a:latin typeface="Cambria Math" panose="02040503050406030204" pitchFamily="18" charset="0"/>
                            <a:ea typeface="Cambria Math" panose="02040503050406030204" pitchFamily="18" charset="0"/>
                          </a:rPr>
                          <m:t>𝑝𝑎𝑟𝑡</m:t>
                        </m:r>
                      </m:e>
                      <m:sub>
                        <m:r>
                          <a:rPr kumimoji="1" lang="pl-PL" sz="2000" i="1" noProof="1">
                            <a:solidFill>
                              <a:srgbClr val="0000CC"/>
                            </a:solidFill>
                            <a:latin typeface="Cambria Math" panose="02040503050406030204" pitchFamily="18" charset="0"/>
                            <a:ea typeface="Cambria Math" panose="02040503050406030204" pitchFamily="18" charset="0"/>
                          </a:rPr>
                          <m:t>𝐴𝑡</m:t>
                        </m:r>
                      </m:sub>
                    </m:sSub>
                    <m:r>
                      <a:rPr kumimoji="1" lang="pl-PL" sz="2000" b="0" i="1"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are</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partitions</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of</m:t>
                    </m:r>
                    <m:r>
                      <a:rPr kumimoji="1" lang="pl-PL" sz="2000" b="0" i="0" noProof="1" smtClean="0">
                        <a:solidFill>
                          <a:srgbClr val="0000CC"/>
                        </a:solidFill>
                        <a:latin typeface="Cambria Math" panose="02040503050406030204" pitchFamily="18" charset="0"/>
                        <a:ea typeface="Cambria Math" panose="02040503050406030204" pitchFamily="18" charset="0"/>
                      </a:rPr>
                      <m:t> </m:t>
                    </m:r>
                    <m:r>
                      <a:rPr kumimoji="1" lang="pl-PL" sz="2000" b="0" i="1" noProof="1" smtClean="0">
                        <a:solidFill>
                          <a:srgbClr val="0000CC"/>
                        </a:solidFill>
                        <a:latin typeface="Cambria Math" panose="02040503050406030204" pitchFamily="18" charset="0"/>
                        <a:ea typeface="Cambria Math" panose="02040503050406030204" pitchFamily="18" charset="0"/>
                      </a:rPr>
                      <m:t>𝑈</m:t>
                    </m:r>
                    <m:r>
                      <a:rPr kumimoji="1" lang="pl-PL" sz="2000" b="0" i="1"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defined</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by</m:t>
                    </m:r>
                    <m:r>
                      <a:rPr kumimoji="1" lang="pl-PL" sz="2000" b="0" i="0" noProof="1" smtClean="0">
                        <a:solidFill>
                          <a:srgbClr val="0000CC"/>
                        </a:solidFill>
                        <a:latin typeface="Cambria Math" panose="02040503050406030204" pitchFamily="18" charset="0"/>
                        <a:ea typeface="Cambria Math" panose="02040503050406030204" pitchFamily="18" charset="0"/>
                      </a:rPr>
                      <m:t> </m:t>
                    </m:r>
                    <m:r>
                      <a:rPr kumimoji="1" lang="pl-PL" sz="2000" b="0" i="1" noProof="1" smtClean="0">
                        <a:solidFill>
                          <a:srgbClr val="0000CC"/>
                        </a:solidFill>
                        <a:latin typeface="Cambria Math" panose="02040503050406030204" pitchFamily="18" charset="0"/>
                        <a:ea typeface="Cambria Math" panose="02040503050406030204" pitchFamily="18" charset="0"/>
                      </a:rPr>
                      <m:t>𝐼𝑁𝐷</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𝐴</m:t>
                    </m:r>
                    <m:r>
                      <a:rPr kumimoji="1" lang="pl-PL" sz="2000" b="0" i="1"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and</m:t>
                    </m:r>
                    <m:r>
                      <a:rPr kumimoji="1" lang="pl-PL" sz="2000" b="0" i="1" noProof="1" smtClean="0">
                        <a:solidFill>
                          <a:srgbClr val="0000CC"/>
                        </a:solidFill>
                        <a:latin typeface="Cambria Math" panose="02040503050406030204" pitchFamily="18" charset="0"/>
                        <a:ea typeface="Cambria Math" panose="02040503050406030204" pitchFamily="18" charset="0"/>
                      </a:rPr>
                      <m:t> </m:t>
                    </m:r>
                    <m:r>
                      <a:rPr kumimoji="1" lang="pl-PL" sz="2000" b="0" i="1" noProof="1" smtClean="0">
                        <a:solidFill>
                          <a:srgbClr val="0000CC"/>
                        </a:solidFill>
                        <a:latin typeface="Cambria Math" panose="02040503050406030204" pitchFamily="18" charset="0"/>
                        <a:ea typeface="Cambria Math" panose="02040503050406030204" pitchFamily="18" charset="0"/>
                      </a:rPr>
                      <m:t>𝐼𝑁𝐷</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𝐴𝑡</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respectively</m:t>
                    </m:r>
                    <m:r>
                      <a:rPr kumimoji="1" lang="pl-PL" sz="2000" i="1" noProof="1">
                        <a:solidFill>
                          <a:srgbClr val="0000CC"/>
                        </a:solidFill>
                        <a:latin typeface="Cambria Math" panose="02040503050406030204" pitchFamily="18" charset="0"/>
                        <a:ea typeface="Cambria Math" panose="02040503050406030204" pitchFamily="18" charset="0"/>
                      </a:rPr>
                      <m:t>.</m:t>
                    </m:r>
                  </m:oMath>
                </a14:m>
                <a:endParaRPr kumimoji="1" lang="pl-PL" sz="2000" noProof="1">
                  <a:solidFill>
                    <a:srgbClr val="0000CC"/>
                  </a:solidFill>
                  <a:ea typeface="MS PGothic" pitchFamily="34" charset="-128"/>
                </a:endParaRPr>
              </a:p>
            </p:txBody>
          </p:sp>
        </mc:Choice>
        <mc:Fallback xmlns="">
          <p:sp>
            <p:nvSpPr>
              <p:cNvPr id="4" name="pole tekstowe 3">
                <a:extLst>
                  <a:ext uri="{FF2B5EF4-FFF2-40B4-BE49-F238E27FC236}">
                    <a16:creationId xmlns:a16="http://schemas.microsoft.com/office/drawing/2014/main" xmlns="" xmlns:a14="http://schemas.microsoft.com/office/drawing/2010/main" id="{981F7A70-0E9D-5A53-FCEC-6B9053FE3E6C}"/>
                  </a:ext>
                </a:extLst>
              </p:cNvPr>
              <p:cNvSpPr txBox="1">
                <a:spLocks noRot="1" noChangeAspect="1" noMove="1" noResize="1" noEditPoints="1" noAdjustHandles="1" noChangeArrowheads="1" noChangeShapeType="1" noTextEdit="1"/>
              </p:cNvSpPr>
              <p:nvPr/>
            </p:nvSpPr>
            <p:spPr>
              <a:xfrm>
                <a:off x="176144" y="4601987"/>
                <a:ext cx="8773332" cy="1938992"/>
              </a:xfrm>
              <a:prstGeom prst="rect">
                <a:avLst/>
              </a:prstGeom>
              <a:blipFill rotWithShape="0">
                <a:blip r:embed="rId3"/>
                <a:stretch>
                  <a:fillRect l="-764" t="-1887" r="-3405" b="-2830"/>
                </a:stretch>
              </a:blipFill>
            </p:spPr>
            <p:txBody>
              <a:bodyPr/>
              <a:lstStyle/>
              <a:p>
                <a:r>
                  <a:rPr lang="en-US">
                    <a:noFill/>
                  </a:rPr>
                  <a:t> </a:t>
                </a:r>
              </a:p>
            </p:txBody>
          </p:sp>
        </mc:Fallback>
      </mc:AlternateContent>
      <p:sp>
        <p:nvSpPr>
          <p:cNvPr id="2" name="Symbol zastępczy numeru slajdu 1">
            <a:extLst>
              <a:ext uri="{FF2B5EF4-FFF2-40B4-BE49-F238E27FC236}">
                <a16:creationId xmlns="" xmlns:a16="http://schemas.microsoft.com/office/drawing/2014/main" id="{02E5D82F-3356-0A6B-5336-5D7ACF53C239}"/>
              </a:ext>
            </a:extLst>
          </p:cNvPr>
          <p:cNvSpPr>
            <a:spLocks noGrp="1"/>
          </p:cNvSpPr>
          <p:nvPr>
            <p:ph type="sldNum" sz="quarter" idx="12"/>
          </p:nvPr>
        </p:nvSpPr>
        <p:spPr>
          <a:xfrm>
            <a:off x="8244408" y="6237313"/>
            <a:ext cx="442392" cy="356840"/>
          </a:xfrm>
        </p:spPr>
        <p:txBody>
          <a:bodyPr/>
          <a:lstStyle/>
          <a:p>
            <a:pPr>
              <a:defRPr/>
            </a:pPr>
            <a:fld id="{D02E777F-298D-4C96-825C-3DC57E52C55E}" type="slidenum">
              <a:rPr lang="pl-PL" smtClean="0"/>
              <a:pPr>
                <a:defRPr/>
              </a:pPr>
              <a:t>81</a:t>
            </a:fld>
            <a:endParaRPr lang="pl-PL" dirty="0"/>
          </a:p>
        </p:txBody>
      </p:sp>
      <p:sp>
        <p:nvSpPr>
          <p:cNvPr id="6" name="pole tekstowe 5"/>
          <p:cNvSpPr txBox="1"/>
          <p:nvPr/>
        </p:nvSpPr>
        <p:spPr>
          <a:xfrm>
            <a:off x="3510440" y="6519446"/>
            <a:ext cx="5450598" cy="338554"/>
          </a:xfrm>
          <a:prstGeom prst="rect">
            <a:avLst/>
          </a:prstGeom>
          <a:noFill/>
        </p:spPr>
        <p:txBody>
          <a:bodyPr wrap="square" rtlCol="0">
            <a:spAutoFit/>
          </a:bodyPr>
          <a:lstStyle/>
          <a:p>
            <a:pPr algn="r"/>
            <a:r>
              <a:rPr lang="en-US" sz="1600" i="1" dirty="0">
                <a:solidFill>
                  <a:srgbClr val="0000FF"/>
                </a:solidFill>
              </a:rPr>
              <a:t>V</a:t>
            </a:r>
            <a:r>
              <a:rPr lang="pl-PL" sz="1600" i="1" dirty="0">
                <a:solidFill>
                  <a:srgbClr val="0000FF"/>
                </a:solidFill>
              </a:rPr>
              <a:t>.</a:t>
            </a:r>
            <a:r>
              <a:rPr lang="en-US" sz="1600" i="1" dirty="0">
                <a:solidFill>
                  <a:srgbClr val="0000FF"/>
                </a:solidFill>
              </a:rPr>
              <a:t> </a:t>
            </a:r>
            <a:r>
              <a:rPr lang="en-US" sz="1600" i="1" dirty="0" err="1">
                <a:solidFill>
                  <a:srgbClr val="0000FF"/>
                </a:solidFill>
              </a:rPr>
              <a:t>Vapnik</a:t>
            </a:r>
            <a:r>
              <a:rPr lang="en-US" sz="1600" i="1" dirty="0">
                <a:solidFill>
                  <a:srgbClr val="0000FF"/>
                </a:solidFill>
              </a:rPr>
              <a:t>, Statistical Learning </a:t>
            </a:r>
            <a:r>
              <a:rPr lang="pl-PL" sz="1600" i="1" dirty="0">
                <a:solidFill>
                  <a:srgbClr val="0000FF"/>
                </a:solidFill>
              </a:rPr>
              <a:t>T</a:t>
            </a:r>
            <a:r>
              <a:rPr lang="en-US" sz="1600" i="1" dirty="0" err="1">
                <a:solidFill>
                  <a:srgbClr val="0000FF"/>
                </a:solidFill>
              </a:rPr>
              <a:t>heory</a:t>
            </a:r>
            <a:r>
              <a:rPr lang="en-US" sz="1600" i="1" dirty="0">
                <a:solidFill>
                  <a:srgbClr val="0000FF"/>
                </a:solidFill>
              </a:rPr>
              <a:t>, Wiley </a:t>
            </a:r>
            <a:r>
              <a:rPr lang="pl-PL" sz="1600" i="1" dirty="0">
                <a:solidFill>
                  <a:srgbClr val="0000FF"/>
                </a:solidFill>
              </a:rPr>
              <a:t>(1</a:t>
            </a:r>
            <a:r>
              <a:rPr lang="en-US" sz="1600" i="1" dirty="0">
                <a:solidFill>
                  <a:srgbClr val="0000FF"/>
                </a:solidFill>
              </a:rPr>
              <a:t>998</a:t>
            </a:r>
            <a:r>
              <a:rPr lang="pl-PL" sz="1600" i="1" dirty="0">
                <a:solidFill>
                  <a:srgbClr val="0000FF"/>
                </a:solidFill>
              </a:rPr>
              <a:t>)</a:t>
            </a:r>
          </a:p>
        </p:txBody>
      </p:sp>
      <mc:AlternateContent xmlns:mc="http://schemas.openxmlformats.org/markup-compatibility/2006" xmlns:a14="http://schemas.microsoft.com/office/drawing/2010/main">
        <mc:Choice Requires="a14">
          <p:sp>
            <p:nvSpPr>
              <p:cNvPr id="5" name="pole tekstowe 4">
                <a:extLst>
                  <a:ext uri="{FF2B5EF4-FFF2-40B4-BE49-F238E27FC236}">
                    <a16:creationId xmlns="" xmlns:a16="http://schemas.microsoft.com/office/drawing/2014/main" id="{10DEE183-EDD0-FE17-9F7F-85E1A46BAB81}"/>
                  </a:ext>
                </a:extLst>
              </p:cNvPr>
              <p:cNvSpPr txBox="1"/>
              <p:nvPr/>
            </p:nvSpPr>
            <p:spPr>
              <a:xfrm>
                <a:off x="243458" y="858467"/>
                <a:ext cx="8690979" cy="3837525"/>
              </a:xfrm>
              <a:prstGeom prst="rect">
                <a:avLst/>
              </a:prstGeom>
              <a:noFill/>
            </p:spPr>
            <p:txBody>
              <a:bodyPr wrap="square" lIns="0" tIns="0" rIns="0" bIns="0"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For</m:t>
                      </m:r>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r>
                        <m:rPr>
                          <m:nor/>
                        </m:rPr>
                        <a:rPr kumimoji="1" lang="en-US"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given</m:t>
                      </m:r>
                      <m:r>
                        <a:rPr kumimoji="1" lang="pl-PL" sz="2000" b="0" i="1"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oMath>
                  </m:oMathPara>
                </a14:m>
                <a:endPar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𝐷𝑆</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p>
              <a:p>
                <a:pPr lvl="0">
                  <a:defRPr/>
                </a:pP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r>
                  <a:rPr kumimoji="1" lang="en-US" sz="2000" b="0" i="0" u="none" strike="noStrike" kern="1200" cap="none" spc="0" normalizeH="0" dirty="0">
                    <a:ln>
                      <a:noFill/>
                    </a:ln>
                    <a:solidFill>
                      <a:srgbClr val="0000CC"/>
                    </a:solidFill>
                    <a:effectLst/>
                    <a:uLnTx/>
                    <a:uFillTx/>
                    <a:latin typeface="Cambria Math" panose="02040503050406030204" pitchFamily="18" charset="0"/>
                    <a:ea typeface="MS PGothic" pitchFamily="34" charset="-128"/>
                  </a:rPr>
                  <a:t>where</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14:m>
                  <m:oMath xmlns:m="http://schemas.openxmlformats.org/officeDocument/2006/math">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𝐼𝑆</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d>
                      <m:dPr>
                        <m:ctrlP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ctrlPr>
                      </m:dPr>
                      <m:e>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𝐴</m:t>
                        </m:r>
                      </m:e>
                    </m:d>
                    <m:r>
                      <m:rPr>
                        <m:nor/>
                      </m:rPr>
                      <a:rPr kumimoji="1" lang="pl-PL" sz="2000" i="1" dirty="0">
                        <a:solidFill>
                          <a:srgbClr val="0000CC"/>
                        </a:solidFill>
                        <a:latin typeface="Cambria Math" panose="02040503050406030204" pitchFamily="18" charset="0"/>
                        <a:ea typeface="MS PGothic" pitchFamily="34" charset="-128"/>
                      </a:rPr>
                      <m:t>−</m:t>
                    </m:r>
                    <m:r>
                      <a:rPr kumimoji="1" lang="pl-PL" sz="2000" b="0" i="1" dirty="0" smtClean="0">
                        <a:solidFill>
                          <a:srgbClr val="0000CC"/>
                        </a:solidFill>
                        <a:latin typeface="Cambria Math" panose="02040503050406030204" pitchFamily="18" charset="0"/>
                        <a:ea typeface="MS PGothic" pitchFamily="34" charset="-128"/>
                      </a:rPr>
                      <m:t> </m:t>
                    </m:r>
                    <m:r>
                      <m:rPr>
                        <m:sty m:val="p"/>
                      </m:rPr>
                      <a:rPr kumimoji="1" lang="pl-PL" sz="2000" b="0" i="0" dirty="0" smtClean="0">
                        <a:solidFill>
                          <a:srgbClr val="0000CC"/>
                        </a:solidFill>
                        <a:latin typeface="Cambria Math" panose="02040503050406030204" pitchFamily="18" charset="0"/>
                        <a:ea typeface="MS PGothic" pitchFamily="34" charset="-128"/>
                      </a:rPr>
                      <m:t>information</m:t>
                    </m:r>
                    <m:r>
                      <a:rPr kumimoji="1" lang="pl-PL" sz="2000" b="0" i="0" dirty="0" smtClean="0">
                        <a:solidFill>
                          <a:srgbClr val="0000CC"/>
                        </a:solidFill>
                        <a:latin typeface="Cambria Math" panose="02040503050406030204" pitchFamily="18" charset="0"/>
                        <a:ea typeface="MS PGothic" pitchFamily="34" charset="-128"/>
                      </a:rPr>
                      <m:t> </m:t>
                    </m:r>
                    <m:r>
                      <m:rPr>
                        <m:sty m:val="p"/>
                      </m:rPr>
                      <a:rPr kumimoji="1" lang="pl-PL" sz="2000" b="0" i="0" dirty="0" smtClean="0">
                        <a:solidFill>
                          <a:srgbClr val="0000CC"/>
                        </a:solidFill>
                        <a:latin typeface="Cambria Math" panose="02040503050406030204" pitchFamily="18" charset="0"/>
                        <a:ea typeface="MS PGothic" pitchFamily="34" charset="-128"/>
                      </a:rPr>
                      <m:t>system</m:t>
                    </m:r>
                    <m:r>
                      <a:rPr kumimoji="1" lang="pl-PL" sz="2000" b="0" i="1" dirty="0" smtClean="0">
                        <a:solidFill>
                          <a:srgbClr val="0000CC"/>
                        </a:solidFill>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𝑑</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m:t>
                    </m:r>
                    <m:sSub>
                      <m:sSubPr>
                        <m:ctrlP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ctrlPr>
                      </m:sSubPr>
                      <m:e>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𝑉</m:t>
                        </m:r>
                      </m:e>
                      <m:sub>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Cambria Math" panose="02040503050406030204" pitchFamily="18" charset="0"/>
                          </a:rPr>
                          <m:t>𝑑</m:t>
                        </m:r>
                      </m:sub>
                    </m:sSub>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 </a:t>
                </a:r>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decision</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pl-PL" sz="2000" b="0" i="0" u="none" strike="noStrike" kern="1200" cap="none" spc="0" normalizeH="0" baseline="0" noProof="0" dirty="0" err="1">
                    <a:ln>
                      <a:noFill/>
                    </a:ln>
                    <a:solidFill>
                      <a:srgbClr val="0000CC"/>
                    </a:solidFill>
                    <a:effectLst/>
                    <a:uLnTx/>
                    <a:uFillTx/>
                    <a:latin typeface="Cambria Math" panose="02040503050406030204" pitchFamily="18" charset="0"/>
                    <a:ea typeface="MS PGothic" pitchFamily="34" charset="-128"/>
                  </a:rPr>
                  <a:t>function</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dirty="0">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algebra</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granules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generated</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from</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partitions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oMath>
                </a14:m>
                <a:r>
                  <a:rPr kumimoji="1" lang="en-US" sz="2000" b="0" i="0" u="none" strike="noStrike" kern="1200" cap="none" spc="0" normalizeH="0" baseline="0" dirty="0">
                    <a:ln>
                      <a:noFill/>
                    </a:ln>
                    <a:solidFill>
                      <a:srgbClr val="0000CC"/>
                    </a:solidFill>
                    <a:effectLst/>
                    <a:uLnTx/>
                    <a:uFillTx/>
                    <a:latin typeface="Cambria Math" panose="02040503050406030204" pitchFamily="18" charset="0"/>
                    <a:ea typeface="MS PGothic" pitchFamily="34" charset="-128"/>
                  </a:rPr>
                  <a:t>defined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14:m>
                  <m:oMath xmlns:m="http://schemas.openxmlformats.org/officeDocument/2006/math">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for</m:t>
                    </m:r>
                    <m:r>
                      <a:rPr kumimoji="1" lang="pl-PL" sz="2000" b="0" i="0" noProof="1" smtClean="0">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𝑎</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𝐴</m:t>
                    </m:r>
                    <m:r>
                      <a:rPr kumimoji="1" lang="pl-PL" sz="2000" i="1" noProof="1">
                        <a:solidFill>
                          <a:srgbClr val="0000CC"/>
                        </a:solidFill>
                        <a:latin typeface="Cambria Math" panose="02040503050406030204" pitchFamily="18" charset="0"/>
                        <a:ea typeface="Cambria Math" panose="02040503050406030204" pitchFamily="18" charset="0"/>
                      </a:rPr>
                      <m:t> </m:t>
                    </m:r>
                  </m:oMath>
                </a14:m>
                <a:r>
                  <a:rPr kumimoji="1" lang="pl-PL" sz="2000" dirty="0">
                    <a:solidFill>
                      <a:srgbClr val="0000CC"/>
                    </a:solidFill>
                    <a:latin typeface="Cambria Math" panose="02040503050406030204" pitchFamily="18" charset="0"/>
                    <a:ea typeface="MS PGothic" pitchFamily="34" charset="-128"/>
                  </a:rPr>
                  <a:t>by </a:t>
                </a:r>
                <a:r>
                  <a:rPr kumimoji="1" lang="pl-PL" sz="2000" i="1" dirty="0">
                    <a:solidFill>
                      <a:srgbClr val="0000CC"/>
                    </a:solidFill>
                    <a:latin typeface="Cambria Math" panose="02040503050406030204" pitchFamily="18" charset="0"/>
                    <a:ea typeface="MS PGothic" pitchFamily="34" charset="-128"/>
                  </a:rPr>
                  <a:t>I</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ND(a)</a:t>
                </a:r>
                <a14:m>
                  <m:oMath xmlns:m="http://schemas.openxmlformats.org/officeDocument/2006/math">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and</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their</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intersections</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i</m:t>
                    </m:r>
                    <m:r>
                      <a:rPr kumimoji="1" lang="pl-PL" sz="2000" noProof="1">
                        <a:solidFill>
                          <a:srgbClr val="0000CC"/>
                        </a:solidFill>
                        <a:latin typeface="Cambria Math" panose="02040503050406030204" pitchFamily="18" charset="0"/>
                        <a:ea typeface="Cambria Math" panose="02040503050406030204" pitchFamily="18" charset="0"/>
                      </a:rPr>
                      <m:t>.</m:t>
                    </m:r>
                    <m:r>
                      <m:rPr>
                        <m:sty m:val="p"/>
                      </m:rPr>
                      <a:rPr kumimoji="1" lang="pl-PL" sz="2000" noProof="1">
                        <a:solidFill>
                          <a:srgbClr val="0000CC"/>
                        </a:solidFill>
                        <a:latin typeface="Cambria Math" panose="02040503050406030204" pitchFamily="18" charset="0"/>
                        <a:ea typeface="Cambria Math" panose="02040503050406030204" pitchFamily="18" charset="0"/>
                      </a:rPr>
                      <m:t>e</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a:solidFill>
                          <a:srgbClr val="0000CC"/>
                        </a:solidFill>
                        <a:latin typeface="Cambria Math" panose="02040503050406030204" pitchFamily="18" charset="0"/>
                        <a:ea typeface="MS PGothic" pitchFamily="34" charset="-128"/>
                      </a:rPr>
                      <m:t>the</m:t>
                    </m:r>
                    <m:r>
                      <a:rPr kumimoji="1" lang="pl-PL" sz="2000">
                        <a:solidFill>
                          <a:srgbClr val="0000CC"/>
                        </a:solidFill>
                        <a:latin typeface="Cambria Math" panose="02040503050406030204" pitchFamily="18" charset="0"/>
                        <a:ea typeface="MS PGothic" pitchFamily="34" charset="-128"/>
                      </a:rPr>
                      <m:t> </m:t>
                    </m:r>
                    <m:r>
                      <m:rPr>
                        <m:sty m:val="p"/>
                      </m:rPr>
                      <a:rPr kumimoji="1" lang="pl-PL" sz="2000">
                        <a:solidFill>
                          <a:srgbClr val="0000CC"/>
                        </a:solidFill>
                        <a:latin typeface="Cambria Math" panose="02040503050406030204" pitchFamily="18" charset="0"/>
                        <a:ea typeface="MS PGothic" pitchFamily="34" charset="-128"/>
                      </a:rPr>
                      <m:t>family</m:t>
                    </m:r>
                    <m:r>
                      <a:rPr kumimoji="1" lang="pl-PL" sz="2000">
                        <a:solidFill>
                          <a:srgbClr val="0000CC"/>
                        </a:solidFill>
                        <a:latin typeface="Cambria Math" panose="02040503050406030204" pitchFamily="18" charset="0"/>
                        <a:ea typeface="MS PGothic" pitchFamily="34" charset="-128"/>
                      </a:rPr>
                      <m:t> </m:t>
                    </m:r>
                    <m:r>
                      <m:rPr>
                        <m:sty m:val="p"/>
                      </m:rPr>
                      <a:rPr kumimoji="1" lang="pl-PL" sz="2000">
                        <a:solidFill>
                          <a:srgbClr val="0000CC"/>
                        </a:solidFill>
                        <a:latin typeface="Cambria Math" panose="02040503050406030204" pitchFamily="18" charset="0"/>
                        <a:ea typeface="MS PGothic" pitchFamily="34" charset="-128"/>
                      </a:rPr>
                      <m:t>of</m:t>
                    </m:r>
                    <m:r>
                      <a:rPr kumimoji="1" lang="pl-PL" sz="2000">
                        <a:solidFill>
                          <a:srgbClr val="0000CC"/>
                        </a:solidFill>
                        <a:latin typeface="Cambria Math" panose="02040503050406030204" pitchFamily="18" charset="0"/>
                        <a:ea typeface="MS PGothic" pitchFamily="34" charset="-128"/>
                      </a:rPr>
                      <m:t> </m:t>
                    </m:r>
                  </m:oMath>
                </a14:m>
                <a:endParaRPr kumimoji="1" lang="pl-PL" sz="2000" b="0" i="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1" lang="pl-PL" sz="2000" b="0" u="none" strike="noStrike" kern="1200" cap="none" spc="0" normalizeH="0" baseline="0" noProof="0" dirty="0">
                    <a:ln>
                      <a:noFill/>
                    </a:ln>
                    <a:solidFill>
                      <a:srgbClr val="0000CC"/>
                    </a:solidFill>
                    <a:effectLst/>
                    <a:uLnTx/>
                    <a:uFillTx/>
                    <a:ea typeface="MS PGothic" pitchFamily="34" charset="-128"/>
                  </a:rPr>
                  <a:t>                      </a:t>
                </a:r>
                <a14:m>
                  <m:oMath xmlns:m="http://schemas.openxmlformats.org/officeDocument/2006/math">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partitions</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defined</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by</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𝐼𝑁𝐷</m:t>
                    </m:r>
                    <m:d>
                      <m:d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dPr>
                      <m:e>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𝐵</m:t>
                        </m:r>
                      </m:e>
                    </m:d>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where</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𝐵</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p>
              <a:p>
                <a:r>
                  <a:rPr kumimoji="1" lang="pl-PL" sz="2000" dirty="0">
                    <a:solidFill>
                      <a:srgbClr val="0000CC"/>
                    </a:solidFill>
                    <a:latin typeface="Cambria Math" panose="02040503050406030204" pitchFamily="18" charset="0"/>
                    <a:ea typeface="MS PGothic" pitchFamily="34" charset="-128"/>
                  </a:rPr>
                  <a:t>         </a:t>
                </a:r>
                <a:r>
                  <a:rPr kumimoji="1" lang="pl-PL" sz="2000" dirty="0">
                    <a:solidFill>
                      <a:srgbClr val="0000CC"/>
                    </a:solidFill>
                    <a:latin typeface="Cambria Math" panose="02040503050406030204" pitchFamily="18" charset="0"/>
                    <a:ea typeface="Cambria Math" panose="02040503050406030204" pitchFamily="18" charset="0"/>
                  </a:rPr>
                  <a:t>and a </a:t>
                </a:r>
                <a:r>
                  <a:rPr kumimoji="1" lang="en-US" sz="2000" dirty="0">
                    <a:solidFill>
                      <a:srgbClr val="0000CC"/>
                    </a:solidFill>
                    <a:latin typeface="Cambria Math" panose="02040503050406030204" pitchFamily="18" charset="0"/>
                    <a:ea typeface="Cambria Math" panose="02040503050406030204" pitchFamily="18" charset="0"/>
                  </a:rPr>
                  <a:t>parameterized family </a:t>
                </a:r>
                <a:r>
                  <a:rPr kumimoji="1" lang="pl-PL" sz="2000" b="1" i="1" dirty="0">
                    <a:solidFill>
                      <a:srgbClr val="0000CC"/>
                    </a:solidFill>
                    <a:latin typeface="Cambria Math" panose="02040503050406030204" pitchFamily="18" charset="0"/>
                    <a:ea typeface="Cambria Math" panose="02040503050406030204" pitchFamily="18" charset="0"/>
                  </a:rPr>
                  <a:t>F </a:t>
                </a:r>
                <a:r>
                  <a:rPr kumimoji="1" lang="pl-PL" sz="2000" dirty="0">
                    <a:solidFill>
                      <a:srgbClr val="0000CC"/>
                    </a:solidFill>
                    <a:latin typeface="Cambria Math" panose="02040503050406030204" pitchFamily="18" charset="0"/>
                    <a:ea typeface="Cambria Math" panose="02040503050406030204" pitchFamily="18" charset="0"/>
                  </a:rPr>
                  <a:t>=</a:t>
                </a:r>
                <a14:m>
                  <m:oMath xmlns:m="http://schemas.openxmlformats.org/officeDocument/2006/math">
                    <m:sSub>
                      <m:sSubPr>
                        <m:ctrlPr>
                          <a:rPr kumimoji="1" lang="en-US" sz="2000" i="1" smtClean="0">
                            <a:solidFill>
                              <a:srgbClr val="0000CC"/>
                            </a:solidFill>
                            <a:latin typeface="Cambria Math" panose="02040503050406030204" pitchFamily="18" charset="0"/>
                            <a:ea typeface="Cambria Math" panose="02040503050406030204" pitchFamily="18" charset="0"/>
                          </a:rPr>
                        </m:ctrlPr>
                      </m:sSubPr>
                      <m:e>
                        <m:d>
                          <m:dPr>
                            <m:begChr m:val="{"/>
                            <m:endChr m:val="}"/>
                            <m:ctrlPr>
                              <a:rPr kumimoji="1" lang="en-US" sz="2000" i="1" smtClean="0">
                                <a:solidFill>
                                  <a:srgbClr val="0000CC"/>
                                </a:solidFill>
                                <a:latin typeface="Cambria Math" panose="02040503050406030204" pitchFamily="18" charset="0"/>
                                <a:ea typeface="Cambria Math" panose="02040503050406030204" pitchFamily="18" charset="0"/>
                              </a:rPr>
                            </m:ctrlPr>
                          </m:dPr>
                          <m:e>
                            <m:sSub>
                              <m:sSubPr>
                                <m:ctrlPr>
                                  <a:rPr kumimoji="1" lang="en-US" sz="2000" i="1" smtClean="0">
                                    <a:solidFill>
                                      <a:srgbClr val="0000CC"/>
                                    </a:solidFill>
                                    <a:latin typeface="Cambria Math" panose="02040503050406030204" pitchFamily="18" charset="0"/>
                                    <a:ea typeface="Cambria Math" panose="02040503050406030204" pitchFamily="18" charset="0"/>
                                  </a:rPr>
                                </m:ctrlPr>
                              </m:sSubPr>
                              <m:e>
                                <m:r>
                                  <a:rPr kumimoji="1" lang="pl-PL" sz="2000" b="0" i="1" smtClean="0">
                                    <a:solidFill>
                                      <a:srgbClr val="0000CC"/>
                                    </a:solidFill>
                                    <a:latin typeface="Cambria Math" panose="02040503050406030204" pitchFamily="18" charset="0"/>
                                    <a:ea typeface="Cambria Math" panose="02040503050406030204" pitchFamily="18" charset="0"/>
                                  </a:rPr>
                                  <m:t>𝐹</m:t>
                                </m:r>
                              </m:e>
                              <m:sub>
                                <m:r>
                                  <a:rPr kumimoji="1" lang="pl-PL" sz="2000" b="0" i="1" smtClean="0">
                                    <a:solidFill>
                                      <a:srgbClr val="0000CC"/>
                                    </a:solidFill>
                                    <a:latin typeface="Cambria Math" panose="02040503050406030204" pitchFamily="18" charset="0"/>
                                    <a:ea typeface="Cambria Math" panose="02040503050406030204" pitchFamily="18" charset="0"/>
                                  </a:rPr>
                                  <m:t>𝐴</m:t>
                                </m:r>
                                <m:r>
                                  <a:rPr kumimoji="1" lang="pl-PL" sz="2000" b="0" i="1" smtClean="0">
                                    <a:solidFill>
                                      <a:srgbClr val="0000CC"/>
                                    </a:solidFill>
                                    <a:latin typeface="Cambria Math" panose="02040503050406030204" pitchFamily="18" charset="0"/>
                                    <a:ea typeface="Cambria Math" panose="02040503050406030204" pitchFamily="18" charset="0"/>
                                  </a:rPr>
                                  <m:t>,</m:t>
                                </m:r>
                                <m:r>
                                  <a:rPr kumimoji="1" lang="pl-PL" sz="2000" b="0" i="1" smtClean="0">
                                    <a:solidFill>
                                      <a:srgbClr val="0000CC"/>
                                    </a:solidFill>
                                    <a:latin typeface="Cambria Math" panose="02040503050406030204" pitchFamily="18" charset="0"/>
                                    <a:ea typeface="Cambria Math" panose="02040503050406030204" pitchFamily="18" charset="0"/>
                                  </a:rPr>
                                  <m:t>𝜃</m:t>
                                </m:r>
                              </m:sub>
                            </m:sSub>
                          </m:e>
                        </m:d>
                      </m:e>
                      <m:sub>
                        <m:r>
                          <a:rPr kumimoji="1" lang="en-US" sz="2000" i="1" smtClean="0">
                            <a:solidFill>
                              <a:srgbClr val="0000CC"/>
                            </a:solidFill>
                            <a:latin typeface="Cambria Math" panose="02040503050406030204" pitchFamily="18" charset="0"/>
                            <a:ea typeface="Cambria Math" panose="02040503050406030204" pitchFamily="18" charset="0"/>
                          </a:rPr>
                          <m:t>𝜃𝜖</m:t>
                        </m:r>
                        <m:r>
                          <a:rPr kumimoji="1" lang="en-US" sz="2000" b="1" i="1" smtClean="0">
                            <a:solidFill>
                              <a:srgbClr val="0000CC"/>
                            </a:solidFill>
                            <a:latin typeface="Cambria Math" panose="02040503050406030204" pitchFamily="18" charset="0"/>
                            <a:ea typeface="Cambria Math" panose="02040503050406030204" pitchFamily="18" charset="0"/>
                          </a:rPr>
                          <m:t>𝜽</m:t>
                        </m:r>
                      </m:sub>
                    </m:sSub>
                  </m:oMath>
                </a14:m>
                <a:r>
                  <a:rPr kumimoji="1" lang="pl-PL" sz="2000" dirty="0">
                    <a:solidFill>
                      <a:srgbClr val="0000CC"/>
                    </a:solidFill>
                    <a:latin typeface="Cambria Math" panose="02040503050406030204" pitchFamily="18" charset="0"/>
                    <a:ea typeface="Cambria Math" panose="02040503050406030204" pitchFamily="18" charset="0"/>
                  </a:rPr>
                  <a:t> </a:t>
                </a:r>
                <a:r>
                  <a:rPr kumimoji="1" lang="en-US" sz="2000" dirty="0">
                    <a:solidFill>
                      <a:srgbClr val="0000CC"/>
                    </a:solidFill>
                    <a:latin typeface="Cambria Math" panose="02040503050406030204" pitchFamily="18" charset="0"/>
                    <a:ea typeface="Cambria Math" panose="02040503050406030204" pitchFamily="18" charset="0"/>
                  </a:rPr>
                  <a:t>of new attributes defined over </a:t>
                </a:r>
                <a14:m>
                  <m:oMath xmlns:m="http://schemas.openxmlformats.org/officeDocument/2006/math">
                    <m:r>
                      <a:rPr kumimoji="1" lang="en-US" sz="2000" i="1" smtClean="0">
                        <a:solidFill>
                          <a:srgbClr val="0000CC"/>
                        </a:solidFill>
                        <a:latin typeface="Cambria Math" panose="02040503050406030204" pitchFamily="18" charset="0"/>
                        <a:ea typeface="Cambria Math" panose="02040503050406030204" pitchFamily="18" charset="0"/>
                      </a:rPr>
                      <m:t>𝐴</m:t>
                    </m:r>
                  </m:oMath>
                </a14:m>
                <a:endParaRPr kumimoji="1" lang="pl-PL" sz="2000" b="0" i="1" dirty="0">
                  <a:solidFill>
                    <a:srgbClr val="0000CC"/>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pl-PL" sz="2000" b="0" i="1" smtClean="0">
                          <a:solidFill>
                            <a:srgbClr val="0000CC"/>
                          </a:solidFill>
                          <a:latin typeface="Cambria Math" panose="02040503050406030204" pitchFamily="18" charset="0"/>
                          <a:ea typeface="Cambria Math" panose="02040503050406030204" pitchFamily="18" charset="0"/>
                        </a:rPr>
                        <m:t> </m:t>
                      </m:r>
                      <m:sSub>
                        <m:sSubPr>
                          <m:ctrlPr>
                            <a:rPr kumimoji="1" lang="pl-PL" sz="2000" b="0" i="1" smtClean="0">
                              <a:solidFill>
                                <a:srgbClr val="0000CC"/>
                              </a:solidFill>
                              <a:latin typeface="Cambria Math" panose="02040503050406030204" pitchFamily="18" charset="0"/>
                              <a:ea typeface="Cambria Math" panose="02040503050406030204" pitchFamily="18" charset="0"/>
                            </a:rPr>
                          </m:ctrlPr>
                        </m:sSubPr>
                        <m:e>
                          <m:r>
                            <a:rPr kumimoji="1" lang="pl-PL" sz="2000" b="0" i="1" smtClean="0">
                              <a:solidFill>
                                <a:srgbClr val="0000CC"/>
                              </a:solidFill>
                              <a:latin typeface="Cambria Math" panose="02040503050406030204" pitchFamily="18" charset="0"/>
                              <a:ea typeface="Cambria Math" panose="02040503050406030204" pitchFamily="18" charset="0"/>
                            </a:rPr>
                            <m:t>𝐹</m:t>
                          </m:r>
                        </m:e>
                        <m:sub>
                          <m:r>
                            <a:rPr kumimoji="1" lang="pl-PL" sz="2000" b="0" i="1" smtClean="0">
                              <a:solidFill>
                                <a:srgbClr val="0000CC"/>
                              </a:solidFill>
                              <a:latin typeface="Cambria Math" panose="02040503050406030204" pitchFamily="18" charset="0"/>
                              <a:ea typeface="Cambria Math" panose="02040503050406030204" pitchFamily="18" charset="0"/>
                            </a:rPr>
                            <m:t>𝐴</m:t>
                          </m:r>
                          <m:r>
                            <a:rPr kumimoji="1" lang="pl-PL" sz="2000" b="0" i="1" smtClean="0">
                              <a:solidFill>
                                <a:srgbClr val="0000CC"/>
                              </a:solidFill>
                              <a:latin typeface="Cambria Math" panose="02040503050406030204" pitchFamily="18" charset="0"/>
                              <a:ea typeface="Cambria Math" panose="02040503050406030204" pitchFamily="18" charset="0"/>
                            </a:rPr>
                            <m:t>,</m:t>
                          </m:r>
                          <m:r>
                            <a:rPr kumimoji="1" lang="pl-PL" sz="2000" b="0" i="1" smtClean="0">
                              <a:solidFill>
                                <a:srgbClr val="0000CC"/>
                              </a:solidFill>
                              <a:latin typeface="Cambria Math" panose="02040503050406030204" pitchFamily="18" charset="0"/>
                              <a:ea typeface="Cambria Math" panose="02040503050406030204" pitchFamily="18" charset="0"/>
                            </a:rPr>
                            <m:t>𝜃</m:t>
                          </m:r>
                        </m:sub>
                      </m:sSub>
                      <m:r>
                        <a:rPr kumimoji="1" lang="pl-PL" sz="2000" b="0" i="1" smtClean="0">
                          <a:solidFill>
                            <a:srgbClr val="0000CC"/>
                          </a:solidFill>
                          <a:latin typeface="Cambria Math" panose="02040503050406030204" pitchFamily="18" charset="0"/>
                          <a:ea typeface="Cambria Math" panose="02040503050406030204" pitchFamily="18" charset="0"/>
                        </a:rPr>
                        <m:t>:</m:t>
                      </m:r>
                      <m:r>
                        <a:rPr kumimoji="1" lang="pl-PL" sz="2000" b="0" i="1" smtClean="0">
                          <a:solidFill>
                            <a:srgbClr val="0000CC"/>
                          </a:solidFill>
                          <a:latin typeface="Cambria Math" panose="02040503050406030204" pitchFamily="18" charset="0"/>
                          <a:ea typeface="Cambria Math" panose="02040503050406030204" pitchFamily="18" charset="0"/>
                        </a:rPr>
                        <m:t>𝑈</m:t>
                      </m:r>
                      <m:r>
                        <a:rPr kumimoji="1" lang="pl-PL" sz="2000" b="0" i="1" smtClean="0">
                          <a:solidFill>
                            <a:srgbClr val="0000CC"/>
                          </a:solidFill>
                          <a:latin typeface="Cambria Math" panose="02040503050406030204" pitchFamily="18" charset="0"/>
                          <a:ea typeface="Cambria Math" panose="02040503050406030204" pitchFamily="18" charset="0"/>
                        </a:rPr>
                        <m:t>→</m:t>
                      </m:r>
                      <m:sSub>
                        <m:sSubPr>
                          <m:ctrlPr>
                            <a:rPr kumimoji="1" lang="pl-PL" sz="2000" b="0" i="1" smtClean="0">
                              <a:solidFill>
                                <a:srgbClr val="0000CC"/>
                              </a:solidFill>
                              <a:latin typeface="Cambria Math" panose="02040503050406030204" pitchFamily="18" charset="0"/>
                              <a:ea typeface="Cambria Math" panose="02040503050406030204" pitchFamily="18" charset="0"/>
                            </a:rPr>
                          </m:ctrlPr>
                        </m:sSubPr>
                        <m:e>
                          <m:r>
                            <a:rPr kumimoji="1" lang="pl-PL" sz="2000" b="0" i="1" smtClean="0">
                              <a:solidFill>
                                <a:srgbClr val="0000CC"/>
                              </a:solidFill>
                              <a:latin typeface="Cambria Math" panose="02040503050406030204" pitchFamily="18" charset="0"/>
                              <a:ea typeface="Cambria Math" panose="02040503050406030204" pitchFamily="18" charset="0"/>
                            </a:rPr>
                            <m:t>𝑉</m:t>
                          </m:r>
                        </m:e>
                        <m:sub>
                          <m:sSub>
                            <m:sSubPr>
                              <m:ctrlPr>
                                <a:rPr kumimoji="1" lang="pl-PL" sz="2000" b="0" i="1" smtClean="0">
                                  <a:solidFill>
                                    <a:srgbClr val="0000CC"/>
                                  </a:solidFill>
                                  <a:latin typeface="Cambria Math" panose="02040503050406030204" pitchFamily="18" charset="0"/>
                                  <a:ea typeface="Cambria Math" panose="02040503050406030204" pitchFamily="18" charset="0"/>
                                </a:rPr>
                              </m:ctrlPr>
                            </m:sSubPr>
                            <m:e>
                              <m:r>
                                <a:rPr kumimoji="1" lang="pl-PL" sz="2000" b="0" i="1" smtClean="0">
                                  <a:solidFill>
                                    <a:srgbClr val="0000CC"/>
                                  </a:solidFill>
                                  <a:latin typeface="Cambria Math" panose="02040503050406030204" pitchFamily="18" charset="0"/>
                                  <a:ea typeface="Cambria Math" panose="02040503050406030204" pitchFamily="18" charset="0"/>
                                </a:rPr>
                                <m:t>𝐹</m:t>
                              </m:r>
                            </m:e>
                            <m:sub>
                              <m:r>
                                <a:rPr kumimoji="1" lang="pl-PL" sz="2000" b="0" i="1" smtClean="0">
                                  <a:solidFill>
                                    <a:srgbClr val="0000CC"/>
                                  </a:solidFill>
                                  <a:latin typeface="Cambria Math" panose="02040503050406030204" pitchFamily="18" charset="0"/>
                                  <a:ea typeface="Cambria Math" panose="02040503050406030204" pitchFamily="18" charset="0"/>
                                </a:rPr>
                                <m:t>𝐴</m:t>
                              </m:r>
                              <m:r>
                                <a:rPr kumimoji="1" lang="pl-PL" sz="2000" b="0" i="1" smtClean="0">
                                  <a:solidFill>
                                    <a:srgbClr val="0000CC"/>
                                  </a:solidFill>
                                  <a:latin typeface="Cambria Math" panose="02040503050406030204" pitchFamily="18" charset="0"/>
                                  <a:ea typeface="Cambria Math" panose="02040503050406030204" pitchFamily="18" charset="0"/>
                                </a:rPr>
                                <m:t>,</m:t>
                              </m:r>
                              <m:r>
                                <a:rPr kumimoji="1" lang="pl-PL" sz="2000" b="0" i="1" smtClean="0">
                                  <a:solidFill>
                                    <a:srgbClr val="0000CC"/>
                                  </a:solidFill>
                                  <a:latin typeface="Cambria Math" panose="02040503050406030204" pitchFamily="18" charset="0"/>
                                  <a:ea typeface="Cambria Math" panose="02040503050406030204" pitchFamily="18" charset="0"/>
                                </a:rPr>
                                <m:t>𝜃</m:t>
                              </m:r>
                            </m:sub>
                          </m:sSub>
                        </m:sub>
                      </m:sSub>
                      <m:r>
                        <a:rPr kumimoji="1" lang="pl-PL" sz="2000" b="0" i="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smtClean="0">
                          <a:solidFill>
                            <a:srgbClr val="0000CC"/>
                          </a:solidFill>
                          <a:latin typeface="Cambria Math" panose="02040503050406030204" pitchFamily="18" charset="0"/>
                          <a:ea typeface="Cambria Math" panose="02040503050406030204" pitchFamily="18" charset="0"/>
                        </a:rPr>
                        <m:t>for</m:t>
                      </m:r>
                      <m:r>
                        <a:rPr kumimoji="1" lang="pl-PL" sz="2000" b="0" i="1" smtClean="0">
                          <a:solidFill>
                            <a:srgbClr val="0000CC"/>
                          </a:solidFill>
                          <a:latin typeface="Cambria Math" panose="02040503050406030204" pitchFamily="18" charset="0"/>
                          <a:ea typeface="Cambria Math" panose="02040503050406030204" pitchFamily="18" charset="0"/>
                        </a:rPr>
                        <m:t> </m:t>
                      </m:r>
                      <m:r>
                        <a:rPr kumimoji="1" lang="pl-PL" sz="2000" b="0" i="1" smtClean="0">
                          <a:solidFill>
                            <a:srgbClr val="0000CC"/>
                          </a:solidFill>
                          <a:latin typeface="Cambria Math" panose="02040503050406030204" pitchFamily="18" charset="0"/>
                          <a:ea typeface="Cambria Math" panose="02040503050406030204" pitchFamily="18" charset="0"/>
                        </a:rPr>
                        <m:t>𝜃𝜖</m:t>
                      </m:r>
                      <m:r>
                        <a:rPr kumimoji="1" lang="pl-PL" sz="2000" b="1" i="1" smtClean="0">
                          <a:solidFill>
                            <a:srgbClr val="0000CC"/>
                          </a:solidFill>
                          <a:latin typeface="Cambria Math" panose="02040503050406030204" pitchFamily="18" charset="0"/>
                          <a:ea typeface="Cambria Math" panose="02040503050406030204" pitchFamily="18" charset="0"/>
                        </a:rPr>
                        <m:t>𝜽</m:t>
                      </m:r>
                      <m:r>
                        <a:rPr kumimoji="1" lang="pl-PL" sz="2000" b="0" i="1" smtClean="0">
                          <a:solidFill>
                            <a:srgbClr val="0000CC"/>
                          </a:solidFill>
                          <a:latin typeface="Cambria Math" panose="02040503050406030204" pitchFamily="18" charset="0"/>
                          <a:ea typeface="Cambria Math" panose="02040503050406030204" pitchFamily="18" charset="0"/>
                        </a:rPr>
                        <m:t> </m:t>
                      </m:r>
                    </m:oMath>
                  </m:oMathPara>
                </a14:m>
                <a:endParaRPr kumimoji="1" lang="pl-PL" sz="2000" b="0" i="1" dirty="0">
                  <a:solidFill>
                    <a:srgbClr val="0000CC"/>
                  </a:solidFill>
                  <a:latin typeface="Cambria Math" panose="02040503050406030204" pitchFamily="18" charset="0"/>
                  <a:ea typeface="Cambria Math" panose="02040503050406030204" pitchFamily="18" charset="0"/>
                </a:endParaRPr>
              </a:p>
              <a:p>
                <a:r>
                  <a:rPr kumimoji="1" lang="pl-PL" sz="2000" b="0" dirty="0">
                    <a:solidFill>
                      <a:srgbClr val="0000CC"/>
                    </a:solidFill>
                    <a:ea typeface="Cambria Math" panose="02040503050406030204" pitchFamily="18" charset="0"/>
                  </a:rPr>
                  <a:t>       </a:t>
                </a:r>
                <a14:m>
                  <m:oMath xmlns:m="http://schemas.openxmlformats.org/officeDocument/2006/math">
                    <m:r>
                      <m:rPr>
                        <m:sty m:val="p"/>
                      </m:rPr>
                      <a:rPr kumimoji="1" lang="en-US" sz="2000" b="0" i="1" smtClean="0">
                        <a:solidFill>
                          <a:srgbClr val="0000CC"/>
                        </a:solidFill>
                        <a:latin typeface="Cambria Math" panose="02040503050406030204" pitchFamily="18" charset="0"/>
                        <a:ea typeface="Cambria Math" panose="02040503050406030204" pitchFamily="18" charset="0"/>
                      </a:rPr>
                      <m:t>d</m:t>
                    </m:r>
                  </m:oMath>
                </a14:m>
                <a:r>
                  <a:rPr kumimoji="1" lang="en-US" sz="2000" b="0" dirty="0" err="1">
                    <a:solidFill>
                      <a:srgbClr val="0000CC"/>
                    </a:solidFill>
                    <a:latin typeface="Cambria Math" panose="02040503050406030204" pitchFamily="18" charset="0"/>
                    <a:ea typeface="Cambria Math" panose="02040503050406030204" pitchFamily="18" charset="0"/>
                  </a:rPr>
                  <a:t>efining</a:t>
                </a:r>
                <a:r>
                  <a:rPr kumimoji="1" lang="en-US" sz="2000" b="0" dirty="0">
                    <a:solidFill>
                      <a:srgbClr val="0000CC"/>
                    </a:solidFill>
                    <a:latin typeface="Cambria Math" panose="02040503050406030204" pitchFamily="18" charset="0"/>
                    <a:ea typeface="Cambria Math" panose="02040503050406030204" pitchFamily="18" charset="0"/>
                  </a:rPr>
                  <a:t> a new granular algebra of partitions defined by these new </a:t>
                </a:r>
                <a:endParaRPr kumimoji="1" lang="pl-PL" sz="2000" b="0" dirty="0">
                  <a:solidFill>
                    <a:srgbClr val="0000CC"/>
                  </a:solidFill>
                  <a:latin typeface="Cambria Math" panose="02040503050406030204" pitchFamily="18" charset="0"/>
                  <a:ea typeface="Cambria Math" panose="02040503050406030204" pitchFamily="18" charset="0"/>
                </a:endParaRPr>
              </a:p>
              <a:p>
                <a:r>
                  <a:rPr kumimoji="1" lang="pl-PL" sz="2000" dirty="0">
                    <a:solidFill>
                      <a:srgbClr val="0000CC"/>
                    </a:solidFill>
                    <a:latin typeface="Cambria Math" panose="02040503050406030204" pitchFamily="18" charset="0"/>
                    <a:ea typeface="Cambria Math" panose="02040503050406030204" pitchFamily="18" charset="0"/>
                  </a:rPr>
                  <a:t>         </a:t>
                </a:r>
                <a:r>
                  <a:rPr kumimoji="1" lang="en-US" sz="2000" b="0" dirty="0">
                    <a:solidFill>
                      <a:srgbClr val="0000CC"/>
                    </a:solidFill>
                    <a:latin typeface="Cambria Math" panose="02040503050406030204" pitchFamily="18" charset="0"/>
                    <a:ea typeface="Cambria Math" panose="02040503050406030204" pitchFamily="18" charset="0"/>
                  </a:rPr>
                  <a:t>attributes and the intersection</a:t>
                </a:r>
                <a:r>
                  <a:rPr kumimoji="1" lang="pl-PL" sz="2000" b="0" dirty="0">
                    <a:solidFill>
                      <a:srgbClr val="0000CC"/>
                    </a:solidFill>
                    <a:latin typeface="Cambria Math" panose="02040503050406030204" pitchFamily="18" charset="0"/>
                    <a:ea typeface="Cambria Math" panose="02040503050406030204" pitchFamily="18" charset="0"/>
                  </a:rPr>
                  <a:t>s </a:t>
                </a:r>
                <a:r>
                  <a:rPr kumimoji="1" lang="en-US" sz="2000" b="0" dirty="0">
                    <a:solidFill>
                      <a:srgbClr val="0000CC"/>
                    </a:solidFill>
                    <a:latin typeface="Cambria Math" panose="02040503050406030204" pitchFamily="18" charset="0"/>
                    <a:ea typeface="Cambria Math" panose="02040503050406030204" pitchFamily="18" charset="0"/>
                  </a:rPr>
                  <a:t>of these partitions </a:t>
                </a:r>
                <a:r>
                  <a:rPr kumimoji="1" lang="pl-PL" sz="2000" dirty="0">
                    <a:solidFill>
                      <a:srgbClr val="0000CC"/>
                    </a:solidFill>
                    <a:latin typeface="Cambria Math" panose="02040503050406030204" pitchFamily="18" charset="0"/>
                    <a:ea typeface="Cambria Math" panose="02040503050406030204" pitchFamily="18" charset="0"/>
                  </a:rPr>
                  <a:t>(</a:t>
                </a:r>
                <a:r>
                  <a:rPr kumimoji="1" lang="pl-PL" sz="2000" dirty="0" err="1">
                    <a:solidFill>
                      <a:srgbClr val="0000CC"/>
                    </a:solidFill>
                    <a:latin typeface="Cambria Math" panose="02040503050406030204" pitchFamily="18" charset="0"/>
                    <a:ea typeface="Cambria Math" panose="02040503050406030204" pitchFamily="18" charset="0"/>
                  </a:rPr>
                  <a:t>e.g</a:t>
                </a:r>
                <a:r>
                  <a:rPr kumimoji="1"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2000" i="1">
                            <a:solidFill>
                              <a:srgbClr val="0000CC"/>
                            </a:solidFill>
                            <a:latin typeface="Cambria Math" panose="02040503050406030204" pitchFamily="18" charset="0"/>
                            <a:ea typeface="Cambria Math" panose="02040503050406030204" pitchFamily="18" charset="0"/>
                          </a:rPr>
                        </m:ctrlPr>
                      </m:sSubPr>
                      <m:e>
                        <m:r>
                          <a:rPr kumimoji="1" lang="pl-PL" sz="2000" i="1">
                            <a:solidFill>
                              <a:srgbClr val="0000CC"/>
                            </a:solidFill>
                            <a:latin typeface="Cambria Math" panose="02040503050406030204" pitchFamily="18" charset="0"/>
                            <a:ea typeface="Cambria Math" panose="02040503050406030204" pitchFamily="18" charset="0"/>
                          </a:rPr>
                          <m:t>𝐹</m:t>
                        </m:r>
                      </m:e>
                      <m:sub>
                        <m:r>
                          <a:rPr kumimoji="1" lang="pl-PL" sz="2000" i="1">
                            <a:solidFill>
                              <a:srgbClr val="0000CC"/>
                            </a:solidFill>
                            <a:latin typeface="Cambria Math" panose="02040503050406030204" pitchFamily="18" charset="0"/>
                            <a:ea typeface="Cambria Math" panose="02040503050406030204" pitchFamily="18" charset="0"/>
                          </a:rPr>
                          <m:t>𝐴</m:t>
                        </m:r>
                        <m:r>
                          <a:rPr kumimoji="1" lang="pl-PL" sz="2000" i="1">
                            <a:solidFill>
                              <a:srgbClr val="0000CC"/>
                            </a:solidFill>
                            <a:latin typeface="Cambria Math" panose="02040503050406030204" pitchFamily="18" charset="0"/>
                            <a:ea typeface="Cambria Math" panose="02040503050406030204" pitchFamily="18" charset="0"/>
                          </a:rPr>
                          <m:t>,</m:t>
                        </m:r>
                        <m:r>
                          <a:rPr kumimoji="1" lang="pl-PL" sz="2000" i="1">
                            <a:solidFill>
                              <a:srgbClr val="0000CC"/>
                            </a:solidFill>
                            <a:latin typeface="Cambria Math" panose="02040503050406030204" pitchFamily="18" charset="0"/>
                            <a:ea typeface="Cambria Math" panose="02040503050406030204" pitchFamily="18" charset="0"/>
                          </a:rPr>
                          <m:t>𝜃</m:t>
                        </m:r>
                      </m:sub>
                    </m:sSub>
                    <m:r>
                      <a:rPr kumimoji="1" lang="pl-PL" sz="2000" b="0" i="1" smtClean="0">
                        <a:solidFill>
                          <a:srgbClr val="0000CC"/>
                        </a:solidFill>
                        <a:latin typeface="Cambria Math" panose="02040503050406030204" pitchFamily="18" charset="0"/>
                        <a:ea typeface="Cambria Math" panose="02040503050406030204" pitchFamily="18" charset="0"/>
                      </a:rPr>
                      <m:t> </m:t>
                    </m:r>
                    <m:d>
                      <m:dPr>
                        <m:ctrlPr>
                          <a:rPr kumimoji="1" lang="pl-PL" sz="2000" b="0" i="1" smtClean="0">
                            <a:solidFill>
                              <a:srgbClr val="0000CC"/>
                            </a:solidFill>
                            <a:latin typeface="Cambria Math" panose="02040503050406030204" pitchFamily="18" charset="0"/>
                            <a:ea typeface="Cambria Math" panose="02040503050406030204" pitchFamily="18" charset="0"/>
                          </a:rPr>
                        </m:ctrlPr>
                      </m:dPr>
                      <m:e>
                        <m:r>
                          <a:rPr kumimoji="1" lang="pl-PL" sz="2000" i="1">
                            <a:solidFill>
                              <a:srgbClr val="0000CC"/>
                            </a:solidFill>
                            <a:latin typeface="Cambria Math" panose="02040503050406030204" pitchFamily="18" charset="0"/>
                            <a:ea typeface="Cambria Math" panose="02040503050406030204" pitchFamily="18" charset="0"/>
                          </a:rPr>
                          <m:t>𝜃𝜖</m:t>
                        </m:r>
                        <m:r>
                          <a:rPr kumimoji="1" lang="pl-PL" sz="2000" b="1" i="1">
                            <a:solidFill>
                              <a:srgbClr val="0000CC"/>
                            </a:solidFill>
                            <a:latin typeface="Cambria Math" panose="02040503050406030204" pitchFamily="18" charset="0"/>
                            <a:ea typeface="Cambria Math" panose="02040503050406030204" pitchFamily="18" charset="0"/>
                          </a:rPr>
                          <m:t>𝜽</m:t>
                        </m:r>
                      </m:e>
                    </m:d>
                    <m:r>
                      <a:rPr kumimoji="1" lang="pl-PL" sz="2000" b="0" i="0"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smtClean="0">
                        <a:solidFill>
                          <a:srgbClr val="0000CC"/>
                        </a:solidFill>
                        <a:latin typeface="Cambria Math" panose="02040503050406030204" pitchFamily="18" charset="0"/>
                        <a:ea typeface="Cambria Math" panose="02040503050406030204" pitchFamily="18" charset="0"/>
                      </a:rPr>
                      <m:t>are</m:t>
                    </m:r>
                    <m:r>
                      <a:rPr kumimoji="1" lang="pl-PL" sz="2000" b="0" i="1" smtClean="0">
                        <a:solidFill>
                          <a:srgbClr val="0000CC"/>
                        </a:solidFill>
                        <a:latin typeface="Cambria Math" panose="02040503050406030204" pitchFamily="18" charset="0"/>
                        <a:ea typeface="Cambria Math" panose="02040503050406030204" pitchFamily="18" charset="0"/>
                      </a:rPr>
                      <m:t> </m:t>
                    </m:r>
                  </m:oMath>
                </a14:m>
                <a:r>
                  <a:rPr kumimoji="1" lang="pl-PL" sz="2000" noProof="1">
                    <a:solidFill>
                      <a:srgbClr val="0000CC"/>
                    </a:solidFill>
                    <a:latin typeface="Cambria Math" panose="02040503050406030204" pitchFamily="18" charset="0"/>
                    <a:ea typeface="Cambria Math" panose="02040503050406030204" pitchFamily="18" charset="0"/>
                  </a:rPr>
                  <a:t>the</a:t>
                </a:r>
              </a:p>
              <a:p>
                <a:r>
                  <a:rPr kumimoji="1" lang="pl-PL" sz="2000" noProof="1">
                    <a:solidFill>
                      <a:srgbClr val="0000CC"/>
                    </a:solidFill>
                    <a:latin typeface="Cambria Math" panose="02040503050406030204" pitchFamily="18" charset="0"/>
                    <a:ea typeface="Cambria Math" panose="02040503050406030204" pitchFamily="18" charset="0"/>
                  </a:rPr>
                  <a:t>         characteristic functions of half-spaces defined by hyperplanes spanned over</a:t>
                </a:r>
              </a:p>
              <a:p>
                <a:r>
                  <a:rPr kumimoji="1" lang="pl-PL" sz="2000" noProof="1">
                    <a:solidFill>
                      <a:srgbClr val="0000CC"/>
                    </a:solidFill>
                    <a:latin typeface="Cambria Math" panose="02040503050406030204" pitchFamily="18" charset="0"/>
                    <a:ea typeface="Cambria Math" panose="02040503050406030204" pitchFamily="18" charset="0"/>
                  </a:rPr>
                  <a:t>         real-value attributes from </a:t>
                </a:r>
                <a:r>
                  <a:rPr kumimoji="1" lang="pl-PL" sz="2000" i="1" noProof="1">
                    <a:solidFill>
                      <a:srgbClr val="0000CC"/>
                    </a:solidFill>
                    <a:latin typeface="Cambria Math" panose="02040503050406030204" pitchFamily="18" charset="0"/>
                    <a:ea typeface="Cambria Math" panose="02040503050406030204" pitchFamily="18" charset="0"/>
                  </a:rPr>
                  <a:t>A</a:t>
                </a:r>
                <a:r>
                  <a:rPr kumimoji="1" lang="pl-PL" sz="2000" noProof="1">
                    <a:solidFill>
                      <a:srgbClr val="0000CC"/>
                    </a:solidFill>
                    <a:latin typeface="Cambria Math" panose="02040503050406030204" pitchFamily="18" charset="0"/>
                    <a:ea typeface="Cambria Math" panose="02040503050406030204" pitchFamily="18" charset="0"/>
                  </a:rPr>
                  <a:t>)</a:t>
                </a:r>
              </a:p>
            </p:txBody>
          </p:sp>
        </mc:Choice>
        <mc:Fallback xmlns="">
          <p:sp>
            <p:nvSpPr>
              <p:cNvPr id="5" name="pole tekstowe 4">
                <a:extLst>
                  <a:ext uri="{FF2B5EF4-FFF2-40B4-BE49-F238E27FC236}">
                    <a16:creationId xmlns:a16="http://schemas.microsoft.com/office/drawing/2014/main" xmlns="" xmlns:a14="http://schemas.microsoft.com/office/drawing/2010/main" id="{10DEE183-EDD0-FE17-9F7F-85E1A46BAB81}"/>
                  </a:ext>
                </a:extLst>
              </p:cNvPr>
              <p:cNvSpPr txBox="1">
                <a:spLocks noRot="1" noChangeAspect="1" noMove="1" noResize="1" noEditPoints="1" noAdjustHandles="1" noChangeArrowheads="1" noChangeShapeType="1" noTextEdit="1"/>
              </p:cNvSpPr>
              <p:nvPr/>
            </p:nvSpPr>
            <p:spPr>
              <a:xfrm>
                <a:off x="243458" y="858467"/>
                <a:ext cx="8690979" cy="3837525"/>
              </a:xfrm>
              <a:prstGeom prst="rect">
                <a:avLst/>
              </a:prstGeom>
              <a:blipFill rotWithShape="0">
                <a:blip r:embed="rId4"/>
                <a:stretch>
                  <a:fillRect l="-1052" r="-1543" b="-3021"/>
                </a:stretch>
              </a:blipFill>
            </p:spPr>
            <p:txBody>
              <a:bodyPr/>
              <a:lstStyle/>
              <a:p>
                <a:r>
                  <a:rPr lang="en-US">
                    <a:noFill/>
                  </a:rPr>
                  <a:t> </a:t>
                </a:r>
              </a:p>
            </p:txBody>
          </p:sp>
        </mc:Fallback>
      </mc:AlternateContent>
    </p:spTree>
    <p:extLst>
      <p:ext uri="{BB962C8B-B14F-4D97-AF65-F5344CB8AC3E}">
        <p14:creationId xmlns:p14="http://schemas.microsoft.com/office/powerpoint/2010/main" val="56621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5CC8182-7595-1C90-EA62-08EC9A5645EB}"/>
            </a:ext>
          </a:extLst>
        </p:cNvPr>
        <p:cNvGrpSpPr/>
        <p:nvPr/>
      </p:nvGrpSpPr>
      <p:grpSpPr>
        <a:xfrm>
          <a:off x="0" y="0"/>
          <a:ext cx="0" cy="0"/>
          <a:chOff x="0" y="0"/>
          <a:chExt cx="0" cy="0"/>
        </a:xfrm>
      </p:grpSpPr>
      <p:sp>
        <p:nvSpPr>
          <p:cNvPr id="3080" name="Rectangle 4">
            <a:extLst>
              <a:ext uri="{FF2B5EF4-FFF2-40B4-BE49-F238E27FC236}">
                <a16:creationId xmlns="" xmlns:a16="http://schemas.microsoft.com/office/drawing/2014/main" id="{762AF1C4-2EA7-AC3F-CE98-8C7420B285E5}"/>
              </a:ext>
            </a:extLst>
          </p:cNvPr>
          <p:cNvSpPr>
            <a:spLocks noGrp="1" noChangeArrowheads="1"/>
          </p:cNvSpPr>
          <p:nvPr>
            <p:ph type="title"/>
          </p:nvPr>
        </p:nvSpPr>
        <p:spPr>
          <a:xfrm>
            <a:off x="-22670" y="73287"/>
            <a:ext cx="9144000" cy="1199442"/>
          </a:xfrm>
        </p:spPr>
        <p:txBody>
          <a:bodyPr/>
          <a:lstStyle/>
          <a:p>
            <a:pPr eaLnBrk="1" hangingPunct="1"/>
            <a:r>
              <a:rPr lang="pl-PL" sz="2800" b="1" dirty="0"/>
              <a:t/>
            </a:r>
            <a:br>
              <a:rPr lang="pl-PL" sz="2800" b="1" dirty="0"/>
            </a:br>
            <a:r>
              <a:rPr lang="pl-PL" sz="2800" b="1" dirty="0"/>
              <a:t>EXAMPLE OF OPTIMIZATION PROBLEM: </a:t>
            </a:r>
            <a:br>
              <a:rPr lang="pl-PL" sz="2800" b="1" dirty="0"/>
            </a:br>
            <a:r>
              <a:rPr lang="pl-PL" sz="2800" b="1" dirty="0"/>
              <a:t>ROUGH-FUZZY DECISION RULES RELATIVE </a:t>
            </a:r>
            <a:br>
              <a:rPr lang="pl-PL" sz="2800" b="1" dirty="0"/>
            </a:br>
            <a:r>
              <a:rPr lang="pl-PL" sz="2800" b="1" dirty="0"/>
              <a:t>TO A GIVEN ALGEBRA OF GRANULES  </a:t>
            </a:r>
            <a:br>
              <a:rPr lang="pl-PL" sz="2800" b="1" dirty="0"/>
            </a:br>
            <a:endParaRPr lang="pl-PL" sz="2800" b="1" dirty="0"/>
          </a:p>
        </p:txBody>
      </p:sp>
      <mc:AlternateContent xmlns:mc="http://schemas.openxmlformats.org/markup-compatibility/2006" xmlns:a14="http://schemas.microsoft.com/office/drawing/2010/main">
        <mc:Choice Requires="a14">
          <p:sp>
            <p:nvSpPr>
              <p:cNvPr id="4" name="pole tekstowe 3">
                <a:extLst>
                  <a:ext uri="{FF2B5EF4-FFF2-40B4-BE49-F238E27FC236}">
                    <a16:creationId xmlns="" xmlns:a16="http://schemas.microsoft.com/office/drawing/2014/main" id="{1E48D26C-7285-1289-869C-5623CE18E974}"/>
                  </a:ext>
                </a:extLst>
              </p:cNvPr>
              <p:cNvSpPr txBox="1"/>
              <p:nvPr/>
            </p:nvSpPr>
            <p:spPr>
              <a:xfrm>
                <a:off x="51861" y="3244111"/>
                <a:ext cx="8926329" cy="286232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pl-PL" sz="2000" b="0" i="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rPr>
                  <a:t>find</a:t>
                </a:r>
              </a:p>
              <a:p>
                <a:pPr/>
                <a14:m>
                  <m:oMathPara xmlns:m="http://schemas.openxmlformats.org/officeDocument/2006/math">
                    <m:oMathParaPr>
                      <m:jc m:val="left"/>
                    </m:oMathParaPr>
                    <m:oMath xmlns:m="http://schemas.openxmlformats.org/officeDocument/2006/math">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b="0" i="1" noProof="1" smtClean="0">
                              <a:solidFill>
                                <a:srgbClr val="0000CC"/>
                              </a:solidFill>
                              <a:latin typeface="Cambria Math" panose="02040503050406030204" pitchFamily="18" charset="0"/>
                              <a:ea typeface="MS PGothic" pitchFamily="34" charset="-128"/>
                            </a:rPr>
                            <m:t>          {</m:t>
                          </m:r>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𝑈</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𝐼𝑁𝐷</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Cambria Math" panose="02040503050406030204" pitchFamily="18" charset="0"/>
                        </a:rPr>
                        <m:t>𝐵</m:t>
                      </m:r>
                      <m:r>
                        <a:rPr kumimoji="1" lang="pl-PL" sz="2000" b="0" i="1" noProof="1" smtClean="0">
                          <a:solidFill>
                            <a:srgbClr val="0000CC"/>
                          </a:solidFill>
                          <a:latin typeface="Cambria Math" panose="02040503050406030204" pitchFamily="18" charset="0"/>
                          <a:ea typeface="Cambria Math" panose="02040503050406030204" pitchFamily="18" charset="0"/>
                        </a:rPr>
                        <m:t>):</m:t>
                      </m:r>
                      <m:r>
                        <a:rPr kumimoji="1" lang="pl-PL" sz="2000" b="0" i="1" noProof="1" smtClean="0">
                          <a:solidFill>
                            <a:srgbClr val="0000CC"/>
                          </a:solidFill>
                          <a:latin typeface="Cambria Math" panose="02040503050406030204" pitchFamily="18" charset="0"/>
                          <a:ea typeface="MS PGothic" pitchFamily="34" charset="-128"/>
                        </a:rPr>
                        <m:t>𝐵</m:t>
                      </m:r>
                      <m:r>
                        <a:rPr kumimoji="1" lang="pl-PL" sz="2000" b="0" i="1"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is</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a</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minimal</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such</m:t>
                      </m:r>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b="0" i="0" noProof="1" smtClean="0">
                          <a:solidFill>
                            <a:srgbClr val="0000CC"/>
                          </a:solidFill>
                          <a:latin typeface="Cambria Math" panose="02040503050406030204" pitchFamily="18" charset="0"/>
                          <a:ea typeface="MS PGothic" pitchFamily="34" charset="-128"/>
                        </a:rPr>
                        <m:t>that</m:t>
                      </m:r>
                      <m:r>
                        <a:rPr kumimoji="1" lang="pl-PL" sz="2000" b="0" i="0" noProof="1" smtClean="0">
                          <a:solidFill>
                            <a:srgbClr val="0000CC"/>
                          </a:solidFill>
                          <a:latin typeface="Cambria Math" panose="02040503050406030204" pitchFamily="18" charset="0"/>
                          <a:ea typeface="MS PGothic" pitchFamily="34" charset="-128"/>
                        </a:rPr>
                        <m:t> </m:t>
                      </m:r>
                    </m:oMath>
                  </m:oMathPara>
                </a14:m>
                <a:endParaRPr kumimoji="1" lang="pl-PL" sz="2000" b="0" noProof="1">
                  <a:solidFill>
                    <a:srgbClr val="0000CC"/>
                  </a:solidFill>
                  <a:latin typeface="Cambria Math" panose="02040503050406030204" pitchFamily="18" charset="0"/>
                  <a:ea typeface="MS PGothic" pitchFamily="34" charset="-128"/>
                </a:endParaRPr>
              </a:p>
              <a:p>
                <a:r>
                  <a:rPr kumimoji="1" lang="pl-PL" sz="2000" noProof="1">
                    <a:solidFill>
                      <a:srgbClr val="0000CC"/>
                    </a:solidFill>
                    <a:ea typeface="MS PGothic" pitchFamily="34" charset="-128"/>
                  </a:rPr>
                  <a:t>                      </a:t>
                </a:r>
                <a14:m>
                  <m:oMath xmlns:m="http://schemas.openxmlformats.org/officeDocument/2006/math">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𝑈𝑃𝑃</m:t>
                        </m:r>
                        <m:d>
                          <m:dPr>
                            <m:ctrlPr>
                              <a:rPr kumimoji="1" lang="pl-PL" sz="2000" i="1" noProof="1">
                                <a:solidFill>
                                  <a:srgbClr val="0000CC"/>
                                </a:solidFill>
                                <a:latin typeface="Cambria Math" panose="02040503050406030204" pitchFamily="18" charset="0"/>
                                <a:ea typeface="MS PGothic" pitchFamily="34" charset="-128"/>
                              </a:rPr>
                            </m:ctrlPr>
                          </m:dPr>
                          <m:e>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𝑑</m:t>
                            </m:r>
                          </m:e>
                        </m:d>
                        <m:d>
                          <m:dPr>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𝐿𝑂𝑊</m:t>
                        </m:r>
                        <m:r>
                          <a:rPr kumimoji="1" lang="pl-PL" sz="2000" i="1" noProof="1">
                            <a:solidFill>
                              <a:srgbClr val="0000CC"/>
                            </a:solidFill>
                            <a:latin typeface="Cambria Math" panose="02040503050406030204" pitchFamily="18" charset="0"/>
                            <a:ea typeface="MS PGothic" pitchFamily="34" charset="-128"/>
                          </a:rPr>
                          <m:t>(</m:t>
                        </m:r>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𝑑</m:t>
                        </m:r>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𝑥</m:t>
                        </m:r>
                        <m:r>
                          <a:rPr kumimoji="1" lang="pl-PL" sz="2000" i="1" noProof="1">
                            <a:solidFill>
                              <a:srgbClr val="0000CC"/>
                            </a:solidFill>
                            <a:latin typeface="Cambria Math" panose="02040503050406030204" pitchFamily="18" charset="0"/>
                            <a:ea typeface="MS PGothic" pitchFamily="34" charset="-128"/>
                          </a:rPr>
                          <m:t>)</m:t>
                        </m:r>
                      </m:e>
                    </m:d>
                    <m:r>
                      <a:rPr kumimoji="1" lang="pl-PL" sz="2000" i="1" noProof="1">
                        <a:solidFill>
                          <a:srgbClr val="0000CC"/>
                        </a:solidFill>
                        <a:latin typeface="Cambria Math" panose="02040503050406030204" pitchFamily="18" charset="0"/>
                        <a:ea typeface="Cambria Math" panose="02040503050406030204" pitchFamily="18" charset="0"/>
                      </a:rPr>
                      <m:t>&lt;</m:t>
                    </m:r>
                    <m:r>
                      <a:rPr kumimoji="1" lang="pl-PL" sz="2000" i="1" noProof="1">
                        <a:solidFill>
                          <a:srgbClr val="0000CC"/>
                        </a:solidFill>
                        <a:latin typeface="Cambria Math" panose="02040503050406030204" pitchFamily="18" charset="0"/>
                        <a:ea typeface="Cambria Math" panose="02040503050406030204" pitchFamily="18" charset="0"/>
                      </a:rPr>
                      <m:t>𝜀</m:t>
                    </m:r>
                    <m:r>
                      <a:rPr kumimoji="1" lang="pl-PL" sz="2000" b="0" i="1" noProof="1" smtClean="0">
                        <a:solidFill>
                          <a:srgbClr val="0000CC"/>
                        </a:solidFill>
                        <a:latin typeface="Cambria Math" panose="02040503050406030204" pitchFamily="18" charset="0"/>
                        <a:ea typeface="MS PGothic" pitchFamily="34" charset="-128"/>
                      </a:rPr>
                      <m:t>}</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  </m:t>
                    </m:r>
                  </m:oMath>
                </a14:m>
                <a:endPar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pl-PL" sz="2000" noProof="1">
                    <a:solidFill>
                      <a:srgbClr val="0000CC"/>
                    </a:solidFill>
                    <a:ea typeface="MS PGothic" pitchFamily="34" charset="-128"/>
                  </a:rPr>
                  <a:t>        w</a:t>
                </a:r>
                <a:r>
                  <a:rPr kumimoji="1" lang="pl-PL" sz="2000" b="0" u="none" strike="noStrike" kern="1200" cap="none" spc="0" normalizeH="0" baseline="0" noProof="1">
                    <a:ln>
                      <a:noFill/>
                    </a:ln>
                    <a:solidFill>
                      <a:srgbClr val="0000CC"/>
                    </a:solidFill>
                    <a:effectLst/>
                    <a:uLnTx/>
                    <a:uFillTx/>
                    <a:ea typeface="MS PGothic" pitchFamily="34" charset="-128"/>
                    <a:cs typeface="+mn-cs"/>
                  </a:rPr>
                  <a:t>here </a:t>
                </a:r>
                <a14:m>
                  <m:oMath xmlns:m="http://schemas.openxmlformats.org/officeDocument/2006/math">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𝑈𝑃𝑃</m:t>
                    </m:r>
                    <m:d>
                      <m:d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𝑝𝑎𝑟𝑡</m:t>
                            </m:r>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m:t>
                        </m:r>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𝑑</m:t>
                        </m:r>
                      </m:e>
                    </m:d>
                    <m:d>
                      <m:d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m:t>
                    </m:r>
                    <m:func>
                      <m:funcPr>
                        <m:ctrlP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ctrlPr>
                      </m:funcPr>
                      <m:fName>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max</m:t>
                        </m:r>
                      </m:fName>
                      <m:e>
                        <m:d>
                          <m:dPr>
                            <m:begChr m:val="{"/>
                            <m:endChr m:val="}"/>
                            <m:ctrlP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𝑑</m:t>
                            </m:r>
                            <m:d>
                              <m:dPr>
                                <m:ctrlP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𝑦</m:t>
                                </m:r>
                              </m:e>
                            </m:d>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𝑦</m:t>
                            </m:r>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rPr>
                              <m:t>∈</m:t>
                            </m:r>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d>
                                  <m:dPr>
                                    <m:begChr m:val="["/>
                                    <m:endChr m:val="]"/>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e>
                        </m:d>
                      </m:e>
                    </m:func>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max</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𝑑</m:t>
                    </m:r>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d>
                          <m:dPr>
                            <m:begChr m:val="["/>
                            <m:endChr m:val="]"/>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m:t>
                    </m:r>
                  </m:oMath>
                </a14:m>
                <a:endParaRPr kumimoji="1" lang="pl-PL" sz="2000" b="0" i="0" u="none" strike="noStrike" kern="1200" cap="none" spc="0" normalizeH="0" baseline="0" noProof="1">
                  <a:ln>
                    <a:noFill/>
                  </a:ln>
                  <a:solidFill>
                    <a:srgbClr val="0000CC"/>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𝐿𝑂𝑊</m:t>
                      </m:r>
                      <m:d>
                        <m:d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𝑝𝑎𝑟𝑡</m:t>
                              </m:r>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m:t>
                          </m:r>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𝑑</m:t>
                          </m:r>
                        </m:e>
                      </m:d>
                      <m:d>
                        <m:d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m:t>
                      </m:r>
                      <m:func>
                        <m:func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funcPr>
                        <m:fName>
                          <m:r>
                            <m:rPr>
                              <m:sty m:val="p"/>
                            </m:rPr>
                            <a:rPr kumimoji="1" lang="pl-PL" sz="2000" b="0" i="0"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m</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in</m:t>
                          </m:r>
                        </m:fName>
                        <m:e>
                          <m:d>
                            <m:dPr>
                              <m:begChr m:val="{"/>
                              <m:endChr m:val="}"/>
                              <m:ctrlP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𝑑</m:t>
                              </m:r>
                              <m:d>
                                <m:d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𝑦</m:t>
                                  </m:r>
                                </m:e>
                              </m:d>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m:t>
                              </m:r>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𝑦</m:t>
                              </m:r>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rPr>
                                <m:t>∈</m:t>
                              </m:r>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d>
                                    <m:dPr>
                                      <m:begChr m:val="["/>
                                      <m:endChr m:val="]"/>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e>
                          </m:d>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r>
                            <m:rPr>
                              <m:sty m:val="p"/>
                            </m:rPr>
                            <a:rPr kumimoji="1" lang="pl-PL" sz="2000" b="0" i="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rPr>
                            <m:t>m</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in</m:t>
                          </m:r>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rPr>
                            <m:t>⁡(</m:t>
                          </m:r>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rPr>
                            <m:t>𝑑</m:t>
                          </m:r>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d>
                                <m:dPr>
                                  <m:begChr m:val="["/>
                                  <m:endChr m:val="]"/>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m:t>
                          </m:r>
                        </m:e>
                      </m:func>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oMath>
                  </m:oMathPara>
                </a14:m>
                <a:endPar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𝑝𝑎𝑟𝑡</m:t>
                          </m:r>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is</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defined</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by</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𝐼𝑁𝐷</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𝐵</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oMath>
                  </m:oMathPara>
                </a14:m>
                <a:endPar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cs typeface="+mn-cs"/>
                </a:endParaRPr>
              </a:p>
              <a:p>
                <a:pPr lvl="0" algn="ctr"/>
                <a14:m>
                  <m:oMathPara xmlns:m="http://schemas.openxmlformats.org/officeDocument/2006/math">
                    <m:oMathParaPr>
                      <m:jc m:val="centerGroup"/>
                    </m:oMathParaPr>
                    <m:oMath xmlns:m="http://schemas.openxmlformats.org/officeDocument/2006/math">
                      <m:sSub>
                        <m:sSubPr>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sSubPr>
                        <m:e>
                          <m:d>
                            <m:dPr>
                              <m:begChr m:val="["/>
                              <m:endChr m:val="]"/>
                              <m:ctrlP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ctrlPr>
                            </m:dPr>
                            <m:e>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𝑥</m:t>
                              </m:r>
                            </m:e>
                          </m:d>
                        </m:e>
                        <m:sub>
                          <m:r>
                            <a:rPr kumimoji="1" lang="pl-PL" sz="2000" b="0" i="1" u="none" strike="noStrike" kern="1200" cap="none" spc="0" normalizeH="0" baseline="0" noProof="1">
                              <a:ln>
                                <a:noFill/>
                              </a:ln>
                              <a:solidFill>
                                <a:srgbClr val="0000CC"/>
                              </a:solidFill>
                              <a:effectLst/>
                              <a:uLnTx/>
                              <a:uFillTx/>
                              <a:latin typeface="Cambria Math" panose="02040503050406030204" pitchFamily="18" charset="0"/>
                              <a:ea typeface="MS PGothic" pitchFamily="34" charset="-128"/>
                              <a:cs typeface="+mn-cs"/>
                            </a:rPr>
                            <m:t>𝐵</m:t>
                          </m:r>
                        </m:sub>
                      </m:sSub>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MS PGothic" pitchFamily="34" charset="-128"/>
                          <a:cs typeface="+mn-cs"/>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is</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the</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eqivalence</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class</m:t>
                      </m:r>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of</m:t>
                      </m:r>
                      <m:r>
                        <a:rPr kumimoji="1" lang="pl-PL" sz="2000" noProof="1">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𝐼𝑁𝐷</m:t>
                      </m:r>
                      <m:d>
                        <m:dPr>
                          <m:ctrlP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ctrlPr>
                        </m:dPr>
                        <m:e>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𝐵</m:t>
                          </m:r>
                        </m:e>
                      </m:d>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defined</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by</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 </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𝑥</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𝑈</m:t>
                      </m:r>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cs typeface="+mn-cs"/>
                        </a:rPr>
                        <m:t>.</m:t>
                      </m:r>
                    </m:oMath>
                  </m:oMathPara>
                </a14:m>
                <a:endParaRPr kumimoji="1" lang="pl-PL" sz="2000" b="0" i="0" u="none" strike="noStrike" kern="1200" cap="none" spc="0" normalizeH="0" baseline="0" noProof="1">
                  <a:ln>
                    <a:noFill/>
                  </a:ln>
                  <a:solidFill>
                    <a:srgbClr val="0000CC"/>
                  </a:solidFill>
                  <a:effectLst/>
                  <a:uLnTx/>
                  <a:uFillTx/>
                  <a:latin typeface="Arial" charset="0"/>
                  <a:ea typeface="MS PGothic" pitchFamily="34" charset="-128"/>
                  <a:cs typeface="+mn-cs"/>
                </a:endParaRPr>
              </a:p>
              <a:p>
                <a:pPr lvl="0"/>
                <a:r>
                  <a:rPr kumimoji="1" lang="pl-PL" sz="2000" noProof="1">
                    <a:solidFill>
                      <a:srgbClr val="0000CC"/>
                    </a:solidFill>
                    <a:latin typeface="Cambria Math" panose="02040503050406030204" pitchFamily="18" charset="0"/>
                    <a:ea typeface="MS PGothic" pitchFamily="34" charset="-128"/>
                  </a:rPr>
                  <a:t>The value of approximated decision </a:t>
                </a:r>
                <a:r>
                  <a:rPr kumimoji="1" lang="pl-PL" sz="2000" i="1" noProof="1">
                    <a:solidFill>
                      <a:srgbClr val="0000CC"/>
                    </a:solidFill>
                    <a:latin typeface="Cambria Math" panose="02040503050406030204" pitchFamily="18" charset="0"/>
                    <a:ea typeface="MS PGothic" pitchFamily="34" charset="-128"/>
                  </a:rPr>
                  <a:t>d  </a:t>
                </a:r>
                <a:r>
                  <a:rPr kumimoji="1" lang="pl-PL" sz="2000" noProof="1">
                    <a:solidFill>
                      <a:srgbClr val="0000CC"/>
                    </a:solidFill>
                    <a:ea typeface="MS PGothic" pitchFamily="34" charset="-128"/>
                  </a:rPr>
                  <a:t>f</a:t>
                </a:r>
                <a14:m>
                  <m:oMath xmlns:m="http://schemas.openxmlformats.org/officeDocument/2006/math">
                    <m:r>
                      <m:rPr>
                        <m:sty m:val="p"/>
                      </m:rPr>
                      <a:rPr kumimoji="1" lang="pl-PL" sz="2000" noProof="1">
                        <a:solidFill>
                          <a:srgbClr val="0000CC"/>
                        </a:solidFill>
                        <a:latin typeface="Cambria Math" panose="02040503050406030204" pitchFamily="18" charset="0"/>
                        <a:ea typeface="MS PGothic" pitchFamily="34" charset="-128"/>
                      </a:rPr>
                      <m:t>or</m:t>
                    </m:r>
                    <m:r>
                      <a:rPr kumimoji="1" lang="pl-PL" sz="2000" noProof="1">
                        <a:solidFill>
                          <a:srgbClr val="0000CC"/>
                        </a:solidFill>
                        <a:latin typeface="Cambria Math" panose="02040503050406030204" pitchFamily="18" charset="0"/>
                        <a:ea typeface="MS PGothic" pitchFamily="34" charset="-128"/>
                      </a:rPr>
                      <m:t> </m:t>
                    </m:r>
                    <m:r>
                      <m:rPr>
                        <m:sty m:val="p"/>
                      </m:rPr>
                      <a:rPr kumimoji="1" lang="pl-PL" sz="2000" noProof="1">
                        <a:solidFill>
                          <a:srgbClr val="0000CC"/>
                        </a:solidFill>
                        <a:latin typeface="Cambria Math" panose="02040503050406030204" pitchFamily="18" charset="0"/>
                        <a:ea typeface="MS PGothic" pitchFamily="34" charset="-128"/>
                      </a:rPr>
                      <m:t>objects</m:t>
                    </m:r>
                    <m:r>
                      <a:rPr kumimoji="1" lang="pl-PL" sz="2000" noProof="1">
                        <a:solidFill>
                          <a:srgbClr val="0000CC"/>
                        </a:solidFill>
                        <a:latin typeface="Cambria Math" panose="02040503050406030204" pitchFamily="18" charset="0"/>
                        <a:ea typeface="MS PGothic" pitchFamily="34" charset="-128"/>
                      </a:rPr>
                      <m:t> </m:t>
                    </m:r>
                    <m:r>
                      <m:rPr>
                        <m:sty m:val="p"/>
                      </m:rPr>
                      <a:rPr kumimoji="1" lang="pl-PL" sz="2000" noProof="1">
                        <a:solidFill>
                          <a:srgbClr val="0000CC"/>
                        </a:solidFill>
                        <a:latin typeface="Cambria Math" panose="02040503050406030204" pitchFamily="18" charset="0"/>
                        <a:ea typeface="MS PGothic" pitchFamily="34" charset="-128"/>
                      </a:rPr>
                      <m:t>from</m:t>
                    </m:r>
                    <m:r>
                      <a:rPr kumimoji="1" lang="pl-PL" sz="2000" noProof="1" smtClean="0">
                        <a:solidFill>
                          <a:srgbClr val="0000CC"/>
                        </a:solidFill>
                        <a:latin typeface="Cambria Math" panose="02040503050406030204" pitchFamily="18" charset="0"/>
                        <a:ea typeface="MS PGothic" pitchFamily="34" charset="-128"/>
                      </a:rPr>
                      <m:t> </m:t>
                    </m:r>
                    <m:sSub>
                      <m:sSubPr>
                        <m:ctrlPr>
                          <a:rPr kumimoji="1" lang="pl-PL" sz="2000" i="1" noProof="1">
                            <a:solidFill>
                              <a:srgbClr val="0000CC"/>
                            </a:solidFill>
                            <a:latin typeface="Cambria Math" panose="02040503050406030204" pitchFamily="18" charset="0"/>
                            <a:ea typeface="MS PGothic" pitchFamily="34" charset="-128"/>
                          </a:rPr>
                        </m:ctrlPr>
                      </m:sSubPr>
                      <m:e>
                        <m:d>
                          <m:dPr>
                            <m:begChr m:val="["/>
                            <m:endChr m:val="]"/>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b="0" i="0" noProof="1" smtClean="0">
                        <a:solidFill>
                          <a:srgbClr val="0000CC"/>
                        </a:solidFill>
                        <a:latin typeface="Cambria Math" panose="02040503050406030204" pitchFamily="18" charset="0"/>
                        <a:ea typeface="MS PGothic" pitchFamily="34" charset="-128"/>
                      </a:rPr>
                      <m:t> </m:t>
                    </m:r>
                    <m:r>
                      <m:rPr>
                        <m:sty m:val="p"/>
                      </m:rPr>
                      <a:rPr kumimoji="1" lang="pl-PL" sz="2000" noProof="1">
                        <a:solidFill>
                          <a:srgbClr val="0000CC"/>
                        </a:solidFill>
                        <a:latin typeface="Cambria Math" panose="02040503050406030204" pitchFamily="18" charset="0"/>
                        <a:ea typeface="MS PGothic" pitchFamily="34" charset="-128"/>
                      </a:rPr>
                      <m:t>is</m:t>
                    </m:r>
                    <m:r>
                      <a:rPr kumimoji="1" lang="pl-PL" sz="2000" noProof="1">
                        <a:solidFill>
                          <a:srgbClr val="0000CC"/>
                        </a:solidFill>
                        <a:latin typeface="Cambria Math" panose="02040503050406030204" pitchFamily="18" charset="0"/>
                        <a:ea typeface="MS PGothic" pitchFamily="34" charset="-128"/>
                      </a:rPr>
                      <m:t> </m:t>
                    </m:r>
                    <m:r>
                      <m:rPr>
                        <m:sty m:val="p"/>
                      </m:rPr>
                      <a:rPr kumimoji="1" lang="pl-PL" sz="2000" noProof="1">
                        <a:solidFill>
                          <a:srgbClr val="0000CC"/>
                        </a:solidFill>
                        <a:latin typeface="Cambria Math" panose="02040503050406030204" pitchFamily="18" charset="0"/>
                        <a:ea typeface="MS PGothic" pitchFamily="34" charset="-128"/>
                      </a:rPr>
                      <m:t>the</m:t>
                    </m:r>
                    <m:r>
                      <a:rPr kumimoji="1" lang="pl-PL" sz="2000" noProof="1">
                        <a:solidFill>
                          <a:srgbClr val="0000CC"/>
                        </a:solidFill>
                        <a:latin typeface="Cambria Math" panose="02040503050406030204" pitchFamily="18" charset="0"/>
                        <a:ea typeface="MS PGothic" pitchFamily="34" charset="-128"/>
                      </a:rPr>
                      <m:t> </m:t>
                    </m:r>
                    <m:r>
                      <m:rPr>
                        <m:sty m:val="p"/>
                      </m:rPr>
                      <a:rPr kumimoji="1" lang="pl-PL" sz="2000" noProof="1">
                        <a:solidFill>
                          <a:srgbClr val="0000CC"/>
                        </a:solidFill>
                        <a:latin typeface="Cambria Math" panose="02040503050406030204" pitchFamily="18" charset="0"/>
                        <a:ea typeface="MS PGothic" pitchFamily="34" charset="-128"/>
                      </a:rPr>
                      <m:t>interval</m:t>
                    </m:r>
                  </m:oMath>
                </a14:m>
                <a:endParaRPr kumimoji="1" lang="pl-PL" sz="2000" noProof="1">
                  <a:solidFill>
                    <a:srgbClr val="0000CC"/>
                  </a:solidFill>
                  <a:latin typeface="Cambria Math" panose="02040503050406030204" pitchFamily="18" charset="0"/>
                  <a:ea typeface="MS PGothic" pitchFamily="34" charset="-128"/>
                </a:endParaRPr>
              </a:p>
              <a:p>
                <a:pPr lvl="0"/>
                <a14:m>
                  <m:oMathPara xmlns:m="http://schemas.openxmlformats.org/officeDocument/2006/math">
                    <m:oMathParaPr>
                      <m:jc m:val="centerGroup"/>
                    </m:oMathParaPr>
                    <m:oMath xmlns:m="http://schemas.openxmlformats.org/officeDocument/2006/math">
                      <m:r>
                        <a:rPr kumimoji="1" lang="pl-PL" sz="2000" b="0" i="1" noProof="1" smtClean="0">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𝐿𝑂𝑊</m:t>
                      </m:r>
                      <m:d>
                        <m:dPr>
                          <m:ctrlPr>
                            <a:rPr kumimoji="1" lang="pl-PL" sz="2000" i="1" noProof="1">
                              <a:solidFill>
                                <a:srgbClr val="0000CC"/>
                              </a:solidFill>
                              <a:latin typeface="Cambria Math" panose="02040503050406030204" pitchFamily="18" charset="0"/>
                              <a:ea typeface="MS PGothic" pitchFamily="34" charset="-128"/>
                            </a:rPr>
                          </m:ctrlPr>
                        </m:dPr>
                        <m:e>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𝑑</m:t>
                          </m:r>
                        </m:e>
                      </m:d>
                      <m:d>
                        <m:dPr>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r>
                        <a:rPr kumimoji="1" lang="pl-PL" sz="2000" b="0" i="1" noProof="1" smtClean="0">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𝑈𝑃𝑃</m:t>
                      </m:r>
                      <m:d>
                        <m:dPr>
                          <m:ctrlPr>
                            <a:rPr kumimoji="1" lang="pl-PL" sz="2000" i="1" noProof="1">
                              <a:solidFill>
                                <a:srgbClr val="0000CC"/>
                              </a:solidFill>
                              <a:latin typeface="Cambria Math" panose="02040503050406030204" pitchFamily="18" charset="0"/>
                              <a:ea typeface="MS PGothic" pitchFamily="34" charset="-128"/>
                            </a:rPr>
                          </m:ctrlPr>
                        </m:dPr>
                        <m:e>
                          <m:sSub>
                            <m:sSubPr>
                              <m:ctrlPr>
                                <a:rPr kumimoji="1" lang="pl-PL" sz="2000" i="1" noProof="1">
                                  <a:solidFill>
                                    <a:srgbClr val="0000CC"/>
                                  </a:solidFill>
                                  <a:latin typeface="Cambria Math" panose="02040503050406030204" pitchFamily="18" charset="0"/>
                                  <a:ea typeface="MS PGothic" pitchFamily="34" charset="-128"/>
                                </a:rPr>
                              </m:ctrlPr>
                            </m:sSubPr>
                            <m:e>
                              <m:r>
                                <a:rPr kumimoji="1" lang="pl-PL" sz="2000" i="1" noProof="1">
                                  <a:solidFill>
                                    <a:srgbClr val="0000CC"/>
                                  </a:solidFill>
                                  <a:latin typeface="Cambria Math" panose="02040503050406030204" pitchFamily="18" charset="0"/>
                                  <a:ea typeface="MS PGothic" pitchFamily="34" charset="-128"/>
                                </a:rPr>
                                <m:t>𝑝𝑎𝑟𝑡</m:t>
                              </m:r>
                            </m:e>
                            <m:sub>
                              <m:r>
                                <a:rPr kumimoji="1" lang="pl-PL" sz="2000" i="1" noProof="1">
                                  <a:solidFill>
                                    <a:srgbClr val="0000CC"/>
                                  </a:solidFill>
                                  <a:latin typeface="Cambria Math" panose="02040503050406030204" pitchFamily="18" charset="0"/>
                                  <a:ea typeface="MS PGothic" pitchFamily="34" charset="-128"/>
                                </a:rPr>
                                <m:t>𝐵</m:t>
                              </m:r>
                            </m:sub>
                          </m:sSub>
                          <m:r>
                            <a:rPr kumimoji="1" lang="pl-PL" sz="2000" i="1" noProof="1">
                              <a:solidFill>
                                <a:srgbClr val="0000CC"/>
                              </a:solidFill>
                              <a:latin typeface="Cambria Math" panose="02040503050406030204" pitchFamily="18" charset="0"/>
                              <a:ea typeface="MS PGothic" pitchFamily="34" charset="-128"/>
                            </a:rPr>
                            <m:t>,</m:t>
                          </m:r>
                          <m:r>
                            <a:rPr kumimoji="1" lang="pl-PL" sz="2000" i="1" noProof="1">
                              <a:solidFill>
                                <a:srgbClr val="0000CC"/>
                              </a:solidFill>
                              <a:latin typeface="Cambria Math" panose="02040503050406030204" pitchFamily="18" charset="0"/>
                              <a:ea typeface="MS PGothic" pitchFamily="34" charset="-128"/>
                            </a:rPr>
                            <m:t>𝑑</m:t>
                          </m:r>
                        </m:e>
                      </m:d>
                      <m:d>
                        <m:dPr>
                          <m:ctrlPr>
                            <a:rPr kumimoji="1" lang="pl-PL" sz="2000" i="1" noProof="1">
                              <a:solidFill>
                                <a:srgbClr val="0000CC"/>
                              </a:solidFill>
                              <a:latin typeface="Cambria Math" panose="02040503050406030204" pitchFamily="18" charset="0"/>
                              <a:ea typeface="MS PGothic" pitchFamily="34" charset="-128"/>
                            </a:rPr>
                          </m:ctrlPr>
                        </m:dPr>
                        <m:e>
                          <m:r>
                            <a:rPr kumimoji="1" lang="pl-PL" sz="2000" i="1" noProof="1">
                              <a:solidFill>
                                <a:srgbClr val="0000CC"/>
                              </a:solidFill>
                              <a:latin typeface="Cambria Math" panose="02040503050406030204" pitchFamily="18" charset="0"/>
                              <a:ea typeface="MS PGothic" pitchFamily="34" charset="-128"/>
                            </a:rPr>
                            <m:t>𝑥</m:t>
                          </m:r>
                        </m:e>
                      </m:d>
                      <m:r>
                        <a:rPr kumimoji="1" lang="pl-PL" sz="2000" b="0" i="1" noProof="1" smtClean="0">
                          <a:solidFill>
                            <a:srgbClr val="0000CC"/>
                          </a:solidFill>
                          <a:latin typeface="Cambria Math" panose="02040503050406030204" pitchFamily="18" charset="0"/>
                          <a:ea typeface="MS PGothic" pitchFamily="34" charset="-128"/>
                        </a:rPr>
                        <m:t>].</m:t>
                      </m:r>
                    </m:oMath>
                  </m:oMathPara>
                </a14:m>
                <a:endParaRPr kumimoji="1" lang="pl-PL" sz="2000" b="0" i="0" u="none" strike="noStrike" kern="1200" cap="none" spc="0" normalizeH="0" baseline="0" noProof="1">
                  <a:ln>
                    <a:noFill/>
                  </a:ln>
                  <a:solidFill>
                    <a:srgbClr val="0000CC"/>
                  </a:solidFill>
                  <a:effectLst/>
                  <a:uLnTx/>
                  <a:uFillTx/>
                  <a:latin typeface="Arial" charset="0"/>
                  <a:ea typeface="MS PGothic" pitchFamily="34" charset="-128"/>
                  <a:cs typeface="+mn-cs"/>
                </a:endParaRPr>
              </a:p>
            </p:txBody>
          </p:sp>
        </mc:Choice>
        <mc:Fallback xmlns="">
          <p:sp>
            <p:nvSpPr>
              <p:cNvPr id="4" name="pole tekstowe 3">
                <a:extLst>
                  <a:ext uri="{FF2B5EF4-FFF2-40B4-BE49-F238E27FC236}">
                    <a16:creationId xmlns:a16="http://schemas.microsoft.com/office/drawing/2014/main" id="{1E48D26C-7285-1289-869C-5623CE18E974}"/>
                  </a:ext>
                </a:extLst>
              </p:cNvPr>
              <p:cNvSpPr txBox="1">
                <a:spLocks noRot="1" noChangeAspect="1" noMove="1" noResize="1" noEditPoints="1" noAdjustHandles="1" noChangeArrowheads="1" noChangeShapeType="1" noTextEdit="1"/>
              </p:cNvSpPr>
              <p:nvPr/>
            </p:nvSpPr>
            <p:spPr>
              <a:xfrm>
                <a:off x="51861" y="3244111"/>
                <a:ext cx="8926329" cy="2862322"/>
              </a:xfrm>
              <a:prstGeom prst="rect">
                <a:avLst/>
              </a:prstGeom>
              <a:blipFill>
                <a:blip r:embed="rId3"/>
                <a:stretch>
                  <a:fillRect l="-751" t="-1064" b="-1702"/>
                </a:stretch>
              </a:blipFill>
            </p:spPr>
            <p:txBody>
              <a:bodyPr/>
              <a:lstStyle/>
              <a:p>
                <a:r>
                  <a:rPr lang="en-US">
                    <a:noFill/>
                  </a:rPr>
                  <a:t> </a:t>
                </a:r>
              </a:p>
            </p:txBody>
          </p:sp>
        </mc:Fallback>
      </mc:AlternateContent>
      <p:sp>
        <p:nvSpPr>
          <p:cNvPr id="2" name="Symbol zastępczy numeru slajdu 1">
            <a:extLst>
              <a:ext uri="{FF2B5EF4-FFF2-40B4-BE49-F238E27FC236}">
                <a16:creationId xmlns="" xmlns:a16="http://schemas.microsoft.com/office/drawing/2014/main" id="{664D9AA0-714C-6FBE-61CF-A61BCE2FE492}"/>
              </a:ext>
            </a:extLst>
          </p:cNvPr>
          <p:cNvSpPr>
            <a:spLocks noGrp="1"/>
          </p:cNvSpPr>
          <p:nvPr>
            <p:ph type="sldNum" sz="quarter" idx="12"/>
          </p:nvPr>
        </p:nvSpPr>
        <p:spPr>
          <a:xfrm>
            <a:off x="8244408" y="6237313"/>
            <a:ext cx="442392" cy="35684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02E777F-298D-4C96-825C-3DC57E52C55E}" type="slidenum">
              <a:rPr kumimoji="0" lang="pl-PL"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pl-PL" sz="1400" b="0" i="0" u="none" strike="noStrike" kern="1200" cap="none" spc="0" normalizeH="0" baseline="0" noProof="0" dirty="0">
              <a:ln>
                <a:noFill/>
              </a:ln>
              <a:solidFill>
                <a:prstClr val="black"/>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5" name="pole tekstowe 4">
                <a:extLst>
                  <a:ext uri="{FF2B5EF4-FFF2-40B4-BE49-F238E27FC236}">
                    <a16:creationId xmlns="" xmlns:a16="http://schemas.microsoft.com/office/drawing/2014/main" id="{E5AFC259-1C76-89B4-5715-0A8EE2869192}"/>
                  </a:ext>
                </a:extLst>
              </p:cNvPr>
              <p:cNvSpPr txBox="1"/>
              <p:nvPr/>
            </p:nvSpPr>
            <p:spPr>
              <a:xfrm>
                <a:off x="133062" y="1145868"/>
                <a:ext cx="8773332" cy="2154436"/>
              </a:xfrm>
              <a:prstGeom prst="rect">
                <a:avLst/>
              </a:prstGeom>
              <a:noFill/>
            </p:spPr>
            <p:txBody>
              <a:bodyPr wrap="square" lIns="0" tIns="0" rIns="0" bIns="0"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For</m:t>
                      </m:r>
                      <m:r>
                        <m:rPr>
                          <m:nor/>
                        </m:rPr>
                        <a:rPr kumimoji="1" lang="pl-PL"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r>
                        <m:rPr>
                          <m:nor/>
                        </m:rPr>
                        <a:rPr kumimoji="1" lang="en-US" sz="2000" b="0" i="0"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given</m:t>
                      </m:r>
                      <m:r>
                        <a:rPr kumimoji="1" lang="pl-PL" sz="2000" b="0" i="1" u="none" strike="noStrike" kern="1200" cap="none" spc="0" normalizeH="0" baseline="0" noProof="0" dirty="0" smtClean="0">
                          <a:ln>
                            <a:noFill/>
                          </a:ln>
                          <a:solidFill>
                            <a:srgbClr val="0000CC"/>
                          </a:solidFill>
                          <a:effectLst/>
                          <a:uLnTx/>
                          <a:uFillTx/>
                          <a:latin typeface="Cambria Math" panose="02040503050406030204" pitchFamily="18" charset="0"/>
                          <a:ea typeface="Cambria Math" panose="02040503050406030204" pitchFamily="18" charset="0"/>
                        </a:rPr>
                        <m:t> </m:t>
                      </m:r>
                    </m:oMath>
                  </m:oMathPara>
                </a14:m>
                <a:endPar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𝐷𝑆</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p>
              <a:p>
                <a:pPr lvl="0">
                  <a:defRPr/>
                </a:pPr>
                <a:r>
                  <a:rPr kumimoji="1" lang="pl-PL" sz="2000" b="0" i="0" u="none" strike="noStrike" kern="1200" cap="none" spc="0" normalizeH="0" noProof="0" dirty="0">
                    <a:ln>
                      <a:noFill/>
                    </a:ln>
                    <a:solidFill>
                      <a:srgbClr val="0000CC"/>
                    </a:solidFill>
                    <a:effectLst/>
                    <a:uLnTx/>
                    <a:uFillTx/>
                    <a:latin typeface="Cambria Math" panose="02040503050406030204" pitchFamily="18" charset="0"/>
                    <a:ea typeface="MS PGothic" pitchFamily="34" charset="-128"/>
                  </a:rPr>
                  <a:t>               </a:t>
                </a:r>
                <a:r>
                  <a:rPr kumimoji="1" lang="pl-PL" sz="2000" b="0" i="0" u="none" strike="noStrike" kern="1200" cap="none" spc="0" normalizeH="0" noProof="0" dirty="0" err="1">
                    <a:ln>
                      <a:noFill/>
                    </a:ln>
                    <a:solidFill>
                      <a:srgbClr val="0000CC"/>
                    </a:solidFill>
                    <a:effectLst/>
                    <a:uLnTx/>
                    <a:uFillTx/>
                    <a:latin typeface="Cambria Math" panose="02040503050406030204" pitchFamily="18" charset="0"/>
                    <a:ea typeface="MS PGothic" pitchFamily="34" charset="-128"/>
                  </a:rPr>
                  <a:t>where</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d : U </a:t>
                </a:r>
                <a14:m>
                  <m:oMath xmlns:m="http://schemas.openxmlformats.org/officeDocument/2006/math">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m:t>
                    </m:r>
                  </m:oMath>
                </a14:m>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0,1</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r>
                  <a:rPr kumimoji="1" lang="en-US"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fuzzy decision</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r>
                  <a:rPr kumimoji="1" lang="pl-PL" sz="2000" dirty="0">
                    <a:solidFill>
                      <a:srgbClr val="0000CC"/>
                    </a:solidFill>
                    <a:latin typeface="Cambria Math" panose="02040503050406030204" pitchFamily="18" charset="0"/>
                    <a:ea typeface="MS PGothic" pitchFamily="34" charset="-128"/>
                  </a:rPr>
                  <a:t> </a:t>
                </a:r>
                <a14:m>
                  <m:oMath xmlns:m="http://schemas.openxmlformats.org/officeDocument/2006/math">
                    <m:sSub>
                      <m:sSub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sSubPr>
                      <m:e>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𝐺𝐴</m:t>
                        </m:r>
                      </m:e>
                      <m: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𝐼𝑆</m:t>
                        </m:r>
                      </m:sub>
                    </m:sSub>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algebra</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granules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generated</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from</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partitions</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of</m:t>
                    </m:r>
                    <m:r>
                      <a:rPr kumimoji="1" lang="pl-PL" sz="2000" b="0" i="0"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𝑈</m:t>
                    </m:r>
                    <m:r>
                      <a:rPr kumimoji="1" lang="pl-PL" sz="2000" b="0" i="1" u="none" strike="noStrike" kern="1200" cap="none" spc="0" normalizeH="0" baseline="0" noProof="0" smtClean="0">
                        <a:ln>
                          <a:noFill/>
                        </a:ln>
                        <a:solidFill>
                          <a:srgbClr val="0000CC"/>
                        </a:solidFill>
                        <a:effectLst/>
                        <a:uLnTx/>
                        <a:uFillTx/>
                        <a:latin typeface="Cambria Math" panose="02040503050406030204" pitchFamily="18" charset="0"/>
                        <a:ea typeface="MS PGothic" pitchFamily="34" charset="-128"/>
                      </a:rPr>
                      <m:t> </m:t>
                    </m:r>
                  </m:oMath>
                </a14:m>
                <a:r>
                  <a:rPr kumimoji="1" lang="pl-PL" sz="2000" b="0" i="0" u="none" strike="noStrike" kern="1200" cap="none" spc="0" normalizeH="0" baseline="0" noProof="0" dirty="0" err="1">
                    <a:ln>
                      <a:noFill/>
                    </a:ln>
                    <a:solidFill>
                      <a:srgbClr val="0000CC"/>
                    </a:solidFill>
                    <a:effectLst/>
                    <a:uLnTx/>
                    <a:uFillTx/>
                    <a:latin typeface="Cambria Math" panose="02040503050406030204" pitchFamily="18" charset="0"/>
                    <a:ea typeface="MS PGothic" pitchFamily="34" charset="-128"/>
                  </a:rPr>
                  <a:t>defined</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 </a:t>
                </a:r>
                <a14:m>
                  <m:oMath xmlns:m="http://schemas.openxmlformats.org/officeDocument/2006/math">
                    <m:r>
                      <a:rPr kumimoji="1" lang="pl-PL" sz="2000" b="0" i="0" noProof="1" smtClean="0">
                        <a:solidFill>
                          <a:srgbClr val="0000CC"/>
                        </a:solidFill>
                        <a:latin typeface="Cambria Math" panose="02040503050406030204" pitchFamily="18" charset="0"/>
                        <a:ea typeface="Cambria Math" panose="02040503050406030204" pitchFamily="18" charset="0"/>
                      </a:rPr>
                      <m:t>                            </m:t>
                    </m:r>
                    <m:r>
                      <m:rPr>
                        <m:sty m:val="p"/>
                      </m:rPr>
                      <a:rPr kumimoji="1" lang="pl-PL" sz="2000" b="0" i="0" noProof="1" smtClean="0">
                        <a:solidFill>
                          <a:srgbClr val="0000CC"/>
                        </a:solidFill>
                        <a:latin typeface="Cambria Math" panose="02040503050406030204" pitchFamily="18" charset="0"/>
                        <a:ea typeface="Cambria Math" panose="02040503050406030204" pitchFamily="18" charset="0"/>
                      </a:rPr>
                      <m:t>for</m:t>
                    </m:r>
                    <m:r>
                      <a:rPr kumimoji="1" lang="pl-PL" sz="2000" b="0" i="0" noProof="1" smtClean="0">
                        <a:solidFill>
                          <a:srgbClr val="0000CC"/>
                        </a:solidFill>
                        <a:latin typeface="Cambria Math" panose="02040503050406030204" pitchFamily="18" charset="0"/>
                        <a:ea typeface="Cambria Math" panose="02040503050406030204" pitchFamily="18" charset="0"/>
                      </a:rPr>
                      <m:t> </m:t>
                    </m:r>
                    <m:r>
                      <a:rPr kumimoji="1" lang="pl-PL" sz="2000" i="1" noProof="1">
                        <a:solidFill>
                          <a:srgbClr val="0000CC"/>
                        </a:solidFill>
                        <a:latin typeface="Cambria Math" panose="02040503050406030204" pitchFamily="18" charset="0"/>
                        <a:ea typeface="Cambria Math" panose="02040503050406030204" pitchFamily="18" charset="0"/>
                      </a:rPr>
                      <m:t>𝑎</m:t>
                    </m:r>
                    <m:r>
                      <a:rPr kumimoji="1" lang="pl-PL" sz="2000" i="1" noProof="1">
                        <a:solidFill>
                          <a:srgbClr val="0000CC"/>
                        </a:solidFill>
                        <a:latin typeface="Cambria Math" panose="02040503050406030204" pitchFamily="18" charset="0"/>
                        <a:ea typeface="Cambria Math" panose="02040503050406030204" pitchFamily="18" charset="0"/>
                      </a:rPr>
                      <m:t>∈</m:t>
                    </m:r>
                    <m:r>
                      <a:rPr kumimoji="1" lang="pl-PL" sz="2000" i="1" noProof="1">
                        <a:solidFill>
                          <a:srgbClr val="0000CC"/>
                        </a:solidFill>
                        <a:latin typeface="Cambria Math" panose="02040503050406030204" pitchFamily="18" charset="0"/>
                        <a:ea typeface="Cambria Math" panose="02040503050406030204" pitchFamily="18" charset="0"/>
                      </a:rPr>
                      <m:t>𝐴</m:t>
                    </m:r>
                    <m:r>
                      <a:rPr kumimoji="1" lang="pl-PL" sz="2000" i="1" noProof="1">
                        <a:solidFill>
                          <a:srgbClr val="0000CC"/>
                        </a:solidFill>
                        <a:latin typeface="Cambria Math" panose="02040503050406030204" pitchFamily="18" charset="0"/>
                        <a:ea typeface="Cambria Math" panose="02040503050406030204" pitchFamily="18" charset="0"/>
                      </a:rPr>
                      <m:t> </m:t>
                    </m:r>
                  </m:oMath>
                </a14:m>
                <a:r>
                  <a:rPr kumimoji="1" lang="pl-PL" sz="2000" dirty="0">
                    <a:solidFill>
                      <a:srgbClr val="0000CC"/>
                    </a:solidFill>
                    <a:latin typeface="Cambria Math" panose="02040503050406030204" pitchFamily="18" charset="0"/>
                    <a:ea typeface="MS PGothic" pitchFamily="34" charset="-128"/>
                  </a:rPr>
                  <a:t>by </a:t>
                </a:r>
                <a:r>
                  <a:rPr kumimoji="1" lang="pl-PL" sz="2000" i="1" dirty="0">
                    <a:solidFill>
                      <a:srgbClr val="0000CC"/>
                    </a:solidFill>
                    <a:latin typeface="Cambria Math" panose="02040503050406030204" pitchFamily="18" charset="0"/>
                    <a:ea typeface="MS PGothic" pitchFamily="34" charset="-128"/>
                  </a:rPr>
                  <a:t>I</a:t>
                </a:r>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ND(a)</a:t>
                </a:r>
                <a14:m>
                  <m:oMath xmlns:m="http://schemas.openxmlformats.org/officeDocument/2006/math">
                    <m:r>
                      <a:rPr kumimoji="1" lang="pl-PL" sz="2000" b="0" i="1"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and</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their</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intersections</m:t>
                    </m:r>
                    <m:r>
                      <a:rPr kumimoji="1" lang="pl-PL" sz="2000" b="0" i="0" u="none" strike="noStrike" kern="1200" cap="none" spc="0" normalizeH="0" baseline="0" noProof="1" smtClean="0">
                        <a:ln>
                          <a:noFill/>
                        </a:ln>
                        <a:solidFill>
                          <a:srgbClr val="0000CC"/>
                        </a:solidFill>
                        <a:effectLst/>
                        <a:uLnTx/>
                        <a:uFillTx/>
                        <a:latin typeface="Cambria Math" panose="02040503050406030204" pitchFamily="18" charset="0"/>
                        <a:ea typeface="Cambria Math" panose="02040503050406030204" pitchFamily="18" charset="0"/>
                      </a:rPr>
                      <m:t> (</m:t>
                    </m:r>
                    <m:r>
                      <m:rPr>
                        <m:sty m:val="p"/>
                      </m:rPr>
                      <a:rPr kumimoji="1" lang="pl-PL" sz="2000" noProof="1">
                        <a:solidFill>
                          <a:srgbClr val="0000CC"/>
                        </a:solidFill>
                        <a:latin typeface="Cambria Math" panose="02040503050406030204" pitchFamily="18" charset="0"/>
                        <a:ea typeface="Cambria Math" panose="02040503050406030204" pitchFamily="18" charset="0"/>
                      </a:rPr>
                      <m:t>i</m:t>
                    </m:r>
                    <m:r>
                      <a:rPr kumimoji="1" lang="pl-PL" sz="2000" noProof="1">
                        <a:solidFill>
                          <a:srgbClr val="0000CC"/>
                        </a:solidFill>
                        <a:latin typeface="Cambria Math" panose="02040503050406030204" pitchFamily="18" charset="0"/>
                        <a:ea typeface="Cambria Math" panose="02040503050406030204" pitchFamily="18" charset="0"/>
                      </a:rPr>
                      <m:t>.</m:t>
                    </m:r>
                    <m:r>
                      <m:rPr>
                        <m:sty m:val="p"/>
                      </m:rPr>
                      <a:rPr kumimoji="1" lang="pl-PL" sz="2000" noProof="1">
                        <a:solidFill>
                          <a:srgbClr val="0000CC"/>
                        </a:solidFill>
                        <a:latin typeface="Cambria Math" panose="02040503050406030204" pitchFamily="18" charset="0"/>
                        <a:ea typeface="Cambria Math" panose="02040503050406030204" pitchFamily="18" charset="0"/>
                      </a:rPr>
                      <m:t>e</m:t>
                    </m:r>
                    <m:r>
                      <a:rPr kumimoji="1" lang="pl-PL" sz="2000" noProof="1">
                        <a:solidFill>
                          <a:srgbClr val="0000CC"/>
                        </a:solidFill>
                        <a:latin typeface="Cambria Math" panose="02040503050406030204" pitchFamily="18" charset="0"/>
                        <a:ea typeface="Cambria Math" panose="02040503050406030204" pitchFamily="18" charset="0"/>
                      </a:rPr>
                      <m:t>.   </m:t>
                    </m:r>
                    <m:r>
                      <m:rPr>
                        <m:sty m:val="p"/>
                      </m:rPr>
                      <a:rPr kumimoji="1" lang="pl-PL" sz="2000">
                        <a:solidFill>
                          <a:srgbClr val="0000CC"/>
                        </a:solidFill>
                        <a:latin typeface="Cambria Math" panose="02040503050406030204" pitchFamily="18" charset="0"/>
                        <a:ea typeface="MS PGothic" pitchFamily="34" charset="-128"/>
                      </a:rPr>
                      <m:t>the</m:t>
                    </m:r>
                    <m:r>
                      <a:rPr kumimoji="1" lang="pl-PL" sz="2000">
                        <a:solidFill>
                          <a:srgbClr val="0000CC"/>
                        </a:solidFill>
                        <a:latin typeface="Cambria Math" panose="02040503050406030204" pitchFamily="18" charset="0"/>
                        <a:ea typeface="MS PGothic" pitchFamily="34" charset="-128"/>
                      </a:rPr>
                      <m:t> </m:t>
                    </m:r>
                    <m:r>
                      <m:rPr>
                        <m:sty m:val="p"/>
                      </m:rPr>
                      <a:rPr kumimoji="1" lang="pl-PL" sz="2000">
                        <a:solidFill>
                          <a:srgbClr val="0000CC"/>
                        </a:solidFill>
                        <a:latin typeface="Cambria Math" panose="02040503050406030204" pitchFamily="18" charset="0"/>
                        <a:ea typeface="MS PGothic" pitchFamily="34" charset="-128"/>
                      </a:rPr>
                      <m:t>family</m:t>
                    </m:r>
                    <m:r>
                      <a:rPr kumimoji="1" lang="pl-PL" sz="2000">
                        <a:solidFill>
                          <a:srgbClr val="0000CC"/>
                        </a:solidFill>
                        <a:latin typeface="Cambria Math" panose="02040503050406030204" pitchFamily="18" charset="0"/>
                        <a:ea typeface="MS PGothic" pitchFamily="34" charset="-128"/>
                      </a:rPr>
                      <m:t> </m:t>
                    </m:r>
                    <m:r>
                      <m:rPr>
                        <m:sty m:val="p"/>
                      </m:rPr>
                      <a:rPr kumimoji="1" lang="pl-PL" sz="2000">
                        <a:solidFill>
                          <a:srgbClr val="0000CC"/>
                        </a:solidFill>
                        <a:latin typeface="Cambria Math" panose="02040503050406030204" pitchFamily="18" charset="0"/>
                        <a:ea typeface="MS PGothic" pitchFamily="34" charset="-128"/>
                      </a:rPr>
                      <m:t>of</m:t>
                    </m:r>
                    <m:r>
                      <a:rPr kumimoji="1" lang="pl-PL" sz="2000">
                        <a:solidFill>
                          <a:srgbClr val="0000CC"/>
                        </a:solidFill>
                        <a:latin typeface="Cambria Math" panose="02040503050406030204" pitchFamily="18" charset="0"/>
                        <a:ea typeface="MS PGothic" pitchFamily="34" charset="-128"/>
                      </a:rPr>
                      <m:t> </m:t>
                    </m:r>
                  </m:oMath>
                </a14:m>
                <a:endParaRPr kumimoji="1" lang="pl-PL" sz="2000" b="0" i="0" u="none" strike="noStrike" kern="1200" cap="none" spc="0" normalizeH="0" baseline="0" noProof="1">
                  <a:ln>
                    <a:noFill/>
                  </a:ln>
                  <a:solidFill>
                    <a:srgbClr val="0000CC"/>
                  </a:solidFill>
                  <a:effectLst/>
                  <a:uLnTx/>
                  <a:uFillTx/>
                  <a:latin typeface="Cambria Math" panose="02040503050406030204" pitchFamily="18" charset="0"/>
                  <a:ea typeface="Cambria Math" panose="020405030504060302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1" lang="pl-PL" sz="2000" b="0" u="none" strike="noStrike" kern="1200" cap="none" spc="0" normalizeH="0" baseline="0" noProof="0" dirty="0">
                    <a:ln>
                      <a:noFill/>
                    </a:ln>
                    <a:solidFill>
                      <a:srgbClr val="0000CC"/>
                    </a:solidFill>
                    <a:effectLst/>
                    <a:uLnTx/>
                    <a:uFillTx/>
                    <a:ea typeface="MS PGothic" pitchFamily="34" charset="-128"/>
                  </a:rPr>
                  <a:t>                      </a:t>
                </a:r>
                <a14:m>
                  <m:oMath xmlns:m="http://schemas.openxmlformats.org/officeDocument/2006/math">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partitions</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defined</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by</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𝐼𝑁𝐷</m:t>
                    </m:r>
                    <m:d>
                      <m:dPr>
                        <m:ctrlP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ctrlPr>
                      </m:dPr>
                      <m:e>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𝐵</m:t>
                        </m:r>
                      </m:e>
                    </m:d>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m:rPr>
                        <m:sty m:val="p"/>
                      </m:rP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where</m:t>
                    </m:r>
                    <m:r>
                      <a:rPr kumimoji="1" lang="pl-PL" sz="2000" b="0" i="0"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𝐵</m:t>
                    </m:r>
                    <m:r>
                      <a:rPr kumimoji="1" lang="pl-PL" sz="2000" b="0" i="1" u="none" strike="noStrike" kern="1200" cap="none" spc="0" normalizeH="0" baseline="0" noProof="0">
                        <a:ln>
                          <a:noFill/>
                        </a:ln>
                        <a:solidFill>
                          <a:srgbClr val="0000CC"/>
                        </a:solidFill>
                        <a:effectLst/>
                        <a:uLnTx/>
                        <a:uFillTx/>
                        <a:latin typeface="Cambria Math" panose="02040503050406030204" pitchFamily="18" charset="0"/>
                        <a:ea typeface="MS PGothic" pitchFamily="34" charset="-128"/>
                      </a:rPr>
                      <m:t> ⊆</m:t>
                    </m:r>
                  </m:oMath>
                </a14:m>
                <a:r>
                  <a:rPr kumimoji="1" lang="pl-PL" sz="2000" b="0" i="1"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a:t>
                </a:r>
                <a:r>
                  <a:rPr kumimoji="1" lang="pl-PL" sz="2000" b="0" i="0" u="none" strike="noStrike" kern="1200" cap="none" spc="0" normalizeH="0" baseline="0" noProof="0" dirty="0">
                    <a:ln>
                      <a:noFill/>
                    </a:ln>
                    <a:solidFill>
                      <a:srgbClr val="0000CC"/>
                    </a:solidFill>
                    <a:effectLst/>
                    <a:uLnTx/>
                    <a:uFillTx/>
                    <a:latin typeface="Cambria Math" panose="02040503050406030204" pitchFamily="18" charset="0"/>
                    <a:ea typeface="MS PGothic" pitchFamily="34" charset="-128"/>
                  </a:rPr>
                  <a:t>);</a:t>
                </a:r>
              </a:p>
              <a:p>
                <a:r>
                  <a:rPr kumimoji="1" lang="pl-PL" sz="2000" dirty="0">
                    <a:solidFill>
                      <a:srgbClr val="0000CC"/>
                    </a:solidFill>
                    <a:latin typeface="Cambria Math" panose="02040503050406030204" pitchFamily="18" charset="0"/>
                    <a:ea typeface="MS PGothic" pitchFamily="34" charset="-128"/>
                  </a:rPr>
                  <a:t>         </a:t>
                </a:r>
                <a:r>
                  <a:rPr kumimoji="1" lang="pl-PL" sz="2000" dirty="0">
                    <a:solidFill>
                      <a:srgbClr val="0000CC"/>
                    </a:solidFill>
                    <a:latin typeface="Cambria Math" panose="02040503050406030204" pitchFamily="18" charset="0"/>
                    <a:ea typeface="Cambria Math" panose="02040503050406030204" pitchFamily="18" charset="0"/>
                  </a:rPr>
                  <a:t>and a </a:t>
                </a:r>
                <a:r>
                  <a:rPr kumimoji="1" lang="en-US" sz="2000" dirty="0">
                    <a:solidFill>
                      <a:srgbClr val="0000CC"/>
                    </a:solidFill>
                    <a:latin typeface="Cambria Math" panose="02040503050406030204" pitchFamily="18" charset="0"/>
                    <a:ea typeface="Cambria Math" panose="02040503050406030204" pitchFamily="18" charset="0"/>
                  </a:rPr>
                  <a:t>quality threshold </a:t>
                </a:r>
                <a14:m>
                  <m:oMath xmlns:m="http://schemas.openxmlformats.org/officeDocument/2006/math">
                    <m:r>
                      <a:rPr kumimoji="1" lang="el-GR" sz="2000" i="1">
                        <a:solidFill>
                          <a:srgbClr val="0000CC"/>
                        </a:solidFill>
                        <a:latin typeface="Cambria Math" panose="02040503050406030204" pitchFamily="18" charset="0"/>
                        <a:ea typeface="Cambria Math" panose="02040503050406030204" pitchFamily="18" charset="0"/>
                      </a:rPr>
                      <m:t>𝜀</m:t>
                    </m:r>
                    <m:r>
                      <a:rPr kumimoji="1" lang="el-GR" sz="2000" i="1">
                        <a:solidFill>
                          <a:srgbClr val="0000CC"/>
                        </a:solidFill>
                        <a:latin typeface="Cambria Math" panose="02040503050406030204" pitchFamily="18" charset="0"/>
                        <a:ea typeface="Cambria Math" panose="02040503050406030204" pitchFamily="18" charset="0"/>
                      </a:rPr>
                      <m:t>∈</m:t>
                    </m:r>
                    <m:d>
                      <m:dPr>
                        <m:endChr m:val="]"/>
                        <m:ctrlPr>
                          <a:rPr kumimoji="1" lang="pl-PL" sz="2000" i="1">
                            <a:solidFill>
                              <a:srgbClr val="0000CC"/>
                            </a:solidFill>
                            <a:latin typeface="Cambria Math" panose="02040503050406030204" pitchFamily="18" charset="0"/>
                            <a:ea typeface="Cambria Math" panose="02040503050406030204" pitchFamily="18" charset="0"/>
                          </a:rPr>
                        </m:ctrlPr>
                      </m:dPr>
                      <m:e>
                        <m:r>
                          <a:rPr kumimoji="1" lang="pl-PL" sz="2000" i="1">
                            <a:solidFill>
                              <a:srgbClr val="0000CC"/>
                            </a:solidFill>
                            <a:latin typeface="Cambria Math" panose="02040503050406030204" pitchFamily="18" charset="0"/>
                            <a:ea typeface="Cambria Math" panose="02040503050406030204" pitchFamily="18" charset="0"/>
                          </a:rPr>
                          <m:t>0,0.5</m:t>
                        </m:r>
                      </m:e>
                    </m:d>
                    <m:r>
                      <a:rPr kumimoji="1" lang="pl-PL" sz="2000" i="1">
                        <a:solidFill>
                          <a:srgbClr val="0000CC"/>
                        </a:solidFill>
                        <a:latin typeface="Cambria Math" panose="02040503050406030204" pitchFamily="18" charset="0"/>
                        <a:ea typeface="Cambria Math" panose="02040503050406030204" pitchFamily="18" charset="0"/>
                      </a:rPr>
                      <m:t> </m:t>
                    </m:r>
                  </m:oMath>
                </a14:m>
                <a:endParaRPr kumimoji="1" lang="pl-PL" sz="2000" noProof="1">
                  <a:solidFill>
                    <a:srgbClr val="0000CC"/>
                  </a:solidFill>
                  <a:latin typeface="Cambria Math" panose="02040503050406030204" pitchFamily="18" charset="0"/>
                  <a:ea typeface="Cambria Math" panose="02040503050406030204" pitchFamily="18" charset="0"/>
                </a:endParaRPr>
              </a:p>
            </p:txBody>
          </p:sp>
        </mc:Choice>
        <mc:Fallback xmlns="">
          <p:sp>
            <p:nvSpPr>
              <p:cNvPr id="5" name="pole tekstowe 4">
                <a:extLst>
                  <a:ext uri="{FF2B5EF4-FFF2-40B4-BE49-F238E27FC236}">
                    <a16:creationId xmlns:a16="http://schemas.microsoft.com/office/drawing/2014/main" id="{E5AFC259-1C76-89B4-5715-0A8EE2869192}"/>
                  </a:ext>
                </a:extLst>
              </p:cNvPr>
              <p:cNvSpPr txBox="1">
                <a:spLocks noRot="1" noChangeAspect="1" noMove="1" noResize="1" noEditPoints="1" noAdjustHandles="1" noChangeArrowheads="1" noChangeShapeType="1" noTextEdit="1"/>
              </p:cNvSpPr>
              <p:nvPr/>
            </p:nvSpPr>
            <p:spPr>
              <a:xfrm>
                <a:off x="133062" y="1145868"/>
                <a:ext cx="8773332" cy="2154436"/>
              </a:xfrm>
              <a:prstGeom prst="rect">
                <a:avLst/>
              </a:prstGeom>
              <a:blipFill>
                <a:blip r:embed="rId4"/>
                <a:stretch>
                  <a:fillRect l="-1042" b="-6232"/>
                </a:stretch>
              </a:blipFill>
            </p:spPr>
            <p:txBody>
              <a:bodyPr/>
              <a:lstStyle/>
              <a:p>
                <a:r>
                  <a:rPr lang="en-US">
                    <a:noFill/>
                  </a:rPr>
                  <a:t> </a:t>
                </a:r>
              </a:p>
            </p:txBody>
          </p:sp>
        </mc:Fallback>
      </mc:AlternateContent>
      <p:sp>
        <p:nvSpPr>
          <p:cNvPr id="6" name="pole tekstowe 5">
            <a:extLst>
              <a:ext uri="{FF2B5EF4-FFF2-40B4-BE49-F238E27FC236}">
                <a16:creationId xmlns="" xmlns:a16="http://schemas.microsoft.com/office/drawing/2014/main" id="{922057DB-9095-36A7-1BEC-F021BCA1CF90}"/>
              </a:ext>
            </a:extLst>
          </p:cNvPr>
          <p:cNvSpPr txBox="1"/>
          <p:nvPr/>
        </p:nvSpPr>
        <p:spPr>
          <a:xfrm>
            <a:off x="0" y="6050239"/>
            <a:ext cx="8773332" cy="830997"/>
          </a:xfrm>
          <a:prstGeom prst="rect">
            <a:avLst/>
          </a:prstGeom>
          <a:noFill/>
        </p:spPr>
        <p:txBody>
          <a:bodyPr wrap="square" rtlCol="0">
            <a:spAutoFit/>
          </a:bodyPr>
          <a:lstStyle/>
          <a:p>
            <a:r>
              <a:rPr lang="en-US" sz="1600" i="1" dirty="0">
                <a:solidFill>
                  <a:srgbClr val="0000CC"/>
                </a:solidFill>
              </a:rPr>
              <a:t>J. G. Bazan, A. </a:t>
            </a:r>
            <a:r>
              <a:rPr lang="en-US" sz="1600" i="1" dirty="0" err="1">
                <a:solidFill>
                  <a:srgbClr val="0000CC"/>
                </a:solidFill>
              </a:rPr>
              <a:t>Osmólski</a:t>
            </a:r>
            <a:r>
              <a:rPr lang="en-US" sz="1600" i="1" dirty="0">
                <a:solidFill>
                  <a:srgbClr val="0000CC"/>
                </a:solidFill>
              </a:rPr>
              <a:t>,  A. Skowron, D. </a:t>
            </a:r>
            <a:r>
              <a:rPr lang="en-US" sz="1600" i="1" dirty="0" err="1">
                <a:solidFill>
                  <a:srgbClr val="0000CC"/>
                </a:solidFill>
              </a:rPr>
              <a:t>Ślęzak</a:t>
            </a:r>
            <a:r>
              <a:rPr lang="en-US" sz="1600" i="1" dirty="0">
                <a:solidFill>
                  <a:srgbClr val="0000CC"/>
                </a:solidFill>
              </a:rPr>
              <a:t>, M. S. Szczuka, J. </a:t>
            </a:r>
            <a:r>
              <a:rPr lang="en-US" sz="1600" i="1" dirty="0" err="1">
                <a:solidFill>
                  <a:srgbClr val="0000CC"/>
                </a:solidFill>
              </a:rPr>
              <a:t>Wróblewski</a:t>
            </a:r>
            <a:r>
              <a:rPr lang="en-US" sz="1600" i="1" dirty="0">
                <a:solidFill>
                  <a:srgbClr val="0000CC"/>
                </a:solidFill>
              </a:rPr>
              <a:t>: Rough Set Approach to the Survival Analysis. In: RSCTC Proceedings, LNCS 2475,  pp.  522—529, Springer, 2002. doi.org/10.1007/3-540-45813-1\_69</a:t>
            </a:r>
            <a:endParaRPr lang="pl-PL" sz="1600" i="1" dirty="0">
              <a:solidFill>
                <a:srgbClr val="0000CC"/>
              </a:solidFill>
            </a:endParaRPr>
          </a:p>
        </p:txBody>
      </p:sp>
    </p:spTree>
    <p:extLst>
      <p:ext uri="{BB962C8B-B14F-4D97-AF65-F5344CB8AC3E}">
        <p14:creationId xmlns:p14="http://schemas.microsoft.com/office/powerpoint/2010/main" val="33223104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285A935-B482-A803-0651-5916DA207685}"/>
              </a:ext>
            </a:extLst>
          </p:cNvPr>
          <p:cNvSpPr txBox="1">
            <a:spLocks noChangeArrowheads="1"/>
          </p:cNvSpPr>
          <p:nvPr/>
        </p:nvSpPr>
        <p:spPr bwMode="auto">
          <a:xfrm>
            <a:off x="106845" y="35953"/>
            <a:ext cx="9036496" cy="9854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600" b="1" dirty="0">
                <a:solidFill>
                  <a:schemeClr val="tx2">
                    <a:lumMod val="60000"/>
                    <a:lumOff val="40000"/>
                  </a:schemeClr>
                </a:solidFill>
              </a:rPr>
              <a:t>GENERAL OPTIMIZATION SCHEME OVER GRANULAR CALCULUS</a:t>
            </a:r>
            <a:endParaRPr lang="en-US" sz="3600" b="1" dirty="0">
              <a:solidFill>
                <a:schemeClr val="tx2">
                  <a:lumMod val="60000"/>
                  <a:lumOff val="40000"/>
                </a:schemeClr>
              </a:solidFill>
              <a:latin typeface="+mn-lt"/>
            </a:endParaRPr>
          </a:p>
        </p:txBody>
      </p:sp>
      <p:sp>
        <p:nvSpPr>
          <p:cNvPr id="2" name="Symbol zastępczy numeru slajdu 1">
            <a:extLst>
              <a:ext uri="{FF2B5EF4-FFF2-40B4-BE49-F238E27FC236}">
                <a16:creationId xmlns=""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83</a:t>
            </a:fld>
            <a:endParaRPr lang="pl-PL"/>
          </a:p>
        </p:txBody>
      </p:sp>
      <mc:AlternateContent xmlns:mc="http://schemas.openxmlformats.org/markup-compatibility/2006" xmlns:a14="http://schemas.microsoft.com/office/drawing/2010/main">
        <mc:Choice Requires="a14">
          <p:sp>
            <p:nvSpPr>
              <p:cNvPr id="3" name="pole tekstowe 2"/>
              <p:cNvSpPr txBox="1"/>
              <p:nvPr/>
            </p:nvSpPr>
            <p:spPr>
              <a:xfrm>
                <a:off x="232605" y="1124744"/>
                <a:ext cx="8784976" cy="3576364"/>
              </a:xfrm>
              <a:prstGeom prst="rect">
                <a:avLst/>
              </a:prstGeom>
              <a:noFill/>
            </p:spPr>
            <p:txBody>
              <a:bodyPr wrap="square" rtlCol="0">
                <a:spAutoFit/>
              </a:bodyPr>
              <a:lstStyle/>
              <a:p>
                <a:r>
                  <a:rPr lang="pl-PL" sz="2000" u="sng" dirty="0">
                    <a:solidFill>
                      <a:srgbClr val="0000CC"/>
                    </a:solidFill>
                    <a:latin typeface="Cambria Math" panose="02040503050406030204" pitchFamily="18" charset="0"/>
                    <a:ea typeface="Cambria Math" panose="02040503050406030204" pitchFamily="18" charset="0"/>
                  </a:rPr>
                  <a:t>INPUT</a:t>
                </a:r>
                <a:r>
                  <a:rPr lang="pl-PL" sz="2000" dirty="0">
                    <a:solidFill>
                      <a:srgbClr val="0000CC"/>
                    </a:solidFill>
                    <a:latin typeface="Cambria Math" panose="02040503050406030204" pitchFamily="18" charset="0"/>
                    <a:ea typeface="Cambria Math" panose="02040503050406030204" pitchFamily="18" charset="0"/>
                  </a:rPr>
                  <a:t>:</a:t>
                </a:r>
              </a:p>
              <a:p>
                <a:pPr>
                  <a:tabLst>
                    <a:tab pos="449263" algn="l"/>
                  </a:tabLst>
                </a:pPr>
                <a:r>
                  <a:rPr lang="pl-PL" sz="2000" dirty="0">
                    <a:solidFill>
                      <a:srgbClr val="0000CC"/>
                    </a:solidFill>
                    <a:latin typeface="Cambria Math" panose="02040503050406030204" pitchFamily="18" charset="0"/>
                    <a:ea typeface="Cambria Math" panose="02040503050406030204" pitchFamily="18" charset="0"/>
                  </a:rPr>
                  <a:t>	</a:t>
                </a:r>
                <a:r>
                  <a:rPr lang="en-US" sz="2000" i="1" dirty="0">
                    <a:solidFill>
                      <a:srgbClr val="0000CC"/>
                    </a:solidFill>
                    <a:latin typeface="Cambria Math" panose="02040503050406030204" pitchFamily="18" charset="0"/>
                    <a:ea typeface="Cambria Math" panose="02040503050406030204" pitchFamily="18" charset="0"/>
                  </a:rPr>
                  <a:t>Cal </a:t>
                </a:r>
                <a:r>
                  <a:rPr lang="en-US" sz="2000" dirty="0">
                    <a:solidFill>
                      <a:srgbClr val="0000CC"/>
                    </a:solidFill>
                    <a:latin typeface="Cambria Math" panose="02040503050406030204" pitchFamily="18" charset="0"/>
                    <a:ea typeface="Cambria Math" panose="02040503050406030204" pitchFamily="18" charset="0"/>
                  </a:rPr>
                  <a:t>– granular calculus</a:t>
                </a:r>
                <a:r>
                  <a:rPr lang="pl-PL" sz="2000" dirty="0">
                    <a:solidFill>
                      <a:srgbClr val="0000CC"/>
                    </a:solidFill>
                    <a:latin typeface="Cambria Math" panose="02040503050406030204" pitchFamily="18" charset="0"/>
                    <a:ea typeface="Cambria Math" panose="02040503050406030204" pitchFamily="18" charset="0"/>
                  </a:rPr>
                  <a:t>,</a:t>
                </a:r>
                <a:endParaRPr lang="en-US" sz="2000" dirty="0">
                  <a:solidFill>
                    <a:srgbClr val="0000CC"/>
                  </a:solidFill>
                  <a:latin typeface="Cambria Math" panose="02040503050406030204" pitchFamily="18" charset="0"/>
                  <a:ea typeface="Cambria Math" panose="02040503050406030204" pitchFamily="18" charset="0"/>
                </a:endParaRPr>
              </a:p>
              <a:p>
                <a:pPr defTabSz="538163"/>
                <a:r>
                  <a:rPr lang="en-US"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r>
                      <a:rPr lang="pl-PL" sz="2000" b="0" i="0" smtClean="0">
                        <a:solidFill>
                          <a:srgbClr val="0000CC"/>
                        </a:solidFill>
                        <a:latin typeface="Cambria Math" panose="02040503050406030204" pitchFamily="18" charset="0"/>
                        <a:ea typeface="Cambria Math" panose="02040503050406030204" pitchFamily="18" charset="0"/>
                      </a:rPr>
                      <m:t>   </m:t>
                    </m:r>
                    <m:r>
                      <a:rPr lang="en-US" sz="2000" i="1">
                        <a:solidFill>
                          <a:srgbClr val="0000CC"/>
                        </a:solidFill>
                        <a:latin typeface="Cambria Math" panose="02040503050406030204" pitchFamily="18" charset="0"/>
                        <a:ea typeface="Cambria Math" panose="02040503050406030204" pitchFamily="18" charset="0"/>
                      </a:rPr>
                      <m:t>𝑚</m:t>
                    </m:r>
                    <m:r>
                      <a:rPr lang="en-US" sz="2000" b="0" i="0" smtClean="0">
                        <a:solidFill>
                          <a:srgbClr val="0000CC"/>
                        </a:solidFill>
                        <a:latin typeface="Cambria Math" panose="02040503050406030204" pitchFamily="18" charset="0"/>
                        <a:ea typeface="Cambria Math" panose="02040503050406030204" pitchFamily="18" charset="0"/>
                      </a:rPr>
                      <m:t>:</m:t>
                    </m:r>
                    <m:r>
                      <a:rPr lang="en-US" sz="2000" b="0" i="1" smtClean="0">
                        <a:solidFill>
                          <a:srgbClr val="0000CC"/>
                        </a:solidFill>
                        <a:latin typeface="Cambria Math" panose="02040503050406030204" pitchFamily="18" charset="0"/>
                        <a:ea typeface="Cambria Math" panose="02040503050406030204" pitchFamily="18" charset="0"/>
                      </a:rPr>
                      <m:t>𝐺𝑒𝑛</m:t>
                    </m:r>
                    <m:r>
                      <a:rPr lang="en-US" sz="2000" b="0" i="0" smtClean="0">
                        <a:solidFill>
                          <a:srgbClr val="0000CC"/>
                        </a:solidFill>
                        <a:latin typeface="Cambria Math" panose="02040503050406030204" pitchFamily="18" charset="0"/>
                        <a:ea typeface="Cambria Math" panose="02040503050406030204" pitchFamily="18" charset="0"/>
                      </a:rPr>
                      <m:t>(</m:t>
                    </m:r>
                    <m:r>
                      <a:rPr lang="en-US" sz="2000" b="0" i="1" smtClean="0">
                        <a:solidFill>
                          <a:srgbClr val="0000CC"/>
                        </a:solidFill>
                        <a:latin typeface="Cambria Math" panose="02040503050406030204" pitchFamily="18" charset="0"/>
                        <a:ea typeface="Cambria Math" panose="02040503050406030204" pitchFamily="18" charset="0"/>
                      </a:rPr>
                      <m:t>𝐶𝑎𝑙</m:t>
                    </m:r>
                    <m:r>
                      <a:rPr lang="en-US" sz="2000" b="0" i="0" smtClean="0">
                        <a:solidFill>
                          <a:srgbClr val="0000CC"/>
                        </a:solidFill>
                        <a:latin typeface="Cambria Math" panose="02040503050406030204" pitchFamily="18" charset="0"/>
                        <a:ea typeface="Cambria Math" panose="02040503050406030204" pitchFamily="18" charset="0"/>
                      </a:rPr>
                      <m:t>)</m:t>
                    </m:r>
                    <m:r>
                      <a:rPr lang="en-US" sz="2000" b="0" i="1" smtClean="0">
                        <a:solidFill>
                          <a:srgbClr val="0000CC"/>
                        </a:solidFill>
                        <a:latin typeface="Cambria Math" panose="02040503050406030204" pitchFamily="18" charset="0"/>
                        <a:ea typeface="Cambria Math" panose="02040503050406030204" pitchFamily="18" charset="0"/>
                      </a:rPr>
                      <m:t>→</m:t>
                    </m:r>
                    <m:sSub>
                      <m:sSubPr>
                        <m:ctrlPr>
                          <a:rPr lang="en-US" sz="2000" b="0" i="1" smtClean="0">
                            <a:solidFill>
                              <a:srgbClr val="0000CC"/>
                            </a:solidFill>
                            <a:latin typeface="Cambria Math" panose="02040503050406030204" pitchFamily="18" charset="0"/>
                            <a:ea typeface="Cambria Math" panose="02040503050406030204" pitchFamily="18" charset="0"/>
                          </a:rPr>
                        </m:ctrlPr>
                      </m:sSubPr>
                      <m:e>
                        <m:r>
                          <a:rPr lang="en-US" sz="2000" b="0" i="1" smtClean="0">
                            <a:solidFill>
                              <a:srgbClr val="0000CC"/>
                            </a:solidFill>
                            <a:latin typeface="Cambria Math" panose="02040503050406030204" pitchFamily="18" charset="0"/>
                            <a:ea typeface="Cambria Math" panose="02040503050406030204" pitchFamily="18" charset="0"/>
                          </a:rPr>
                          <m:t>𝑅</m:t>
                        </m:r>
                      </m:e>
                      <m:sub>
                        <m:r>
                          <a:rPr lang="en-US" sz="2000" b="0" i="1" smtClean="0">
                            <a:solidFill>
                              <a:srgbClr val="0000CC"/>
                            </a:solidFill>
                            <a:latin typeface="Cambria Math" panose="02040503050406030204" pitchFamily="18" charset="0"/>
                            <a:ea typeface="Cambria Math" panose="02040503050406030204" pitchFamily="18" charset="0"/>
                          </a:rPr>
                          <m:t>+</m:t>
                        </m:r>
                      </m:sub>
                    </m:sSub>
                  </m:oMath>
                </a14:m>
                <a:r>
                  <a:rPr lang="en-US" sz="2000" i="1" dirty="0">
                    <a:solidFill>
                      <a:srgbClr val="0000CC"/>
                    </a:solidFill>
                    <a:latin typeface="Cambria Math" panose="02040503050406030204" pitchFamily="18" charset="0"/>
                    <a:ea typeface="Cambria Math" panose="02040503050406030204" pitchFamily="18" charset="0"/>
                  </a:rPr>
                  <a:t>, </a:t>
                </a:r>
                <a:endParaRPr lang="pl-PL" sz="2000" i="1" dirty="0">
                  <a:solidFill>
                    <a:srgbClr val="0000CC"/>
                  </a:solidFill>
                  <a:latin typeface="Cambria Math" panose="02040503050406030204" pitchFamily="18" charset="0"/>
                  <a:ea typeface="Cambria Math" panose="02040503050406030204" pitchFamily="18" charset="0"/>
                </a:endParaRPr>
              </a:p>
              <a:p>
                <a:pPr defTabSz="538163"/>
                <a:r>
                  <a:rPr lang="pl-PL" sz="2000" i="1" dirty="0">
                    <a:solidFill>
                      <a:srgbClr val="0000CC"/>
                    </a:solidFill>
                    <a:latin typeface="Cambria Math" panose="02040503050406030204" pitchFamily="18" charset="0"/>
                    <a:ea typeface="Cambria Math" panose="02040503050406030204" pitchFamily="18" charset="0"/>
                  </a:rPr>
                  <a:t>            </a:t>
                </a:r>
                <a:r>
                  <a:rPr lang="en-US" sz="2000" i="1" dirty="0">
                    <a:solidFill>
                      <a:srgbClr val="0000CC"/>
                    </a:solidFill>
                    <a:latin typeface="Cambria Math" panose="02040503050406030204" pitchFamily="18" charset="0"/>
                    <a:ea typeface="Cambria Math" panose="02040503050406030204" pitchFamily="18" charset="0"/>
                  </a:rPr>
                  <a:t>m</a:t>
                </a:r>
                <a:r>
                  <a:rPr lang="en-US" sz="2000" dirty="0">
                    <a:solidFill>
                      <a:srgbClr val="0000CC"/>
                    </a:solidFill>
                    <a:latin typeface="Cambria Math" panose="02040503050406030204" pitchFamily="18" charset="0"/>
                    <a:ea typeface="Cambria Math" panose="02040503050406030204" pitchFamily="18" charset="0"/>
                  </a:rPr>
                  <a:t> </a:t>
                </a:r>
                <a:r>
                  <a:rPr lang="pl-PL" sz="2000" dirty="0">
                    <a:solidFill>
                      <a:srgbClr val="0000CC"/>
                    </a:solidFill>
                    <a:latin typeface="Cambria Math" panose="02040503050406030204" pitchFamily="18" charset="0"/>
                    <a:ea typeface="Cambria Math" panose="02040503050406030204" pitchFamily="18" charset="0"/>
                  </a:rPr>
                  <a:t>-</a:t>
                </a:r>
                <a:r>
                  <a:rPr lang="en-US" sz="2000" dirty="0">
                    <a:solidFill>
                      <a:srgbClr val="0000CC"/>
                    </a:solidFill>
                    <a:latin typeface="Cambria Math" panose="02040503050406030204" pitchFamily="18" charset="0"/>
                    <a:ea typeface="Cambria Math" panose="02040503050406030204" pitchFamily="18" charset="0"/>
                  </a:rPr>
                  <a:t> quality measure, </a:t>
                </a:r>
                <a:endParaRPr lang="en-US" sz="2000" i="1" dirty="0">
                  <a:solidFill>
                    <a:srgbClr val="0000CC"/>
                  </a:solidFill>
                  <a:latin typeface="Cambria Math" panose="02040503050406030204" pitchFamily="18" charset="0"/>
                  <a:ea typeface="Cambria Math" panose="02040503050406030204" pitchFamily="18" charset="0"/>
                </a:endParaRPr>
              </a:p>
              <a:p>
                <a14:m>
                  <m:oMath xmlns:m="http://schemas.openxmlformats.org/officeDocument/2006/math">
                    <m:r>
                      <a:rPr lang="en-US" sz="2000" b="0" i="1" smtClean="0">
                        <a:solidFill>
                          <a:srgbClr val="0000CC"/>
                        </a:solidFill>
                        <a:latin typeface="Cambria Math" panose="02040503050406030204" pitchFamily="18" charset="0"/>
                        <a:ea typeface="Cambria Math" panose="02040503050406030204" pitchFamily="18" charset="0"/>
                      </a:rPr>
                      <m:t>            </m:t>
                    </m:r>
                    <m:r>
                      <a:rPr lang="en-US" sz="2000" i="1">
                        <a:solidFill>
                          <a:srgbClr val="0000CC"/>
                        </a:solidFill>
                        <a:latin typeface="Cambria Math" panose="02040503050406030204" pitchFamily="18" charset="0"/>
                        <a:ea typeface="Cambria Math" panose="02040503050406030204" pitchFamily="18" charset="0"/>
                      </a:rPr>
                      <m:t>𝐺𝑒𝑛</m:t>
                    </m:r>
                    <m:r>
                      <a:rPr lang="en-US" sz="2000">
                        <a:solidFill>
                          <a:srgbClr val="0000CC"/>
                        </a:solidFill>
                        <a:latin typeface="Cambria Math" panose="02040503050406030204" pitchFamily="18" charset="0"/>
                        <a:ea typeface="Cambria Math" panose="02040503050406030204" pitchFamily="18" charset="0"/>
                      </a:rPr>
                      <m:t>(</m:t>
                    </m:r>
                    <m:r>
                      <a:rPr lang="en-US" sz="2000" i="1">
                        <a:solidFill>
                          <a:srgbClr val="0000CC"/>
                        </a:solidFill>
                        <a:latin typeface="Cambria Math" panose="02040503050406030204" pitchFamily="18" charset="0"/>
                        <a:ea typeface="Cambria Math" panose="02040503050406030204" pitchFamily="18" charset="0"/>
                      </a:rPr>
                      <m:t>𝐶𝑎𝑙</m:t>
                    </m:r>
                    <m:r>
                      <a:rPr lang="en-US" sz="2000">
                        <a:solidFill>
                          <a:srgbClr val="0000CC"/>
                        </a:solidFill>
                        <a:latin typeface="Cambria Math" panose="02040503050406030204" pitchFamily="18" charset="0"/>
                        <a:ea typeface="Cambria Math" panose="02040503050406030204" pitchFamily="18" charset="0"/>
                      </a:rPr>
                      <m:t>)</m:t>
                    </m:r>
                    <m:r>
                      <a:rPr lang="en-US" sz="2000" i="1">
                        <a:solidFill>
                          <a:srgbClr val="0000CC"/>
                        </a:solidFill>
                        <a:latin typeface="Cambria Math" panose="02040503050406030204" pitchFamily="18" charset="0"/>
                        <a:ea typeface="Cambria Math" panose="02040503050406030204" pitchFamily="18" charset="0"/>
                      </a:rPr>
                      <m:t> </m:t>
                    </m:r>
                  </m:oMath>
                </a14:m>
                <a:r>
                  <a:rPr lang="pl-PL" sz="2000" dirty="0">
                    <a:solidFill>
                      <a:srgbClr val="0000CC"/>
                    </a:solidFill>
                    <a:latin typeface="Cambria Math" panose="02040503050406030204" pitchFamily="18" charset="0"/>
                    <a:ea typeface="Cambria Math" panose="02040503050406030204" pitchFamily="18" charset="0"/>
                  </a:rPr>
                  <a:t>- </a:t>
                </a:r>
                <a:r>
                  <a:rPr lang="en-US" sz="2000" dirty="0">
                    <a:solidFill>
                      <a:srgbClr val="0000CC"/>
                    </a:solidFill>
                    <a:latin typeface="Cambria Math" panose="02040503050406030204" pitchFamily="18" charset="0"/>
                    <a:ea typeface="Cambria Math" panose="02040503050406030204" pitchFamily="18" charset="0"/>
                  </a:rPr>
                  <a:t>the set of granules generated by </a:t>
                </a:r>
                <a:r>
                  <a:rPr lang="en-US" sz="2000" i="1" dirty="0">
                    <a:solidFill>
                      <a:srgbClr val="0000CC"/>
                    </a:solidFill>
                    <a:latin typeface="Cambria Math" panose="02040503050406030204" pitchFamily="18" charset="0"/>
                    <a:ea typeface="Cambria Math" panose="02040503050406030204" pitchFamily="18" charset="0"/>
                  </a:rPr>
                  <a:t>Cal</a:t>
                </a:r>
                <a:r>
                  <a:rPr lang="pl-PL" sz="2000" i="1" dirty="0">
                    <a:solidFill>
                      <a:srgbClr val="0000CC"/>
                    </a:solidFill>
                    <a:latin typeface="Cambria Math" panose="02040503050406030204" pitchFamily="18" charset="0"/>
                    <a:ea typeface="Cambria Math" panose="02040503050406030204" pitchFamily="18" charset="0"/>
                  </a:rPr>
                  <a:t>  </a:t>
                </a:r>
                <a:r>
                  <a:rPr lang="pl-PL" sz="2000" dirty="0">
                    <a:solidFill>
                      <a:srgbClr val="0000CC"/>
                    </a:solidFill>
                    <a:latin typeface="Cambria Math" panose="02040503050406030204" pitchFamily="18" charset="0"/>
                    <a:ea typeface="Cambria Math" panose="02040503050406030204" pitchFamily="18" charset="0"/>
                  </a:rPr>
                  <a:t>from</a:t>
                </a:r>
                <a:r>
                  <a:rPr lang="pl-PL" sz="2000" i="1" dirty="0">
                    <a:solidFill>
                      <a:srgbClr val="0000CC"/>
                    </a:solidFill>
                    <a:latin typeface="Cambria Math" panose="02040503050406030204" pitchFamily="18" charset="0"/>
                    <a:ea typeface="Cambria Math" panose="02040503050406030204" pitchFamily="18" charset="0"/>
                  </a:rPr>
                  <a:t> </a:t>
                </a:r>
                <a:r>
                  <a:rPr lang="pl-PL" sz="2000" dirty="0" err="1">
                    <a:solidFill>
                      <a:srgbClr val="0000CC"/>
                    </a:solidFill>
                    <a:latin typeface="Cambria Math" panose="02040503050406030204" pitchFamily="18" charset="0"/>
                    <a:ea typeface="Cambria Math" panose="02040503050406030204" pitchFamily="18" charset="0"/>
                  </a:rPr>
                  <a:t>atomic</a:t>
                </a:r>
                <a:r>
                  <a:rPr lang="pl-PL" sz="2000" dirty="0">
                    <a:solidFill>
                      <a:srgbClr val="0000CC"/>
                    </a:solidFill>
                    <a:latin typeface="Cambria Math" panose="02040503050406030204" pitchFamily="18" charset="0"/>
                    <a:ea typeface="Cambria Math" panose="02040503050406030204" pitchFamily="18" charset="0"/>
                  </a:rPr>
                  <a:t> </a:t>
                </a:r>
                <a:r>
                  <a:rPr lang="pl-PL" sz="2000" dirty="0" err="1">
                    <a:solidFill>
                      <a:srgbClr val="0000CC"/>
                    </a:solidFill>
                    <a:latin typeface="Cambria Math" panose="02040503050406030204" pitchFamily="18" charset="0"/>
                    <a:ea typeface="Cambria Math" panose="02040503050406030204" pitchFamily="18" charset="0"/>
                  </a:rPr>
                  <a:t>granules</a:t>
                </a:r>
                <a:r>
                  <a:rPr lang="pl-PL" sz="2000" dirty="0">
                    <a:solidFill>
                      <a:srgbClr val="0000CC"/>
                    </a:solidFill>
                    <a:latin typeface="Cambria Math" panose="02040503050406030204" pitchFamily="18" charset="0"/>
                    <a:ea typeface="Cambria Math" panose="02040503050406030204" pitchFamily="18" charset="0"/>
                  </a:rPr>
                  <a:t> and</a:t>
                </a:r>
                <a:endParaRPr lang="en-US" sz="2000" dirty="0">
                  <a:solidFill>
                    <a:srgbClr val="0000CC"/>
                  </a:solidFill>
                  <a:latin typeface="Cambria Math" panose="02040503050406030204" pitchFamily="18" charset="0"/>
                  <a:ea typeface="Cambria Math" panose="02040503050406030204" pitchFamily="18" charset="0"/>
                </a:endParaRPr>
              </a:p>
              <a:p>
                <a:pPr defTabSz="898525">
                  <a:tabLst>
                    <a:tab pos="719138" algn="l"/>
                  </a:tabLst>
                </a:pPr>
                <a:r>
                  <a:rPr lang="en-US" sz="2000" i="1" dirty="0">
                    <a:solidFill>
                      <a:srgbClr val="0000CC"/>
                    </a:solidFill>
                    <a:latin typeface="Cambria Math" panose="02040503050406030204" pitchFamily="18" charset="0"/>
                    <a:ea typeface="Cambria Math" panose="02040503050406030204" pitchFamily="18" charset="0"/>
                  </a:rPr>
                  <a:t>            </a:t>
                </a:r>
                <a:r>
                  <a:rPr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a:solidFill>
                              <a:srgbClr val="0000CC"/>
                            </a:solidFill>
                            <a:latin typeface="Cambria Math" panose="02040503050406030204" pitchFamily="18" charset="0"/>
                            <a:ea typeface="Cambria Math" panose="02040503050406030204" pitchFamily="18" charset="0"/>
                          </a:rPr>
                          <m:t>𝑅</m:t>
                        </m:r>
                      </m:e>
                      <m:sub>
                        <m:r>
                          <a:rPr lang="en-US" sz="2000" i="1">
                            <a:solidFill>
                              <a:srgbClr val="0000CC"/>
                            </a:solidFill>
                            <a:latin typeface="Cambria Math" panose="02040503050406030204" pitchFamily="18" charset="0"/>
                            <a:ea typeface="Cambria Math" panose="02040503050406030204" pitchFamily="18" charset="0"/>
                          </a:rPr>
                          <m:t>+</m:t>
                        </m:r>
                      </m:sub>
                    </m:sSub>
                  </m:oMath>
                </a14:m>
                <a:r>
                  <a:rPr lang="en-US" sz="2000" dirty="0">
                    <a:solidFill>
                      <a:srgbClr val="0000CC"/>
                    </a:solidFill>
                    <a:latin typeface="Cambria Math" panose="02040503050406030204" pitchFamily="18" charset="0"/>
                    <a:ea typeface="Cambria Math" panose="02040503050406030204" pitchFamily="18" charset="0"/>
                  </a:rPr>
                  <a:t> is the set of nonnegative reals</a:t>
                </a:r>
                <a:r>
                  <a:rPr lang="pl-PL" sz="2000" dirty="0">
                    <a:solidFill>
                      <a:srgbClr val="0000CC"/>
                    </a:solidFill>
                    <a:latin typeface="Cambria Math" panose="02040503050406030204" pitchFamily="18" charset="0"/>
                    <a:ea typeface="Cambria Math" panose="02040503050406030204" pitchFamily="18" charset="0"/>
                  </a:rPr>
                  <a:t>.</a:t>
                </a:r>
              </a:p>
              <a:p>
                <a:r>
                  <a:rPr lang="pl-PL" sz="2000" u="sng" dirty="0" err="1">
                    <a:solidFill>
                      <a:srgbClr val="0000CC"/>
                    </a:solidFill>
                    <a:latin typeface="Cambria Math" panose="02040503050406030204" pitchFamily="18" charset="0"/>
                    <a:ea typeface="Cambria Math" panose="02040503050406030204" pitchFamily="18" charset="0"/>
                  </a:rPr>
                  <a:t>OUTPUT</a:t>
                </a:r>
                <a:r>
                  <a:rPr lang="pl-PL" sz="2000" dirty="0">
                    <a:solidFill>
                      <a:srgbClr val="0000CC"/>
                    </a:solidFill>
                    <a:latin typeface="Cambria Math" panose="02040503050406030204" pitchFamily="18" charset="0"/>
                    <a:ea typeface="Cambria Math" panose="02040503050406030204" pitchFamily="18" charset="0"/>
                  </a:rPr>
                  <a:t>:</a:t>
                </a:r>
              </a:p>
              <a:p>
                <a:r>
                  <a:rPr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pl-PL"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1.  </m:t>
                        </m:r>
                        <m:r>
                          <a:rPr lang="pl-PL" sz="2000" b="0" i="1" smtClean="0">
                            <a:solidFill>
                              <a:srgbClr val="0000CC"/>
                            </a:solidFill>
                            <a:latin typeface="Cambria Math" panose="02040503050406030204" pitchFamily="18" charset="0"/>
                            <a:ea typeface="Cambria Math" panose="02040503050406030204" pitchFamily="18" charset="0"/>
                          </a:rPr>
                          <m:t>𝑎𝑟𝑔𝑚𝑎𝑥</m:t>
                        </m:r>
                      </m:e>
                      <m:sub>
                        <m:r>
                          <a:rPr lang="pl-PL" sz="2000" b="0" i="1" smtClean="0">
                            <a:solidFill>
                              <a:srgbClr val="0000CC"/>
                            </a:solidFill>
                            <a:latin typeface="Cambria Math" panose="02040503050406030204" pitchFamily="18" charset="0"/>
                            <a:ea typeface="Cambria Math" panose="02040503050406030204" pitchFamily="18" charset="0"/>
                          </a:rPr>
                          <m:t>𝑔</m:t>
                        </m:r>
                        <m:r>
                          <a:rPr lang="pl-PL" sz="2000" b="0" i="1" smtClean="0">
                            <a:solidFill>
                              <a:srgbClr val="0000CC"/>
                            </a:solidFill>
                            <a:latin typeface="Cambria Math" panose="02040503050406030204" pitchFamily="18" charset="0"/>
                            <a:ea typeface="Cambria Math" panose="02040503050406030204" pitchFamily="18" charset="0"/>
                          </a:rPr>
                          <m:t>𝜖</m:t>
                        </m:r>
                        <m:r>
                          <a:rPr lang="pl-PL" sz="2000" b="0" i="1" smtClean="0">
                            <a:solidFill>
                              <a:srgbClr val="0000CC"/>
                            </a:solidFill>
                            <a:latin typeface="Cambria Math" panose="02040503050406030204" pitchFamily="18" charset="0"/>
                            <a:ea typeface="Cambria Math" panose="02040503050406030204" pitchFamily="18" charset="0"/>
                          </a:rPr>
                          <m:t>𝐺𝑒𝑛</m:t>
                        </m:r>
                        <m:d>
                          <m:dPr>
                            <m:ctrlPr>
                              <a:rPr lang="pl-PL" sz="2000" b="0" i="1" smtClean="0">
                                <a:solidFill>
                                  <a:srgbClr val="0000CC"/>
                                </a:solidFill>
                                <a:latin typeface="Cambria Math" panose="02040503050406030204" pitchFamily="18" charset="0"/>
                                <a:ea typeface="Cambria Math" panose="02040503050406030204" pitchFamily="18" charset="0"/>
                              </a:rPr>
                            </m:ctrlPr>
                          </m:dPr>
                          <m:e>
                            <m:r>
                              <a:rPr lang="pl-PL" sz="2000" b="0" i="1" smtClean="0">
                                <a:solidFill>
                                  <a:srgbClr val="0000CC"/>
                                </a:solidFill>
                                <a:latin typeface="Cambria Math" panose="02040503050406030204" pitchFamily="18" charset="0"/>
                                <a:ea typeface="Cambria Math" panose="02040503050406030204" pitchFamily="18" charset="0"/>
                              </a:rPr>
                              <m:t>𝐶𝑎𝑙</m:t>
                            </m:r>
                          </m:e>
                        </m:d>
                      </m:sub>
                    </m:sSub>
                    <m:r>
                      <a:rPr lang="pl-PL" sz="2000" b="0" i="1" smtClean="0">
                        <a:solidFill>
                          <a:srgbClr val="0000CC"/>
                        </a:solidFill>
                        <a:latin typeface="Cambria Math" panose="02040503050406030204" pitchFamily="18" charset="0"/>
                        <a:ea typeface="Cambria Math" panose="02040503050406030204" pitchFamily="18" charset="0"/>
                      </a:rPr>
                      <m:t>𝑚</m:t>
                    </m:r>
                    <m:d>
                      <m:dPr>
                        <m:ctrlPr>
                          <a:rPr lang="pl-PL" sz="2000" b="0" i="1" smtClean="0">
                            <a:solidFill>
                              <a:srgbClr val="0000CC"/>
                            </a:solidFill>
                            <a:latin typeface="Cambria Math" panose="02040503050406030204" pitchFamily="18" charset="0"/>
                            <a:ea typeface="Cambria Math" panose="02040503050406030204" pitchFamily="18" charset="0"/>
                          </a:rPr>
                        </m:ctrlPr>
                      </m:dPr>
                      <m:e>
                        <m:r>
                          <a:rPr lang="pl-PL" sz="2000" b="0" i="1" smtClean="0">
                            <a:solidFill>
                              <a:srgbClr val="0000CC"/>
                            </a:solidFill>
                            <a:latin typeface="Cambria Math" panose="02040503050406030204" pitchFamily="18" charset="0"/>
                            <a:ea typeface="Cambria Math" panose="02040503050406030204" pitchFamily="18" charset="0"/>
                          </a:rPr>
                          <m:t>𝑔</m:t>
                        </m:r>
                      </m:e>
                    </m:d>
                    <m:r>
                      <a:rPr lang="pl-PL" sz="2000" b="0" i="0" smtClean="0">
                        <a:solidFill>
                          <a:srgbClr val="0000CC"/>
                        </a:solidFill>
                        <a:latin typeface="Cambria Math" panose="02040503050406030204" pitchFamily="18" charset="0"/>
                        <a:ea typeface="Cambria Math" panose="02040503050406030204" pitchFamily="18" charset="0"/>
                      </a:rPr>
                      <m:t>=</m:t>
                    </m:r>
                  </m:oMath>
                </a14:m>
                <a:endParaRPr lang="pl-PL" sz="2000" b="0" i="0" dirty="0">
                  <a:solidFill>
                    <a:srgbClr val="0000CC"/>
                  </a:solidFill>
                  <a:latin typeface="Cambria Math" panose="02040503050406030204" pitchFamily="18" charset="0"/>
                  <a:ea typeface="Cambria Math" panose="02040503050406030204" pitchFamily="18" charset="0"/>
                </a:endParaRPr>
              </a:p>
              <a:p>
                <a:r>
                  <a:rPr lang="pl-PL" sz="2000" b="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r>
                      <a:rPr lang="pl-PL" sz="2000" b="0" i="0" smtClean="0">
                        <a:solidFill>
                          <a:srgbClr val="0000CC"/>
                        </a:solidFill>
                        <a:latin typeface="Cambria Math" panose="02040503050406030204" pitchFamily="18" charset="0"/>
                        <a:ea typeface="Cambria Math" panose="02040503050406030204" pitchFamily="18" charset="0"/>
                      </a:rPr>
                      <m:t>{</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𝑔</m:t>
                        </m:r>
                      </m:e>
                      <m:sub>
                        <m:r>
                          <a:rPr lang="pl-PL" sz="2000" b="0" i="1" smtClean="0">
                            <a:solidFill>
                              <a:srgbClr val="0000CC"/>
                            </a:solidFill>
                            <a:latin typeface="Cambria Math" panose="02040503050406030204" pitchFamily="18" charset="0"/>
                            <a:ea typeface="Cambria Math" panose="02040503050406030204" pitchFamily="18" charset="0"/>
                          </a:rPr>
                          <m:t>𝑜</m:t>
                        </m:r>
                      </m:sub>
                    </m:sSub>
                    <m:r>
                      <a:rPr lang="pl-PL" sz="2000" b="0" i="1" smtClean="0">
                        <a:solidFill>
                          <a:srgbClr val="0000CC"/>
                        </a:solidFill>
                        <a:latin typeface="Cambria Math" panose="02040503050406030204" pitchFamily="18" charset="0"/>
                        <a:ea typeface="Cambria Math" panose="02040503050406030204" pitchFamily="18" charset="0"/>
                      </a:rPr>
                      <m:t>𝜖</m:t>
                    </m:r>
                    <m:r>
                      <a:rPr lang="pl-PL" sz="2000" b="0" i="1" smtClean="0">
                        <a:solidFill>
                          <a:srgbClr val="0000CC"/>
                        </a:solidFill>
                        <a:latin typeface="Cambria Math" panose="02040503050406030204" pitchFamily="18" charset="0"/>
                        <a:ea typeface="Cambria Math" panose="02040503050406030204" pitchFamily="18" charset="0"/>
                      </a:rPr>
                      <m:t>𝐺𝑒𝑛</m:t>
                    </m:r>
                    <m:d>
                      <m:dPr>
                        <m:ctrlPr>
                          <a:rPr lang="pl-PL" sz="2000" b="0" i="1" smtClean="0">
                            <a:solidFill>
                              <a:srgbClr val="0000CC"/>
                            </a:solidFill>
                            <a:latin typeface="Cambria Math" panose="02040503050406030204" pitchFamily="18" charset="0"/>
                            <a:ea typeface="Cambria Math" panose="02040503050406030204" pitchFamily="18" charset="0"/>
                          </a:rPr>
                        </m:ctrlPr>
                      </m:dPr>
                      <m:e>
                        <m:r>
                          <a:rPr lang="pl-PL" sz="2000" b="0" i="1" smtClean="0">
                            <a:solidFill>
                              <a:srgbClr val="0000CC"/>
                            </a:solidFill>
                            <a:latin typeface="Cambria Math" panose="02040503050406030204" pitchFamily="18" charset="0"/>
                            <a:ea typeface="Cambria Math" panose="02040503050406030204" pitchFamily="18" charset="0"/>
                          </a:rPr>
                          <m:t>𝐶𝑎𝑙</m:t>
                        </m:r>
                      </m:e>
                    </m:d>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𝑚</m:t>
                    </m:r>
                    <m:d>
                      <m:dPr>
                        <m:ctrlPr>
                          <a:rPr lang="pl-PL" sz="2000" b="0" i="1" smtClean="0">
                            <a:solidFill>
                              <a:srgbClr val="0000CC"/>
                            </a:solidFill>
                            <a:latin typeface="Cambria Math" panose="02040503050406030204" pitchFamily="18" charset="0"/>
                            <a:ea typeface="Cambria Math" panose="02040503050406030204" pitchFamily="18" charset="0"/>
                          </a:rPr>
                        </m:ctrlPr>
                      </m:dPr>
                      <m:e>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𝑔</m:t>
                            </m:r>
                          </m:e>
                          <m:sub>
                            <m:r>
                              <a:rPr lang="pl-PL" sz="2000" b="0" i="1" smtClean="0">
                                <a:solidFill>
                                  <a:srgbClr val="0000CC"/>
                                </a:solidFill>
                                <a:latin typeface="Cambria Math" panose="02040503050406030204" pitchFamily="18" charset="0"/>
                                <a:ea typeface="Cambria Math" panose="02040503050406030204" pitchFamily="18" charset="0"/>
                              </a:rPr>
                              <m:t>𝑜</m:t>
                            </m:r>
                          </m:sub>
                        </m:sSub>
                      </m:e>
                    </m:d>
                    <m:r>
                      <a:rPr lang="pl-PL" sz="2000" b="0" i="1" smtClean="0">
                        <a:solidFill>
                          <a:srgbClr val="0000CC"/>
                        </a:solidFill>
                        <a:latin typeface="Cambria Math" panose="02040503050406030204" pitchFamily="18" charset="0"/>
                        <a:ea typeface="Cambria Math" panose="02040503050406030204" pitchFamily="18" charset="0"/>
                      </a:rPr>
                      <m:t>= </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𝑠𝑢𝑝</m:t>
                        </m:r>
                      </m:e>
                      <m:sub>
                        <m:r>
                          <a:rPr lang="pl-PL" sz="2000" b="0" i="1" smtClean="0">
                            <a:solidFill>
                              <a:srgbClr val="0000CC"/>
                            </a:solidFill>
                            <a:latin typeface="Cambria Math" panose="02040503050406030204" pitchFamily="18" charset="0"/>
                            <a:ea typeface="Cambria Math" panose="02040503050406030204" pitchFamily="18" charset="0"/>
                          </a:rPr>
                          <m:t>𝑔</m:t>
                        </m:r>
                        <m:r>
                          <a:rPr lang="pl-PL" sz="2000" b="0" i="1" smtClean="0">
                            <a:solidFill>
                              <a:srgbClr val="0000CC"/>
                            </a:solidFill>
                            <a:latin typeface="Cambria Math" panose="02040503050406030204" pitchFamily="18" charset="0"/>
                            <a:ea typeface="Cambria Math" panose="02040503050406030204" pitchFamily="18" charset="0"/>
                          </a:rPr>
                          <m:t>𝜖</m:t>
                        </m:r>
                        <m:r>
                          <a:rPr lang="pl-PL" sz="2000" b="0" i="1" smtClean="0">
                            <a:solidFill>
                              <a:srgbClr val="0000CC"/>
                            </a:solidFill>
                            <a:latin typeface="Cambria Math" panose="02040503050406030204" pitchFamily="18" charset="0"/>
                            <a:ea typeface="Cambria Math" panose="02040503050406030204" pitchFamily="18" charset="0"/>
                          </a:rPr>
                          <m:t>𝐺𝑒𝑛</m:t>
                        </m:r>
                        <m:d>
                          <m:dPr>
                            <m:ctrlPr>
                              <a:rPr lang="pl-PL" sz="2000" b="0" i="1" smtClean="0">
                                <a:solidFill>
                                  <a:srgbClr val="0000CC"/>
                                </a:solidFill>
                                <a:latin typeface="Cambria Math" panose="02040503050406030204" pitchFamily="18" charset="0"/>
                                <a:ea typeface="Cambria Math" panose="02040503050406030204" pitchFamily="18" charset="0"/>
                              </a:rPr>
                            </m:ctrlPr>
                          </m:dPr>
                          <m:e>
                            <m:r>
                              <a:rPr lang="pl-PL" sz="2000" b="0" i="1" smtClean="0">
                                <a:solidFill>
                                  <a:srgbClr val="0000CC"/>
                                </a:solidFill>
                                <a:latin typeface="Cambria Math" panose="02040503050406030204" pitchFamily="18" charset="0"/>
                                <a:ea typeface="Cambria Math" panose="02040503050406030204" pitchFamily="18" charset="0"/>
                              </a:rPr>
                              <m:t>𝐶𝑎𝑙</m:t>
                            </m:r>
                          </m:e>
                        </m:d>
                      </m:sub>
                    </m:sSub>
                    <m:r>
                      <a:rPr lang="pl-PL" sz="2000" b="0" i="1" smtClean="0">
                        <a:solidFill>
                          <a:srgbClr val="0000CC"/>
                        </a:solidFill>
                        <a:latin typeface="Cambria Math" panose="02040503050406030204" pitchFamily="18" charset="0"/>
                        <a:ea typeface="Cambria Math" panose="02040503050406030204" pitchFamily="18" charset="0"/>
                      </a:rPr>
                      <m:t>𝑚</m:t>
                    </m:r>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𝑔</m:t>
                    </m:r>
                    <m:r>
                      <a:rPr lang="pl-PL" sz="2000" b="0" i="1" smtClean="0">
                        <a:solidFill>
                          <a:srgbClr val="0000CC"/>
                        </a:solidFill>
                        <a:latin typeface="Cambria Math" panose="02040503050406030204" pitchFamily="18" charset="0"/>
                        <a:ea typeface="Cambria Math" panose="02040503050406030204" pitchFamily="18" charset="0"/>
                      </a:rPr>
                      <m:t>)</m:t>
                    </m:r>
                    <m:r>
                      <a:rPr lang="pl-PL" sz="2000" b="0" i="0" smtClean="0">
                        <a:solidFill>
                          <a:srgbClr val="0000CC"/>
                        </a:solidFill>
                        <a:latin typeface="Cambria Math" panose="02040503050406030204" pitchFamily="18" charset="0"/>
                        <a:ea typeface="Cambria Math" panose="02040503050406030204" pitchFamily="18" charset="0"/>
                      </a:rPr>
                      <m:t>}</m:t>
                    </m:r>
                  </m:oMath>
                </a14:m>
                <a:endParaRPr lang="pl-PL" sz="2000" dirty="0">
                  <a:solidFill>
                    <a:srgbClr val="0000CC"/>
                  </a:solidFill>
                  <a:latin typeface="Cambria Math" panose="02040503050406030204" pitchFamily="18" charset="0"/>
                  <a:ea typeface="Cambria Math" panose="02040503050406030204" pitchFamily="18" charset="0"/>
                </a:endParaRPr>
              </a:p>
              <a:p>
                <a14:m>
                  <m:oMath xmlns:m="http://schemas.openxmlformats.org/officeDocument/2006/math">
                    <m:sSub>
                      <m:sSubPr>
                        <m:ctrlPr>
                          <a:rPr lang="pl-PL"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                2.  </m:t>
                        </m:r>
                        <m:r>
                          <a:rPr lang="pl-PL" sz="2000" b="0" i="1" smtClean="0">
                            <a:solidFill>
                              <a:srgbClr val="0000CC"/>
                            </a:solidFill>
                            <a:latin typeface="Cambria Math" panose="02040503050406030204" pitchFamily="18" charset="0"/>
                            <a:ea typeface="Cambria Math" panose="02040503050406030204" pitchFamily="18" charset="0"/>
                          </a:rPr>
                          <m:t>𝑔</m:t>
                        </m:r>
                      </m:e>
                      <m:sub>
                        <m:r>
                          <a:rPr lang="pl-PL" sz="2000" b="0" i="1" smtClean="0">
                            <a:solidFill>
                              <a:srgbClr val="0000CC"/>
                            </a:solidFill>
                            <a:latin typeface="Cambria Math" panose="02040503050406030204" pitchFamily="18" charset="0"/>
                            <a:ea typeface="Cambria Math" panose="02040503050406030204" pitchFamily="18" charset="0"/>
                          </a:rPr>
                          <m:t>𝑜𝑝𝑡</m:t>
                        </m:r>
                        <m:r>
                          <a:rPr lang="pl-PL" sz="2000" b="0" i="1" smtClean="0">
                            <a:solidFill>
                              <a:srgbClr val="0000CC"/>
                            </a:solidFill>
                            <a:latin typeface="Cambria Math" panose="02040503050406030204" pitchFamily="18" charset="0"/>
                            <a:ea typeface="Cambria Math" panose="02040503050406030204" pitchFamily="18" charset="0"/>
                          </a:rPr>
                          <m:t> </m:t>
                        </m:r>
                      </m:sub>
                    </m:sSub>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smtClean="0">
                            <a:solidFill>
                              <a:srgbClr val="0000CC"/>
                            </a:solidFill>
                            <a:latin typeface="Cambria Math" panose="02040503050406030204" pitchFamily="18" charset="0"/>
                            <a:ea typeface="Cambria Math" panose="02040503050406030204" pitchFamily="18" charset="0"/>
                          </a:rPr>
                          <m:t>𝜖</m:t>
                        </m:r>
                        <m:r>
                          <a:rPr lang="pl-PL" sz="2000" b="0" i="1" smtClean="0">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𝑎𝑟𝑔𝑚𝑎𝑥</m:t>
                        </m:r>
                      </m:e>
                      <m:sub>
                        <m:r>
                          <a:rPr lang="pl-PL" sz="2000" i="1">
                            <a:solidFill>
                              <a:srgbClr val="0000CC"/>
                            </a:solidFill>
                            <a:latin typeface="Cambria Math" panose="02040503050406030204" pitchFamily="18" charset="0"/>
                            <a:ea typeface="Cambria Math" panose="02040503050406030204" pitchFamily="18" charset="0"/>
                          </a:rPr>
                          <m:t>𝑔</m:t>
                        </m:r>
                        <m:r>
                          <a:rPr lang="pl-PL" sz="2000" i="1">
                            <a:solidFill>
                              <a:srgbClr val="0000CC"/>
                            </a:solidFill>
                            <a:latin typeface="Cambria Math" panose="02040503050406030204" pitchFamily="18" charset="0"/>
                            <a:ea typeface="Cambria Math" panose="02040503050406030204" pitchFamily="18" charset="0"/>
                          </a:rPr>
                          <m:t>𝜖</m:t>
                        </m:r>
                        <m:r>
                          <a:rPr lang="pl-PL" sz="2000" i="1">
                            <a:solidFill>
                              <a:srgbClr val="0000CC"/>
                            </a:solidFill>
                            <a:latin typeface="Cambria Math" panose="02040503050406030204" pitchFamily="18" charset="0"/>
                            <a:ea typeface="Cambria Math" panose="02040503050406030204" pitchFamily="18" charset="0"/>
                          </a:rPr>
                          <m:t>𝐺𝑒𝑛</m:t>
                        </m:r>
                        <m:d>
                          <m:dPr>
                            <m:ctrlPr>
                              <a:rPr lang="pl-PL" sz="2000" i="1">
                                <a:solidFill>
                                  <a:srgbClr val="0000CC"/>
                                </a:solidFill>
                                <a:latin typeface="Cambria Math" panose="02040503050406030204" pitchFamily="18" charset="0"/>
                                <a:ea typeface="Cambria Math" panose="02040503050406030204" pitchFamily="18" charset="0"/>
                              </a:rPr>
                            </m:ctrlPr>
                          </m:dPr>
                          <m:e>
                            <m:r>
                              <a:rPr lang="pl-PL" sz="2000" i="1">
                                <a:solidFill>
                                  <a:srgbClr val="0000CC"/>
                                </a:solidFill>
                                <a:latin typeface="Cambria Math" panose="02040503050406030204" pitchFamily="18" charset="0"/>
                                <a:ea typeface="Cambria Math" panose="02040503050406030204" pitchFamily="18" charset="0"/>
                              </a:rPr>
                              <m:t>𝐶𝑎𝑙</m:t>
                            </m:r>
                          </m:e>
                        </m:d>
                      </m:sub>
                    </m:sSub>
                    <m:r>
                      <a:rPr lang="pl-PL" sz="2000" i="1">
                        <a:solidFill>
                          <a:srgbClr val="0000CC"/>
                        </a:solidFill>
                        <a:latin typeface="Cambria Math" panose="02040503050406030204" pitchFamily="18" charset="0"/>
                        <a:ea typeface="Cambria Math" panose="02040503050406030204" pitchFamily="18" charset="0"/>
                      </a:rPr>
                      <m:t>𝑚</m:t>
                    </m:r>
                    <m:d>
                      <m:dPr>
                        <m:ctrlPr>
                          <a:rPr lang="pl-PL" sz="2000" i="1">
                            <a:solidFill>
                              <a:srgbClr val="0000CC"/>
                            </a:solidFill>
                            <a:latin typeface="Cambria Math" panose="02040503050406030204" pitchFamily="18" charset="0"/>
                            <a:ea typeface="Cambria Math" panose="02040503050406030204" pitchFamily="18" charset="0"/>
                          </a:rPr>
                        </m:ctrlPr>
                      </m:dPr>
                      <m:e>
                        <m:r>
                          <a:rPr lang="pl-PL" sz="2000" i="1">
                            <a:solidFill>
                              <a:srgbClr val="0000CC"/>
                            </a:solidFill>
                            <a:latin typeface="Cambria Math" panose="02040503050406030204" pitchFamily="18" charset="0"/>
                            <a:ea typeface="Cambria Math" panose="02040503050406030204" pitchFamily="18" charset="0"/>
                          </a:rPr>
                          <m:t>𝑔</m:t>
                        </m:r>
                      </m:e>
                    </m:d>
                  </m:oMath>
                </a14:m>
                <a:r>
                  <a:rPr lang="pl-PL" sz="2000" dirty="0">
                    <a:solidFill>
                      <a:srgbClr val="0000CC"/>
                    </a:solidFill>
                    <a:latin typeface="Cambria Math" panose="02040503050406030204" pitchFamily="18" charset="0"/>
                    <a:ea typeface="Cambria Math" panose="02040503050406030204" pitchFamily="18" charset="0"/>
                  </a:rPr>
                  <a:t> </a:t>
                </a:r>
                <a:r>
                  <a:rPr lang="en-US" sz="2000" dirty="0">
                    <a:solidFill>
                      <a:srgbClr val="0000CC"/>
                    </a:solidFill>
                    <a:latin typeface="Cambria Math" panose="02040503050406030204" pitchFamily="18" charset="0"/>
                    <a:ea typeface="Cambria Math" panose="02040503050406030204" pitchFamily="18" charset="0"/>
                  </a:rPr>
                  <a:t>and the description size</a:t>
                </a:r>
              </a:p>
              <a:p>
                <a:r>
                  <a:rPr lang="en-US" sz="2000" dirty="0">
                    <a:solidFill>
                      <a:srgbClr val="0000CC"/>
                    </a:solidFill>
                    <a:latin typeface="Cambria Math" panose="02040503050406030204" pitchFamily="18" charset="0"/>
                    <a:ea typeface="Cambria Math" panose="02040503050406030204" pitchFamily="18" charset="0"/>
                  </a:rPr>
                  <a:t>                  </a:t>
                </a:r>
                <a:r>
                  <a:rPr lang="pl-PL" sz="2000" dirty="0">
                    <a:solidFill>
                      <a:srgbClr val="0000CC"/>
                    </a:solidFill>
                    <a:latin typeface="Cambria Math" panose="02040503050406030204" pitchFamily="18" charset="0"/>
                    <a:ea typeface="Cambria Math" panose="02040503050406030204" pitchFamily="18" charset="0"/>
                  </a:rPr>
                  <a:t>                                                                           </a:t>
                </a:r>
                <a:r>
                  <a:rPr lang="en-US" sz="2000" dirty="0">
                    <a:solidFill>
                      <a:srgbClr val="0000CC"/>
                    </a:solidFill>
                    <a:latin typeface="Cambria Math" panose="02040503050406030204" pitchFamily="18" charset="0"/>
                    <a:ea typeface="Cambria Math" panose="02040503050406030204" pitchFamily="18" charset="0"/>
                  </a:rPr>
                  <a:t>of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en-US" sz="2000" i="1">
                            <a:solidFill>
                              <a:srgbClr val="0000CC"/>
                            </a:solidFill>
                            <a:latin typeface="Cambria Math" panose="02040503050406030204" pitchFamily="18" charset="0"/>
                            <a:ea typeface="Cambria Math" panose="02040503050406030204" pitchFamily="18" charset="0"/>
                          </a:rPr>
                          <m:t>𝑔</m:t>
                        </m:r>
                      </m:e>
                      <m:sub>
                        <m:r>
                          <a:rPr lang="en-US" sz="2000" i="1">
                            <a:solidFill>
                              <a:srgbClr val="0000CC"/>
                            </a:solidFill>
                            <a:latin typeface="Cambria Math" panose="02040503050406030204" pitchFamily="18" charset="0"/>
                            <a:ea typeface="Cambria Math" panose="02040503050406030204" pitchFamily="18" charset="0"/>
                          </a:rPr>
                          <m:t>𝑜𝑝𝑡</m:t>
                        </m:r>
                        <m:r>
                          <a:rPr lang="en-US" sz="2000" i="1">
                            <a:solidFill>
                              <a:srgbClr val="0000CC"/>
                            </a:solidFill>
                            <a:latin typeface="Cambria Math" panose="02040503050406030204" pitchFamily="18" charset="0"/>
                            <a:ea typeface="Cambria Math" panose="02040503050406030204" pitchFamily="18" charset="0"/>
                          </a:rPr>
                          <m:t> </m:t>
                        </m:r>
                      </m:sub>
                    </m:sSub>
                  </m:oMath>
                </a14:m>
                <a:r>
                  <a:rPr lang="en-US" sz="2000" dirty="0">
                    <a:solidFill>
                      <a:srgbClr val="0000CC"/>
                    </a:solidFill>
                    <a:latin typeface="Cambria Math" panose="02040503050406030204" pitchFamily="18" charset="0"/>
                    <a:ea typeface="Cambria Math" panose="02040503050406030204" pitchFamily="18" charset="0"/>
                  </a:rPr>
                  <a:t>is minimal.</a:t>
                </a:r>
              </a:p>
            </p:txBody>
          </p:sp>
        </mc:Choice>
        <mc:Fallback xmlns="">
          <p:sp>
            <p:nvSpPr>
              <p:cNvPr id="3" name="pole tekstowe 2"/>
              <p:cNvSpPr txBox="1">
                <a:spLocks noRot="1" noChangeAspect="1" noMove="1" noResize="1" noEditPoints="1" noAdjustHandles="1" noChangeArrowheads="1" noChangeShapeType="1" noTextEdit="1"/>
              </p:cNvSpPr>
              <p:nvPr/>
            </p:nvSpPr>
            <p:spPr>
              <a:xfrm>
                <a:off x="232605" y="1124744"/>
                <a:ext cx="8784976" cy="3576364"/>
              </a:xfrm>
              <a:prstGeom prst="rect">
                <a:avLst/>
              </a:prstGeom>
              <a:blipFill rotWithShape="0">
                <a:blip r:embed="rId3"/>
                <a:stretch>
                  <a:fillRect l="-694" t="-1024" r="-763" b="-13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pole tekstowe 6"/>
              <p:cNvSpPr txBox="1"/>
              <p:nvPr/>
            </p:nvSpPr>
            <p:spPr>
              <a:xfrm>
                <a:off x="139855" y="4653136"/>
                <a:ext cx="8857643" cy="1938992"/>
              </a:xfrm>
              <a:prstGeom prst="rect">
                <a:avLst/>
              </a:prstGeom>
              <a:noFill/>
            </p:spPr>
            <p:txBody>
              <a:bodyPr wrap="square" rtlCol="0">
                <a:spAutoFit/>
              </a:bodyPr>
              <a:lstStyle/>
              <a:p>
                <a:r>
                  <a:rPr lang="en-US" sz="2000" u="sng" dirty="0">
                    <a:solidFill>
                      <a:srgbClr val="0000CC"/>
                    </a:solidFill>
                  </a:rPr>
                  <a:t>Remark</a:t>
                </a:r>
                <a:r>
                  <a:rPr lang="en-US" sz="2000" dirty="0">
                    <a:solidFill>
                      <a:srgbClr val="0000CC"/>
                    </a:solidFill>
                  </a:rPr>
                  <a:t>: </a:t>
                </a:r>
                <a:endParaRPr lang="pl-PL" sz="2000" dirty="0">
                  <a:solidFill>
                    <a:srgbClr val="0000CC"/>
                  </a:solidFill>
                </a:endParaRPr>
              </a:p>
              <a:p>
                <a:r>
                  <a:rPr lang="pl-PL" sz="2000" dirty="0">
                    <a:solidFill>
                      <a:srgbClr val="0000CC"/>
                    </a:solidFill>
                  </a:rPr>
                  <a:t>a. </a:t>
                </a:r>
                <a:r>
                  <a:rPr lang="en-US" sz="2000" dirty="0">
                    <a:solidFill>
                      <a:srgbClr val="0000CC"/>
                    </a:solidFill>
                  </a:rPr>
                  <a:t>For some applications </a:t>
                </a:r>
                <a14:m>
                  <m:oMath xmlns:m="http://schemas.openxmlformats.org/officeDocument/2006/math">
                    <m:r>
                      <a:rPr lang="en-US" sz="2000" i="1">
                        <a:solidFill>
                          <a:srgbClr val="0000CC"/>
                        </a:solidFill>
                        <a:latin typeface="Cambria Math" panose="02040503050406030204" pitchFamily="18" charset="0"/>
                        <a:ea typeface="Cambria Math" panose="02040503050406030204" pitchFamily="18" charset="0"/>
                      </a:rPr>
                      <m:t>𝑎𝑟𝑔𝑚𝑎𝑥</m:t>
                    </m:r>
                    <m:r>
                      <a:rPr lang="en-US" sz="2000" i="1">
                        <a:solidFill>
                          <a:srgbClr val="0000CC"/>
                        </a:solidFill>
                        <a:latin typeface="Cambria Math" panose="02040503050406030204" pitchFamily="18" charset="0"/>
                        <a:ea typeface="Cambria Math" panose="02040503050406030204" pitchFamily="18" charset="0"/>
                      </a:rPr>
                      <m:t> </m:t>
                    </m:r>
                  </m:oMath>
                </a14:m>
                <a:r>
                  <a:rPr lang="en-US" sz="2000" dirty="0">
                    <a:solidFill>
                      <a:srgbClr val="0000CC"/>
                    </a:solidFill>
                  </a:rPr>
                  <a:t> may be more relevant.</a:t>
                </a:r>
              </a:p>
              <a:p>
                <a:r>
                  <a:rPr lang="en-US" sz="2000" dirty="0">
                    <a:solidFill>
                      <a:srgbClr val="0000CC"/>
                    </a:solidFill>
                  </a:rPr>
                  <a:t>b. More general case concerns optimization over a given family of granular </a:t>
                </a:r>
                <a:endParaRPr lang="pl-PL" sz="2000" dirty="0">
                  <a:solidFill>
                    <a:srgbClr val="0000CC"/>
                  </a:solidFill>
                </a:endParaRPr>
              </a:p>
              <a:p>
                <a:r>
                  <a:rPr lang="pl-PL" sz="2000" dirty="0">
                    <a:solidFill>
                      <a:srgbClr val="0000CC"/>
                    </a:solidFill>
                  </a:rPr>
                  <a:t>    </a:t>
                </a:r>
                <a:r>
                  <a:rPr lang="en-US" sz="2000" dirty="0">
                    <a:solidFill>
                      <a:srgbClr val="0000CC"/>
                    </a:solidFill>
                  </a:rPr>
                  <a:t>calculi </a:t>
                </a:r>
                <a14:m>
                  <m:oMath xmlns:m="http://schemas.openxmlformats.org/officeDocument/2006/math">
                    <m:sSub>
                      <m:sSubPr>
                        <m:ctrlPr>
                          <a:rPr lang="en-US" sz="2000" i="1" smtClean="0">
                            <a:solidFill>
                              <a:srgbClr val="0000CC"/>
                            </a:solidFill>
                            <a:latin typeface="Cambria Math" panose="02040503050406030204" pitchFamily="18" charset="0"/>
                          </a:rPr>
                        </m:ctrlPr>
                      </m:sSubPr>
                      <m:e>
                        <m:d>
                          <m:dPr>
                            <m:begChr m:val="{"/>
                            <m:endChr m:val="}"/>
                            <m:ctrlPr>
                              <a:rPr lang="en-US" sz="2000" i="1" smtClean="0">
                                <a:solidFill>
                                  <a:srgbClr val="0000CC"/>
                                </a:solidFill>
                                <a:latin typeface="Cambria Math" panose="02040503050406030204" pitchFamily="18" charset="0"/>
                              </a:rPr>
                            </m:ctrlPr>
                          </m:dPr>
                          <m:e>
                            <m:sSub>
                              <m:sSubPr>
                                <m:ctrlPr>
                                  <a:rPr lang="en-US" sz="2000" i="1" smtClean="0">
                                    <a:solidFill>
                                      <a:srgbClr val="0000CC"/>
                                    </a:solidFill>
                                    <a:latin typeface="Cambria Math" panose="02040503050406030204" pitchFamily="18" charset="0"/>
                                  </a:rPr>
                                </m:ctrlPr>
                              </m:sSubPr>
                              <m:e>
                                <m:r>
                                  <a:rPr lang="pl-PL" sz="2000" b="0" i="1" smtClean="0">
                                    <a:solidFill>
                                      <a:srgbClr val="0000CC"/>
                                    </a:solidFill>
                                    <a:latin typeface="Cambria Math" panose="02040503050406030204" pitchFamily="18" charset="0"/>
                                  </a:rPr>
                                  <m:t>𝐶𝑎𝑙</m:t>
                                </m:r>
                              </m:e>
                              <m:sub>
                                <m:r>
                                  <a:rPr lang="pl-PL" sz="2000" b="0" i="1" smtClean="0">
                                    <a:solidFill>
                                      <a:srgbClr val="0000CC"/>
                                    </a:solidFill>
                                    <a:latin typeface="Cambria Math" panose="02040503050406030204" pitchFamily="18" charset="0"/>
                                  </a:rPr>
                                  <m:t>𝑖</m:t>
                                </m:r>
                              </m:sub>
                            </m:sSub>
                          </m:e>
                        </m:d>
                      </m:e>
                      <m:sub>
                        <m:r>
                          <a:rPr lang="pl-PL" sz="2000" b="0" i="1" smtClean="0">
                            <a:solidFill>
                              <a:srgbClr val="0000CC"/>
                            </a:solidFill>
                            <a:latin typeface="Cambria Math" panose="02040503050406030204" pitchFamily="18" charset="0"/>
                          </a:rPr>
                          <m:t>𝑖</m:t>
                        </m:r>
                        <m:r>
                          <a:rPr lang="pl-PL" sz="2000" b="0" i="1" smtClean="0">
                            <a:solidFill>
                              <a:srgbClr val="0000CC"/>
                            </a:solidFill>
                            <a:latin typeface="Cambria Math" panose="02040503050406030204" pitchFamily="18" charset="0"/>
                            <a:ea typeface="Cambria Math" panose="02040503050406030204" pitchFamily="18" charset="0"/>
                          </a:rPr>
                          <m:t>𝜖</m:t>
                        </m:r>
                        <m:r>
                          <a:rPr lang="pl-PL" sz="2000" b="0" i="1" smtClean="0">
                            <a:solidFill>
                              <a:srgbClr val="0000CC"/>
                            </a:solidFill>
                            <a:latin typeface="Cambria Math" panose="02040503050406030204" pitchFamily="18" charset="0"/>
                            <a:ea typeface="Cambria Math" panose="02040503050406030204" pitchFamily="18" charset="0"/>
                          </a:rPr>
                          <m:t>𝐼</m:t>
                        </m:r>
                      </m:sub>
                    </m:sSub>
                    <m:r>
                      <a:rPr lang="pl-PL" sz="2000" b="0" i="1" smtClean="0">
                        <a:solidFill>
                          <a:srgbClr val="0000CC"/>
                        </a:solidFill>
                        <a:latin typeface="Cambria Math" panose="02040503050406030204" pitchFamily="18" charset="0"/>
                      </a:rPr>
                      <m:t> </m:t>
                    </m:r>
                  </m:oMath>
                </a14:m>
                <a:r>
                  <a:rPr lang="pl-PL" sz="2000" dirty="0">
                    <a:solidFill>
                      <a:srgbClr val="0000CC"/>
                    </a:solidFill>
                  </a:rPr>
                  <a:t>(</a:t>
                </a:r>
                <a:r>
                  <a:rPr lang="pl-PL" sz="2000" dirty="0" err="1">
                    <a:solidFill>
                      <a:srgbClr val="0000CC"/>
                    </a:solidFill>
                  </a:rPr>
                  <a:t>e.g</a:t>
                </a:r>
                <a:r>
                  <a:rPr lang="pl-PL" sz="2000" dirty="0">
                    <a:solidFill>
                      <a:srgbClr val="0000CC"/>
                    </a:solidFill>
                  </a:rPr>
                  <a:t>., </a:t>
                </a:r>
                <a14:m>
                  <m:oMath xmlns:m="http://schemas.openxmlformats.org/officeDocument/2006/math">
                    <m:sSub>
                      <m:sSubPr>
                        <m:ctrlPr>
                          <a:rPr lang="en-US" sz="2000" i="1">
                            <a:solidFill>
                              <a:srgbClr val="0000CC"/>
                            </a:solidFill>
                            <a:latin typeface="Cambria Math" panose="02040503050406030204" pitchFamily="18" charset="0"/>
                          </a:rPr>
                        </m:ctrlPr>
                      </m:sSubPr>
                      <m:e>
                        <m:r>
                          <a:rPr lang="pl-PL" sz="2000" i="1">
                            <a:solidFill>
                              <a:srgbClr val="0000CC"/>
                            </a:solidFill>
                            <a:latin typeface="Cambria Math" panose="02040503050406030204" pitchFamily="18" charset="0"/>
                          </a:rPr>
                          <m:t>𝐶𝑎𝑙</m:t>
                        </m:r>
                      </m:e>
                      <m:sub>
                        <m:r>
                          <a:rPr lang="pl-PL" sz="2000" i="1">
                            <a:solidFill>
                              <a:srgbClr val="0000CC"/>
                            </a:solidFill>
                            <a:latin typeface="Cambria Math" panose="02040503050406030204" pitchFamily="18" charset="0"/>
                          </a:rPr>
                          <m:t>𝑖</m:t>
                        </m:r>
                      </m:sub>
                    </m:sSub>
                  </m:oMath>
                </a14:m>
                <a:r>
                  <a:rPr lang="pl-PL" sz="2000" dirty="0">
                    <a:solidFill>
                      <a:srgbClr val="0000CC"/>
                    </a:solidFill>
                  </a:rPr>
                  <a:t> </a:t>
                </a:r>
                <a:r>
                  <a:rPr lang="en-US" sz="2000" dirty="0">
                    <a:solidFill>
                      <a:srgbClr val="0000CC"/>
                    </a:solidFill>
                  </a:rPr>
                  <a:t>defined as </a:t>
                </a:r>
                <a:r>
                  <a:rPr lang="pl-PL" sz="2000" dirty="0">
                    <a:solidFill>
                      <a:srgbClr val="0000CC"/>
                    </a:solidFill>
                  </a:rPr>
                  <a:t>a </a:t>
                </a:r>
                <a:r>
                  <a:rPr lang="en-US" sz="2000" dirty="0">
                    <a:solidFill>
                      <a:srgbClr val="0000CC"/>
                    </a:solidFill>
                  </a:rPr>
                  <a:t>layer of Bool</a:t>
                </a:r>
                <a:r>
                  <a:rPr lang="pl-PL" sz="2000" dirty="0">
                    <a:solidFill>
                      <a:srgbClr val="0000CC"/>
                    </a:solidFill>
                  </a:rPr>
                  <a:t>e</a:t>
                </a:r>
                <a:r>
                  <a:rPr lang="en-US" sz="2000" dirty="0">
                    <a:solidFill>
                      <a:srgbClr val="0000CC"/>
                    </a:solidFill>
                  </a:rPr>
                  <a:t>an functions or </a:t>
                </a:r>
                <a:endParaRPr lang="pl-PL" sz="2000" dirty="0">
                  <a:solidFill>
                    <a:srgbClr val="0000CC"/>
                  </a:solidFill>
                </a:endParaRPr>
              </a:p>
              <a:p>
                <a:r>
                  <a:rPr lang="pl-PL" sz="2000" dirty="0">
                    <a:solidFill>
                      <a:srgbClr val="0000CC"/>
                    </a:solidFill>
                  </a:rPr>
                  <a:t>    </a:t>
                </a:r>
                <a:r>
                  <a:rPr lang="en-US" sz="2000" dirty="0" err="1">
                    <a:solidFill>
                      <a:srgbClr val="0000CC"/>
                    </a:solidFill>
                  </a:rPr>
                  <a:t>polynomia</a:t>
                </a:r>
                <a:r>
                  <a:rPr lang="pl-PL" sz="2000" dirty="0">
                    <a:solidFill>
                      <a:srgbClr val="0000CC"/>
                    </a:solidFill>
                  </a:rPr>
                  <a:t>l</a:t>
                </a:r>
                <a:r>
                  <a:rPr lang="en-US" sz="2000" dirty="0">
                    <a:solidFill>
                      <a:srgbClr val="0000CC"/>
                    </a:solidFill>
                  </a:rPr>
                  <a:t>s</a:t>
                </a:r>
                <a:r>
                  <a:rPr lang="pl-PL" sz="2000" dirty="0">
                    <a:solidFill>
                      <a:srgbClr val="0000CC"/>
                    </a:solidFill>
                  </a:rPr>
                  <a:t>) </a:t>
                </a:r>
                <a:r>
                  <a:rPr lang="en-US" sz="2000" dirty="0">
                    <a:solidFill>
                      <a:srgbClr val="0000CC"/>
                    </a:solidFill>
                  </a:rPr>
                  <a:t>or</a:t>
                </a:r>
                <a:r>
                  <a:rPr lang="pl-PL" sz="2000" dirty="0">
                    <a:solidFill>
                      <a:srgbClr val="0000CC"/>
                    </a:solidFill>
                  </a:rPr>
                  <a:t> </a:t>
                </a:r>
                <a:r>
                  <a:rPr lang="en-US" sz="2000" dirty="0">
                    <a:solidFill>
                      <a:srgbClr val="0000CC"/>
                    </a:solidFill>
                  </a:rPr>
                  <a:t>discovering of the relevant granular calculi </a:t>
                </a:r>
                <a:r>
                  <a:rPr lang="pl-PL" sz="2000" dirty="0">
                    <a:solidFill>
                      <a:srgbClr val="0000CC"/>
                    </a:solidFill>
                  </a:rPr>
                  <a:t>on</a:t>
                </a:r>
                <a:r>
                  <a:rPr lang="en-US" sz="2000" dirty="0">
                    <a:solidFill>
                      <a:srgbClr val="0000CC"/>
                    </a:solidFill>
                  </a:rPr>
                  <a:t> which</a:t>
                </a:r>
                <a:r>
                  <a:rPr lang="pl-PL" sz="2000" dirty="0">
                    <a:solidFill>
                      <a:srgbClr val="0000CC"/>
                    </a:solidFill>
                  </a:rPr>
                  <a:t> the</a:t>
                </a:r>
              </a:p>
              <a:p>
                <a:r>
                  <a:rPr lang="pl-PL" sz="2000" dirty="0">
                    <a:solidFill>
                      <a:srgbClr val="0000CC"/>
                    </a:solidFill>
                  </a:rPr>
                  <a:t>    </a:t>
                </a:r>
                <a:r>
                  <a:rPr lang="en-US" sz="2000" dirty="0">
                    <a:solidFill>
                      <a:srgbClr val="0000CC"/>
                    </a:solidFill>
                  </a:rPr>
                  <a:t>optimization is performed.</a:t>
                </a:r>
              </a:p>
            </p:txBody>
          </p:sp>
        </mc:Choice>
        <mc:Fallback xmlns="">
          <p:sp>
            <p:nvSpPr>
              <p:cNvPr id="7" name="pole tekstowe 6"/>
              <p:cNvSpPr txBox="1">
                <a:spLocks noRot="1" noChangeAspect="1" noMove="1" noResize="1" noEditPoints="1" noAdjustHandles="1" noChangeArrowheads="1" noChangeShapeType="1" noTextEdit="1"/>
              </p:cNvSpPr>
              <p:nvPr/>
            </p:nvSpPr>
            <p:spPr>
              <a:xfrm>
                <a:off x="139855" y="4653136"/>
                <a:ext cx="8857643" cy="1938992"/>
              </a:xfrm>
              <a:prstGeom prst="rect">
                <a:avLst/>
              </a:prstGeom>
              <a:blipFill rotWithShape="0">
                <a:blip r:embed="rId4"/>
                <a:stretch>
                  <a:fillRect l="-757" t="-1258" b="-5031"/>
                </a:stretch>
              </a:blipFill>
            </p:spPr>
            <p:txBody>
              <a:bodyPr/>
              <a:lstStyle/>
              <a:p>
                <a:r>
                  <a:rPr lang="en-US">
                    <a:noFill/>
                  </a:rPr>
                  <a:t> </a:t>
                </a:r>
              </a:p>
            </p:txBody>
          </p:sp>
        </mc:Fallback>
      </mc:AlternateContent>
    </p:spTree>
    <p:extLst>
      <p:ext uri="{BB962C8B-B14F-4D97-AF65-F5344CB8AC3E}">
        <p14:creationId xmlns:p14="http://schemas.microsoft.com/office/powerpoint/2010/main" val="18568429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285A935-B482-A803-0651-5916DA207685}"/>
              </a:ext>
            </a:extLst>
          </p:cNvPr>
          <p:cNvSpPr txBox="1">
            <a:spLocks noChangeArrowheads="1"/>
          </p:cNvSpPr>
          <p:nvPr/>
        </p:nvSpPr>
        <p:spPr bwMode="auto">
          <a:xfrm>
            <a:off x="34641" y="44624"/>
            <a:ext cx="9036496"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600" b="1" dirty="0">
                <a:solidFill>
                  <a:srgbClr val="0000CC"/>
                </a:solidFill>
              </a:rPr>
              <a:t>GRANULAR CALCULUS</a:t>
            </a:r>
            <a:endParaRPr lang="en-US" sz="3600" b="1" dirty="0">
              <a:latin typeface="+mn-lt"/>
            </a:endParaRPr>
          </a:p>
        </p:txBody>
      </p:sp>
      <p:sp>
        <p:nvSpPr>
          <p:cNvPr id="2" name="Symbol zastępczy numeru slajdu 1">
            <a:extLst>
              <a:ext uri="{FF2B5EF4-FFF2-40B4-BE49-F238E27FC236}">
                <a16:creationId xmlns=""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84</a:t>
            </a:fld>
            <a:endParaRPr lang="pl-PL"/>
          </a:p>
        </p:txBody>
      </p:sp>
      <p:sp>
        <p:nvSpPr>
          <p:cNvPr id="5" name="pole tekstowe 4"/>
          <p:cNvSpPr txBox="1"/>
          <p:nvPr/>
        </p:nvSpPr>
        <p:spPr>
          <a:xfrm>
            <a:off x="103924" y="764704"/>
            <a:ext cx="8967213" cy="5693866"/>
          </a:xfrm>
          <a:prstGeom prst="rect">
            <a:avLst/>
          </a:prstGeom>
          <a:noFill/>
        </p:spPr>
        <p:txBody>
          <a:bodyPr wrap="square" rtlCol="0">
            <a:spAutoFit/>
          </a:bodyPr>
          <a:lstStyle/>
          <a:p>
            <a:pPr lvl="1" indent="-457200"/>
            <a:r>
              <a:rPr lang="pl-PL" sz="2000" u="sng" dirty="0" err="1">
                <a:solidFill>
                  <a:srgbClr val="0000CC"/>
                </a:solidFill>
              </a:rPr>
              <a:t>Granular</a:t>
            </a:r>
            <a:r>
              <a:rPr lang="pl-PL" sz="2000" u="sng" dirty="0">
                <a:solidFill>
                  <a:srgbClr val="0000CC"/>
                </a:solidFill>
              </a:rPr>
              <a:t> r</a:t>
            </a:r>
            <a:r>
              <a:rPr lang="en-US" sz="2000" u="sng" dirty="0" err="1">
                <a:solidFill>
                  <a:srgbClr val="0000CC"/>
                </a:solidFill>
              </a:rPr>
              <a:t>elational</a:t>
            </a:r>
            <a:r>
              <a:rPr lang="en-US" sz="2000" u="sng" dirty="0">
                <a:solidFill>
                  <a:srgbClr val="0000CC"/>
                </a:solidFill>
              </a:rPr>
              <a:t> s</a:t>
            </a:r>
            <a:r>
              <a:rPr lang="pl-PL" sz="2000" u="sng" dirty="0" err="1">
                <a:solidFill>
                  <a:srgbClr val="0000CC"/>
                </a:solidFill>
              </a:rPr>
              <a:t>ystem</a:t>
            </a:r>
            <a:endParaRPr lang="pl-PL" sz="2000" u="sng" dirty="0">
              <a:solidFill>
                <a:srgbClr val="0000CC"/>
              </a:solidFill>
            </a:endParaRPr>
          </a:p>
          <a:p>
            <a:pPr marL="457200" indent="-457200">
              <a:buFont typeface="Arial" panose="020B0604020202020204" pitchFamily="34" charset="0"/>
              <a:buChar char="•"/>
            </a:pPr>
            <a:r>
              <a:rPr lang="en-US" sz="1800" dirty="0">
                <a:solidFill>
                  <a:srgbClr val="0000CC"/>
                </a:solidFill>
              </a:rPr>
              <a:t>granular </a:t>
            </a:r>
            <a:r>
              <a:rPr lang="pl-PL" sz="1800" dirty="0">
                <a:solidFill>
                  <a:srgbClr val="0000CC"/>
                </a:solidFill>
              </a:rPr>
              <a:t>algebra</a:t>
            </a:r>
            <a:r>
              <a:rPr lang="en-US" sz="1800" dirty="0">
                <a:solidFill>
                  <a:srgbClr val="0000CC"/>
                </a:solidFill>
              </a:rPr>
              <a:t> consists of </a:t>
            </a:r>
            <a:endParaRPr lang="pl-PL" sz="1800" dirty="0">
              <a:solidFill>
                <a:srgbClr val="0000CC"/>
              </a:solidFill>
            </a:endParaRPr>
          </a:p>
          <a:p>
            <a:pPr marL="914400" lvl="1" indent="-457200">
              <a:buFont typeface="Arial" panose="020B0604020202020204" pitchFamily="34" charset="0"/>
              <a:buChar char="•"/>
            </a:pPr>
            <a:r>
              <a:rPr lang="en-US" sz="1800" dirty="0">
                <a:solidFill>
                  <a:srgbClr val="0000CC"/>
                </a:solidFill>
              </a:rPr>
              <a:t>atomic granules</a:t>
            </a:r>
            <a:endParaRPr lang="pl-PL" sz="1800" dirty="0">
              <a:solidFill>
                <a:srgbClr val="0000CC"/>
              </a:solidFill>
            </a:endParaRPr>
          </a:p>
          <a:p>
            <a:pPr marL="1371600" lvl="2" indent="-457200">
              <a:buFont typeface="Arial" panose="020B0604020202020204" pitchFamily="34" charset="0"/>
              <a:buChar char="•"/>
            </a:pPr>
            <a:r>
              <a:rPr lang="en-US" sz="1800" dirty="0">
                <a:solidFill>
                  <a:srgbClr val="0000CC"/>
                </a:solidFill>
              </a:rPr>
              <a:t>generated from a preceding granular level relative to the considered one</a:t>
            </a:r>
            <a:r>
              <a:rPr lang="pl-PL" sz="1800" dirty="0">
                <a:solidFill>
                  <a:srgbClr val="0000CC"/>
                </a:solidFill>
              </a:rPr>
              <a:t>  </a:t>
            </a:r>
          </a:p>
          <a:p>
            <a:pPr marL="1371600" lvl="2" indent="-457200">
              <a:buFont typeface="Arial" panose="020B0604020202020204" pitchFamily="34" charset="0"/>
              <a:buChar char="•"/>
            </a:pPr>
            <a:r>
              <a:rPr lang="en-US" sz="1800" dirty="0">
                <a:solidFill>
                  <a:srgbClr val="0000CC"/>
                </a:solidFill>
              </a:rPr>
              <a:t>generated through interactions </a:t>
            </a:r>
            <a:r>
              <a:rPr lang="pl-PL" sz="1800" dirty="0">
                <a:solidFill>
                  <a:srgbClr val="0000CC"/>
                </a:solidFill>
              </a:rPr>
              <a:t>of </a:t>
            </a:r>
            <a:r>
              <a:rPr lang="en-US" sz="1800" dirty="0">
                <a:solidFill>
                  <a:srgbClr val="0000CC"/>
                </a:solidFill>
              </a:rPr>
              <a:t>specifications of transformations (associations) with the physical world realized by control of c-granules  (e.g., by performing sensory measurements or actions or dialogues with users) </a:t>
            </a:r>
            <a:endParaRPr lang="pl-PL" sz="1800" dirty="0">
              <a:solidFill>
                <a:srgbClr val="0000CC"/>
              </a:solidFill>
            </a:endParaRPr>
          </a:p>
          <a:p>
            <a:pPr marL="914400" lvl="1" indent="-457200">
              <a:buFont typeface="Arial" panose="020B0604020202020204" pitchFamily="34" charset="0"/>
              <a:buChar char="•"/>
            </a:pPr>
            <a:r>
              <a:rPr lang="en-US" sz="1800" dirty="0">
                <a:solidFill>
                  <a:srgbClr val="0000CC"/>
                </a:solidFill>
              </a:rPr>
              <a:t>aggregation granular operations (e.g., intersection</a:t>
            </a:r>
            <a:r>
              <a:rPr lang="pl-PL" sz="1800" dirty="0">
                <a:solidFill>
                  <a:srgbClr val="0000CC"/>
                </a:solidFill>
              </a:rPr>
              <a:t>, </a:t>
            </a:r>
            <a:r>
              <a:rPr lang="en-US" sz="1800" dirty="0">
                <a:solidFill>
                  <a:srgbClr val="0000CC"/>
                </a:solidFill>
              </a:rPr>
              <a:t>generalization) </a:t>
            </a:r>
            <a:endParaRPr lang="pl-PL" sz="1800" dirty="0">
              <a:solidFill>
                <a:srgbClr val="0000CC"/>
              </a:solidFill>
            </a:endParaRPr>
          </a:p>
          <a:p>
            <a:pPr marL="342900" indent="-342900">
              <a:buFont typeface="Arial" panose="020B0604020202020204" pitchFamily="34" charset="0"/>
              <a:buChar char="•"/>
            </a:pPr>
            <a:r>
              <a:rPr lang="en-US" sz="1800" dirty="0">
                <a:solidFill>
                  <a:srgbClr val="0000CC"/>
                </a:solidFill>
              </a:rPr>
              <a:t>granular</a:t>
            </a:r>
            <a:r>
              <a:rPr lang="pl-PL" sz="1800" dirty="0">
                <a:solidFill>
                  <a:srgbClr val="0000CC"/>
                </a:solidFill>
              </a:rPr>
              <a:t> </a:t>
            </a:r>
            <a:r>
              <a:rPr lang="en-US" sz="1800" dirty="0">
                <a:solidFill>
                  <a:srgbClr val="0000CC"/>
                </a:solidFill>
              </a:rPr>
              <a:t>relations (expressing properties of granules</a:t>
            </a:r>
            <a:r>
              <a:rPr lang="pl-PL" sz="1800" dirty="0">
                <a:solidFill>
                  <a:srgbClr val="0000CC"/>
                </a:solidFill>
              </a:rPr>
              <a:t> </a:t>
            </a:r>
            <a:r>
              <a:rPr lang="en-US" sz="1800" dirty="0">
                <a:solidFill>
                  <a:srgbClr val="0000CC"/>
                </a:solidFill>
              </a:rPr>
              <a:t>or relations between granules)</a:t>
            </a:r>
            <a:endParaRPr lang="pl-PL" sz="1800" dirty="0">
              <a:solidFill>
                <a:srgbClr val="0000CC"/>
              </a:solidFill>
            </a:endParaRPr>
          </a:p>
          <a:p>
            <a:endParaRPr lang="pl-PL" sz="1800" dirty="0">
              <a:solidFill>
                <a:srgbClr val="0000CC"/>
              </a:solidFill>
            </a:endParaRPr>
          </a:p>
          <a:p>
            <a:r>
              <a:rPr lang="en-US" sz="2000" u="sng" dirty="0">
                <a:solidFill>
                  <a:srgbClr val="0000CC"/>
                </a:solidFill>
              </a:rPr>
              <a:t>Granular language</a:t>
            </a:r>
          </a:p>
          <a:p>
            <a:pPr marL="179388" lvl="2" algn="just"/>
            <a:r>
              <a:rPr lang="en-US" sz="1800" dirty="0">
                <a:solidFill>
                  <a:srgbClr val="0000CC"/>
                </a:solidFill>
              </a:rPr>
              <a:t>allowing for the interpretation of language </a:t>
            </a:r>
            <a:r>
              <a:rPr lang="pl-PL" sz="1800" dirty="0">
                <a:solidFill>
                  <a:srgbClr val="0000CC"/>
                </a:solidFill>
              </a:rPr>
              <a:t>(</a:t>
            </a:r>
            <a:r>
              <a:rPr lang="en-US" sz="1800" dirty="0">
                <a:solidFill>
                  <a:srgbClr val="0000CC"/>
                </a:solidFill>
              </a:rPr>
              <a:t>concerning </a:t>
            </a:r>
            <a:r>
              <a:rPr lang="pl-PL" sz="1800" dirty="0">
                <a:solidFill>
                  <a:srgbClr val="0000CC"/>
                </a:solidFill>
              </a:rPr>
              <a:t>the </a:t>
            </a:r>
            <a:r>
              <a:rPr lang="en-US" sz="1800" dirty="0">
                <a:solidFill>
                  <a:srgbClr val="0000CC"/>
                </a:solidFill>
              </a:rPr>
              <a:t>abstract </a:t>
            </a:r>
            <a:r>
              <a:rPr lang="pl-PL" sz="1800" dirty="0">
                <a:solidFill>
                  <a:srgbClr val="0000CC"/>
                </a:solidFill>
              </a:rPr>
              <a:t>and </a:t>
            </a:r>
            <a:r>
              <a:rPr lang="en-US" sz="1800" dirty="0">
                <a:solidFill>
                  <a:srgbClr val="0000CC"/>
                </a:solidFill>
              </a:rPr>
              <a:t>physical semantics</a:t>
            </a:r>
            <a:r>
              <a:rPr lang="pl-PL" sz="1800" dirty="0">
                <a:solidFill>
                  <a:srgbClr val="0000CC"/>
                </a:solidFill>
              </a:rPr>
              <a:t>) in </a:t>
            </a:r>
            <a:r>
              <a:rPr lang="en-US" sz="1800" dirty="0">
                <a:solidFill>
                  <a:srgbClr val="0000CC"/>
                </a:solidFill>
              </a:rPr>
              <a:t>the considered granular relational system</a:t>
            </a:r>
            <a:r>
              <a:rPr lang="pl-PL" sz="1800" dirty="0">
                <a:solidFill>
                  <a:srgbClr val="0000CC"/>
                </a:solidFill>
              </a:rPr>
              <a:t>. It </a:t>
            </a:r>
            <a:r>
              <a:rPr lang="en-US" sz="1800" dirty="0">
                <a:solidFill>
                  <a:srgbClr val="0000CC"/>
                </a:solidFill>
              </a:rPr>
              <a:t>is used to express or specify granules. It is helping to search for granules from the granular calculus that are expected to be computational building blocks relevant to cognition [using terminology that Leslie Valiant would use], (e.g., the approximation of target concepts or classifications). For example, these can be elementary granules in rough sets, which are defined as conjunctions of atomic formula </a:t>
            </a:r>
            <a:r>
              <a:rPr lang="pl-PL" sz="1800" dirty="0">
                <a:solidFill>
                  <a:srgbClr val="0000CC"/>
                </a:solidFill>
              </a:rPr>
              <a:t>(</a:t>
            </a:r>
            <a:r>
              <a:rPr lang="en-US" sz="1800" dirty="0">
                <a:solidFill>
                  <a:srgbClr val="0000CC"/>
                </a:solidFill>
              </a:rPr>
              <a:t>descriptors of the form </a:t>
            </a:r>
            <a:r>
              <a:rPr lang="en-US" sz="1800" i="1" dirty="0">
                <a:solidFill>
                  <a:srgbClr val="0000CC"/>
                </a:solidFill>
              </a:rPr>
              <a:t>a=v</a:t>
            </a:r>
            <a:r>
              <a:rPr lang="pl-PL" sz="1800" dirty="0">
                <a:solidFill>
                  <a:srgbClr val="0000CC"/>
                </a:solidFill>
              </a:rPr>
              <a:t>)</a:t>
            </a:r>
            <a:r>
              <a:rPr lang="en-US" sz="1800" dirty="0">
                <a:solidFill>
                  <a:srgbClr val="0000CC"/>
                </a:solidFill>
              </a:rPr>
              <a:t> and are interpreted in </a:t>
            </a:r>
            <a:r>
              <a:rPr lang="pl-PL" sz="1800" dirty="0">
                <a:solidFill>
                  <a:srgbClr val="0000CC"/>
                </a:solidFill>
              </a:rPr>
              <a:t>the </a:t>
            </a:r>
            <a:r>
              <a:rPr lang="en-US" sz="1800" dirty="0">
                <a:solidFill>
                  <a:srgbClr val="0000CC"/>
                </a:solidFill>
              </a:rPr>
              <a:t>granular relational system.</a:t>
            </a:r>
          </a:p>
        </p:txBody>
      </p:sp>
    </p:spTree>
    <p:extLst>
      <p:ext uri="{BB962C8B-B14F-4D97-AF65-F5344CB8AC3E}">
        <p14:creationId xmlns:p14="http://schemas.microsoft.com/office/powerpoint/2010/main" val="12724047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1"/>
            <a:ext cx="9144000" cy="764703"/>
          </a:xfrm>
        </p:spPr>
        <p:txBody>
          <a:bodyPr/>
          <a:lstStyle/>
          <a:p>
            <a:pPr eaLnBrk="1" hangingPunct="1"/>
            <a:r>
              <a:rPr lang="pl-PL" sz="2400" b="1" dirty="0" err="1"/>
              <a:t>EXAMPLE</a:t>
            </a:r>
            <a:r>
              <a:rPr lang="pl-PL" sz="2400" b="1" dirty="0"/>
              <a:t> OF </a:t>
            </a:r>
            <a:r>
              <a:rPr lang="pl-PL" sz="2400" b="1" dirty="0" err="1"/>
              <a:t>GRANULAR</a:t>
            </a:r>
            <a:r>
              <a:rPr lang="pl-PL" sz="2400" b="1" dirty="0"/>
              <a:t> </a:t>
            </a:r>
            <a:r>
              <a:rPr lang="pl-PL" sz="2400" b="1" dirty="0" err="1"/>
              <a:t>CALCULUS</a:t>
            </a:r>
            <a:r>
              <a:rPr lang="pl-PL" sz="2400" b="1" dirty="0"/>
              <a:t> : </a:t>
            </a:r>
            <a:br>
              <a:rPr lang="pl-PL" sz="2400" b="1" dirty="0"/>
            </a:br>
            <a:r>
              <a:rPr lang="pl-PL" sz="2400" b="1" dirty="0" err="1"/>
              <a:t>DECISION</a:t>
            </a:r>
            <a:r>
              <a:rPr lang="pl-PL" sz="2400" b="1" dirty="0"/>
              <a:t> SYSTEMS WITH </a:t>
            </a:r>
            <a:r>
              <a:rPr lang="pl-PL" sz="2400" b="1" dirty="0" err="1"/>
              <a:t>INCLUSION</a:t>
            </a:r>
            <a:r>
              <a:rPr lang="pl-PL" sz="2400" b="1" dirty="0"/>
              <a:t> </a:t>
            </a:r>
            <a:r>
              <a:rPr lang="pl-PL" sz="2400" b="1" dirty="0" err="1"/>
              <a:t>MEASURES</a:t>
            </a:r>
            <a:endParaRPr lang="pl-PL" sz="2400" b="1" dirty="0"/>
          </a:p>
        </p:txBody>
      </p:sp>
      <mc:AlternateContent xmlns:mc="http://schemas.openxmlformats.org/markup-compatibility/2006" xmlns:a14="http://schemas.microsoft.com/office/drawing/2010/main">
        <mc:Choice Requires="a14">
          <p:sp>
            <p:nvSpPr>
              <p:cNvPr id="7" name="pole tekstowe 6"/>
              <p:cNvSpPr txBox="1"/>
              <p:nvPr/>
            </p:nvSpPr>
            <p:spPr>
              <a:xfrm>
                <a:off x="494391" y="797293"/>
                <a:ext cx="8051057" cy="953403"/>
              </a:xfrm>
              <a:prstGeom prst="rect">
                <a:avLst/>
              </a:prstGeom>
              <a:noFill/>
            </p:spPr>
            <p:txBody>
              <a:bodyPr wrap="square" lIns="0" tIns="0" rIns="0" bIns="0" rtlCol="0">
                <a:spAutoFit/>
              </a:bodyPr>
              <a:lstStyle/>
              <a:p>
                <a:pPr algn="ctr"/>
                <a:r>
                  <a:rPr kumimoji="1" lang="en-US" sz="2000" u="sng" dirty="0">
                    <a:solidFill>
                      <a:srgbClr val="0000FF"/>
                    </a:solidFill>
                    <a:latin typeface="Cambria Math" panose="02040503050406030204" pitchFamily="18" charset="0"/>
                    <a:ea typeface="MS PGothic" pitchFamily="34" charset="-128"/>
                  </a:rPr>
                  <a:t>Relational s</a:t>
                </a:r>
                <a:r>
                  <a:rPr kumimoji="1" lang="pl-PL" sz="2000" u="sng" dirty="0" err="1">
                    <a:solidFill>
                      <a:srgbClr val="0000FF"/>
                    </a:solidFill>
                    <a:latin typeface="Cambria Math" panose="02040503050406030204" pitchFamily="18" charset="0"/>
                    <a:ea typeface="MS PGothic" pitchFamily="34" charset="-128"/>
                  </a:rPr>
                  <a:t>ystem</a:t>
                </a:r>
                <a:r>
                  <a:rPr kumimoji="1" lang="pl-PL" sz="2000" u="sng" dirty="0">
                    <a:solidFill>
                      <a:srgbClr val="0000FF"/>
                    </a:solidFill>
                    <a:latin typeface="Cambria Math" panose="02040503050406030204" pitchFamily="18" charset="0"/>
                    <a:ea typeface="MS PGothic" pitchFamily="34" charset="-128"/>
                  </a:rPr>
                  <a:t> </a:t>
                </a:r>
                <a:r>
                  <a:rPr kumimoji="1" lang="en-US" sz="2000" dirty="0">
                    <a:solidFill>
                      <a:srgbClr val="0000FF"/>
                    </a:solidFill>
                    <a:latin typeface="Cambria Math" panose="02040503050406030204" pitchFamily="18" charset="0"/>
                    <a:ea typeface="MS PGothic" pitchFamily="34" charset="-128"/>
                  </a:rPr>
                  <a:t>defined by </a:t>
                </a:r>
                <a:endParaRPr kumimoji="1" lang="pl-PL" sz="2000" dirty="0">
                  <a:solidFill>
                    <a:srgbClr val="0000FF"/>
                  </a:solidFill>
                  <a:latin typeface="Cambria Math" panose="02040503050406030204" pitchFamily="18" charset="0"/>
                  <a:ea typeface="MS PGothic" pitchFamily="34" charset="-128"/>
                </a:endParaRPr>
              </a:p>
              <a:p>
                <a:pPr algn="ctr"/>
                <a:r>
                  <a:rPr kumimoji="1" lang="en-US" sz="2000" dirty="0">
                    <a:solidFill>
                      <a:srgbClr val="0000FF"/>
                    </a:solidFill>
                    <a:latin typeface="Cambria Math" panose="02040503050406030204" pitchFamily="18" charset="0"/>
                    <a:ea typeface="Cambria Math" panose="02040503050406030204" pitchFamily="18" charset="0"/>
                  </a:rPr>
                  <a:t>decision system </a:t>
                </a:r>
                <a:r>
                  <a:rPr kumimoji="1" lang="pl-PL" sz="2000" i="1" dirty="0">
                    <a:solidFill>
                      <a:srgbClr val="0000FF"/>
                    </a:solidFill>
                    <a:latin typeface="Cambria Math" panose="02040503050406030204" pitchFamily="18" charset="0"/>
                    <a:ea typeface="MS PGothic" pitchFamily="34" charset="-128"/>
                  </a:rPr>
                  <a:t>D</a:t>
                </a:r>
                <a14:m>
                  <m:oMath xmlns:m="http://schemas.openxmlformats.org/officeDocument/2006/math">
                    <m:r>
                      <a:rPr kumimoji="1" lang="pl-PL" sz="2000" i="1" smtClean="0">
                        <a:solidFill>
                          <a:srgbClr val="0000FF"/>
                        </a:solidFill>
                        <a:latin typeface="Cambria Math" panose="02040503050406030204" pitchFamily="18" charset="0"/>
                        <a:ea typeface="MS PGothic" pitchFamily="34" charset="-128"/>
                      </a:rPr>
                      <m:t>𝑆</m:t>
                    </m:r>
                    <m:r>
                      <a:rPr kumimoji="1" lang="pl-PL" sz="2000" i="1" smtClean="0">
                        <a:solidFill>
                          <a:srgbClr val="0000FF"/>
                        </a:solidFill>
                        <a:latin typeface="Cambria Math" panose="02040503050406030204" pitchFamily="18" charset="0"/>
                        <a:ea typeface="MS PGothic" pitchFamily="34" charset="-128"/>
                      </a:rPr>
                      <m:t>=(</m:t>
                    </m:r>
                    <m:r>
                      <a:rPr kumimoji="1" lang="pl-PL" sz="2000" i="1">
                        <a:solidFill>
                          <a:srgbClr val="0000FF"/>
                        </a:solidFill>
                        <a:latin typeface="Cambria Math" panose="02040503050406030204" pitchFamily="18" charset="0"/>
                        <a:ea typeface="MS PGothic" pitchFamily="34" charset="-128"/>
                      </a:rPr>
                      <m:t>𝑈</m:t>
                    </m:r>
                    <m:r>
                      <a:rPr kumimoji="1" lang="pl-PL" sz="2000" i="1">
                        <a:solidFill>
                          <a:srgbClr val="0000FF"/>
                        </a:solidFill>
                        <a:latin typeface="Cambria Math" panose="02040503050406030204" pitchFamily="18" charset="0"/>
                        <a:ea typeface="MS PGothic" pitchFamily="34" charset="-128"/>
                      </a:rPr>
                      <m:t>,</m:t>
                    </m:r>
                    <m:sSub>
                      <m:sSubPr>
                        <m:ctrlPr>
                          <a:rPr kumimoji="1" lang="pl-PL" sz="2000" i="1">
                            <a:solidFill>
                              <a:srgbClr val="0000FF"/>
                            </a:solidFill>
                            <a:latin typeface="Cambria Math" panose="02040503050406030204" pitchFamily="18" charset="0"/>
                            <a:ea typeface="MS PGothic" pitchFamily="34" charset="-128"/>
                          </a:rPr>
                        </m:ctrlPr>
                      </m:sSubPr>
                      <m:e>
                        <m:r>
                          <a:rPr kumimoji="1" lang="pl-PL" sz="2000" b="0" i="1" smtClean="0">
                            <a:solidFill>
                              <a:srgbClr val="0000FF"/>
                            </a:solidFill>
                            <a:latin typeface="Cambria Math" panose="02040503050406030204" pitchFamily="18" charset="0"/>
                            <a:ea typeface="MS PGothic" pitchFamily="34" charset="-128"/>
                          </a:rPr>
                          <m:t>𝐺𝐴</m:t>
                        </m:r>
                      </m:e>
                      <m:sub>
                        <m:r>
                          <a:rPr kumimoji="1" lang="pl-PL" sz="2000" i="1">
                            <a:solidFill>
                              <a:srgbClr val="0000FF"/>
                            </a:solidFill>
                            <a:latin typeface="Cambria Math" panose="02040503050406030204" pitchFamily="18" charset="0"/>
                            <a:ea typeface="MS PGothic" pitchFamily="34" charset="-128"/>
                          </a:rPr>
                          <m:t>𝐼𝑆</m:t>
                        </m:r>
                      </m:sub>
                    </m:sSub>
                    <m:r>
                      <a:rPr kumimoji="1" lang="pl-PL" sz="2000" i="1">
                        <a:solidFill>
                          <a:srgbClr val="0000FF"/>
                        </a:solidFill>
                        <a:latin typeface="Cambria Math" panose="02040503050406030204" pitchFamily="18" charset="0"/>
                        <a:ea typeface="MS PGothic" pitchFamily="34" charset="-128"/>
                      </a:rPr>
                      <m:t>, </m:t>
                    </m:r>
                    <m:r>
                      <a:rPr kumimoji="1" lang="pl-PL" sz="2000" i="1">
                        <a:solidFill>
                          <a:srgbClr val="0000FF"/>
                        </a:solidFill>
                        <a:latin typeface="Cambria Math" panose="02040503050406030204" pitchFamily="18" charset="0"/>
                        <a:ea typeface="MS PGothic" pitchFamily="34" charset="-128"/>
                      </a:rPr>
                      <m:t>𝑑</m:t>
                    </m:r>
                    <m:r>
                      <a:rPr kumimoji="1" lang="pl-PL" sz="2000" i="1">
                        <a:solidFill>
                          <a:srgbClr val="0000FF"/>
                        </a:solidFill>
                        <a:latin typeface="Cambria Math" panose="02040503050406030204" pitchFamily="18" charset="0"/>
                        <a:ea typeface="MS PGothic" pitchFamily="34" charset="-128"/>
                      </a:rPr>
                      <m:t>) </m:t>
                    </m:r>
                    <m:sSub>
                      <m:sSubPr>
                        <m:ctrlPr>
                          <a:rPr kumimoji="1" lang="pl-PL" sz="2000" i="1">
                            <a:solidFill>
                              <a:srgbClr val="0000FF"/>
                            </a:solidFill>
                            <a:latin typeface="Cambria Math" panose="02040503050406030204" pitchFamily="18" charset="0"/>
                            <a:ea typeface="Cambria Math" panose="02040503050406030204" pitchFamily="18" charset="0"/>
                          </a:rPr>
                        </m:ctrlPr>
                      </m:sSubPr>
                      <m:e>
                        <m:r>
                          <a:rPr kumimoji="1" lang="pl-PL" sz="2000" b="0" i="1" smtClean="0">
                            <a:solidFill>
                              <a:srgbClr val="0000FF"/>
                            </a:solidFill>
                            <a:latin typeface="Cambria Math" panose="02040503050406030204" pitchFamily="18" charset="0"/>
                            <a:ea typeface="Cambria Math" panose="02040503050406030204" pitchFamily="18" charset="0"/>
                          </a:rPr>
                          <m:t>𝑎𝑛𝑑</m:t>
                        </m:r>
                        <m:r>
                          <a:rPr kumimoji="1" lang="pl-PL" sz="2000" b="0" i="1" smtClean="0">
                            <a:solidFill>
                              <a:srgbClr val="0000FF"/>
                            </a:solidFill>
                            <a:latin typeface="Cambria Math" panose="02040503050406030204" pitchFamily="18" charset="0"/>
                            <a:ea typeface="Cambria Math" panose="02040503050406030204" pitchFamily="18" charset="0"/>
                          </a:rPr>
                          <m:t> </m:t>
                        </m:r>
                        <m:r>
                          <a:rPr kumimoji="1" lang="pl-PL" sz="2000" b="0" i="1" smtClean="0">
                            <a:solidFill>
                              <a:srgbClr val="0000FF"/>
                            </a:solidFill>
                            <a:latin typeface="Cambria Math" panose="02040503050406030204" pitchFamily="18" charset="0"/>
                            <a:ea typeface="Cambria Math" panose="02040503050406030204" pitchFamily="18" charset="0"/>
                          </a:rPr>
                          <m:t>𝑖𝑛𝑐𝑢𝑠𝑖𝑜𝑛</m:t>
                        </m:r>
                        <m:r>
                          <a:rPr kumimoji="1" lang="pl-PL" sz="2000" b="0" i="1" smtClean="0">
                            <a:solidFill>
                              <a:srgbClr val="0000FF"/>
                            </a:solidFill>
                            <a:latin typeface="Cambria Math" panose="02040503050406030204" pitchFamily="18" charset="0"/>
                            <a:ea typeface="Cambria Math" panose="02040503050406030204" pitchFamily="18" charset="0"/>
                          </a:rPr>
                          <m:t> </m:t>
                        </m:r>
                        <m:r>
                          <a:rPr kumimoji="1" lang="pl-PL" sz="2000" b="0" i="1" smtClean="0">
                            <a:solidFill>
                              <a:srgbClr val="0000FF"/>
                            </a:solidFill>
                            <a:latin typeface="Cambria Math" panose="02040503050406030204" pitchFamily="18" charset="0"/>
                            <a:ea typeface="Cambria Math" panose="02040503050406030204" pitchFamily="18" charset="0"/>
                          </a:rPr>
                          <m:t>𝑟𝑒𝑙𝑎𝑡𝑖𝑜𝑛𝑠</m:t>
                        </m:r>
                        <m:r>
                          <a:rPr kumimoji="1" lang="pl-PL" sz="2000" b="0" i="1" smtClean="0">
                            <a:solidFill>
                              <a:srgbClr val="0000FF"/>
                            </a:solidFill>
                            <a:latin typeface="Cambria Math" panose="02040503050406030204" pitchFamily="18" charset="0"/>
                            <a:ea typeface="Cambria Math" panose="02040503050406030204" pitchFamily="18" charset="0"/>
                          </a:rPr>
                          <m:t> </m:t>
                        </m:r>
                        <m:d>
                          <m:dPr>
                            <m:begChr m:val="{"/>
                            <m:endChr m:val="}"/>
                            <m:ctrlPr>
                              <a:rPr kumimoji="1" lang="pl-PL" sz="2000" i="1">
                                <a:solidFill>
                                  <a:srgbClr val="0000FF"/>
                                </a:solidFill>
                                <a:latin typeface="Cambria Math" panose="02040503050406030204" pitchFamily="18" charset="0"/>
                                <a:ea typeface="MS PGothic" pitchFamily="34" charset="-128"/>
                              </a:rPr>
                            </m:ctrlPr>
                          </m:dPr>
                          <m:e>
                            <m:sSub>
                              <m:sSubPr>
                                <m:ctrlPr>
                                  <a:rPr kumimoji="1" lang="pl-PL" sz="2000" i="1">
                                    <a:solidFill>
                                      <a:srgbClr val="0000FF"/>
                                    </a:solidFill>
                                    <a:latin typeface="Cambria Math" panose="02040503050406030204" pitchFamily="18" charset="0"/>
                                    <a:ea typeface="Cambria Math" panose="02040503050406030204" pitchFamily="18" charset="0"/>
                                  </a:rPr>
                                </m:ctrlPr>
                              </m:sSubPr>
                              <m:e>
                                <m:r>
                                  <a:rPr kumimoji="1" lang="pl-PL" sz="2000" i="1">
                                    <a:solidFill>
                                      <a:srgbClr val="0000FF"/>
                                    </a:solidFill>
                                    <a:latin typeface="Cambria Math" panose="02040503050406030204" pitchFamily="18" charset="0"/>
                                    <a:ea typeface="Cambria Math" panose="02040503050406030204" pitchFamily="18" charset="0"/>
                                  </a:rPr>
                                  <m:t>𝜈</m:t>
                                </m:r>
                              </m:e>
                              <m:sub>
                                <m:r>
                                  <a:rPr kumimoji="1" lang="pl-PL" sz="2000" i="1">
                                    <a:solidFill>
                                      <a:srgbClr val="0000FF"/>
                                    </a:solidFill>
                                    <a:latin typeface="Cambria Math" panose="02040503050406030204" pitchFamily="18" charset="0"/>
                                    <a:ea typeface="Cambria Math" panose="02040503050406030204" pitchFamily="18" charset="0"/>
                                  </a:rPr>
                                  <m:t>𝑡𝑟</m:t>
                                </m:r>
                              </m:sub>
                            </m:sSub>
                          </m:e>
                        </m:d>
                      </m:e>
                      <m:sub>
                        <m:r>
                          <a:rPr kumimoji="1" lang="pl-PL" sz="2000" i="1">
                            <a:solidFill>
                              <a:srgbClr val="0000FF"/>
                            </a:solidFill>
                            <a:latin typeface="Cambria Math" panose="02040503050406030204" pitchFamily="18" charset="0"/>
                            <a:ea typeface="Cambria Math" panose="02040503050406030204" pitchFamily="18" charset="0"/>
                          </a:rPr>
                          <m:t>𝑡𝑟</m:t>
                        </m:r>
                        <m:r>
                          <a:rPr kumimoji="1" lang="pl-PL" sz="2000" i="1">
                            <a:solidFill>
                              <a:srgbClr val="0000FF"/>
                            </a:solidFill>
                            <a:latin typeface="Cambria Math" panose="02040503050406030204" pitchFamily="18" charset="0"/>
                            <a:ea typeface="Cambria Math" panose="02040503050406030204" pitchFamily="18" charset="0"/>
                          </a:rPr>
                          <m:t>𝜖</m:t>
                        </m:r>
                        <m:r>
                          <a:rPr kumimoji="1" lang="pl-PL" sz="2000" i="1">
                            <a:solidFill>
                              <a:srgbClr val="0000FF"/>
                            </a:solidFill>
                            <a:latin typeface="Cambria Math" panose="02040503050406030204" pitchFamily="18" charset="0"/>
                            <a:ea typeface="Cambria Math" panose="02040503050406030204" pitchFamily="18" charset="0"/>
                          </a:rPr>
                          <m:t>(0.5,1]</m:t>
                        </m:r>
                      </m:sub>
                    </m:sSub>
                  </m:oMath>
                </a14:m>
                <a:r>
                  <a:rPr kumimoji="1" lang="pl-PL" sz="2000" b="0" dirty="0">
                    <a:solidFill>
                      <a:srgbClr val="0000FF"/>
                    </a:solidFill>
                    <a:latin typeface="Cambria Math" panose="02040503050406030204" pitchFamily="18" charset="0"/>
                    <a:ea typeface="Cambria Math" panose="02040503050406030204" pitchFamily="18" charset="0"/>
                  </a:rPr>
                  <a:t> where</a:t>
                </a:r>
                <a:r>
                  <a:rPr kumimoji="1" lang="pl-PL" sz="2000" b="0" i="1"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r>
                      <a:rPr kumimoji="1" lang="pl-PL" sz="2000" b="0" i="1" smtClean="0">
                        <a:solidFill>
                          <a:srgbClr val="0000FF"/>
                        </a:solidFill>
                        <a:latin typeface="Cambria Math" panose="02040503050406030204" pitchFamily="18" charset="0"/>
                        <a:ea typeface="MS PGothic" pitchFamily="34" charset="-128"/>
                      </a:rPr>
                      <m:t>𝐼𝑆</m:t>
                    </m:r>
                    <m:r>
                      <a:rPr kumimoji="1" lang="pl-PL" sz="2000" b="0" i="1" smtClean="0">
                        <a:solidFill>
                          <a:srgbClr val="0000FF"/>
                        </a:solidFill>
                        <a:latin typeface="Cambria Math" panose="02040503050406030204" pitchFamily="18" charset="0"/>
                        <a:ea typeface="MS PGothic" pitchFamily="34" charset="-128"/>
                      </a:rPr>
                      <m:t>=</m:t>
                    </m:r>
                    <m:d>
                      <m:dPr>
                        <m:ctrlPr>
                          <a:rPr kumimoji="1" lang="pl-PL" sz="2000" b="0" i="1" smtClean="0">
                            <a:solidFill>
                              <a:srgbClr val="0000FF"/>
                            </a:solidFill>
                            <a:latin typeface="Cambria Math" panose="02040503050406030204" pitchFamily="18" charset="0"/>
                            <a:ea typeface="MS PGothic" pitchFamily="34" charset="-128"/>
                          </a:rPr>
                        </m:ctrlPr>
                      </m:dPr>
                      <m:e>
                        <m:r>
                          <a:rPr kumimoji="1" lang="pl-PL" sz="2000" b="0" i="1" smtClean="0">
                            <a:solidFill>
                              <a:srgbClr val="0000FF"/>
                            </a:solidFill>
                            <a:latin typeface="Cambria Math" panose="02040503050406030204" pitchFamily="18" charset="0"/>
                            <a:ea typeface="MS PGothic" pitchFamily="34" charset="-128"/>
                          </a:rPr>
                          <m:t>𝑈</m:t>
                        </m:r>
                        <m:r>
                          <a:rPr kumimoji="1" lang="pl-PL" sz="2000" b="0" i="1" smtClean="0">
                            <a:solidFill>
                              <a:srgbClr val="0000FF"/>
                            </a:solidFill>
                            <a:latin typeface="Cambria Math" panose="02040503050406030204" pitchFamily="18" charset="0"/>
                            <a:ea typeface="MS PGothic" pitchFamily="34" charset="-128"/>
                          </a:rPr>
                          <m:t>,</m:t>
                        </m:r>
                        <m:r>
                          <a:rPr kumimoji="1" lang="pl-PL" sz="2000" b="0" i="1" smtClean="0">
                            <a:solidFill>
                              <a:srgbClr val="0000FF"/>
                            </a:solidFill>
                            <a:latin typeface="Cambria Math" panose="02040503050406030204" pitchFamily="18" charset="0"/>
                            <a:ea typeface="MS PGothic" pitchFamily="34" charset="-128"/>
                          </a:rPr>
                          <m:t>𝐴</m:t>
                        </m:r>
                      </m:e>
                    </m:d>
                    <m:r>
                      <a:rPr kumimoji="1" lang="pl-PL" sz="2000" b="0" i="1" smtClean="0">
                        <a:solidFill>
                          <a:srgbClr val="0000FF"/>
                        </a:solidFill>
                        <a:latin typeface="Cambria Math" panose="02040503050406030204" pitchFamily="18" charset="0"/>
                        <a:ea typeface="MS PGothic" pitchFamily="34" charset="-128"/>
                      </a:rPr>
                      <m:t>,</m:t>
                    </m:r>
                    <m:r>
                      <m:rPr>
                        <m:nor/>
                      </m:rPr>
                      <a:rPr kumimoji="1" lang="pl-PL" sz="2000" b="0" i="1" smtClean="0">
                        <a:solidFill>
                          <a:srgbClr val="0000FF"/>
                        </a:solidFill>
                        <a:latin typeface="Cambria Math" panose="02040503050406030204" pitchFamily="18" charset="0"/>
                        <a:ea typeface="MS PGothic" pitchFamily="34" charset="-128"/>
                      </a:rPr>
                      <m:t> </m:t>
                    </m:r>
                    <m:r>
                      <m:rPr>
                        <m:nor/>
                      </m:rPr>
                      <a:rPr kumimoji="1" lang="pl-PL" sz="2000" i="1">
                        <a:solidFill>
                          <a:srgbClr val="0000FF"/>
                        </a:solidFill>
                        <a:ea typeface="MS PGothic" pitchFamily="34" charset="-128"/>
                      </a:rPr>
                      <m:t>d</m:t>
                    </m:r>
                    <m:r>
                      <m:rPr>
                        <m:nor/>
                      </m:rPr>
                      <a:rPr kumimoji="1" lang="pl-PL" sz="2000" i="1">
                        <a:solidFill>
                          <a:srgbClr val="0000FF"/>
                        </a:solidFill>
                        <a:ea typeface="MS PGothic" pitchFamily="34" charset="-128"/>
                      </a:rPr>
                      <m:t>: </m:t>
                    </m:r>
                    <m:r>
                      <m:rPr>
                        <m:nor/>
                      </m:rPr>
                      <a:rPr kumimoji="1" lang="pl-PL" sz="2000" i="1">
                        <a:solidFill>
                          <a:srgbClr val="0000FF"/>
                        </a:solidFill>
                        <a:ea typeface="MS PGothic" pitchFamily="34" charset="-128"/>
                      </a:rPr>
                      <m:t>U</m:t>
                    </m:r>
                    <m:r>
                      <m:rPr>
                        <m:nor/>
                      </m:rPr>
                      <a:rPr kumimoji="1" lang="pl-PL" sz="2000" i="1">
                        <a:solidFill>
                          <a:srgbClr val="0000FF"/>
                        </a:solidFill>
                        <a:ea typeface="MS PGothic" pitchFamily="34" charset="-128"/>
                      </a:rPr>
                      <m:t> </m:t>
                    </m:r>
                    <m:r>
                      <a:rPr kumimoji="1" lang="pl-PL" sz="2000" i="1">
                        <a:solidFill>
                          <a:srgbClr val="0000FF"/>
                        </a:solidFill>
                        <a:latin typeface="Cambria Math" panose="02040503050406030204" pitchFamily="18" charset="0"/>
                        <a:ea typeface="Cambria Math" panose="02040503050406030204" pitchFamily="18" charset="0"/>
                      </a:rPr>
                      <m:t>→</m:t>
                    </m:r>
                    <m:sSub>
                      <m:sSubPr>
                        <m:ctrlPr>
                          <a:rPr kumimoji="1" lang="pl-PL" sz="2000" i="1">
                            <a:solidFill>
                              <a:srgbClr val="0000FF"/>
                            </a:solidFill>
                            <a:latin typeface="Cambria Math" panose="02040503050406030204" pitchFamily="18" charset="0"/>
                            <a:ea typeface="Cambria Math" panose="02040503050406030204" pitchFamily="18" charset="0"/>
                          </a:rPr>
                        </m:ctrlPr>
                      </m:sSubPr>
                      <m:e>
                        <m:r>
                          <a:rPr kumimoji="1" lang="pl-PL" sz="2000" i="1">
                            <a:solidFill>
                              <a:srgbClr val="0000FF"/>
                            </a:solidFill>
                            <a:latin typeface="Cambria Math" panose="02040503050406030204" pitchFamily="18" charset="0"/>
                            <a:ea typeface="Cambria Math" panose="02040503050406030204" pitchFamily="18" charset="0"/>
                          </a:rPr>
                          <m:t>𝑉</m:t>
                        </m:r>
                      </m:e>
                      <m:sub>
                        <m:r>
                          <a:rPr kumimoji="1" lang="pl-PL" sz="2000" i="1">
                            <a:solidFill>
                              <a:srgbClr val="0000FF"/>
                            </a:solidFill>
                            <a:latin typeface="Cambria Math" panose="02040503050406030204" pitchFamily="18" charset="0"/>
                            <a:ea typeface="Cambria Math" panose="02040503050406030204" pitchFamily="18" charset="0"/>
                          </a:rPr>
                          <m:t>𝑑</m:t>
                        </m:r>
                      </m:sub>
                    </m:sSub>
                    <m:r>
                      <a:rPr kumimoji="1" lang="pl-PL" sz="2000" i="1">
                        <a:solidFill>
                          <a:srgbClr val="0000FF"/>
                        </a:solidFill>
                        <a:latin typeface="Cambria Math" panose="02040503050406030204" pitchFamily="18" charset="0"/>
                        <a:ea typeface="Cambria Math" panose="02040503050406030204" pitchFamily="18" charset="0"/>
                      </a:rPr>
                      <m:t> </m:t>
                    </m:r>
                    <m:r>
                      <a:rPr kumimoji="1" lang="pl-PL" sz="2000" b="0" i="1" smtClean="0">
                        <a:solidFill>
                          <a:srgbClr val="0000FF"/>
                        </a:solidFill>
                        <a:latin typeface="Cambria Math" panose="02040503050406030204" pitchFamily="18" charset="0"/>
                        <a:ea typeface="Cambria Math" panose="02040503050406030204" pitchFamily="18" charset="0"/>
                      </a:rPr>
                      <m:t> − </m:t>
                    </m:r>
                    <m:r>
                      <m:rPr>
                        <m:sty m:val="p"/>
                      </m:rPr>
                      <a:rPr kumimoji="1" lang="pl-PL" sz="2000" b="0" i="0" smtClean="0">
                        <a:solidFill>
                          <a:srgbClr val="0000FF"/>
                        </a:solidFill>
                        <a:latin typeface="Cambria Math" panose="02040503050406030204" pitchFamily="18" charset="0"/>
                        <a:ea typeface="Cambria Math" panose="02040503050406030204" pitchFamily="18" charset="0"/>
                      </a:rPr>
                      <m:t>decision</m:t>
                    </m:r>
                    <m:r>
                      <a:rPr kumimoji="1" lang="pl-PL" sz="2000" b="0" i="0" smtClean="0">
                        <a:solidFill>
                          <a:srgbClr val="0000FF"/>
                        </a:solidFill>
                        <a:latin typeface="Cambria Math" panose="02040503050406030204" pitchFamily="18" charset="0"/>
                        <a:ea typeface="Cambria Math" panose="02040503050406030204" pitchFamily="18" charset="0"/>
                      </a:rPr>
                      <m:t> </m:t>
                    </m:r>
                    <m:r>
                      <m:rPr>
                        <m:sty m:val="p"/>
                      </m:rPr>
                      <a:rPr kumimoji="1" lang="pl-PL" sz="2000" b="0" i="0" smtClean="0">
                        <a:solidFill>
                          <a:srgbClr val="0000FF"/>
                        </a:solidFill>
                        <a:latin typeface="Cambria Math" panose="02040503050406030204" pitchFamily="18" charset="0"/>
                        <a:ea typeface="Cambria Math" panose="02040503050406030204" pitchFamily="18" charset="0"/>
                      </a:rPr>
                      <m:t>attribute</m:t>
                    </m:r>
                  </m:oMath>
                </a14:m>
                <a:endParaRPr kumimoji="1" lang="pl-PL" sz="2000" dirty="0">
                  <a:solidFill>
                    <a:srgbClr val="0000FF"/>
                  </a:solidFill>
                  <a:latin typeface="Times New Roman" pitchFamily="18" charset="0"/>
                  <a:ea typeface="MS PGothic" pitchFamily="34" charset="-128"/>
                </a:endParaRPr>
              </a:p>
            </p:txBody>
          </p:sp>
        </mc:Choice>
        <mc:Fallback xmlns="">
          <p:sp>
            <p:nvSpPr>
              <p:cNvPr id="7" name="pole tekstowe 6"/>
              <p:cNvSpPr txBox="1">
                <a:spLocks noRot="1" noChangeAspect="1" noMove="1" noResize="1" noEditPoints="1" noAdjustHandles="1" noChangeArrowheads="1" noChangeShapeType="1" noTextEdit="1"/>
              </p:cNvSpPr>
              <p:nvPr/>
            </p:nvSpPr>
            <p:spPr>
              <a:xfrm>
                <a:off x="494391" y="797293"/>
                <a:ext cx="8051057" cy="953403"/>
              </a:xfrm>
              <a:prstGeom prst="rect">
                <a:avLst/>
              </a:prstGeom>
              <a:blipFill rotWithShape="0">
                <a:blip r:embed="rId3"/>
                <a:stretch>
                  <a:fillRect t="-8333" b="-14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ole tekstowe 11"/>
              <p:cNvSpPr txBox="1"/>
              <p:nvPr/>
            </p:nvSpPr>
            <p:spPr>
              <a:xfrm>
                <a:off x="193351" y="1853762"/>
                <a:ext cx="8653139" cy="1976888"/>
              </a:xfrm>
              <a:prstGeom prst="rect">
                <a:avLst/>
              </a:prstGeom>
              <a:noFill/>
            </p:spPr>
            <p:txBody>
              <a:bodyPr wrap="square" lIns="0" tIns="0" rIns="0" bIns="0" rtlCol="0">
                <a:spAutoFit/>
              </a:bodyPr>
              <a:lstStyle/>
              <a:p>
                <a:pPr algn="ctr"/>
                <a14:m>
                  <m:oMath xmlns:m="http://schemas.openxmlformats.org/officeDocument/2006/math">
                    <m:r>
                      <m:rPr>
                        <m:nor/>
                      </m:rPr>
                      <a:rPr kumimoji="1" lang="en-US" sz="2000" dirty="0" smtClean="0">
                        <a:solidFill>
                          <a:srgbClr val="0000FF"/>
                        </a:solidFill>
                        <a:latin typeface="Cambria Math" panose="02040503050406030204" pitchFamily="18" charset="0"/>
                        <a:ea typeface="Cambria Math" panose="02040503050406030204" pitchFamily="18" charset="0"/>
                      </a:rPr>
                      <m:t>inclusion</m:t>
                    </m:r>
                    <m:r>
                      <m:rPr>
                        <m:nor/>
                      </m:rPr>
                      <a:rPr kumimoji="1" lang="en-US" sz="2000" dirty="0" smtClean="0">
                        <a:solidFill>
                          <a:srgbClr val="0000FF"/>
                        </a:solidFill>
                        <a:latin typeface="Cambria Math" panose="02040503050406030204" pitchFamily="18" charset="0"/>
                        <a:ea typeface="Cambria Math" panose="02040503050406030204" pitchFamily="18" charset="0"/>
                      </a:rPr>
                      <m:t> </m:t>
                    </m:r>
                    <m:r>
                      <m:rPr>
                        <m:nor/>
                      </m:rPr>
                      <a:rPr kumimoji="1" lang="en-US" sz="2000" dirty="0" smtClean="0">
                        <a:solidFill>
                          <a:srgbClr val="0000FF"/>
                        </a:solidFill>
                        <a:latin typeface="Cambria Math" panose="02040503050406030204" pitchFamily="18" charset="0"/>
                        <a:ea typeface="Cambria Math" panose="02040503050406030204" pitchFamily="18" charset="0"/>
                      </a:rPr>
                      <m:t>measure</m:t>
                    </m:r>
                  </m:oMath>
                </a14:m>
                <a:r>
                  <a:rPr kumimoji="1" lang="pl-PL" sz="2000"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r>
                      <a:rPr kumimoji="1" lang="pl-PL" sz="2000" i="1">
                        <a:solidFill>
                          <a:srgbClr val="0000FF"/>
                        </a:solidFill>
                        <a:latin typeface="Cambria Math" panose="02040503050406030204" pitchFamily="18" charset="0"/>
                        <a:ea typeface="Cambria Math" panose="02040503050406030204" pitchFamily="18" charset="0"/>
                      </a:rPr>
                      <m:t>𝜈</m:t>
                    </m:r>
                    <m:r>
                      <a:rPr kumimoji="1" lang="pl-PL" sz="2000" i="1">
                        <a:solidFill>
                          <a:srgbClr val="0000FF"/>
                        </a:solidFill>
                        <a:latin typeface="Cambria Math" panose="02040503050406030204" pitchFamily="18" charset="0"/>
                        <a:ea typeface="Cambria Math" panose="02040503050406030204" pitchFamily="18" charset="0"/>
                      </a:rPr>
                      <m:t> </m:t>
                    </m:r>
                  </m:oMath>
                </a14:m>
                <a:r>
                  <a:rPr kumimoji="1" lang="pl-PL" sz="2000" i="1" dirty="0">
                    <a:solidFill>
                      <a:srgbClr val="0000FF"/>
                    </a:solidFill>
                    <a:ea typeface="MS PGothic" pitchFamily="34" charset="-128"/>
                  </a:rPr>
                  <a:t>: </a:t>
                </a:r>
                <a:r>
                  <a:rPr kumimoji="1" lang="pl-PL" sz="2000" i="1" dirty="0">
                    <a:solidFill>
                      <a:srgbClr val="0000FF"/>
                    </a:solidFill>
                    <a:latin typeface="Cambria Math" panose="02040503050406030204" pitchFamily="18" charset="0"/>
                    <a:ea typeface="Cambria Math" panose="02040503050406030204" pitchFamily="18" charset="0"/>
                  </a:rPr>
                  <a:t>P(U)</a:t>
                </a:r>
                <a14:m>
                  <m:oMath xmlns:m="http://schemas.openxmlformats.org/officeDocument/2006/math">
                    <m:r>
                      <a:rPr kumimoji="1" lang="pl-PL" sz="2000" i="1">
                        <a:solidFill>
                          <a:srgbClr val="0000FF"/>
                        </a:solidFill>
                        <a:latin typeface="Cambria Math" panose="02040503050406030204" pitchFamily="18" charset="0"/>
                        <a:ea typeface="Cambria Math" panose="02040503050406030204" pitchFamily="18" charset="0"/>
                      </a:rPr>
                      <m:t>×</m:t>
                    </m:r>
                    <m:r>
                      <a:rPr kumimoji="1" lang="pl-PL" sz="2000" i="1">
                        <a:solidFill>
                          <a:srgbClr val="0000FF"/>
                        </a:solidFill>
                        <a:latin typeface="Cambria Math" panose="02040503050406030204" pitchFamily="18" charset="0"/>
                        <a:ea typeface="Cambria Math" panose="02040503050406030204" pitchFamily="18" charset="0"/>
                      </a:rPr>
                      <m:t>𝑃</m:t>
                    </m:r>
                    <m:d>
                      <m:dPr>
                        <m:ctrlPr>
                          <a:rPr kumimoji="1" lang="pl-PL" sz="2000" i="1">
                            <a:solidFill>
                              <a:srgbClr val="0000FF"/>
                            </a:solidFill>
                            <a:latin typeface="Cambria Math" panose="02040503050406030204" pitchFamily="18" charset="0"/>
                            <a:ea typeface="Cambria Math" panose="02040503050406030204" pitchFamily="18" charset="0"/>
                          </a:rPr>
                        </m:ctrlPr>
                      </m:dPr>
                      <m:e>
                        <m:r>
                          <a:rPr kumimoji="1" lang="pl-PL" sz="2000" i="1">
                            <a:solidFill>
                              <a:srgbClr val="0000FF"/>
                            </a:solidFill>
                            <a:latin typeface="Cambria Math" panose="02040503050406030204" pitchFamily="18" charset="0"/>
                            <a:ea typeface="Cambria Math" panose="02040503050406030204" pitchFamily="18" charset="0"/>
                          </a:rPr>
                          <m:t>𝑈</m:t>
                        </m:r>
                      </m:e>
                    </m:d>
                    <m:r>
                      <a:rPr kumimoji="1" lang="pl-PL" sz="2000" i="1">
                        <a:solidFill>
                          <a:srgbClr val="0000FF"/>
                        </a:solidFill>
                        <a:latin typeface="Cambria Math" panose="02040503050406030204" pitchFamily="18" charset="0"/>
                        <a:ea typeface="Cambria Math" panose="02040503050406030204" pitchFamily="18" charset="0"/>
                      </a:rPr>
                      <m:t>→</m:t>
                    </m:r>
                    <m:d>
                      <m:dPr>
                        <m:begChr m:val="["/>
                        <m:endChr m:val="]"/>
                        <m:ctrlPr>
                          <a:rPr kumimoji="1" lang="pl-PL" sz="2000" i="1">
                            <a:solidFill>
                              <a:srgbClr val="0000FF"/>
                            </a:solidFill>
                            <a:latin typeface="Cambria Math" panose="02040503050406030204" pitchFamily="18" charset="0"/>
                            <a:ea typeface="Cambria Math" panose="02040503050406030204" pitchFamily="18" charset="0"/>
                          </a:rPr>
                        </m:ctrlPr>
                      </m:dPr>
                      <m:e>
                        <m:r>
                          <a:rPr kumimoji="1" lang="pl-PL" sz="2000" i="1">
                            <a:solidFill>
                              <a:srgbClr val="0000FF"/>
                            </a:solidFill>
                            <a:latin typeface="Cambria Math" panose="02040503050406030204" pitchFamily="18" charset="0"/>
                            <a:ea typeface="Cambria Math" panose="02040503050406030204" pitchFamily="18" charset="0"/>
                          </a:rPr>
                          <m:t>0,1</m:t>
                        </m:r>
                      </m:e>
                    </m:d>
                  </m:oMath>
                </a14:m>
                <a:r>
                  <a:rPr kumimoji="1" lang="pl-PL" sz="2000" i="1" dirty="0">
                    <a:solidFill>
                      <a:srgbClr val="0000FF"/>
                    </a:solidFill>
                    <a:latin typeface="Cambria Math" panose="02040503050406030204" pitchFamily="18" charset="0"/>
                    <a:ea typeface="Cambria Math" panose="02040503050406030204" pitchFamily="18" charset="0"/>
                  </a:rPr>
                  <a:t> </a:t>
                </a:r>
                <a:endParaRPr kumimoji="1" lang="pl-PL" sz="2000" dirty="0">
                  <a:solidFill>
                    <a:srgbClr val="0000FF"/>
                  </a:solidFill>
                  <a:ea typeface="MS PGothic" pitchFamily="34" charset="-128"/>
                </a:endParaRPr>
              </a:p>
              <a:p>
                <a:pPr algn="ctr"/>
                <a14:m>
                  <m:oMath xmlns:m="http://schemas.openxmlformats.org/officeDocument/2006/math">
                    <m:r>
                      <m:rPr>
                        <m:nor/>
                      </m:rPr>
                      <a:rPr kumimoji="1" lang="en-US" sz="2000" dirty="0">
                        <a:solidFill>
                          <a:srgbClr val="0000FF"/>
                        </a:solidFill>
                        <a:latin typeface="Cambria Math" panose="02040503050406030204" pitchFamily="18" charset="0"/>
                        <a:ea typeface="Cambria Math" panose="02040503050406030204" pitchFamily="18" charset="0"/>
                      </a:rPr>
                      <m:t>standard</m:t>
                    </m:r>
                    <m:r>
                      <m:rPr>
                        <m:nor/>
                      </m:rPr>
                      <a:rPr kumimoji="1" lang="en-US" sz="2000" dirty="0">
                        <a:solidFill>
                          <a:srgbClr val="0000FF"/>
                        </a:solidFill>
                        <a:latin typeface="Cambria Math" panose="02040503050406030204" pitchFamily="18" charset="0"/>
                        <a:ea typeface="Cambria Math" panose="02040503050406030204" pitchFamily="18" charset="0"/>
                      </a:rPr>
                      <m:t> </m:t>
                    </m:r>
                    <m:r>
                      <m:rPr>
                        <m:nor/>
                      </m:rPr>
                      <a:rPr kumimoji="1" lang="en-US" sz="2000" dirty="0">
                        <a:solidFill>
                          <a:srgbClr val="0000FF"/>
                        </a:solidFill>
                        <a:latin typeface="Cambria Math" panose="02040503050406030204" pitchFamily="18" charset="0"/>
                        <a:ea typeface="Cambria Math" panose="02040503050406030204" pitchFamily="18" charset="0"/>
                      </a:rPr>
                      <m:t>inclusion</m:t>
                    </m:r>
                    <m:r>
                      <m:rPr>
                        <m:nor/>
                      </m:rPr>
                      <a:rPr kumimoji="1" lang="en-US" sz="2000" dirty="0">
                        <a:solidFill>
                          <a:srgbClr val="0000FF"/>
                        </a:solidFill>
                        <a:latin typeface="Cambria Math" panose="02040503050406030204" pitchFamily="18" charset="0"/>
                        <a:ea typeface="Cambria Math" panose="02040503050406030204" pitchFamily="18" charset="0"/>
                      </a:rPr>
                      <m:t> </m:t>
                    </m:r>
                    <m:r>
                      <m:rPr>
                        <m:nor/>
                      </m:rPr>
                      <a:rPr kumimoji="1" lang="en-US" sz="2000" dirty="0">
                        <a:solidFill>
                          <a:srgbClr val="0000FF"/>
                        </a:solidFill>
                        <a:latin typeface="Cambria Math" panose="02040503050406030204" pitchFamily="18" charset="0"/>
                        <a:ea typeface="Cambria Math" panose="02040503050406030204" pitchFamily="18" charset="0"/>
                      </a:rPr>
                      <m:t>measure</m:t>
                    </m:r>
                    <m:r>
                      <m:rPr>
                        <m:nor/>
                      </m:rPr>
                      <a:rPr kumimoji="1" lang="pl-PL" sz="2000" dirty="0">
                        <a:solidFill>
                          <a:srgbClr val="0000FF"/>
                        </a:solidFill>
                        <a:latin typeface="Cambria Math" panose="02040503050406030204" pitchFamily="18" charset="0"/>
                        <a:ea typeface="Cambria Math" panose="02040503050406030204" pitchFamily="18" charset="0"/>
                      </a:rPr>
                      <m:t>:</m:t>
                    </m:r>
                  </m:oMath>
                </a14:m>
                <a:r>
                  <a:rPr kumimoji="1" lang="pl-PL" sz="2000"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r>
                      <a:rPr kumimoji="1" lang="pl-PL" sz="2000" i="1" smtClean="0">
                        <a:solidFill>
                          <a:srgbClr val="0000FF"/>
                        </a:solidFill>
                        <a:latin typeface="Cambria Math" panose="02040503050406030204" pitchFamily="18" charset="0"/>
                        <a:ea typeface="Cambria Math" panose="02040503050406030204" pitchFamily="18" charset="0"/>
                      </a:rPr>
                      <m:t>𝜈</m:t>
                    </m:r>
                  </m:oMath>
                </a14:m>
                <a:r>
                  <a:rPr kumimoji="1" lang="pl-PL" sz="2000" dirty="0">
                    <a:solidFill>
                      <a:srgbClr val="0000FF"/>
                    </a:solidFill>
                    <a:latin typeface="Cambria Math" panose="02040503050406030204" pitchFamily="18" charset="0"/>
                    <a:ea typeface="MS PGothic" pitchFamily="34" charset="-128"/>
                  </a:rPr>
                  <a:t>(</a:t>
                </a:r>
                <a:r>
                  <a:rPr kumimoji="1" lang="pl-PL" sz="2000" i="1" dirty="0" err="1">
                    <a:solidFill>
                      <a:srgbClr val="0000FF"/>
                    </a:solidFill>
                    <a:latin typeface="Cambria Math" panose="02040503050406030204" pitchFamily="18" charset="0"/>
                    <a:ea typeface="MS PGothic" pitchFamily="34" charset="-128"/>
                  </a:rPr>
                  <a:t>X,Y</a:t>
                </a:r>
                <a:r>
                  <a:rPr kumimoji="1" lang="pl-PL" sz="2000" dirty="0">
                    <a:solidFill>
                      <a:srgbClr val="0000FF"/>
                    </a:solidFill>
                    <a:latin typeface="Cambria Math" panose="02040503050406030204" pitchFamily="18" charset="0"/>
                    <a:ea typeface="MS PGothic" pitchFamily="34" charset="-128"/>
                  </a:rPr>
                  <a:t>)</a:t>
                </a:r>
                <a:r>
                  <a:rPr kumimoji="1" lang="pl-PL" sz="2000" i="1" dirty="0">
                    <a:solidFill>
                      <a:srgbClr val="0000FF"/>
                    </a:solidFill>
                    <a:latin typeface="Cambria Math" panose="02040503050406030204" pitchFamily="18" charset="0"/>
                    <a:ea typeface="MS PGothic" pitchFamily="34" charset="-128"/>
                  </a:rPr>
                  <a:t>=</a:t>
                </a:r>
                <a14:m>
                  <m:oMath xmlns:m="http://schemas.openxmlformats.org/officeDocument/2006/math">
                    <m:d>
                      <m:dPr>
                        <m:begChr m:val="{"/>
                        <m:endChr m:val=""/>
                        <m:ctrlPr>
                          <a:rPr kumimoji="1" lang="pl-PL" sz="2000" i="1">
                            <a:solidFill>
                              <a:srgbClr val="0000FF"/>
                            </a:solidFill>
                            <a:latin typeface="Cambria Math" panose="02040503050406030204" pitchFamily="18" charset="0"/>
                            <a:ea typeface="MS PGothic" pitchFamily="34" charset="-128"/>
                          </a:rPr>
                        </m:ctrlPr>
                      </m:dPr>
                      <m:e>
                        <m:m>
                          <m:mPr>
                            <m:mcs>
                              <m:mc>
                                <m:mcPr>
                                  <m:count m:val="2"/>
                                  <m:mcJc m:val="center"/>
                                </m:mcPr>
                              </m:mc>
                            </m:mcs>
                            <m:ctrlPr>
                              <a:rPr kumimoji="1" lang="pl-PL" sz="2000" i="1">
                                <a:solidFill>
                                  <a:srgbClr val="0000FF"/>
                                </a:solidFill>
                                <a:latin typeface="Cambria Math" panose="02040503050406030204" pitchFamily="18" charset="0"/>
                                <a:ea typeface="MS PGothic" pitchFamily="34" charset="-128"/>
                              </a:rPr>
                            </m:ctrlPr>
                          </m:mPr>
                          <m:mr>
                            <m:e>
                              <m:f>
                                <m:fPr>
                                  <m:ctrlPr>
                                    <a:rPr kumimoji="1" lang="pl-PL" sz="2000" i="1">
                                      <a:solidFill>
                                        <a:srgbClr val="0000FF"/>
                                      </a:solidFill>
                                      <a:latin typeface="Cambria Math" panose="02040503050406030204" pitchFamily="18" charset="0"/>
                                      <a:ea typeface="MS PGothic" pitchFamily="34" charset="-128"/>
                                    </a:rPr>
                                  </m:ctrlPr>
                                </m:fPr>
                                <m:num>
                                  <m:r>
                                    <a:rPr kumimoji="1" lang="pl-PL" sz="2000" i="1">
                                      <a:solidFill>
                                        <a:srgbClr val="0000FF"/>
                                      </a:solidFill>
                                      <a:latin typeface="Cambria Math" panose="02040503050406030204" pitchFamily="18" charset="0"/>
                                      <a:ea typeface="MS PGothic" pitchFamily="34" charset="-128"/>
                                    </a:rPr>
                                    <m:t>|</m:t>
                                  </m:r>
                                  <m:r>
                                    <a:rPr kumimoji="1" lang="pl-PL" sz="2000" i="1">
                                      <a:solidFill>
                                        <a:srgbClr val="0000FF"/>
                                      </a:solidFill>
                                      <a:latin typeface="Cambria Math" panose="02040503050406030204" pitchFamily="18" charset="0"/>
                                      <a:ea typeface="MS PGothic" pitchFamily="34" charset="-128"/>
                                    </a:rPr>
                                    <m:t>𝑋</m:t>
                                  </m:r>
                                  <m:r>
                                    <a:rPr kumimoji="1" lang="pl-PL" sz="2000" i="1">
                                      <a:solidFill>
                                        <a:srgbClr val="0000FF"/>
                                      </a:solidFill>
                                      <a:latin typeface="Cambria Math" panose="02040503050406030204" pitchFamily="18" charset="0"/>
                                      <a:ea typeface="MS PGothic" pitchFamily="34" charset="-128"/>
                                    </a:rPr>
                                    <m:t>∩</m:t>
                                  </m:r>
                                  <m:r>
                                    <a:rPr kumimoji="1" lang="pl-PL" sz="2000" i="1">
                                      <a:solidFill>
                                        <a:srgbClr val="0000FF"/>
                                      </a:solidFill>
                                      <a:latin typeface="Cambria Math" panose="02040503050406030204" pitchFamily="18" charset="0"/>
                                      <a:ea typeface="MS PGothic" pitchFamily="34" charset="-128"/>
                                    </a:rPr>
                                    <m:t>𝑌</m:t>
                                  </m:r>
                                  <m:r>
                                    <a:rPr kumimoji="1" lang="pl-PL" sz="2000" i="1">
                                      <a:solidFill>
                                        <a:srgbClr val="0000FF"/>
                                      </a:solidFill>
                                      <a:latin typeface="Cambria Math" panose="02040503050406030204" pitchFamily="18" charset="0"/>
                                      <a:ea typeface="MS PGothic" pitchFamily="34" charset="-128"/>
                                    </a:rPr>
                                    <m:t>|</m:t>
                                  </m:r>
                                </m:num>
                                <m:den>
                                  <m:r>
                                    <a:rPr kumimoji="1" lang="pl-PL" sz="2000" i="1">
                                      <a:solidFill>
                                        <a:srgbClr val="0000FF"/>
                                      </a:solidFill>
                                      <a:latin typeface="Cambria Math" panose="02040503050406030204" pitchFamily="18" charset="0"/>
                                      <a:ea typeface="MS PGothic" pitchFamily="34" charset="-128"/>
                                    </a:rPr>
                                    <m:t>|</m:t>
                                  </m:r>
                                  <m:r>
                                    <a:rPr kumimoji="1" lang="pl-PL" sz="2000" i="1">
                                      <a:solidFill>
                                        <a:srgbClr val="0000FF"/>
                                      </a:solidFill>
                                      <a:latin typeface="Cambria Math" panose="02040503050406030204" pitchFamily="18" charset="0"/>
                                      <a:ea typeface="MS PGothic" pitchFamily="34" charset="-128"/>
                                    </a:rPr>
                                    <m:t>𝑋</m:t>
                                  </m:r>
                                  <m:r>
                                    <a:rPr kumimoji="1" lang="pl-PL" sz="2000" i="1">
                                      <a:solidFill>
                                        <a:srgbClr val="0000FF"/>
                                      </a:solidFill>
                                      <a:latin typeface="Cambria Math" panose="02040503050406030204" pitchFamily="18" charset="0"/>
                                      <a:ea typeface="MS PGothic" pitchFamily="34" charset="-128"/>
                                    </a:rPr>
                                    <m:t>|</m:t>
                                  </m:r>
                                </m:den>
                              </m:f>
                            </m:e>
                            <m:e>
                              <m:r>
                                <a:rPr kumimoji="1" lang="pl-PL" sz="2000" i="1">
                                  <a:solidFill>
                                    <a:srgbClr val="0000FF"/>
                                  </a:solidFill>
                                  <a:latin typeface="Cambria Math" panose="02040503050406030204" pitchFamily="18" charset="0"/>
                                  <a:ea typeface="MS PGothic" pitchFamily="34" charset="-128"/>
                                </a:rPr>
                                <m:t>𝑖𝑓</m:t>
                              </m:r>
                              <m:r>
                                <a:rPr kumimoji="1" lang="pl-PL" sz="2000" i="1">
                                  <a:solidFill>
                                    <a:srgbClr val="0000FF"/>
                                  </a:solidFill>
                                  <a:latin typeface="Cambria Math" panose="02040503050406030204" pitchFamily="18" charset="0"/>
                                  <a:ea typeface="MS PGothic" pitchFamily="34" charset="-128"/>
                                </a:rPr>
                                <m:t> </m:t>
                              </m:r>
                              <m:r>
                                <a:rPr kumimoji="1" lang="pl-PL" sz="2000" i="1">
                                  <a:solidFill>
                                    <a:srgbClr val="0000FF"/>
                                  </a:solidFill>
                                  <a:latin typeface="Cambria Math" panose="02040503050406030204" pitchFamily="18" charset="0"/>
                                  <a:ea typeface="MS PGothic" pitchFamily="34" charset="-128"/>
                                </a:rPr>
                                <m:t>𝑋</m:t>
                              </m:r>
                              <m:r>
                                <a:rPr kumimoji="1" lang="pl-PL" sz="2000" i="1">
                                  <a:solidFill>
                                    <a:srgbClr val="0000FF"/>
                                  </a:solidFill>
                                  <a:latin typeface="Cambria Math" panose="02040503050406030204" pitchFamily="18" charset="0"/>
                                  <a:ea typeface="MS PGothic" pitchFamily="34" charset="-128"/>
                                </a:rPr>
                                <m:t>≠∅</m:t>
                              </m:r>
                            </m:e>
                          </m:mr>
                          <m:mr>
                            <m:e>
                              <m:r>
                                <a:rPr kumimoji="1" lang="pl-PL" sz="2000" i="1">
                                  <a:solidFill>
                                    <a:srgbClr val="0000FF"/>
                                  </a:solidFill>
                                  <a:latin typeface="Cambria Math" panose="02040503050406030204" pitchFamily="18" charset="0"/>
                                  <a:ea typeface="MS PGothic" pitchFamily="34" charset="-128"/>
                                </a:rPr>
                                <m:t>1</m:t>
                              </m:r>
                            </m:e>
                            <m:e>
                              <m:r>
                                <a:rPr kumimoji="1" lang="pl-PL" sz="2000" i="1">
                                  <a:solidFill>
                                    <a:srgbClr val="0000FF"/>
                                  </a:solidFill>
                                  <a:latin typeface="Cambria Math" panose="02040503050406030204" pitchFamily="18" charset="0"/>
                                  <a:ea typeface="MS PGothic" pitchFamily="34" charset="-128"/>
                                </a:rPr>
                                <m:t>𝑖𝑓</m:t>
                              </m:r>
                              <m:r>
                                <a:rPr kumimoji="1" lang="pl-PL" sz="2000" i="1">
                                  <a:solidFill>
                                    <a:srgbClr val="0000FF"/>
                                  </a:solidFill>
                                  <a:latin typeface="Cambria Math" panose="02040503050406030204" pitchFamily="18" charset="0"/>
                                  <a:ea typeface="MS PGothic" pitchFamily="34" charset="-128"/>
                                </a:rPr>
                                <m:t> </m:t>
                              </m:r>
                              <m:r>
                                <a:rPr kumimoji="1" lang="pl-PL" sz="2000" i="1">
                                  <a:solidFill>
                                    <a:srgbClr val="0000FF"/>
                                  </a:solidFill>
                                  <a:latin typeface="Cambria Math" panose="02040503050406030204" pitchFamily="18" charset="0"/>
                                  <a:ea typeface="MS PGothic" pitchFamily="34" charset="-128"/>
                                </a:rPr>
                                <m:t>𝑋</m:t>
                              </m:r>
                              <m:r>
                                <a:rPr kumimoji="1" lang="pl-PL" sz="2000" i="1">
                                  <a:solidFill>
                                    <a:srgbClr val="0000FF"/>
                                  </a:solidFill>
                                  <a:latin typeface="Cambria Math" panose="02040503050406030204" pitchFamily="18" charset="0"/>
                                  <a:ea typeface="MS PGothic" pitchFamily="34" charset="-128"/>
                                </a:rPr>
                                <m:t>=∅</m:t>
                              </m:r>
                            </m:e>
                          </m:mr>
                        </m:m>
                      </m:e>
                    </m:d>
                  </m:oMath>
                </a14:m>
                <a:endParaRPr kumimoji="1" lang="pl-PL" sz="2000" i="1" dirty="0">
                  <a:solidFill>
                    <a:srgbClr val="0000FF"/>
                  </a:solidFill>
                  <a:latin typeface="Cambria Math" panose="02040503050406030204" pitchFamily="18" charset="0"/>
                  <a:ea typeface="MS PGothic" pitchFamily="34" charset="-128"/>
                </a:endParaRPr>
              </a:p>
              <a:p>
                <a:pPr algn="ctr"/>
                <a14:m>
                  <m:oMath xmlns:m="http://schemas.openxmlformats.org/officeDocument/2006/math">
                    <m:r>
                      <m:rPr>
                        <m:nor/>
                      </m:rPr>
                      <a:rPr kumimoji="1" lang="pl-PL" sz="2000" b="0" i="0" dirty="0" smtClean="0">
                        <a:solidFill>
                          <a:srgbClr val="0000FF"/>
                        </a:solidFill>
                        <a:latin typeface="Cambria Math" panose="02040503050406030204" pitchFamily="18" charset="0"/>
                        <a:ea typeface="Cambria Math" panose="02040503050406030204" pitchFamily="18" charset="0"/>
                      </a:rPr>
                      <m:t>inclusion</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to</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a</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degree</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at</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least</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1" dirty="0" smtClean="0">
                        <a:solidFill>
                          <a:srgbClr val="0000FF"/>
                        </a:solidFill>
                        <a:latin typeface="Cambria Math" panose="02040503050406030204" pitchFamily="18" charset="0"/>
                        <a:ea typeface="Cambria Math" panose="02040503050406030204" pitchFamily="18" charset="0"/>
                      </a:rPr>
                      <m:t>tr</m:t>
                    </m:r>
                    <m:r>
                      <m:rPr>
                        <m:nor/>
                      </m:rPr>
                      <a:rPr kumimoji="1" lang="pl-PL" sz="2000" dirty="0">
                        <a:solidFill>
                          <a:srgbClr val="0000FF"/>
                        </a:solidFill>
                        <a:latin typeface="Cambria Math" panose="02040503050406030204" pitchFamily="18" charset="0"/>
                        <a:ea typeface="Cambria Math" panose="02040503050406030204" pitchFamily="18" charset="0"/>
                      </a:rPr>
                      <m:t>:</m:t>
                    </m:r>
                  </m:oMath>
                </a14:m>
                <a:r>
                  <a:rPr kumimoji="1" lang="pl-PL" sz="2000"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2000" i="1" smtClean="0">
                            <a:solidFill>
                              <a:srgbClr val="0000FF"/>
                            </a:solidFill>
                            <a:latin typeface="Cambria Math" panose="02040503050406030204" pitchFamily="18" charset="0"/>
                            <a:ea typeface="Cambria Math" panose="02040503050406030204" pitchFamily="18" charset="0"/>
                          </a:rPr>
                        </m:ctrlPr>
                      </m:sSubPr>
                      <m:e>
                        <m:r>
                          <a:rPr kumimoji="1" lang="pl-PL" sz="2000" i="1">
                            <a:solidFill>
                              <a:srgbClr val="0000FF"/>
                            </a:solidFill>
                            <a:latin typeface="Cambria Math" panose="02040503050406030204" pitchFamily="18" charset="0"/>
                            <a:ea typeface="Cambria Math" panose="02040503050406030204" pitchFamily="18" charset="0"/>
                          </a:rPr>
                          <m:t>𝜈</m:t>
                        </m:r>
                      </m:e>
                      <m:sub>
                        <m:r>
                          <a:rPr kumimoji="1" lang="pl-PL" sz="2000" b="0" i="1" smtClean="0">
                            <a:solidFill>
                              <a:srgbClr val="0000FF"/>
                            </a:solidFill>
                            <a:latin typeface="Cambria Math" panose="02040503050406030204" pitchFamily="18" charset="0"/>
                            <a:ea typeface="Cambria Math" panose="02040503050406030204" pitchFamily="18" charset="0"/>
                          </a:rPr>
                          <m:t>𝑡𝑟</m:t>
                        </m:r>
                      </m:sub>
                    </m:sSub>
                  </m:oMath>
                </a14:m>
                <a:r>
                  <a:rPr kumimoji="1" lang="pl-PL" sz="2000" dirty="0">
                    <a:solidFill>
                      <a:srgbClr val="0000FF"/>
                    </a:solidFill>
                    <a:latin typeface="Cambria Math" panose="02040503050406030204" pitchFamily="18" charset="0"/>
                    <a:ea typeface="MS PGothic" pitchFamily="34" charset="-128"/>
                  </a:rPr>
                  <a:t>(</a:t>
                </a:r>
                <a:r>
                  <a:rPr kumimoji="1" lang="pl-PL" sz="2000" i="1" dirty="0" err="1">
                    <a:solidFill>
                      <a:srgbClr val="0000FF"/>
                    </a:solidFill>
                    <a:latin typeface="Cambria Math" panose="02040503050406030204" pitchFamily="18" charset="0"/>
                    <a:ea typeface="MS PGothic" pitchFamily="34" charset="-128"/>
                  </a:rPr>
                  <a:t>X,Y</a:t>
                </a:r>
                <a:r>
                  <a:rPr kumimoji="1" lang="pl-PL" sz="2000" dirty="0">
                    <a:solidFill>
                      <a:srgbClr val="0000FF"/>
                    </a:solidFill>
                    <a:latin typeface="Cambria Math" panose="02040503050406030204" pitchFamily="18" charset="0"/>
                    <a:ea typeface="MS PGothic" pitchFamily="34" charset="-128"/>
                  </a:rPr>
                  <a:t>)</a:t>
                </a:r>
                <a:r>
                  <a:rPr kumimoji="1" lang="pl-PL" sz="2000" i="1" dirty="0">
                    <a:solidFill>
                      <a:srgbClr val="0000FF"/>
                    </a:solidFill>
                    <a:latin typeface="Cambria Math" panose="02040503050406030204" pitchFamily="18" charset="0"/>
                    <a:ea typeface="MS PGothic" pitchFamily="34" charset="-128"/>
                  </a:rPr>
                  <a:t>=</a:t>
                </a:r>
                <a14:m>
                  <m:oMath xmlns:m="http://schemas.openxmlformats.org/officeDocument/2006/math">
                    <m:d>
                      <m:dPr>
                        <m:begChr m:val="{"/>
                        <m:endChr m:val=""/>
                        <m:ctrlPr>
                          <a:rPr kumimoji="1" lang="pl-PL" sz="2000" i="1">
                            <a:solidFill>
                              <a:srgbClr val="0000FF"/>
                            </a:solidFill>
                            <a:latin typeface="Cambria Math" panose="02040503050406030204" pitchFamily="18" charset="0"/>
                            <a:ea typeface="MS PGothic" pitchFamily="34" charset="-128"/>
                          </a:rPr>
                        </m:ctrlPr>
                      </m:dPr>
                      <m:e>
                        <m:m>
                          <m:mPr>
                            <m:mcs>
                              <m:mc>
                                <m:mcPr>
                                  <m:count m:val="2"/>
                                  <m:mcJc m:val="center"/>
                                </m:mcPr>
                              </m:mc>
                            </m:mcs>
                            <m:ctrlPr>
                              <a:rPr kumimoji="1" lang="pl-PL" sz="2000" i="1">
                                <a:solidFill>
                                  <a:srgbClr val="0000FF"/>
                                </a:solidFill>
                                <a:latin typeface="Cambria Math" panose="02040503050406030204" pitchFamily="18" charset="0"/>
                                <a:ea typeface="MS PGothic" pitchFamily="34" charset="-128"/>
                              </a:rPr>
                            </m:ctrlPr>
                          </m:mPr>
                          <m:mr>
                            <m:e>
                              <m:r>
                                <m:rPr>
                                  <m:brk m:alnAt="7"/>
                                </m:rPr>
                                <a:rPr kumimoji="1" lang="pl-PL" sz="2000" b="0" i="1" smtClean="0">
                                  <a:solidFill>
                                    <a:srgbClr val="0000FF"/>
                                  </a:solidFill>
                                  <a:latin typeface="Cambria Math" panose="02040503050406030204" pitchFamily="18" charset="0"/>
                                  <a:ea typeface="MS PGothic" pitchFamily="34" charset="-128"/>
                                </a:rPr>
                                <m:t>1</m:t>
                              </m:r>
                            </m:e>
                            <m:e>
                              <m:r>
                                <a:rPr kumimoji="1" lang="pl-PL" sz="2000" i="1">
                                  <a:solidFill>
                                    <a:srgbClr val="0000FF"/>
                                  </a:solidFill>
                                  <a:latin typeface="Cambria Math" panose="02040503050406030204" pitchFamily="18" charset="0"/>
                                  <a:ea typeface="MS PGothic" pitchFamily="34" charset="-128"/>
                                </a:rPr>
                                <m:t>𝑖𝑓</m:t>
                              </m:r>
                              <m:r>
                                <a:rPr kumimoji="1" lang="pl-PL" sz="2000" b="0" i="1" smtClean="0">
                                  <a:solidFill>
                                    <a:srgbClr val="0000FF"/>
                                  </a:solidFill>
                                  <a:latin typeface="Cambria Math" panose="02040503050406030204" pitchFamily="18" charset="0"/>
                                  <a:ea typeface="MS PGothic" pitchFamily="34" charset="-128"/>
                                </a:rPr>
                                <m:t> </m:t>
                              </m:r>
                              <m:r>
                                <a:rPr kumimoji="1" lang="pl-PL" sz="2000" i="1">
                                  <a:solidFill>
                                    <a:srgbClr val="0000FF"/>
                                  </a:solidFill>
                                  <a:latin typeface="Cambria Math" panose="02040503050406030204" pitchFamily="18" charset="0"/>
                                  <a:ea typeface="Cambria Math" panose="02040503050406030204" pitchFamily="18" charset="0"/>
                                </a:rPr>
                                <m:t>𝜈</m:t>
                              </m:r>
                              <m:d>
                                <m:dPr>
                                  <m:ctrlPr>
                                    <a:rPr kumimoji="1" lang="pl-PL" sz="2000" b="0" i="1" smtClean="0">
                                      <a:solidFill>
                                        <a:srgbClr val="0000FF"/>
                                      </a:solidFill>
                                      <a:latin typeface="Cambria Math" panose="02040503050406030204" pitchFamily="18" charset="0"/>
                                      <a:ea typeface="Cambria Math" panose="02040503050406030204" pitchFamily="18" charset="0"/>
                                    </a:rPr>
                                  </m:ctrlPr>
                                </m:dPr>
                                <m:e>
                                  <m:r>
                                    <a:rPr kumimoji="1" lang="pl-PL" sz="2000" b="0" i="1" smtClean="0">
                                      <a:solidFill>
                                        <a:srgbClr val="0000FF"/>
                                      </a:solidFill>
                                      <a:latin typeface="Cambria Math" panose="02040503050406030204" pitchFamily="18" charset="0"/>
                                      <a:ea typeface="Cambria Math" panose="02040503050406030204" pitchFamily="18" charset="0"/>
                                    </a:rPr>
                                    <m:t>𝑋</m:t>
                                  </m:r>
                                  <m:r>
                                    <a:rPr kumimoji="1" lang="pl-PL" sz="2000" b="0" i="1" smtClean="0">
                                      <a:solidFill>
                                        <a:srgbClr val="0000FF"/>
                                      </a:solidFill>
                                      <a:latin typeface="Cambria Math" panose="02040503050406030204" pitchFamily="18" charset="0"/>
                                      <a:ea typeface="Cambria Math" panose="02040503050406030204" pitchFamily="18" charset="0"/>
                                    </a:rPr>
                                    <m:t>,</m:t>
                                  </m:r>
                                  <m:r>
                                    <a:rPr kumimoji="1" lang="pl-PL" sz="2000" b="0" i="1" smtClean="0">
                                      <a:solidFill>
                                        <a:srgbClr val="0000FF"/>
                                      </a:solidFill>
                                      <a:latin typeface="Cambria Math" panose="02040503050406030204" pitchFamily="18" charset="0"/>
                                      <a:ea typeface="Cambria Math" panose="02040503050406030204" pitchFamily="18" charset="0"/>
                                    </a:rPr>
                                    <m:t>𝑌</m:t>
                                  </m:r>
                                </m:e>
                              </m:d>
                              <m:r>
                                <a:rPr kumimoji="1" lang="pl-PL" sz="2000" b="0" i="1" smtClean="0">
                                  <a:solidFill>
                                    <a:srgbClr val="0000FF"/>
                                  </a:solidFill>
                                  <a:latin typeface="Cambria Math" panose="02040503050406030204" pitchFamily="18" charset="0"/>
                                  <a:ea typeface="Cambria Math" panose="02040503050406030204" pitchFamily="18" charset="0"/>
                                </a:rPr>
                                <m:t> ≥</m:t>
                              </m:r>
                              <m:r>
                                <a:rPr kumimoji="1" lang="pl-PL" sz="2000" b="0" i="1" smtClean="0">
                                  <a:solidFill>
                                    <a:srgbClr val="0000FF"/>
                                  </a:solidFill>
                                  <a:latin typeface="Cambria Math" panose="02040503050406030204" pitchFamily="18" charset="0"/>
                                  <a:ea typeface="Cambria Math" panose="02040503050406030204" pitchFamily="18" charset="0"/>
                                </a:rPr>
                                <m:t>𝑡𝑟</m:t>
                              </m:r>
                              <m:r>
                                <a:rPr kumimoji="1" lang="pl-PL" sz="2000" b="0" i="1" smtClean="0">
                                  <a:solidFill>
                                    <a:srgbClr val="0000FF"/>
                                  </a:solidFill>
                                  <a:latin typeface="Cambria Math" panose="02040503050406030204" pitchFamily="18" charset="0"/>
                                  <a:ea typeface="Cambria Math" panose="02040503050406030204" pitchFamily="18" charset="0"/>
                                </a:rPr>
                                <m:t> </m:t>
                              </m:r>
                            </m:e>
                          </m:mr>
                          <m:mr>
                            <m:e>
                              <m:r>
                                <a:rPr kumimoji="1" lang="pl-PL" sz="2000" b="0" i="1" smtClean="0">
                                  <a:solidFill>
                                    <a:srgbClr val="0000FF"/>
                                  </a:solidFill>
                                  <a:latin typeface="Cambria Math" panose="02040503050406030204" pitchFamily="18" charset="0"/>
                                  <a:ea typeface="MS PGothic" pitchFamily="34" charset="-128"/>
                                </a:rPr>
                                <m:t>0</m:t>
                              </m:r>
                            </m:e>
                            <m:e>
                              <m:r>
                                <a:rPr kumimoji="1" lang="pl-PL" sz="2000" b="0" i="1" smtClean="0">
                                  <a:solidFill>
                                    <a:srgbClr val="0000FF"/>
                                  </a:solidFill>
                                  <a:latin typeface="Cambria Math" panose="02040503050406030204" pitchFamily="18" charset="0"/>
                                  <a:ea typeface="MS PGothic" pitchFamily="34" charset="-128"/>
                                </a:rPr>
                                <m:t>𝑜𝑡h𝑒𝑟𝑤𝑖𝑠𝑒</m:t>
                              </m:r>
                            </m:e>
                          </m:mr>
                        </m:m>
                      </m:e>
                    </m:d>
                  </m:oMath>
                </a14:m>
                <a:endParaRPr kumimoji="1" lang="pl-PL" sz="2000" i="1" dirty="0">
                  <a:solidFill>
                    <a:srgbClr val="0000FF"/>
                  </a:solidFill>
                  <a:latin typeface="Cambria Math" panose="02040503050406030204" pitchFamily="18" charset="0"/>
                  <a:ea typeface="MS PGothic" pitchFamily="34" charset="-128"/>
                </a:endParaRPr>
              </a:p>
            </p:txBody>
          </p:sp>
        </mc:Choice>
        <mc:Fallback xmlns="">
          <p:sp>
            <p:nvSpPr>
              <p:cNvPr id="12" name="pole tekstowe 11"/>
              <p:cNvSpPr txBox="1">
                <a:spLocks noRot="1" noChangeAspect="1" noMove="1" noResize="1" noEditPoints="1" noAdjustHandles="1" noChangeArrowheads="1" noChangeShapeType="1" noTextEdit="1"/>
              </p:cNvSpPr>
              <p:nvPr/>
            </p:nvSpPr>
            <p:spPr>
              <a:xfrm>
                <a:off x="193351" y="1853762"/>
                <a:ext cx="8653139" cy="1976888"/>
              </a:xfrm>
              <a:prstGeom prst="rect">
                <a:avLst/>
              </a:prstGeom>
              <a:blipFill rotWithShape="0">
                <a:blip r:embed="rId4"/>
                <a:stretch>
                  <a:fillRect t="-4012"/>
                </a:stretch>
              </a:blipFill>
            </p:spPr>
            <p:txBody>
              <a:bodyPr/>
              <a:lstStyle/>
              <a:p>
                <a:r>
                  <a:rPr lang="en-US">
                    <a:noFill/>
                  </a:rPr>
                  <a:t> </a:t>
                </a:r>
              </a:p>
            </p:txBody>
          </p:sp>
        </mc:Fallback>
      </mc:AlternateContent>
      <p:sp>
        <p:nvSpPr>
          <p:cNvPr id="2" name="Symbol zastępczy numeru slajdu 1"/>
          <p:cNvSpPr>
            <a:spLocks noGrp="1"/>
          </p:cNvSpPr>
          <p:nvPr>
            <p:ph type="sldNum" sz="quarter" idx="12"/>
          </p:nvPr>
        </p:nvSpPr>
        <p:spPr>
          <a:xfrm>
            <a:off x="8442219" y="6431006"/>
            <a:ext cx="659296" cy="280119"/>
          </a:xfrm>
        </p:spPr>
        <p:txBody>
          <a:bodyPr/>
          <a:lstStyle/>
          <a:p>
            <a:pPr>
              <a:defRPr/>
            </a:pPr>
            <a:fld id="{D02E777F-298D-4C96-825C-3DC57E52C55E}" type="slidenum">
              <a:rPr lang="pl-PL" smtClean="0"/>
              <a:pPr>
                <a:defRPr/>
              </a:pPr>
              <a:t>85</a:t>
            </a:fld>
            <a:endParaRPr lang="pl-PL" dirty="0"/>
          </a:p>
        </p:txBody>
      </p:sp>
      <mc:AlternateContent xmlns:mc="http://schemas.openxmlformats.org/markup-compatibility/2006" xmlns:a14="http://schemas.microsoft.com/office/drawing/2010/main">
        <mc:Choice Requires="a14">
          <p:sp>
            <p:nvSpPr>
              <p:cNvPr id="4" name="pole tekstowe 3"/>
              <p:cNvSpPr txBox="1"/>
              <p:nvPr/>
            </p:nvSpPr>
            <p:spPr>
              <a:xfrm>
                <a:off x="193351" y="4549676"/>
                <a:ext cx="8856984" cy="2308324"/>
              </a:xfrm>
              <a:prstGeom prst="rect">
                <a:avLst/>
              </a:prstGeom>
              <a:noFill/>
            </p:spPr>
            <p:txBody>
              <a:bodyPr wrap="square" rtlCol="0">
                <a:spAutoFit/>
              </a:bodyPr>
              <a:lstStyle/>
              <a:p>
                <a:pPr algn="just"/>
                <a:r>
                  <a:rPr kumimoji="1" lang="en-US" sz="1800" dirty="0">
                    <a:solidFill>
                      <a:srgbClr val="0000FF"/>
                    </a:solidFill>
                    <a:latin typeface="+mn-lt"/>
                    <a:ea typeface="MS PGothic" pitchFamily="34" charset="-128"/>
                  </a:rPr>
                  <a:t>Optimization concerns not only selection of the relevant granules (partitions) from </a:t>
                </a:r>
                <a14:m>
                  <m:oMath xmlns:m="http://schemas.openxmlformats.org/officeDocument/2006/math">
                    <m:sSub>
                      <m:sSubPr>
                        <m:ctrlPr>
                          <a:rPr kumimoji="1" lang="en-US" sz="1800" i="1">
                            <a:solidFill>
                              <a:srgbClr val="0000FF"/>
                            </a:solidFill>
                            <a:latin typeface="Cambria Math" panose="02040503050406030204" pitchFamily="18" charset="0"/>
                            <a:ea typeface="MS PGothic" pitchFamily="34" charset="-128"/>
                          </a:rPr>
                        </m:ctrlPr>
                      </m:sSubPr>
                      <m:e>
                        <m:r>
                          <a:rPr kumimoji="1" lang="pl-PL" sz="1800" b="0" i="1" smtClean="0">
                            <a:solidFill>
                              <a:srgbClr val="0000FF"/>
                            </a:solidFill>
                            <a:latin typeface="Cambria Math" panose="02040503050406030204" pitchFamily="18" charset="0"/>
                            <a:ea typeface="MS PGothic" pitchFamily="34" charset="-128"/>
                          </a:rPr>
                          <m:t>𝐺𝐴</m:t>
                        </m:r>
                      </m:e>
                      <m:sub>
                        <m:r>
                          <a:rPr kumimoji="1" lang="en-US" sz="1800" i="1">
                            <a:solidFill>
                              <a:srgbClr val="0000FF"/>
                            </a:solidFill>
                            <a:latin typeface="Cambria Math" panose="02040503050406030204" pitchFamily="18" charset="0"/>
                            <a:ea typeface="MS PGothic" pitchFamily="34" charset="-128"/>
                          </a:rPr>
                          <m:t>𝐼𝑆</m:t>
                        </m:r>
                      </m:sub>
                    </m:sSub>
                    <m:r>
                      <a:rPr kumimoji="1" lang="en-US" sz="1800" i="1">
                        <a:solidFill>
                          <a:srgbClr val="0000FF"/>
                        </a:solidFill>
                        <a:latin typeface="Cambria Math" panose="02040503050406030204" pitchFamily="18" charset="0"/>
                        <a:ea typeface="MS PGothic" pitchFamily="34" charset="-128"/>
                      </a:rPr>
                      <m:t>, </m:t>
                    </m:r>
                  </m:oMath>
                </a14:m>
                <a:r>
                  <a:rPr kumimoji="1" lang="en-US" sz="1800" dirty="0">
                    <a:solidFill>
                      <a:srgbClr val="0000FF"/>
                    </a:solidFill>
                    <a:latin typeface="+mn-lt"/>
                    <a:ea typeface="MS PGothic" pitchFamily="34" charset="-128"/>
                  </a:rPr>
                  <a:t> but also the relevant inclusion measure. The optimization criterion is based on the quality of the classifier induced from attributes defined by the selected partition and the selected inclusion measure.</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This may be based on tuning </a:t>
                </a:r>
                <a:r>
                  <a:rPr kumimoji="1" lang="pl-PL" sz="1800" dirty="0">
                    <a:solidFill>
                      <a:srgbClr val="0000FF"/>
                    </a:solidFill>
                    <a:latin typeface="+mn-lt"/>
                    <a:ea typeface="MS PGothic" pitchFamily="34" charset="-128"/>
                  </a:rPr>
                  <a:t>of </a:t>
                </a:r>
                <a:r>
                  <a:rPr kumimoji="1" lang="en-US" sz="1800" dirty="0">
                    <a:solidFill>
                      <a:srgbClr val="0000FF"/>
                    </a:solidFill>
                    <a:latin typeface="+mn-lt"/>
                    <a:ea typeface="MS PGothic" pitchFamily="34" charset="-128"/>
                  </a:rPr>
                  <a:t>a proper balance between the description length and approximation quality of the given concept (or classification</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based on the made selection</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Minimum Description Length Principle</a:t>
                </a:r>
                <a:r>
                  <a:rPr kumimoji="1" lang="pl-PL" sz="1800" dirty="0">
                    <a:solidFill>
                      <a:srgbClr val="0000FF"/>
                    </a:solidFill>
                    <a:latin typeface="+mn-lt"/>
                    <a:ea typeface="MS PGothic" pitchFamily="34" charset="-128"/>
                  </a:rPr>
                  <a:t> (MDL)</a:t>
                </a:r>
                <a:r>
                  <a:rPr kumimoji="1" lang="en-US" sz="1800" dirty="0">
                    <a:solidFill>
                      <a:srgbClr val="0000FF"/>
                    </a:solidFill>
                    <a:latin typeface="+mn-lt"/>
                    <a:ea typeface="MS PGothic" pitchFamily="34" charset="-128"/>
                  </a:rPr>
                  <a:t> in Machine Learning).</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Optimization</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process is supported by reasoning module of the control of c-granule.</a:t>
                </a:r>
              </a:p>
            </p:txBody>
          </p:sp>
        </mc:Choice>
        <mc:Fallback xmlns="">
          <p:sp>
            <p:nvSpPr>
              <p:cNvPr id="4" name="pole tekstowe 3"/>
              <p:cNvSpPr txBox="1">
                <a:spLocks noRot="1" noChangeAspect="1" noMove="1" noResize="1" noEditPoints="1" noAdjustHandles="1" noChangeArrowheads="1" noChangeShapeType="1" noTextEdit="1"/>
              </p:cNvSpPr>
              <p:nvPr/>
            </p:nvSpPr>
            <p:spPr>
              <a:xfrm>
                <a:off x="193351" y="4549676"/>
                <a:ext cx="8856984" cy="2308324"/>
              </a:xfrm>
              <a:prstGeom prst="rect">
                <a:avLst/>
              </a:prstGeom>
              <a:blipFill rotWithShape="0">
                <a:blip r:embed="rId5"/>
                <a:stretch>
                  <a:fillRect l="-619" t="-1319" r="-551" b="-3166"/>
                </a:stretch>
              </a:blipFill>
            </p:spPr>
            <p:txBody>
              <a:bodyPr/>
              <a:lstStyle/>
              <a:p>
                <a:r>
                  <a:rPr lang="en-US">
                    <a:noFill/>
                  </a:rPr>
                  <a:t> </a:t>
                </a:r>
              </a:p>
            </p:txBody>
          </p:sp>
        </mc:Fallback>
      </mc:AlternateContent>
      <p:sp>
        <p:nvSpPr>
          <p:cNvPr id="3" name="pole tekstowe 2"/>
          <p:cNvSpPr txBox="1"/>
          <p:nvPr/>
        </p:nvSpPr>
        <p:spPr>
          <a:xfrm>
            <a:off x="274515" y="3903345"/>
            <a:ext cx="8594970" cy="646331"/>
          </a:xfrm>
          <a:prstGeom prst="rect">
            <a:avLst/>
          </a:prstGeom>
          <a:noFill/>
        </p:spPr>
        <p:txBody>
          <a:bodyPr wrap="square" rtlCol="0">
            <a:spAutoFit/>
          </a:bodyPr>
          <a:lstStyle/>
          <a:p>
            <a:r>
              <a:rPr kumimoji="1" lang="en-US" sz="1800" u="sng" dirty="0">
                <a:solidFill>
                  <a:srgbClr val="0000CC"/>
                </a:solidFill>
                <a:latin typeface="+mn-lt"/>
                <a:ea typeface="MS PGothic" pitchFamily="34" charset="-128"/>
              </a:rPr>
              <a:t>Language</a:t>
            </a:r>
            <a:r>
              <a:rPr kumimoji="1" lang="en-US" sz="1800" dirty="0">
                <a:solidFill>
                  <a:srgbClr val="0000CC"/>
                </a:solidFill>
                <a:latin typeface="+mn-lt"/>
                <a:ea typeface="MS PGothic" pitchFamily="34" charset="-128"/>
              </a:rPr>
              <a:t>: granules </a:t>
            </a:r>
            <a:r>
              <a:rPr kumimoji="1" lang="pl-PL" sz="1800" dirty="0" err="1">
                <a:solidFill>
                  <a:srgbClr val="0000CC"/>
                </a:solidFill>
                <a:latin typeface="+mn-lt"/>
                <a:ea typeface="MS PGothic" pitchFamily="34" charset="-128"/>
              </a:rPr>
              <a:t>can</a:t>
            </a:r>
            <a:r>
              <a:rPr kumimoji="1" lang="pl-PL" sz="1800" dirty="0">
                <a:solidFill>
                  <a:srgbClr val="0000CC"/>
                </a:solidFill>
                <a:latin typeface="+mn-lt"/>
                <a:ea typeface="MS PGothic" pitchFamily="34" charset="-128"/>
              </a:rPr>
              <a:t> be</a:t>
            </a:r>
            <a:r>
              <a:rPr kumimoji="1" lang="en-US" sz="1800" dirty="0">
                <a:solidFill>
                  <a:srgbClr val="0000CC"/>
                </a:solidFill>
                <a:latin typeface="+mn-lt"/>
                <a:ea typeface="MS PGothic" pitchFamily="34" charset="-128"/>
              </a:rPr>
              <a:t> defined by intersection of granules expressed in the la</a:t>
            </a:r>
            <a:r>
              <a:rPr kumimoji="1" lang="pl-PL" sz="1800" dirty="0">
                <a:solidFill>
                  <a:srgbClr val="0000CC"/>
                </a:solidFill>
                <a:latin typeface="+mn-lt"/>
                <a:ea typeface="MS PGothic" pitchFamily="34" charset="-128"/>
              </a:rPr>
              <a:t>n</a:t>
            </a:r>
            <a:r>
              <a:rPr kumimoji="1" lang="en-US" sz="1800" dirty="0" err="1">
                <a:solidFill>
                  <a:srgbClr val="0000CC"/>
                </a:solidFill>
                <a:latin typeface="+mn-lt"/>
                <a:ea typeface="MS PGothic" pitchFamily="34" charset="-128"/>
              </a:rPr>
              <a:t>guage</a:t>
            </a:r>
            <a:r>
              <a:rPr kumimoji="1" lang="en-US" sz="1800" dirty="0">
                <a:solidFill>
                  <a:srgbClr val="0000CC"/>
                </a:solidFill>
                <a:latin typeface="+mn-lt"/>
                <a:ea typeface="MS PGothic" pitchFamily="34" charset="-128"/>
              </a:rPr>
              <a:t> </a:t>
            </a:r>
            <a:r>
              <a:rPr kumimoji="1" lang="pl-PL" sz="1800" dirty="0" err="1">
                <a:solidFill>
                  <a:srgbClr val="0000CC"/>
                </a:solidFill>
                <a:latin typeface="+mn-lt"/>
                <a:ea typeface="MS PGothic" pitchFamily="34" charset="-128"/>
              </a:rPr>
              <a:t>using</a:t>
            </a:r>
            <a:r>
              <a:rPr kumimoji="1" lang="en-US" sz="1800" dirty="0">
                <a:solidFill>
                  <a:srgbClr val="0000CC"/>
                </a:solidFill>
                <a:latin typeface="+mn-lt"/>
                <a:ea typeface="MS PGothic" pitchFamily="34" charset="-128"/>
              </a:rPr>
              <a:t> conjunction</a:t>
            </a:r>
            <a:r>
              <a:rPr kumimoji="1" lang="en-US" sz="1800" dirty="0">
                <a:solidFill>
                  <a:srgbClr val="000099"/>
                </a:solidFill>
                <a:latin typeface="+mn-lt"/>
                <a:ea typeface="MS PGothic" pitchFamily="34" charset="-128"/>
              </a:rPr>
              <a:t>.</a:t>
            </a:r>
          </a:p>
        </p:txBody>
      </p:sp>
    </p:spTree>
    <p:extLst>
      <p:ext uri="{BB962C8B-B14F-4D97-AF65-F5344CB8AC3E}">
        <p14:creationId xmlns:p14="http://schemas.microsoft.com/office/powerpoint/2010/main" val="19838384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1"/>
            <a:ext cx="9144000" cy="1823687"/>
          </a:xfrm>
        </p:spPr>
        <p:txBody>
          <a:bodyPr/>
          <a:lstStyle/>
          <a:p>
            <a:pPr eaLnBrk="1" hangingPunct="1"/>
            <a:r>
              <a:rPr lang="en-US" sz="2800" b="1" dirty="0"/>
              <a:t>GRANULAR CALCULI DEFINED BY</a:t>
            </a:r>
            <a:br>
              <a:rPr lang="en-US" sz="2800" b="1" dirty="0"/>
            </a:br>
            <a:r>
              <a:rPr lang="en-US" sz="2800" b="1" dirty="0"/>
              <a:t>DECISION SYSTEMS EXTENDED</a:t>
            </a:r>
            <a:r>
              <a:rPr lang="pl-PL" sz="2800" b="1" dirty="0"/>
              <a:t> BY</a:t>
            </a:r>
            <a:r>
              <a:rPr lang="en-US" sz="2800" b="1" dirty="0"/>
              <a:t/>
            </a:r>
            <a:br>
              <a:rPr lang="en-US" sz="2800" b="1" dirty="0"/>
            </a:br>
            <a:r>
              <a:rPr lang="en-US" sz="2800" b="1" dirty="0"/>
              <a:t>VECTOR</a:t>
            </a:r>
            <a:r>
              <a:rPr lang="pl-PL" sz="2800" b="1" dirty="0"/>
              <a:t>S</a:t>
            </a:r>
            <a:r>
              <a:rPr lang="en-US" sz="2800" b="1" dirty="0"/>
              <a:t> OF FAMILIES OF RELATIONS</a:t>
            </a:r>
            <a:r>
              <a:rPr lang="pl-PL" sz="2800" b="1" dirty="0"/>
              <a:t/>
            </a:r>
            <a:br>
              <a:rPr lang="pl-PL" sz="2800" b="1" dirty="0"/>
            </a:br>
            <a:r>
              <a:rPr lang="en-US" sz="2000" dirty="0"/>
              <a:t>e.g.,</a:t>
            </a:r>
            <a:r>
              <a:rPr lang="pl-PL" sz="2000" dirty="0"/>
              <a:t> </a:t>
            </a:r>
            <a:r>
              <a:rPr lang="en-US" sz="2000" noProof="0" dirty="0"/>
              <a:t>parameterized decision systems</a:t>
            </a:r>
            <a:r>
              <a:rPr lang="pl-PL" sz="2000" dirty="0"/>
              <a:t>, </a:t>
            </a:r>
            <a:r>
              <a:rPr lang="en-US" sz="2000" dirty="0"/>
              <a:t>parameterized tolerance/similarity decision systems, parameterized quality relations etc.</a:t>
            </a:r>
            <a:endParaRPr lang="en-US" sz="2000" b="1" dirty="0"/>
          </a:p>
        </p:txBody>
      </p:sp>
      <p:sp>
        <p:nvSpPr>
          <p:cNvPr id="2" name="pole tekstowe 1"/>
          <p:cNvSpPr txBox="1"/>
          <p:nvPr/>
        </p:nvSpPr>
        <p:spPr>
          <a:xfrm>
            <a:off x="39293" y="5624573"/>
            <a:ext cx="8958694" cy="1200329"/>
          </a:xfrm>
          <a:prstGeom prst="rect">
            <a:avLst/>
          </a:prstGeom>
          <a:noFill/>
        </p:spPr>
        <p:txBody>
          <a:bodyPr wrap="square" rtlCol="0">
            <a:spAutoFit/>
          </a:bodyPr>
          <a:lstStyle/>
          <a:p>
            <a:r>
              <a:rPr lang="pl-PL" sz="1800" u="sng" dirty="0">
                <a:solidFill>
                  <a:srgbClr val="0000FF"/>
                </a:solidFill>
              </a:rPr>
              <a:t>OPTIMIZATION </a:t>
            </a:r>
            <a:r>
              <a:rPr lang="pl-PL" sz="1800" u="sng" dirty="0" err="1">
                <a:solidFill>
                  <a:srgbClr val="0000FF"/>
                </a:solidFill>
              </a:rPr>
              <a:t>PROBLEMS</a:t>
            </a:r>
            <a:r>
              <a:rPr lang="pl-PL" sz="1800" dirty="0">
                <a:solidFill>
                  <a:srgbClr val="0000FF"/>
                </a:solidFill>
              </a:rPr>
              <a:t>: </a:t>
            </a:r>
          </a:p>
          <a:p>
            <a:pPr algn="ctr"/>
            <a:r>
              <a:rPr lang="en-US" sz="1800" dirty="0">
                <a:solidFill>
                  <a:srgbClr val="0000FF"/>
                </a:solidFill>
              </a:rPr>
              <a:t>Searching for (semi-)optimal solutions of the specified problems (concerning</a:t>
            </a:r>
            <a:r>
              <a:rPr lang="pl-PL" sz="1800" dirty="0">
                <a:solidFill>
                  <a:srgbClr val="0000FF"/>
                </a:solidFill>
              </a:rPr>
              <a:t> of</a:t>
            </a:r>
            <a:r>
              <a:rPr lang="en-US" sz="1800" dirty="0">
                <a:solidFill>
                  <a:srgbClr val="0000FF"/>
                </a:solidFill>
              </a:rPr>
              <a:t>, e.</a:t>
            </a:r>
            <a:r>
              <a:rPr lang="pl-PL" sz="1800" dirty="0">
                <a:solidFill>
                  <a:srgbClr val="0000FF"/>
                </a:solidFill>
              </a:rPr>
              <a:t>g</a:t>
            </a:r>
            <a:r>
              <a:rPr lang="en-US" sz="1800" dirty="0">
                <a:solidFill>
                  <a:srgbClr val="0000FF"/>
                </a:solidFill>
              </a:rPr>
              <a:t>., approximation of concepts or classifications) relative to a given calculus of granules</a:t>
            </a:r>
            <a:r>
              <a:rPr lang="pl-PL" sz="1800" dirty="0">
                <a:solidFill>
                  <a:srgbClr val="0000FF"/>
                </a:solidFill>
              </a:rPr>
              <a:t> (with </a:t>
            </a:r>
            <a:r>
              <a:rPr lang="en-US" sz="1800" dirty="0">
                <a:solidFill>
                  <a:srgbClr val="0000FF"/>
                </a:solidFill>
              </a:rPr>
              <a:t>quality measures</a:t>
            </a:r>
            <a:r>
              <a:rPr lang="pl-PL" sz="1800" dirty="0">
                <a:solidFill>
                  <a:srgbClr val="0000FF"/>
                </a:solidFill>
              </a:rPr>
              <a:t>)</a:t>
            </a:r>
            <a:r>
              <a:rPr lang="en-US" sz="1800" dirty="0">
                <a:solidFill>
                  <a:srgbClr val="0000FF"/>
                </a:solidFill>
              </a:rPr>
              <a:t>.</a:t>
            </a:r>
          </a:p>
        </p:txBody>
      </p:sp>
      <p:sp>
        <p:nvSpPr>
          <p:cNvPr id="3" name="Symbol zastępczy numeru slajdu 2"/>
          <p:cNvSpPr>
            <a:spLocks noGrp="1"/>
          </p:cNvSpPr>
          <p:nvPr>
            <p:ph type="sldNum" sz="quarter" idx="12"/>
          </p:nvPr>
        </p:nvSpPr>
        <p:spPr>
          <a:xfrm>
            <a:off x="8653564" y="6452979"/>
            <a:ext cx="406840" cy="371923"/>
          </a:xfrm>
        </p:spPr>
        <p:txBody>
          <a:bodyPr/>
          <a:lstStyle/>
          <a:p>
            <a:pPr>
              <a:defRPr/>
            </a:pPr>
            <a:fld id="{D02E777F-298D-4C96-825C-3DC57E52C55E}" type="slidenum">
              <a:rPr lang="pl-PL" smtClean="0"/>
              <a:pPr>
                <a:defRPr/>
              </a:pPr>
              <a:t>86</a:t>
            </a:fld>
            <a:endParaRPr lang="pl-PL" dirty="0"/>
          </a:p>
        </p:txBody>
      </p:sp>
      <p:grpSp>
        <p:nvGrpSpPr>
          <p:cNvPr id="6" name="Grupa 5"/>
          <p:cNvGrpSpPr/>
          <p:nvPr/>
        </p:nvGrpSpPr>
        <p:grpSpPr>
          <a:xfrm>
            <a:off x="58244" y="1949703"/>
            <a:ext cx="8931416" cy="2067945"/>
            <a:chOff x="382093" y="4784386"/>
            <a:chExt cx="8931416" cy="2067945"/>
          </a:xfrm>
        </p:grpSpPr>
        <mc:AlternateContent xmlns:mc="http://schemas.openxmlformats.org/markup-compatibility/2006" xmlns:a14="http://schemas.microsoft.com/office/drawing/2010/main">
          <mc:Choice Requires="a14">
            <p:sp>
              <p:nvSpPr>
                <p:cNvPr id="4" name="pole tekstowe 3">
                  <a:extLst>
                    <a:ext uri="{FF2B5EF4-FFF2-40B4-BE49-F238E27FC236}">
                      <a16:creationId xmlns="" xmlns:a16="http://schemas.microsoft.com/office/drawing/2014/main" id="{DCE38B12-0EEA-1A78-41DB-CA12A055DBDC}"/>
                    </a:ext>
                  </a:extLst>
                </p:cNvPr>
                <p:cNvSpPr txBox="1"/>
                <p:nvPr/>
              </p:nvSpPr>
              <p:spPr>
                <a:xfrm>
                  <a:off x="3066200" y="4784386"/>
                  <a:ext cx="5256584" cy="5145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ctrlPr>
                          </m:dPr>
                          <m:e>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𝑈</m:t>
                            </m:r>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m:t>
                            </m:r>
                            <m:sSub>
                              <m:sSubPr>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𝐺𝐴</m:t>
                                </m:r>
                              </m:e>
                              <m:sub>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𝐼𝑆</m:t>
                                </m:r>
                              </m:sub>
                            </m:s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m:t>
                            </m:r>
                            <m:sSub>
                              <m:sSub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𝑑</m:t>
                                </m:r>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m:t>
                                </m:r>
                                <m:d>
                                  <m:dPr>
                                    <m:begChr m:val="{"/>
                                    <m:endChr m:val="}"/>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dPr>
                                  <m:e>
                                    <m:sSub>
                                      <m:sSubPr>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rPr>
                                          <m:t>𝜈</m:t>
                                        </m:r>
                                      </m:e>
                                      <m:sub>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𝑡𝑟</m:t>
                                        </m:r>
                                      </m:sub>
                                    </m:sSub>
                                  </m:e>
                                </m:d>
                              </m:e>
                              <m: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𝑡𝑟</m:t>
                                </m:r>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𝜖</m:t>
                                </m:r>
                                <m:d>
                                  <m:dPr>
                                    <m:begChr m:val="["/>
                                    <m:endChr m:val="]"/>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ctrlPr>
                                  </m:d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0.5,1</m:t>
                                    </m:r>
                                  </m:e>
                                </m:d>
                              </m:sub>
                            </m:s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 </m:t>
                            </m:r>
                            <m:sSub>
                              <m:sSub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ctrlPr>
                              </m:sSubPr>
                              <m:e>
                                <m:r>
                                  <a:rPr kumimoji="1" lang="pl-PL" sz="2400" i="1">
                                    <a:solidFill>
                                      <a:srgbClr val="0000FF"/>
                                    </a:solidFill>
                                    <a:latin typeface="Cambria Math" panose="02040503050406030204" pitchFamily="18" charset="0"/>
                                    <a:ea typeface="Cambria Math" panose="02040503050406030204" pitchFamily="18" charset="0"/>
                                  </a:rPr>
                                  <m:t>ℱ</m:t>
                                </m:r>
                              </m:e>
                              <m: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1</m:t>
                                </m:r>
                              </m:sub>
                            </m:sSub>
                            <m:r>
                              <a:rPr kumimoji="1" lang="pl-PL" sz="2400" i="1">
                                <a:solidFill>
                                  <a:srgbClr val="0000FF"/>
                                </a:solidFill>
                                <a:latin typeface="Cambria Math" panose="02040503050406030204" pitchFamily="18" charset="0"/>
                                <a:ea typeface="Cambria Math" panose="02040503050406030204" pitchFamily="18" charset="0"/>
                              </a:rPr>
                              <m:t>, …,</m:t>
                            </m:r>
                            <m:sSub>
                              <m:sSubPr>
                                <m:ctrlPr>
                                  <a:rPr kumimoji="1" lang="pl-PL" sz="2400" i="1">
                                    <a:solidFill>
                                      <a:srgbClr val="0000FF"/>
                                    </a:solidFill>
                                    <a:latin typeface="Cambria Math" panose="02040503050406030204" pitchFamily="18" charset="0"/>
                                    <a:ea typeface="Cambria Math" panose="02040503050406030204" pitchFamily="18" charset="0"/>
                                  </a:rPr>
                                </m:ctrlPr>
                              </m:sSubPr>
                              <m:e>
                                <m:r>
                                  <a:rPr kumimoji="1" lang="pl-PL" sz="2400" i="1">
                                    <a:solidFill>
                                      <a:srgbClr val="0000FF"/>
                                    </a:solidFill>
                                    <a:latin typeface="Cambria Math" panose="02040503050406030204" pitchFamily="18" charset="0"/>
                                    <a:ea typeface="Cambria Math" panose="02040503050406030204" pitchFamily="18" charset="0"/>
                                  </a:rPr>
                                  <m:t>ℱ</m:t>
                                </m:r>
                              </m:e>
                              <m:sub>
                                <m:r>
                                  <a:rPr kumimoji="1" lang="pl-PL" sz="2400" b="0" i="1" smtClean="0">
                                    <a:solidFill>
                                      <a:srgbClr val="0000FF"/>
                                    </a:solidFill>
                                    <a:latin typeface="Cambria Math" panose="02040503050406030204" pitchFamily="18" charset="0"/>
                                    <a:ea typeface="Cambria Math" panose="02040503050406030204" pitchFamily="18" charset="0"/>
                                  </a:rPr>
                                  <m:t>𝑘</m:t>
                                </m:r>
                              </m:sub>
                            </m:sSub>
                          </m:e>
                        </m:d>
                      </m:oMath>
                    </m:oMathPara>
                  </a14:m>
                  <a:endParaRPr lang="pl-PL" dirty="0"/>
                </a:p>
              </p:txBody>
            </p:sp>
          </mc:Choice>
          <mc:Fallback xmlns="">
            <p:sp>
              <p:nvSpPr>
                <p:cNvPr id="4" name="pole tekstowe 3">
                  <a:extLst>
                    <a:ext uri="{FF2B5EF4-FFF2-40B4-BE49-F238E27FC236}">
                      <a16:creationId xmlns:a16="http://schemas.microsoft.com/office/drawing/2014/main" xmlns="" xmlns:a14="http://schemas.microsoft.com/office/drawing/2010/main" id="{DCE38B12-0EEA-1A78-41DB-CA12A055DBDC}"/>
                    </a:ext>
                  </a:extLst>
                </p:cNvPr>
                <p:cNvSpPr txBox="1">
                  <a:spLocks noRot="1" noChangeAspect="1" noMove="1" noResize="1" noEditPoints="1" noAdjustHandles="1" noChangeArrowheads="1" noChangeShapeType="1" noTextEdit="1"/>
                </p:cNvSpPr>
                <p:nvPr/>
              </p:nvSpPr>
              <p:spPr>
                <a:xfrm>
                  <a:off x="3066200" y="4784386"/>
                  <a:ext cx="5256584" cy="514564"/>
                </a:xfrm>
                <a:prstGeom prst="rect">
                  <a:avLst/>
                </a:prstGeom>
                <a:blipFill rotWithShape="0">
                  <a:blip r:embed="rId3"/>
                  <a:stretch>
                    <a:fillRect/>
                  </a:stretch>
                </a:blipFill>
              </p:spPr>
              <p:txBody>
                <a:bodyPr/>
                <a:lstStyle/>
                <a:p>
                  <a:r>
                    <a:rPr lang="en-US">
                      <a:noFill/>
                    </a:rPr>
                    <a:t> </a:t>
                  </a:r>
                </a:p>
              </p:txBody>
            </p:sp>
          </mc:Fallback>
        </mc:AlternateContent>
        <p:sp>
          <p:nvSpPr>
            <p:cNvPr id="5" name="Nawias klamrowy otwierający 4">
              <a:extLst>
                <a:ext uri="{FF2B5EF4-FFF2-40B4-BE49-F238E27FC236}">
                  <a16:creationId xmlns="" xmlns:a16="http://schemas.microsoft.com/office/drawing/2014/main" id="{9F84E76D-F5E7-860D-2C99-920C1706ACFB}"/>
                </a:ext>
              </a:extLst>
            </p:cNvPr>
            <p:cNvSpPr/>
            <p:nvPr/>
          </p:nvSpPr>
          <p:spPr>
            <a:xfrm rot="16200000">
              <a:off x="6295643" y="3987821"/>
              <a:ext cx="296758" cy="2808313"/>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7" name="pole tekstowe 6">
              <a:extLst>
                <a:ext uri="{FF2B5EF4-FFF2-40B4-BE49-F238E27FC236}">
                  <a16:creationId xmlns="" xmlns:a16="http://schemas.microsoft.com/office/drawing/2014/main" id="{BE46356F-6D54-0497-6389-D108F503022B}"/>
                </a:ext>
              </a:extLst>
            </p:cNvPr>
            <p:cNvSpPr txBox="1"/>
            <p:nvPr/>
          </p:nvSpPr>
          <p:spPr>
            <a:xfrm>
              <a:off x="5694492" y="5528892"/>
              <a:ext cx="3619017" cy="1323439"/>
            </a:xfrm>
            <a:prstGeom prst="rect">
              <a:avLst/>
            </a:prstGeom>
            <a:noFill/>
          </p:spPr>
          <p:txBody>
            <a:bodyPr wrap="square">
              <a:spAutoFit/>
            </a:bodyPr>
            <a:lstStyle/>
            <a:p>
              <a:pPr algn="ctr"/>
              <a:r>
                <a:rPr kumimoji="1" lang="en-US" sz="1600" dirty="0">
                  <a:solidFill>
                    <a:srgbClr val="0000FF"/>
                  </a:solidFill>
                  <a:ea typeface="MS PGothic" pitchFamily="34" charset="-128"/>
                </a:rPr>
                <a:t>vector of families of relations</a:t>
              </a:r>
            </a:p>
            <a:p>
              <a:pPr algn="ctr"/>
              <a:r>
                <a:rPr kumimoji="1" lang="en-US" sz="1600" dirty="0">
                  <a:solidFill>
                    <a:srgbClr val="0000FF"/>
                  </a:solidFill>
                  <a:ea typeface="MS PGothic" pitchFamily="34" charset="-128"/>
                </a:rPr>
                <a:t>e</a:t>
              </a:r>
              <a:r>
                <a:rPr kumimoji="1" lang="pl-PL" sz="1600" dirty="0">
                  <a:solidFill>
                    <a:srgbClr val="0000FF"/>
                  </a:solidFill>
                  <a:ea typeface="MS PGothic" pitchFamily="34" charset="-128"/>
                </a:rPr>
                <a:t>x</a:t>
              </a:r>
              <a:r>
                <a:rPr kumimoji="1" lang="en-US" sz="1600" dirty="0">
                  <a:solidFill>
                    <a:srgbClr val="0000FF"/>
                  </a:solidFill>
                  <a:ea typeface="MS PGothic" pitchFamily="34" charset="-128"/>
                </a:rPr>
                <a:t>pressing properties of granules and relations between them</a:t>
              </a:r>
              <a:r>
                <a:rPr kumimoji="1" lang="pl-PL" sz="1600" dirty="0">
                  <a:solidFill>
                    <a:srgbClr val="0000FF"/>
                  </a:solidFill>
                  <a:ea typeface="MS PGothic" pitchFamily="34" charset="-128"/>
                </a:rPr>
                <a:t> </a:t>
              </a:r>
              <a:r>
                <a:rPr kumimoji="1" lang="en-US" sz="1600" dirty="0">
                  <a:solidFill>
                    <a:srgbClr val="0000FF"/>
                  </a:solidFill>
                  <a:ea typeface="MS PGothic" pitchFamily="34" charset="-128"/>
                </a:rPr>
                <a:t>used to define new granules in</a:t>
              </a:r>
              <a:r>
                <a:rPr kumimoji="1" lang="pl-PL" sz="1600" dirty="0">
                  <a:solidFill>
                    <a:srgbClr val="0000FF"/>
                  </a:solidFill>
                  <a:ea typeface="MS PGothic" pitchFamily="34" charset="-128"/>
                </a:rPr>
                <a:t> </a:t>
              </a:r>
              <a:r>
                <a:rPr kumimoji="1" lang="en-US" sz="1600" dirty="0">
                  <a:solidFill>
                    <a:srgbClr val="0000FF"/>
                  </a:solidFill>
                  <a:ea typeface="MS PGothic" pitchFamily="34" charset="-128"/>
                </a:rPr>
                <a:t>the language of  granular calculus</a:t>
              </a:r>
            </a:p>
          </p:txBody>
        </p:sp>
        <p:sp>
          <p:nvSpPr>
            <p:cNvPr id="8" name="Objaśnienie prostokątne zaokrąglone 7"/>
            <p:cNvSpPr/>
            <p:nvPr/>
          </p:nvSpPr>
          <p:spPr>
            <a:xfrm>
              <a:off x="382093" y="4827251"/>
              <a:ext cx="2304256" cy="1871045"/>
            </a:xfrm>
            <a:prstGeom prst="wedgeRoundRectCallout">
              <a:avLst>
                <a:gd name="adj1" fmla="val 79142"/>
                <a:gd name="adj2" fmla="val -3317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CC"/>
                  </a:solidFill>
                </a:rPr>
                <a:t>APPROXIMATION SPACE</a:t>
              </a:r>
              <a:r>
                <a:rPr lang="pl-PL" sz="1800" dirty="0">
                  <a:solidFill>
                    <a:srgbClr val="0000CC"/>
                  </a:solidFill>
                </a:rPr>
                <a:t> </a:t>
              </a:r>
              <a:r>
                <a:rPr lang="en-US" sz="1800" dirty="0">
                  <a:solidFill>
                    <a:srgbClr val="0000CC"/>
                  </a:solidFill>
                </a:rPr>
                <a:t>OVER GRANULAR RELATIONAL </a:t>
              </a:r>
              <a:r>
                <a:rPr lang="pl-PL" sz="1800" dirty="0">
                  <a:solidFill>
                    <a:srgbClr val="0000CC"/>
                  </a:solidFill>
                </a:rPr>
                <a:t>SYSTEM</a:t>
              </a:r>
              <a:r>
                <a:rPr lang="en-US" sz="1800" dirty="0">
                  <a:solidFill>
                    <a:srgbClr val="0000CC"/>
                  </a:solidFill>
                </a:rPr>
                <a:t> OF GRANULAR CALCULUS</a:t>
              </a:r>
            </a:p>
          </p:txBody>
        </p:sp>
      </p:grpSp>
      <p:sp>
        <p:nvSpPr>
          <p:cNvPr id="10" name="pole tekstowe 9"/>
          <p:cNvSpPr txBox="1"/>
          <p:nvPr/>
        </p:nvSpPr>
        <p:spPr>
          <a:xfrm>
            <a:off x="39293" y="3917303"/>
            <a:ext cx="8956707" cy="646331"/>
          </a:xfrm>
          <a:prstGeom prst="rect">
            <a:avLst/>
          </a:prstGeom>
          <a:noFill/>
        </p:spPr>
        <p:txBody>
          <a:bodyPr wrap="square" rtlCol="0">
            <a:spAutoFit/>
          </a:bodyPr>
          <a:lstStyle/>
          <a:p>
            <a:r>
              <a:rPr kumimoji="1" lang="en-US" sz="1800" u="sng" dirty="0">
                <a:solidFill>
                  <a:srgbClr val="0000FF"/>
                </a:solidFill>
                <a:ea typeface="MS PGothic" pitchFamily="34" charset="-128"/>
              </a:rPr>
              <a:t>Language</a:t>
            </a:r>
            <a:r>
              <a:rPr kumimoji="1" lang="en-US" sz="1800" dirty="0">
                <a:solidFill>
                  <a:srgbClr val="0000FF"/>
                </a:solidFill>
                <a:ea typeface="MS PGothic" pitchFamily="34" charset="-128"/>
              </a:rPr>
              <a:t>: allowing to define new granules by intersection of already defined granules, </a:t>
            </a:r>
            <a:r>
              <a:rPr kumimoji="1" lang="pl-PL" sz="1800" dirty="0">
                <a:solidFill>
                  <a:srgbClr val="0000FF"/>
                </a:solidFill>
                <a:ea typeface="MS PGothic" pitchFamily="34" charset="-128"/>
              </a:rPr>
              <a:t>and </a:t>
            </a:r>
            <a:r>
              <a:rPr kumimoji="1" lang="pl-PL" sz="1800" dirty="0" err="1">
                <a:solidFill>
                  <a:srgbClr val="0000FF"/>
                </a:solidFill>
                <a:ea typeface="MS PGothic" pitchFamily="34" charset="-128"/>
              </a:rPr>
              <a:t>aggregation</a:t>
            </a:r>
            <a:r>
              <a:rPr kumimoji="1" lang="pl-PL" sz="1800" dirty="0">
                <a:solidFill>
                  <a:srgbClr val="0000FF"/>
                </a:solidFill>
                <a:ea typeface="MS PGothic" pitchFamily="34" charset="-128"/>
              </a:rPr>
              <a:t> of, </a:t>
            </a:r>
            <a:r>
              <a:rPr kumimoji="1" lang="en-US" sz="1800" dirty="0">
                <a:solidFill>
                  <a:srgbClr val="0000FF"/>
                </a:solidFill>
                <a:ea typeface="MS PGothic" pitchFamily="34" charset="-128"/>
              </a:rPr>
              <a:t>e.g., tolerance/</a:t>
            </a:r>
            <a:r>
              <a:rPr kumimoji="1" lang="pl-PL" sz="1800" dirty="0">
                <a:solidFill>
                  <a:srgbClr val="0000FF"/>
                </a:solidFill>
                <a:ea typeface="MS PGothic" pitchFamily="34" charset="-128"/>
              </a:rPr>
              <a:t> </a:t>
            </a:r>
            <a:r>
              <a:rPr kumimoji="1" lang="en-US" sz="1800" dirty="0">
                <a:solidFill>
                  <a:srgbClr val="0000FF"/>
                </a:solidFill>
                <a:ea typeface="MS PGothic" pitchFamily="34" charset="-128"/>
              </a:rPr>
              <a:t>similarity relations or weighted quality measures</a:t>
            </a:r>
            <a:r>
              <a:rPr kumimoji="1" lang="en-US" sz="1800" dirty="0">
                <a:solidFill>
                  <a:srgbClr val="000099"/>
                </a:solidFill>
                <a:latin typeface="+mn-lt"/>
                <a:ea typeface="MS PGothic" pitchFamily="34" charset="-128"/>
              </a:rPr>
              <a:t>.</a:t>
            </a:r>
          </a:p>
        </p:txBody>
      </p:sp>
      <p:sp>
        <p:nvSpPr>
          <p:cNvPr id="9" name="pole tekstowe 8"/>
          <p:cNvSpPr txBox="1"/>
          <p:nvPr/>
        </p:nvSpPr>
        <p:spPr>
          <a:xfrm>
            <a:off x="39293" y="4650231"/>
            <a:ext cx="8777855" cy="923330"/>
          </a:xfrm>
          <a:prstGeom prst="rect">
            <a:avLst/>
          </a:prstGeom>
          <a:noFill/>
        </p:spPr>
        <p:txBody>
          <a:bodyPr wrap="square" rtlCol="0">
            <a:spAutoFit/>
          </a:bodyPr>
          <a:lstStyle/>
          <a:p>
            <a:r>
              <a:rPr kumimoji="1" lang="en-US" sz="1800" dirty="0">
                <a:solidFill>
                  <a:srgbClr val="0000FF"/>
                </a:solidFill>
                <a:ea typeface="MS PGothic" pitchFamily="34" charset="-128"/>
              </a:rPr>
              <a:t>Calculi of granules</a:t>
            </a:r>
            <a:r>
              <a:rPr kumimoji="1" lang="pl-PL" sz="1800" dirty="0">
                <a:solidFill>
                  <a:srgbClr val="0000FF"/>
                </a:solidFill>
                <a:ea typeface="MS PGothic" pitchFamily="34" charset="-128"/>
              </a:rPr>
              <a:t> and </a:t>
            </a:r>
            <a:r>
              <a:rPr kumimoji="1" lang="en-US" sz="1800" dirty="0">
                <a:solidFill>
                  <a:srgbClr val="0000FF"/>
                </a:solidFill>
                <a:ea typeface="MS PGothic" pitchFamily="34" charset="-128"/>
              </a:rPr>
              <a:t>granular relational s</a:t>
            </a:r>
            <a:r>
              <a:rPr kumimoji="1" lang="pl-PL" sz="1800" dirty="0" err="1">
                <a:solidFill>
                  <a:srgbClr val="0000FF"/>
                </a:solidFill>
                <a:ea typeface="MS PGothic" pitchFamily="34" charset="-128"/>
              </a:rPr>
              <a:t>ystems</a:t>
            </a:r>
            <a:r>
              <a:rPr kumimoji="1" lang="en-US" sz="1800" dirty="0">
                <a:solidFill>
                  <a:srgbClr val="0000FF"/>
                </a:solidFill>
                <a:ea typeface="MS PGothic" pitchFamily="34" charset="-128"/>
              </a:rPr>
              <a:t> over them  in the case of tasks related to approximation of concepts or classifications are called </a:t>
            </a:r>
            <a:r>
              <a:rPr kumimoji="1" lang="en-US" sz="1800" b="1" dirty="0">
                <a:solidFill>
                  <a:srgbClr val="0000FF"/>
                </a:solidFill>
                <a:ea typeface="MS PGothic" pitchFamily="34" charset="-128"/>
              </a:rPr>
              <a:t>approximation spaces</a:t>
            </a:r>
            <a:r>
              <a:rPr lang="en-US" sz="1800" dirty="0">
                <a:solidFill>
                  <a:srgbClr val="0000CC"/>
                </a:solidFill>
              </a:rPr>
              <a:t>.</a:t>
            </a:r>
          </a:p>
        </p:txBody>
      </p:sp>
      <p:sp>
        <p:nvSpPr>
          <p:cNvPr id="12" name="Nawias klamrowy otwierający 11">
            <a:extLst>
              <a:ext uri="{FF2B5EF4-FFF2-40B4-BE49-F238E27FC236}">
                <a16:creationId xmlns="" xmlns:a16="http://schemas.microsoft.com/office/drawing/2014/main" id="{9F84E76D-F5E7-860D-2C99-920C1706ACFB}"/>
              </a:ext>
            </a:extLst>
          </p:cNvPr>
          <p:cNvSpPr/>
          <p:nvPr/>
        </p:nvSpPr>
        <p:spPr>
          <a:xfrm rot="16200000">
            <a:off x="3833562" y="2039243"/>
            <a:ext cx="300899" cy="1031961"/>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3" name="pole tekstowe 12">
                <a:extLst>
                  <a:ext uri="{FF2B5EF4-FFF2-40B4-BE49-F238E27FC236}">
                    <a16:creationId xmlns="" xmlns:a16="http://schemas.microsoft.com/office/drawing/2014/main" id="{BE46356F-6D54-0497-6389-D108F503022B}"/>
                  </a:ext>
                </a:extLst>
              </p:cNvPr>
              <p:cNvSpPr txBox="1"/>
              <p:nvPr/>
            </p:nvSpPr>
            <p:spPr>
              <a:xfrm>
                <a:off x="2399835" y="2694209"/>
                <a:ext cx="3168352" cy="830997"/>
              </a:xfrm>
              <a:prstGeom prst="rect">
                <a:avLst/>
              </a:prstGeom>
              <a:noFill/>
            </p:spPr>
            <p:txBody>
              <a:bodyPr wrap="square">
                <a:spAutoFit/>
              </a:bodyPr>
              <a:lstStyle/>
              <a:p>
                <a:pPr algn="ctr"/>
                <a:r>
                  <a:rPr kumimoji="1" lang="en-US" sz="1600" dirty="0">
                    <a:solidFill>
                      <a:srgbClr val="0000FF"/>
                    </a:solidFill>
                    <a:ea typeface="MS PGothic" pitchFamily="34" charset="-128"/>
                  </a:rPr>
                  <a:t>family of granules (partitions of </a:t>
                </a:r>
                <a:r>
                  <a:rPr kumimoji="1" lang="en-US" sz="1600" i="1" dirty="0">
                    <a:solidFill>
                      <a:srgbClr val="0000FF"/>
                    </a:solidFill>
                    <a:ea typeface="MS PGothic" pitchFamily="34" charset="-128"/>
                  </a:rPr>
                  <a:t>U </a:t>
                </a:r>
                <a:r>
                  <a:rPr kumimoji="1" lang="en-US" sz="1600" dirty="0">
                    <a:solidFill>
                      <a:srgbClr val="0000FF"/>
                    </a:solidFill>
                    <a:ea typeface="MS PGothic" pitchFamily="34" charset="-128"/>
                  </a:rPr>
                  <a:t>defined by </a:t>
                </a:r>
                <a:r>
                  <a:rPr kumimoji="1" lang="pl-PL" sz="1600" dirty="0">
                    <a:solidFill>
                      <a:srgbClr val="0000FF"/>
                    </a:solidFill>
                    <a:ea typeface="MS PGothic" pitchFamily="34" charset="-128"/>
                  </a:rPr>
                  <a:t>the </a:t>
                </a:r>
                <a:r>
                  <a:rPr kumimoji="1" lang="en-US" sz="1600" dirty="0">
                    <a:solidFill>
                      <a:srgbClr val="0000FF"/>
                    </a:solidFill>
                    <a:ea typeface="MS PGothic" pitchFamily="34" charset="-128"/>
                  </a:rPr>
                  <a:t>granular algebra</a:t>
                </a:r>
                <a:r>
                  <a:rPr kumimoji="1" lang="pl-PL" sz="1600" dirty="0">
                    <a:solidFill>
                      <a:srgbClr val="0000FF"/>
                    </a:solidFill>
                    <a:ea typeface="MS PGothic" pitchFamily="34" charset="-128"/>
                  </a:rPr>
                  <a:t> </a:t>
                </a:r>
                <a14:m>
                  <m:oMath xmlns:m="http://schemas.openxmlformats.org/officeDocument/2006/math">
                    <m:sSub>
                      <m:sSubPr>
                        <m:ctrlPr>
                          <a:rPr kumimoji="1" lang="en-US" sz="1600" i="1">
                            <a:solidFill>
                              <a:srgbClr val="0000FF"/>
                            </a:solidFill>
                            <a:latin typeface="Cambria Math" panose="02040503050406030204" pitchFamily="18" charset="0"/>
                            <a:ea typeface="MS PGothic" pitchFamily="34" charset="-128"/>
                          </a:rPr>
                        </m:ctrlPr>
                      </m:sSubPr>
                      <m:e>
                        <m:r>
                          <a:rPr kumimoji="1" lang="en-US" sz="1600">
                            <a:solidFill>
                              <a:srgbClr val="0000FF"/>
                            </a:solidFill>
                            <a:latin typeface="Cambria Math" panose="02040503050406030204" pitchFamily="18" charset="0"/>
                            <a:ea typeface="MS PGothic" pitchFamily="34" charset="-128"/>
                          </a:rPr>
                          <m:t>𝐺𝐴</m:t>
                        </m:r>
                      </m:e>
                      <m:sub>
                        <m:r>
                          <a:rPr kumimoji="1" lang="en-US" sz="1600">
                            <a:solidFill>
                              <a:srgbClr val="0000FF"/>
                            </a:solidFill>
                            <a:latin typeface="Cambria Math" panose="02040503050406030204" pitchFamily="18" charset="0"/>
                            <a:ea typeface="MS PGothic" pitchFamily="34" charset="-128"/>
                          </a:rPr>
                          <m:t>𝐼𝑆</m:t>
                        </m:r>
                      </m:sub>
                    </m:sSub>
                    <m:r>
                      <a:rPr kumimoji="1" lang="en-US" sz="1600">
                        <a:solidFill>
                          <a:srgbClr val="0000FF"/>
                        </a:solidFill>
                        <a:latin typeface="Cambria Math" panose="02040503050406030204" pitchFamily="18" charset="0"/>
                        <a:ea typeface="MS PGothic" pitchFamily="34" charset="-128"/>
                      </a:rPr>
                      <m:t> </m:t>
                    </m:r>
                    <m:r>
                      <m:rPr>
                        <m:sty m:val="p"/>
                      </m:rPr>
                      <a:rPr kumimoji="1" lang="en-US" sz="1600">
                        <a:solidFill>
                          <a:srgbClr val="0000FF"/>
                        </a:solidFill>
                        <a:latin typeface="Cambria Math" panose="02040503050406030204" pitchFamily="18" charset="0"/>
                        <a:ea typeface="MS PGothic" pitchFamily="34" charset="-128"/>
                      </a:rPr>
                      <m:t>and</m:t>
                    </m:r>
                    <m:r>
                      <a:rPr kumimoji="1" lang="en-US" sz="1600">
                        <a:solidFill>
                          <a:srgbClr val="0000FF"/>
                        </a:solidFill>
                        <a:latin typeface="Cambria Math" panose="02040503050406030204" pitchFamily="18" charset="0"/>
                        <a:ea typeface="MS PGothic" pitchFamily="34" charset="-128"/>
                      </a:rPr>
                      <m:t> </m:t>
                    </m:r>
                    <m:r>
                      <m:rPr>
                        <m:sty m:val="p"/>
                      </m:rPr>
                      <a:rPr kumimoji="1" lang="en-US" sz="1600">
                        <a:solidFill>
                          <a:srgbClr val="0000FF"/>
                        </a:solidFill>
                        <a:latin typeface="Cambria Math" panose="02040503050406030204" pitchFamily="18" charset="0"/>
                        <a:ea typeface="MS PGothic" pitchFamily="34" charset="-128"/>
                      </a:rPr>
                      <m:t>the</m:t>
                    </m:r>
                    <m:r>
                      <a:rPr kumimoji="1" lang="en-US" sz="1600">
                        <a:solidFill>
                          <a:srgbClr val="0000FF"/>
                        </a:solidFill>
                        <a:latin typeface="Cambria Math" panose="02040503050406030204" pitchFamily="18" charset="0"/>
                        <a:ea typeface="MS PGothic" pitchFamily="34" charset="-128"/>
                      </a:rPr>
                      <m:t> </m:t>
                    </m:r>
                    <m:r>
                      <m:rPr>
                        <m:sty m:val="p"/>
                      </m:rPr>
                      <a:rPr kumimoji="1" lang="en-US" sz="1600">
                        <a:solidFill>
                          <a:srgbClr val="0000FF"/>
                        </a:solidFill>
                        <a:latin typeface="Cambria Math" panose="02040503050406030204" pitchFamily="18" charset="0"/>
                        <a:ea typeface="MS PGothic" pitchFamily="34" charset="-128"/>
                      </a:rPr>
                      <m:t>decision</m:t>
                    </m:r>
                    <m:r>
                      <a:rPr kumimoji="1" lang="en-US" sz="1600">
                        <a:solidFill>
                          <a:srgbClr val="0000FF"/>
                        </a:solidFill>
                        <a:latin typeface="Cambria Math" panose="02040503050406030204" pitchFamily="18" charset="0"/>
                        <a:ea typeface="MS PGothic" pitchFamily="34" charset="-128"/>
                      </a:rPr>
                      <m:t> </m:t>
                    </m:r>
                    <m:r>
                      <a:rPr kumimoji="1" lang="en-US" sz="1600">
                        <a:solidFill>
                          <a:srgbClr val="0000FF"/>
                        </a:solidFill>
                        <a:latin typeface="Cambria Math" panose="02040503050406030204" pitchFamily="18" charset="0"/>
                        <a:ea typeface="MS PGothic" pitchFamily="34" charset="-128"/>
                      </a:rPr>
                      <m:t>𝑑</m:t>
                    </m:r>
                  </m:oMath>
                </a14:m>
                <a:r>
                  <a:rPr kumimoji="1" lang="en-US" sz="1600" dirty="0">
                    <a:solidFill>
                      <a:srgbClr val="0000FF"/>
                    </a:solidFill>
                    <a:ea typeface="MS PGothic" pitchFamily="34" charset="-128"/>
                  </a:rPr>
                  <a:t>)</a:t>
                </a:r>
              </a:p>
            </p:txBody>
          </p:sp>
        </mc:Choice>
        <mc:Fallback xmlns="">
          <p:sp>
            <p:nvSpPr>
              <p:cNvPr id="13" name="pole tekstowe 12">
                <a:extLst>
                  <a:ext uri="{FF2B5EF4-FFF2-40B4-BE49-F238E27FC236}">
                    <a16:creationId xmlns:a16="http://schemas.microsoft.com/office/drawing/2014/main" xmlns="" xmlns:a14="http://schemas.microsoft.com/office/drawing/2010/main" id="{BE46356F-6D54-0497-6389-D108F503022B}"/>
                  </a:ext>
                </a:extLst>
              </p:cNvPr>
              <p:cNvSpPr txBox="1">
                <a:spLocks noRot="1" noChangeAspect="1" noMove="1" noResize="1" noEditPoints="1" noAdjustHandles="1" noChangeArrowheads="1" noChangeShapeType="1" noTextEdit="1"/>
              </p:cNvSpPr>
              <p:nvPr/>
            </p:nvSpPr>
            <p:spPr>
              <a:xfrm>
                <a:off x="2399835" y="2694209"/>
                <a:ext cx="3168352" cy="830997"/>
              </a:xfrm>
              <a:prstGeom prst="rect">
                <a:avLst/>
              </a:prstGeom>
              <a:blipFill rotWithShape="0">
                <a:blip r:embed="rId4"/>
                <a:stretch>
                  <a:fillRect l="-963" t="-2206" r="-2697" b="-8824"/>
                </a:stretch>
              </a:blipFill>
            </p:spPr>
            <p:txBody>
              <a:bodyPr/>
              <a:lstStyle/>
              <a:p>
                <a:r>
                  <a:rPr lang="en-US">
                    <a:noFill/>
                  </a:rPr>
                  <a:t> </a:t>
                </a:r>
              </a:p>
            </p:txBody>
          </p:sp>
        </mc:Fallback>
      </mc:AlternateContent>
    </p:spTree>
    <p:extLst>
      <p:ext uri="{BB962C8B-B14F-4D97-AF65-F5344CB8AC3E}">
        <p14:creationId xmlns:p14="http://schemas.microsoft.com/office/powerpoint/2010/main" val="807925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62926B3-1B84-A50B-1439-54CD7CE4F778}"/>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6B8A1EA-13F1-C5E7-6AA6-0F6E899B7079}"/>
              </a:ext>
            </a:extLst>
          </p:cNvPr>
          <p:cNvSpPr txBox="1">
            <a:spLocks noChangeArrowheads="1"/>
          </p:cNvSpPr>
          <p:nvPr/>
        </p:nvSpPr>
        <p:spPr bwMode="auto">
          <a:xfrm>
            <a:off x="0" y="77466"/>
            <a:ext cx="9108504" cy="6678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2400" b="1" dirty="0"/>
              <a:t>ILLUSTRATIVE EXAMPLE: </a:t>
            </a:r>
          </a:p>
          <a:p>
            <a:pPr eaLnBrk="1" hangingPunct="1">
              <a:defRPr/>
            </a:pPr>
            <a:r>
              <a:rPr lang="en-US" sz="2400" b="1" dirty="0"/>
              <a:t>AGGREGATION &amp; GENERALIZATION</a:t>
            </a:r>
            <a:r>
              <a:rPr lang="pl-PL" sz="2400" b="1" dirty="0"/>
              <a:t> OPERATIONS</a:t>
            </a:r>
            <a:endParaRPr lang="en-US" sz="2400" b="1" dirty="0"/>
          </a:p>
        </p:txBody>
      </p:sp>
      <p:sp>
        <p:nvSpPr>
          <p:cNvPr id="5" name="pole tekstowe 4"/>
          <p:cNvSpPr txBox="1"/>
          <p:nvPr/>
        </p:nvSpPr>
        <p:spPr>
          <a:xfrm>
            <a:off x="7852606" y="2562887"/>
            <a:ext cx="1255898" cy="738664"/>
          </a:xfrm>
          <a:prstGeom prst="rect">
            <a:avLst/>
          </a:prstGeom>
          <a:noFill/>
        </p:spPr>
        <p:txBody>
          <a:bodyPr wrap="square" rtlCol="0">
            <a:spAutoFit/>
          </a:bodyPr>
          <a:lstStyle/>
          <a:p>
            <a:pPr algn="ctr"/>
            <a:r>
              <a:rPr lang="en-US" sz="1400" dirty="0">
                <a:solidFill>
                  <a:srgbClr val="0000CC"/>
                </a:solidFill>
              </a:rPr>
              <a:t>new concept on a higher level</a:t>
            </a:r>
            <a:endParaRPr lang="en-US" sz="1400" dirty="0"/>
          </a:p>
        </p:txBody>
      </p:sp>
      <p:grpSp>
        <p:nvGrpSpPr>
          <p:cNvPr id="36" name="Grupa 35"/>
          <p:cNvGrpSpPr/>
          <p:nvPr/>
        </p:nvGrpSpPr>
        <p:grpSpPr>
          <a:xfrm>
            <a:off x="70530" y="908720"/>
            <a:ext cx="8952292" cy="5869027"/>
            <a:chOff x="70530" y="908720"/>
            <a:chExt cx="8952292" cy="5869027"/>
          </a:xfrm>
        </p:grpSpPr>
        <p:sp>
          <p:nvSpPr>
            <p:cNvPr id="118" name="Elipsa 117"/>
            <p:cNvSpPr/>
            <p:nvPr/>
          </p:nvSpPr>
          <p:spPr>
            <a:xfrm>
              <a:off x="3057743" y="5697419"/>
              <a:ext cx="1201508" cy="10377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Elipsa 118"/>
            <p:cNvSpPr/>
            <p:nvPr/>
          </p:nvSpPr>
          <p:spPr>
            <a:xfrm>
              <a:off x="5160381" y="5781259"/>
              <a:ext cx="826037" cy="8700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Prostokąt 119"/>
            <p:cNvSpPr/>
            <p:nvPr/>
          </p:nvSpPr>
          <p:spPr>
            <a:xfrm>
              <a:off x="3499565" y="6061429"/>
              <a:ext cx="150188" cy="14501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Elipsa 120"/>
            <p:cNvSpPr/>
            <p:nvPr/>
          </p:nvSpPr>
          <p:spPr>
            <a:xfrm>
              <a:off x="3658497" y="5781259"/>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Elipsa 121"/>
            <p:cNvSpPr/>
            <p:nvPr/>
          </p:nvSpPr>
          <p:spPr>
            <a:xfrm>
              <a:off x="3824886" y="5979000"/>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Elipsa 122"/>
            <p:cNvSpPr/>
            <p:nvPr/>
          </p:nvSpPr>
          <p:spPr>
            <a:xfrm>
              <a:off x="3732763" y="6404706"/>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Elipsa 123"/>
            <p:cNvSpPr/>
            <p:nvPr/>
          </p:nvSpPr>
          <p:spPr>
            <a:xfrm>
              <a:off x="3899980" y="6230215"/>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Elipsa 124"/>
            <p:cNvSpPr/>
            <p:nvPr/>
          </p:nvSpPr>
          <p:spPr>
            <a:xfrm>
              <a:off x="5620712" y="5878718"/>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Elipsa 125"/>
            <p:cNvSpPr/>
            <p:nvPr/>
          </p:nvSpPr>
          <p:spPr>
            <a:xfrm>
              <a:off x="5755882" y="6143787"/>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Elipsa 126"/>
            <p:cNvSpPr/>
            <p:nvPr/>
          </p:nvSpPr>
          <p:spPr>
            <a:xfrm>
              <a:off x="5405195" y="5853765"/>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Elipsa 127"/>
            <p:cNvSpPr/>
            <p:nvPr/>
          </p:nvSpPr>
          <p:spPr>
            <a:xfrm>
              <a:off x="5255006" y="6107534"/>
              <a:ext cx="150188" cy="145011"/>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upa 207"/>
            <p:cNvGrpSpPr/>
            <p:nvPr/>
          </p:nvGrpSpPr>
          <p:grpSpPr>
            <a:xfrm>
              <a:off x="484408" y="2262942"/>
              <a:ext cx="3622346" cy="2030154"/>
              <a:chOff x="565355" y="2050037"/>
              <a:chExt cx="3473474" cy="2016224"/>
            </a:xfrm>
          </p:grpSpPr>
          <p:sp>
            <p:nvSpPr>
              <p:cNvPr id="82" name="Elipsa 81"/>
              <p:cNvSpPr/>
              <p:nvPr/>
            </p:nvSpPr>
            <p:spPr>
              <a:xfrm>
                <a:off x="565355" y="2050037"/>
                <a:ext cx="3473474" cy="201622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upa 38"/>
              <p:cNvGrpSpPr/>
              <p:nvPr/>
            </p:nvGrpSpPr>
            <p:grpSpPr>
              <a:xfrm>
                <a:off x="885440" y="2720997"/>
                <a:ext cx="2808312" cy="1030627"/>
                <a:chOff x="2132112" y="4733527"/>
                <a:chExt cx="2808312" cy="1030627"/>
              </a:xfrm>
            </p:grpSpPr>
            <p:sp>
              <p:nvSpPr>
                <p:cNvPr id="86" name="Elipsa 85"/>
                <p:cNvSpPr/>
                <p:nvPr/>
              </p:nvSpPr>
              <p:spPr>
                <a:xfrm>
                  <a:off x="2132112" y="4733527"/>
                  <a:ext cx="1152128" cy="1030627"/>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Elipsa 87"/>
                <p:cNvSpPr/>
                <p:nvPr/>
              </p:nvSpPr>
              <p:spPr>
                <a:xfrm>
                  <a:off x="4148336" y="4816792"/>
                  <a:ext cx="792088" cy="864096"/>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rostokąt 95"/>
                <p:cNvSpPr/>
                <p:nvPr/>
              </p:nvSpPr>
              <p:spPr>
                <a:xfrm>
                  <a:off x="2555776" y="5095039"/>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lipsa 34"/>
                <p:cNvSpPr/>
                <p:nvPr/>
              </p:nvSpPr>
              <p:spPr>
                <a:xfrm>
                  <a:off x="2708176" y="481679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Elipsa 96"/>
                <p:cNvSpPr/>
                <p:nvPr/>
              </p:nvSpPr>
              <p:spPr>
                <a:xfrm>
                  <a:off x="2867727" y="5013176"/>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Elipsa 99"/>
                <p:cNvSpPr/>
                <p:nvPr/>
              </p:nvSpPr>
              <p:spPr>
                <a:xfrm>
                  <a:off x="2779390" y="5435961"/>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Elipsa 102"/>
                <p:cNvSpPr/>
                <p:nvPr/>
              </p:nvSpPr>
              <p:spPr>
                <a:xfrm>
                  <a:off x="2939735" y="5262667"/>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Elipsa 104"/>
                <p:cNvSpPr/>
                <p:nvPr/>
              </p:nvSpPr>
              <p:spPr>
                <a:xfrm>
                  <a:off x="4589748" y="491358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Elipsa 108"/>
                <p:cNvSpPr/>
                <p:nvPr/>
              </p:nvSpPr>
              <p:spPr>
                <a:xfrm>
                  <a:off x="4719363" y="517683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Elipsa 109"/>
                <p:cNvSpPr/>
                <p:nvPr/>
              </p:nvSpPr>
              <p:spPr>
                <a:xfrm>
                  <a:off x="4383088" y="4888800"/>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Elipsa 110"/>
                <p:cNvSpPr/>
                <p:nvPr/>
              </p:nvSpPr>
              <p:spPr>
                <a:xfrm>
                  <a:off x="4239072" y="5140828"/>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upa 193"/>
              <p:cNvGrpSpPr/>
              <p:nvPr/>
            </p:nvGrpSpPr>
            <p:grpSpPr>
              <a:xfrm>
                <a:off x="1826445" y="2234521"/>
                <a:ext cx="998310" cy="216024"/>
                <a:chOff x="1826445" y="2234521"/>
                <a:chExt cx="998310" cy="216024"/>
              </a:xfrm>
            </p:grpSpPr>
            <p:sp>
              <p:nvSpPr>
                <p:cNvPr id="93" name="Prostokąt 92"/>
                <p:cNvSpPr/>
                <p:nvPr/>
              </p:nvSpPr>
              <p:spPr>
                <a:xfrm>
                  <a:off x="1826445" y="2238020"/>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Prostokąt 111"/>
                <p:cNvSpPr/>
                <p:nvPr/>
              </p:nvSpPr>
              <p:spPr>
                <a:xfrm>
                  <a:off x="2217588" y="2234521"/>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rostokąt 112"/>
                <p:cNvSpPr/>
                <p:nvPr/>
              </p:nvSpPr>
              <p:spPr>
                <a:xfrm>
                  <a:off x="2680739" y="2306529"/>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upa 202"/>
              <p:cNvGrpSpPr/>
              <p:nvPr/>
            </p:nvGrpSpPr>
            <p:grpSpPr>
              <a:xfrm>
                <a:off x="2238937" y="3524342"/>
                <a:ext cx="608721" cy="371298"/>
                <a:chOff x="2238937" y="3524342"/>
                <a:chExt cx="608721" cy="371298"/>
              </a:xfrm>
            </p:grpSpPr>
            <p:sp>
              <p:nvSpPr>
                <p:cNvPr id="114" name="Elipsa 113"/>
                <p:cNvSpPr/>
                <p:nvPr/>
              </p:nvSpPr>
              <p:spPr>
                <a:xfrm>
                  <a:off x="2468822" y="352434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Elipsa 114"/>
                <p:cNvSpPr/>
                <p:nvPr/>
              </p:nvSpPr>
              <p:spPr>
                <a:xfrm>
                  <a:off x="2703642" y="3693747"/>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Elipsa 115"/>
                <p:cNvSpPr/>
                <p:nvPr/>
              </p:nvSpPr>
              <p:spPr>
                <a:xfrm>
                  <a:off x="2238937" y="3751624"/>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9" name="Strzałka w dół 168"/>
            <p:cNvSpPr/>
            <p:nvPr/>
          </p:nvSpPr>
          <p:spPr>
            <a:xfrm rot="12871970">
              <a:off x="5115572" y="4231175"/>
              <a:ext cx="524180" cy="124856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upa 171"/>
            <p:cNvGrpSpPr/>
            <p:nvPr/>
          </p:nvGrpSpPr>
          <p:grpSpPr>
            <a:xfrm>
              <a:off x="3182309" y="4129768"/>
              <a:ext cx="1322347" cy="1248561"/>
              <a:chOff x="3239852" y="3424599"/>
              <a:chExt cx="1268001" cy="1239994"/>
            </a:xfrm>
          </p:grpSpPr>
          <p:sp>
            <p:nvSpPr>
              <p:cNvPr id="48" name="Strzałka w dół 47"/>
              <p:cNvSpPr/>
              <p:nvPr/>
            </p:nvSpPr>
            <p:spPr>
              <a:xfrm rot="8386520">
                <a:off x="3526800" y="3424599"/>
                <a:ext cx="502637" cy="123999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Łącznik prosty 60"/>
              <p:cNvCxnSpPr/>
              <p:nvPr/>
            </p:nvCxnSpPr>
            <p:spPr>
              <a:xfrm flipH="1">
                <a:off x="3618620" y="3682243"/>
                <a:ext cx="380812"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Łącznik prosty 169"/>
              <p:cNvCxnSpPr/>
              <p:nvPr/>
            </p:nvCxnSpPr>
            <p:spPr>
              <a:xfrm flipH="1" flipV="1">
                <a:off x="3239852" y="3983626"/>
                <a:ext cx="1268001" cy="2374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pole tekstowe 75"/>
            <p:cNvSpPr txBox="1"/>
            <p:nvPr/>
          </p:nvSpPr>
          <p:spPr>
            <a:xfrm>
              <a:off x="6049221" y="4326394"/>
              <a:ext cx="2808999" cy="960699"/>
            </a:xfrm>
            <a:prstGeom prst="rect">
              <a:avLst/>
            </a:prstGeom>
            <a:noFill/>
          </p:spPr>
          <p:txBody>
            <a:bodyPr wrap="square" rtlCol="0">
              <a:spAutoFit/>
            </a:bodyPr>
            <a:lstStyle/>
            <a:p>
              <a:pPr algn="ctr"/>
              <a:r>
                <a:rPr lang="en-US" sz="1400" dirty="0">
                  <a:solidFill>
                    <a:srgbClr val="0000CC"/>
                  </a:solidFill>
                </a:rPr>
                <a:t>aggregation of granules </a:t>
              </a:r>
              <a:r>
                <a:rPr lang="pl-PL" sz="1400" dirty="0">
                  <a:solidFill>
                    <a:srgbClr val="0000CC"/>
                  </a:solidFill>
                </a:rPr>
                <a:t>by</a:t>
              </a:r>
              <a:r>
                <a:rPr lang="en-US" sz="1400" dirty="0">
                  <a:solidFill>
                    <a:srgbClr val="0000CC"/>
                  </a:solidFill>
                </a:rPr>
                <a:t> tuning the generalization </a:t>
              </a:r>
              <a:r>
                <a:rPr lang="pl-PL" sz="1400" dirty="0">
                  <a:solidFill>
                    <a:srgbClr val="0000CC"/>
                  </a:solidFill>
                </a:rPr>
                <a:t>to</a:t>
              </a:r>
              <a:r>
                <a:rPr lang="en-US" sz="1400" dirty="0">
                  <a:solidFill>
                    <a:srgbClr val="0000CC"/>
                  </a:solidFill>
                </a:rPr>
                <a:t> relevant extension</a:t>
              </a:r>
              <a:r>
                <a:rPr lang="pl-PL" sz="1400" dirty="0">
                  <a:solidFill>
                    <a:srgbClr val="0000CC"/>
                  </a:solidFill>
                </a:rPr>
                <a:t>s</a:t>
              </a:r>
              <a:r>
                <a:rPr lang="en-US" sz="1400" dirty="0">
                  <a:solidFill>
                    <a:srgbClr val="0000CC"/>
                  </a:solidFill>
                </a:rPr>
                <a:t> of the initial part of training sample</a:t>
              </a:r>
            </a:p>
          </p:txBody>
        </p:sp>
        <p:sp>
          <p:nvSpPr>
            <p:cNvPr id="77" name="pole tekstowe 76"/>
            <p:cNvSpPr txBox="1"/>
            <p:nvPr/>
          </p:nvSpPr>
          <p:spPr>
            <a:xfrm>
              <a:off x="5966473" y="5823558"/>
              <a:ext cx="621113" cy="511340"/>
            </a:xfrm>
            <a:prstGeom prst="rect">
              <a:avLst/>
            </a:prstGeom>
            <a:noFill/>
          </p:spPr>
          <p:txBody>
            <a:bodyPr wrap="square" rtlCol="0">
              <a:spAutoFit/>
            </a:bodyPr>
            <a:lstStyle/>
            <a:p>
              <a:r>
                <a:rPr lang="pl-PL" b="1" dirty="0"/>
                <a:t>…</a:t>
              </a:r>
              <a:endParaRPr lang="en-US" b="1" dirty="0"/>
            </a:p>
          </p:txBody>
        </p:sp>
        <p:sp>
          <p:nvSpPr>
            <p:cNvPr id="171" name="pole tekstowe 170"/>
            <p:cNvSpPr txBox="1"/>
            <p:nvPr/>
          </p:nvSpPr>
          <p:spPr>
            <a:xfrm>
              <a:off x="2471043" y="5908678"/>
              <a:ext cx="621113" cy="511340"/>
            </a:xfrm>
            <a:prstGeom prst="rect">
              <a:avLst/>
            </a:prstGeom>
            <a:noFill/>
          </p:spPr>
          <p:txBody>
            <a:bodyPr wrap="square" rtlCol="0">
              <a:spAutoFit/>
            </a:bodyPr>
            <a:lstStyle/>
            <a:p>
              <a:r>
                <a:rPr lang="pl-PL" b="1" dirty="0"/>
                <a:t>…</a:t>
              </a:r>
              <a:endParaRPr lang="en-US" b="1" dirty="0"/>
            </a:p>
          </p:txBody>
        </p:sp>
        <p:sp>
          <p:nvSpPr>
            <p:cNvPr id="177" name="Strzałka w dół 176"/>
            <p:cNvSpPr/>
            <p:nvPr/>
          </p:nvSpPr>
          <p:spPr>
            <a:xfrm rot="2103701">
              <a:off x="6884987" y="2366514"/>
              <a:ext cx="261878" cy="370107"/>
            </a:xfrm>
            <a:prstGeom prst="downArrow">
              <a:avLst>
                <a:gd name="adj1" fmla="val 64856"/>
                <a:gd name="adj2" fmla="val 581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pole tekstowe 177"/>
            <p:cNvSpPr txBox="1"/>
            <p:nvPr/>
          </p:nvSpPr>
          <p:spPr>
            <a:xfrm>
              <a:off x="6920456" y="1427781"/>
              <a:ext cx="1978391" cy="1177632"/>
            </a:xfrm>
            <a:prstGeom prst="rect">
              <a:avLst/>
            </a:prstGeom>
            <a:noFill/>
          </p:spPr>
          <p:txBody>
            <a:bodyPr wrap="square" rtlCol="0">
              <a:spAutoFit/>
            </a:bodyPr>
            <a:lstStyle/>
            <a:p>
              <a:pPr algn="ctr"/>
              <a:r>
                <a:rPr lang="en-US" sz="1400" dirty="0">
                  <a:solidFill>
                    <a:srgbClr val="0000CC"/>
                  </a:solidFill>
                </a:rPr>
                <a:t>shrinking generalization for </a:t>
              </a:r>
              <a:endParaRPr lang="pl-PL" sz="1400" dirty="0">
                <a:solidFill>
                  <a:srgbClr val="0000CC"/>
                </a:solidFill>
              </a:endParaRPr>
            </a:p>
            <a:p>
              <a:pPr algn="ctr"/>
              <a:r>
                <a:rPr lang="en-US" sz="1400" dirty="0">
                  <a:solidFill>
                    <a:srgbClr val="0000CC"/>
                  </a:solidFill>
                </a:rPr>
                <a:t>obtaining the relevant granule</a:t>
              </a:r>
              <a:r>
                <a:rPr lang="pl-PL" sz="1400" dirty="0">
                  <a:solidFill>
                    <a:srgbClr val="0000CC"/>
                  </a:solidFill>
                </a:rPr>
                <a:t> for </a:t>
              </a:r>
              <a:r>
                <a:rPr lang="en-US" sz="1400" dirty="0">
                  <a:solidFill>
                    <a:srgbClr val="0000CC"/>
                  </a:solidFill>
                </a:rPr>
                <a:t>decision </a:t>
              </a:r>
              <a:r>
                <a:rPr lang="en-US" sz="1400" i="1" dirty="0">
                  <a:solidFill>
                    <a:srgbClr val="0000CC"/>
                  </a:solidFill>
                </a:rPr>
                <a:t>green</a:t>
              </a:r>
            </a:p>
          </p:txBody>
        </p:sp>
        <p:grpSp>
          <p:nvGrpSpPr>
            <p:cNvPr id="6" name="Grupa 5"/>
            <p:cNvGrpSpPr/>
            <p:nvPr/>
          </p:nvGrpSpPr>
          <p:grpSpPr>
            <a:xfrm>
              <a:off x="4287306" y="2215426"/>
              <a:ext cx="3622346" cy="2030154"/>
              <a:chOff x="4524741" y="2004030"/>
              <a:chExt cx="3473474" cy="2016224"/>
            </a:xfrm>
          </p:grpSpPr>
          <p:grpSp>
            <p:nvGrpSpPr>
              <p:cNvPr id="176" name="Grupa 175"/>
              <p:cNvGrpSpPr/>
              <p:nvPr/>
            </p:nvGrpSpPr>
            <p:grpSpPr>
              <a:xfrm>
                <a:off x="4524741" y="2004030"/>
                <a:ext cx="3473474" cy="2016224"/>
                <a:chOff x="4519542" y="1120388"/>
                <a:chExt cx="3473474" cy="2016224"/>
              </a:xfrm>
            </p:grpSpPr>
            <p:sp>
              <p:nvSpPr>
                <p:cNvPr id="130" name="Elipsa 129"/>
                <p:cNvSpPr/>
                <p:nvPr/>
              </p:nvSpPr>
              <p:spPr>
                <a:xfrm>
                  <a:off x="4722762" y="1458752"/>
                  <a:ext cx="3024336" cy="164601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upa 131"/>
                <p:cNvGrpSpPr/>
                <p:nvPr/>
              </p:nvGrpSpPr>
              <p:grpSpPr>
                <a:xfrm>
                  <a:off x="4830774" y="1708787"/>
                  <a:ext cx="2808312" cy="1030627"/>
                  <a:chOff x="2132112" y="4733527"/>
                  <a:chExt cx="2808312" cy="1030627"/>
                </a:xfrm>
              </p:grpSpPr>
              <p:sp>
                <p:nvSpPr>
                  <p:cNvPr id="138" name="Elipsa 137"/>
                  <p:cNvSpPr/>
                  <p:nvPr/>
                </p:nvSpPr>
                <p:spPr>
                  <a:xfrm>
                    <a:off x="2132112" y="4733527"/>
                    <a:ext cx="1152128" cy="1030627"/>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Elipsa 138"/>
                  <p:cNvSpPr/>
                  <p:nvPr/>
                </p:nvSpPr>
                <p:spPr>
                  <a:xfrm>
                    <a:off x="4148336" y="4816792"/>
                    <a:ext cx="792088" cy="864096"/>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Prostokąt 139"/>
                  <p:cNvSpPr/>
                  <p:nvPr/>
                </p:nvSpPr>
                <p:spPr>
                  <a:xfrm>
                    <a:off x="2555776" y="5095039"/>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Elipsa 140"/>
                  <p:cNvSpPr/>
                  <p:nvPr/>
                </p:nvSpPr>
                <p:spPr>
                  <a:xfrm>
                    <a:off x="2708176" y="481679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Elipsa 141"/>
                  <p:cNvSpPr/>
                  <p:nvPr/>
                </p:nvSpPr>
                <p:spPr>
                  <a:xfrm>
                    <a:off x="2867727" y="5013176"/>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Elipsa 142"/>
                  <p:cNvSpPr/>
                  <p:nvPr/>
                </p:nvSpPr>
                <p:spPr>
                  <a:xfrm>
                    <a:off x="2779390" y="5435961"/>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Elipsa 143"/>
                  <p:cNvSpPr/>
                  <p:nvPr/>
                </p:nvSpPr>
                <p:spPr>
                  <a:xfrm>
                    <a:off x="2939735" y="5262667"/>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Elipsa 144"/>
                  <p:cNvSpPr/>
                  <p:nvPr/>
                </p:nvSpPr>
                <p:spPr>
                  <a:xfrm>
                    <a:off x="4589748" y="491358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Elipsa 145"/>
                  <p:cNvSpPr/>
                  <p:nvPr/>
                </p:nvSpPr>
                <p:spPr>
                  <a:xfrm>
                    <a:off x="4719363" y="517683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Elipsa 146"/>
                  <p:cNvSpPr/>
                  <p:nvPr/>
                </p:nvSpPr>
                <p:spPr>
                  <a:xfrm>
                    <a:off x="4383088" y="4888800"/>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Elipsa 147"/>
                  <p:cNvSpPr/>
                  <p:nvPr/>
                </p:nvSpPr>
                <p:spPr>
                  <a:xfrm>
                    <a:off x="4239072" y="5140828"/>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Elipsa 134"/>
                <p:cNvSpPr/>
                <p:nvPr/>
              </p:nvSpPr>
              <p:spPr>
                <a:xfrm>
                  <a:off x="6414156" y="251213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Elipsa 135"/>
                <p:cNvSpPr/>
                <p:nvPr/>
              </p:nvSpPr>
              <p:spPr>
                <a:xfrm>
                  <a:off x="6648976" y="2681537"/>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Elipsa 136"/>
                <p:cNvSpPr/>
                <p:nvPr/>
              </p:nvSpPr>
              <p:spPr>
                <a:xfrm>
                  <a:off x="6184271" y="2739414"/>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Elipsa 173"/>
                <p:cNvSpPr/>
                <p:nvPr/>
              </p:nvSpPr>
              <p:spPr>
                <a:xfrm>
                  <a:off x="4519542" y="1120388"/>
                  <a:ext cx="3473474" cy="201622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Prostokąt 179"/>
              <p:cNvSpPr/>
              <p:nvPr/>
            </p:nvSpPr>
            <p:spPr>
              <a:xfrm>
                <a:off x="6076704" y="2477043"/>
                <a:ext cx="671273" cy="857773"/>
              </a:xfrm>
              <a:prstGeom prst="rect">
                <a:avLst/>
              </a:prstGeom>
              <a:solidFill>
                <a:schemeClr val="bg1">
                  <a:lumMod val="75000"/>
                </a:schemeClr>
              </a:solid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pole tekstowe 180"/>
            <p:cNvSpPr txBox="1"/>
            <p:nvPr/>
          </p:nvSpPr>
          <p:spPr>
            <a:xfrm>
              <a:off x="70530" y="908720"/>
              <a:ext cx="6888798" cy="1169551"/>
            </a:xfrm>
            <a:prstGeom prst="rect">
              <a:avLst/>
            </a:prstGeom>
            <a:noFill/>
          </p:spPr>
          <p:txBody>
            <a:bodyPr wrap="square" rtlCol="0">
              <a:spAutoFit/>
            </a:bodyPr>
            <a:lstStyle/>
            <a:p>
              <a:pPr algn="ctr"/>
              <a:r>
                <a:rPr lang="en-US" sz="1400" dirty="0">
                  <a:solidFill>
                    <a:srgbClr val="0000CC"/>
                  </a:solidFill>
                </a:rPr>
                <a:t>More advanced reasoning may consider: (</a:t>
              </a:r>
              <a:r>
                <a:rPr lang="en-US" sz="1400" dirty="0" err="1">
                  <a:solidFill>
                    <a:srgbClr val="0000CC"/>
                  </a:solidFill>
                </a:rPr>
                <a:t>i</a:t>
              </a:r>
              <a:r>
                <a:rPr lang="en-US" sz="1400" dirty="0">
                  <a:solidFill>
                    <a:srgbClr val="0000CC"/>
                  </a:solidFill>
                </a:rPr>
                <a:t>) the risk of generalization, which can be measured by concept purity relative to the decisions of objects within it and the size of the space without training cases, and/or (ii) the description length of the induced granule (concept). Note that different languages for expressing distances at different hierarchical levels should be discovered (compare, e.g., granular ball computing).</a:t>
              </a:r>
              <a:endParaRPr lang="en-US" sz="1400" i="1" dirty="0">
                <a:solidFill>
                  <a:srgbClr val="0000CC"/>
                </a:solidFill>
              </a:endParaRPr>
            </a:p>
          </p:txBody>
        </p:sp>
        <p:grpSp>
          <p:nvGrpSpPr>
            <p:cNvPr id="195" name="Grupa 194"/>
            <p:cNvGrpSpPr/>
            <p:nvPr/>
          </p:nvGrpSpPr>
          <p:grpSpPr>
            <a:xfrm>
              <a:off x="4072245" y="5436810"/>
              <a:ext cx="1041097" cy="217517"/>
              <a:chOff x="1826445" y="2234521"/>
              <a:chExt cx="998310" cy="216024"/>
            </a:xfrm>
          </p:grpSpPr>
          <p:sp>
            <p:nvSpPr>
              <p:cNvPr id="196" name="Prostokąt 195"/>
              <p:cNvSpPr/>
              <p:nvPr/>
            </p:nvSpPr>
            <p:spPr>
              <a:xfrm>
                <a:off x="1826445" y="2238020"/>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Prostokąt 196"/>
              <p:cNvSpPr/>
              <p:nvPr/>
            </p:nvSpPr>
            <p:spPr>
              <a:xfrm>
                <a:off x="2217588" y="2234521"/>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Prostokąt 197"/>
              <p:cNvSpPr/>
              <p:nvPr/>
            </p:nvSpPr>
            <p:spPr>
              <a:xfrm>
                <a:off x="2680739" y="2306529"/>
                <a:ext cx="144016" cy="1440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upa 203"/>
            <p:cNvGrpSpPr/>
            <p:nvPr/>
          </p:nvGrpSpPr>
          <p:grpSpPr>
            <a:xfrm>
              <a:off x="4328343" y="6403884"/>
              <a:ext cx="634811" cy="373863"/>
              <a:chOff x="2238937" y="3524342"/>
              <a:chExt cx="608721" cy="371298"/>
            </a:xfrm>
          </p:grpSpPr>
          <p:sp>
            <p:nvSpPr>
              <p:cNvPr id="205" name="Elipsa 204"/>
              <p:cNvSpPr/>
              <p:nvPr/>
            </p:nvSpPr>
            <p:spPr>
              <a:xfrm>
                <a:off x="2468822" y="3524342"/>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Elipsa 205"/>
              <p:cNvSpPr/>
              <p:nvPr/>
            </p:nvSpPr>
            <p:spPr>
              <a:xfrm>
                <a:off x="2703642" y="3693747"/>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Elipsa 206"/>
              <p:cNvSpPr/>
              <p:nvPr/>
            </p:nvSpPr>
            <p:spPr>
              <a:xfrm>
                <a:off x="2238937" y="3751624"/>
                <a:ext cx="144016" cy="144016"/>
              </a:xfrm>
              <a:prstGeom prst="ellips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Łącznik prosty ze strzałką 9"/>
            <p:cNvCxnSpPr/>
            <p:nvPr/>
          </p:nvCxnSpPr>
          <p:spPr>
            <a:xfrm flipH="1">
              <a:off x="7504483" y="2728883"/>
              <a:ext cx="412486" cy="30632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9" name="pole tekstowe 88"/>
            <p:cNvSpPr txBox="1"/>
            <p:nvPr/>
          </p:nvSpPr>
          <p:spPr>
            <a:xfrm>
              <a:off x="1283536" y="5142968"/>
              <a:ext cx="2014484" cy="526835"/>
            </a:xfrm>
            <a:prstGeom prst="rect">
              <a:avLst/>
            </a:prstGeom>
            <a:noFill/>
          </p:spPr>
          <p:txBody>
            <a:bodyPr wrap="square" rtlCol="0">
              <a:spAutoFit/>
            </a:bodyPr>
            <a:lstStyle/>
            <a:p>
              <a:pPr algn="ctr"/>
              <a:r>
                <a:rPr lang="en-US" sz="1400" dirty="0">
                  <a:solidFill>
                    <a:srgbClr val="0000CC"/>
                  </a:solidFill>
                </a:rPr>
                <a:t>concepts on a lower level</a:t>
              </a:r>
              <a:endParaRPr lang="en-US" sz="1400" dirty="0"/>
            </a:p>
          </p:txBody>
        </p:sp>
        <p:cxnSp>
          <p:nvCxnSpPr>
            <p:cNvPr id="90" name="Łącznik prosty ze strzałką 89"/>
            <p:cNvCxnSpPr>
              <a:endCxn id="118" idx="1"/>
            </p:cNvCxnSpPr>
            <p:nvPr/>
          </p:nvCxnSpPr>
          <p:spPr>
            <a:xfrm>
              <a:off x="2903489" y="5509315"/>
              <a:ext cx="302546" cy="340079"/>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4" name="Łącznik prosty ze strzałką 93"/>
            <p:cNvCxnSpPr>
              <a:endCxn id="119" idx="1"/>
            </p:cNvCxnSpPr>
            <p:nvPr/>
          </p:nvCxnSpPr>
          <p:spPr>
            <a:xfrm>
              <a:off x="2903489" y="5506193"/>
              <a:ext cx="2350199" cy="402485"/>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8" name="pole tekstowe 97"/>
            <p:cNvSpPr txBox="1"/>
            <p:nvPr/>
          </p:nvSpPr>
          <p:spPr>
            <a:xfrm>
              <a:off x="1524866" y="4713641"/>
              <a:ext cx="2161194" cy="307777"/>
            </a:xfrm>
            <a:prstGeom prst="rect">
              <a:avLst/>
            </a:prstGeom>
            <a:noFill/>
          </p:spPr>
          <p:txBody>
            <a:bodyPr wrap="square" rtlCol="0">
              <a:spAutoFit/>
            </a:bodyPr>
            <a:lstStyle/>
            <a:p>
              <a:pPr algn="ctr"/>
              <a:r>
                <a:rPr lang="en-US" sz="1400" dirty="0">
                  <a:solidFill>
                    <a:srgbClr val="0000CC"/>
                  </a:solidFill>
                </a:rPr>
                <a:t>overgeneralization</a:t>
              </a:r>
              <a:endParaRPr lang="en-US" sz="1400" dirty="0"/>
            </a:p>
          </p:txBody>
        </p:sp>
        <p:sp>
          <p:nvSpPr>
            <p:cNvPr id="3" name="pole tekstowe 2"/>
            <p:cNvSpPr txBox="1"/>
            <p:nvPr/>
          </p:nvSpPr>
          <p:spPr>
            <a:xfrm>
              <a:off x="6059780" y="5543622"/>
              <a:ext cx="2963042" cy="1200329"/>
            </a:xfrm>
            <a:prstGeom prst="rect">
              <a:avLst/>
            </a:prstGeom>
            <a:noFill/>
          </p:spPr>
          <p:txBody>
            <a:bodyPr wrap="square" rtlCol="0">
              <a:spAutoFit/>
            </a:bodyPr>
            <a:lstStyle/>
            <a:p>
              <a:pPr algn="r"/>
              <a:r>
                <a:rPr lang="pl-PL" sz="1200" i="1" dirty="0" err="1">
                  <a:solidFill>
                    <a:srgbClr val="0000FF"/>
                  </a:solidFill>
                </a:rPr>
                <a:t>see</a:t>
              </a:r>
              <a:r>
                <a:rPr lang="pl-PL" sz="1200" i="1" dirty="0">
                  <a:solidFill>
                    <a:srgbClr val="0000FF"/>
                  </a:solidFill>
                </a:rPr>
                <a:t>, </a:t>
              </a:r>
              <a:r>
                <a:rPr lang="pl-PL" sz="1200" i="1" dirty="0" err="1">
                  <a:solidFill>
                    <a:srgbClr val="0000FF"/>
                  </a:solidFill>
                </a:rPr>
                <a:t>e.g</a:t>
              </a:r>
              <a:r>
                <a:rPr lang="pl-PL" sz="1200" i="1" dirty="0">
                  <a:solidFill>
                    <a:srgbClr val="0000FF"/>
                  </a:solidFill>
                </a:rPr>
                <a:t>., </a:t>
              </a:r>
              <a:r>
                <a:rPr lang="en-US" sz="1200" i="1" dirty="0">
                  <a:solidFill>
                    <a:srgbClr val="0000FF"/>
                  </a:solidFill>
                </a:rPr>
                <a:t>Xia,</a:t>
              </a:r>
              <a:r>
                <a:rPr lang="pl-PL" sz="1200" i="1" dirty="0">
                  <a:solidFill>
                    <a:srgbClr val="0000FF"/>
                  </a:solidFill>
                </a:rPr>
                <a:t> S.,</a:t>
              </a:r>
              <a:r>
                <a:rPr lang="en-US" sz="1200" i="1" dirty="0">
                  <a:solidFill>
                    <a:srgbClr val="0000FF"/>
                  </a:solidFill>
                </a:rPr>
                <a:t> Liu,</a:t>
              </a:r>
              <a:r>
                <a:rPr lang="pl-PL" sz="1200" i="1" dirty="0">
                  <a:solidFill>
                    <a:srgbClr val="0000FF"/>
                  </a:solidFill>
                </a:rPr>
                <a:t> Y., </a:t>
              </a:r>
              <a:r>
                <a:rPr lang="en-US" sz="1200" i="1" dirty="0">
                  <a:solidFill>
                    <a:srgbClr val="0000FF"/>
                  </a:solidFill>
                </a:rPr>
                <a:t> Ding, </a:t>
              </a:r>
              <a:r>
                <a:rPr lang="pl-PL" sz="1200" i="1" dirty="0">
                  <a:solidFill>
                    <a:srgbClr val="0000FF"/>
                  </a:solidFill>
                </a:rPr>
                <a:t>X., </a:t>
              </a:r>
              <a:r>
                <a:rPr lang="en-US" sz="1200" i="1" dirty="0">
                  <a:solidFill>
                    <a:srgbClr val="0000FF"/>
                  </a:solidFill>
                </a:rPr>
                <a:t>Wang, </a:t>
              </a:r>
              <a:r>
                <a:rPr lang="pl-PL" sz="1200" i="1" dirty="0">
                  <a:solidFill>
                    <a:srgbClr val="0000FF"/>
                  </a:solidFill>
                </a:rPr>
                <a:t>G., </a:t>
              </a:r>
              <a:r>
                <a:rPr lang="en-US" sz="1200" i="1" dirty="0">
                  <a:solidFill>
                    <a:srgbClr val="0000FF"/>
                  </a:solidFill>
                </a:rPr>
                <a:t>Yu, </a:t>
              </a:r>
              <a:r>
                <a:rPr lang="pl-PL" sz="1200" i="1" dirty="0">
                  <a:solidFill>
                    <a:srgbClr val="0000FF"/>
                  </a:solidFill>
                </a:rPr>
                <a:t>H., </a:t>
              </a:r>
              <a:r>
                <a:rPr lang="en-US" sz="1200" i="1" dirty="0">
                  <a:solidFill>
                    <a:srgbClr val="0000FF"/>
                  </a:solidFill>
                </a:rPr>
                <a:t>Luo</a:t>
              </a:r>
              <a:r>
                <a:rPr lang="pl-PL" sz="1200" i="1" dirty="0">
                  <a:solidFill>
                    <a:srgbClr val="0000FF"/>
                  </a:solidFill>
                </a:rPr>
                <a:t>, Y.: </a:t>
              </a:r>
              <a:r>
                <a:rPr lang="en-US" sz="1200" i="1" dirty="0">
                  <a:solidFill>
                    <a:srgbClr val="0000FF"/>
                  </a:solidFill>
                </a:rPr>
                <a:t>Granular ball</a:t>
              </a:r>
              <a:r>
                <a:rPr lang="pl-PL" sz="1200" i="1" dirty="0">
                  <a:solidFill>
                    <a:srgbClr val="0000FF"/>
                  </a:solidFill>
                </a:rPr>
                <a:t> </a:t>
              </a:r>
              <a:r>
                <a:rPr lang="en-US" sz="1200" i="1" dirty="0">
                  <a:solidFill>
                    <a:srgbClr val="0000FF"/>
                  </a:solidFill>
                </a:rPr>
                <a:t>computing classifiers for efficient, scalable and robust learning</a:t>
              </a:r>
              <a:r>
                <a:rPr lang="pl-PL" sz="1200" i="1" dirty="0">
                  <a:solidFill>
                    <a:srgbClr val="0000FF"/>
                  </a:solidFill>
                </a:rPr>
                <a:t>.</a:t>
              </a:r>
              <a:r>
                <a:rPr lang="en-US" sz="1200" i="1" dirty="0">
                  <a:solidFill>
                    <a:srgbClr val="0000FF"/>
                  </a:solidFill>
                </a:rPr>
                <a:t> Inf. Sci.</a:t>
              </a:r>
              <a:r>
                <a:rPr lang="pl-PL" sz="1200" i="1" dirty="0">
                  <a:solidFill>
                    <a:srgbClr val="0000FF"/>
                  </a:solidFill>
                </a:rPr>
                <a:t> </a:t>
              </a:r>
              <a:r>
                <a:rPr lang="en-US" sz="1200" i="1" dirty="0">
                  <a:solidFill>
                    <a:srgbClr val="0000FF"/>
                  </a:solidFill>
                </a:rPr>
                <a:t>483</a:t>
              </a:r>
              <a:r>
                <a:rPr lang="pl-PL" sz="1200" i="1" dirty="0">
                  <a:solidFill>
                    <a:srgbClr val="0000FF"/>
                  </a:solidFill>
                </a:rPr>
                <a:t>, (2019)</a:t>
              </a:r>
              <a:r>
                <a:rPr lang="en-US" sz="1200" i="1" dirty="0">
                  <a:solidFill>
                    <a:srgbClr val="0000FF"/>
                  </a:solidFill>
                </a:rPr>
                <a:t> 136–152.</a:t>
              </a:r>
              <a:r>
                <a:rPr lang="pl-PL" sz="1200" i="1" dirty="0">
                  <a:solidFill>
                    <a:srgbClr val="0000FF"/>
                  </a:solidFill>
                </a:rPr>
                <a:t> doi:10.1016/j.ins.2019.01.010</a:t>
              </a:r>
              <a:endParaRPr lang="en-US" sz="1200" i="1" dirty="0">
                <a:solidFill>
                  <a:srgbClr val="0000FF"/>
                </a:solidFill>
              </a:endParaRPr>
            </a:p>
          </p:txBody>
        </p:sp>
      </p:grpSp>
    </p:spTree>
    <p:extLst>
      <p:ext uri="{BB962C8B-B14F-4D97-AF65-F5344CB8AC3E}">
        <p14:creationId xmlns:p14="http://schemas.microsoft.com/office/powerpoint/2010/main" val="10194453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8C817C6-85E0-40B3-887F-304A694D9087}"/>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E9086BA6-987E-30F4-33C5-A0D74EDCD78E}"/>
              </a:ext>
            </a:extLst>
          </p:cNvPr>
          <p:cNvSpPr txBox="1">
            <a:spLocks noChangeArrowheads="1"/>
          </p:cNvSpPr>
          <p:nvPr/>
        </p:nvSpPr>
        <p:spPr bwMode="auto">
          <a:xfrm>
            <a:off x="179512" y="300881"/>
            <a:ext cx="8784976" cy="12559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pl-PL" sz="3200" b="1" dirty="0" err="1"/>
              <a:t>ATOMIC</a:t>
            </a:r>
            <a:r>
              <a:rPr lang="pl-PL" sz="3200" b="1" dirty="0"/>
              <a:t> </a:t>
            </a:r>
            <a:r>
              <a:rPr lang="pl-PL" sz="3200" b="1" dirty="0" err="1"/>
              <a:t>GRANULES</a:t>
            </a:r>
            <a:r>
              <a:rPr lang="pl-PL" sz="3200" b="1" dirty="0"/>
              <a:t> </a:t>
            </a:r>
            <a:r>
              <a:rPr lang="pl-PL" sz="3200" b="1" dirty="0" err="1"/>
              <a:t>LINKING</a:t>
            </a:r>
            <a:r>
              <a:rPr lang="pl-PL" sz="3200" b="1" dirty="0"/>
              <a:t> </a:t>
            </a:r>
          </a:p>
          <a:p>
            <a:pPr eaLnBrk="1" hangingPunct="1">
              <a:defRPr/>
            </a:pPr>
            <a:r>
              <a:rPr lang="pl-PL" sz="3200" b="1" dirty="0" err="1"/>
              <a:t>ABSTRACT</a:t>
            </a:r>
            <a:r>
              <a:rPr lang="pl-PL" sz="3200" b="1" dirty="0"/>
              <a:t> AND </a:t>
            </a:r>
            <a:r>
              <a:rPr lang="pl-PL" sz="3200" b="1" dirty="0" err="1"/>
              <a:t>PHYSICAL</a:t>
            </a:r>
            <a:r>
              <a:rPr lang="pl-PL" sz="3200" b="1" dirty="0"/>
              <a:t> OBJECTS</a:t>
            </a:r>
          </a:p>
          <a:p>
            <a:pPr algn="l" eaLnBrk="1" hangingPunct="1">
              <a:defRPr/>
            </a:pPr>
            <a:endParaRPr lang="en-US" sz="2400" b="1" dirty="0">
              <a:latin typeface="+mn-lt"/>
            </a:endParaRPr>
          </a:p>
        </p:txBody>
      </p:sp>
      <p:sp>
        <p:nvSpPr>
          <p:cNvPr id="2" name="Symbol zastępczy numeru slajdu 1">
            <a:extLst>
              <a:ext uri="{FF2B5EF4-FFF2-40B4-BE49-F238E27FC236}">
                <a16:creationId xmlns="" xmlns:a16="http://schemas.microsoft.com/office/drawing/2014/main" id="{FE669A94-03A7-F82C-0D96-ACA107E84C45}"/>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88</a:t>
            </a:fld>
            <a:endParaRPr lang="pl-PL"/>
          </a:p>
        </p:txBody>
      </p:sp>
      <p:sp>
        <p:nvSpPr>
          <p:cNvPr id="3" name="pole tekstowe 2">
            <a:extLst>
              <a:ext uri="{FF2B5EF4-FFF2-40B4-BE49-F238E27FC236}">
                <a16:creationId xmlns="" xmlns:a16="http://schemas.microsoft.com/office/drawing/2014/main" id="{275CC2D7-1798-791A-D15C-B37765D6BCB3}"/>
              </a:ext>
            </a:extLst>
          </p:cNvPr>
          <p:cNvSpPr txBox="1"/>
          <p:nvPr/>
        </p:nvSpPr>
        <p:spPr>
          <a:xfrm>
            <a:off x="539552" y="2569083"/>
            <a:ext cx="7613662" cy="2662267"/>
          </a:xfrm>
          <a:prstGeom prst="rect">
            <a:avLst/>
          </a:prstGeom>
          <a:noFill/>
        </p:spPr>
        <p:txBody>
          <a:bodyPr wrap="square" rtlCol="0">
            <a:spAutoFit/>
          </a:bodyPr>
          <a:lstStyle/>
          <a:p>
            <a:pPr marL="342900" indent="-342900">
              <a:buFont typeface="Arial" panose="020B0604020202020204" pitchFamily="34" charset="0"/>
              <a:buChar char="•"/>
              <a:defRPr/>
            </a:pPr>
            <a:r>
              <a:rPr lang="en-US" sz="2800" noProof="0" dirty="0">
                <a:solidFill>
                  <a:srgbClr val="0000CC"/>
                </a:solidFill>
              </a:rPr>
              <a:t>encoding information from information granules into physical objects</a:t>
            </a:r>
            <a:r>
              <a:rPr lang="pl-PL" sz="2800" dirty="0">
                <a:solidFill>
                  <a:srgbClr val="0000CC"/>
                </a:solidFill>
              </a:rPr>
              <a:t> </a:t>
            </a:r>
          </a:p>
          <a:p>
            <a:pPr marL="342900" indent="-342900">
              <a:buFont typeface="Arial" panose="020B0604020202020204" pitchFamily="34" charset="0"/>
              <a:buChar char="•"/>
              <a:defRPr/>
            </a:pPr>
            <a:r>
              <a:rPr lang="en-US" sz="2800" noProof="0" dirty="0">
                <a:solidFill>
                  <a:srgbClr val="0000CC"/>
                </a:solidFill>
              </a:rPr>
              <a:t>decoding results of sensory measurements and actions from physical objects  into information granules </a:t>
            </a:r>
          </a:p>
          <a:p>
            <a:endParaRPr lang="en-US" dirty="0"/>
          </a:p>
        </p:txBody>
      </p:sp>
    </p:spTree>
    <p:extLst>
      <p:ext uri="{BB962C8B-B14F-4D97-AF65-F5344CB8AC3E}">
        <p14:creationId xmlns:p14="http://schemas.microsoft.com/office/powerpoint/2010/main" val="39456860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79544D2-76F6-31F3-CED7-243FC702B8C9}"/>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A9F2794B-AEC0-F913-0F17-3A1D6E8112A1}"/>
              </a:ext>
            </a:extLst>
          </p:cNvPr>
          <p:cNvSpPr txBox="1">
            <a:spLocks noChangeArrowheads="1"/>
          </p:cNvSpPr>
          <p:nvPr/>
        </p:nvSpPr>
        <p:spPr bwMode="auto">
          <a:xfrm>
            <a:off x="0" y="71474"/>
            <a:ext cx="9144000" cy="14369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400" b="1" dirty="0" err="1">
                <a:latin typeface="+mn-lt"/>
              </a:rPr>
              <a:t>DECODING</a:t>
            </a:r>
            <a:r>
              <a:rPr lang="pl-PL" sz="2400" b="1" dirty="0">
                <a:latin typeface="+mn-lt"/>
              </a:rPr>
              <a:t> </a:t>
            </a:r>
            <a:r>
              <a:rPr lang="pl-PL" sz="2400" b="1" dirty="0" err="1">
                <a:latin typeface="+mn-lt"/>
              </a:rPr>
              <a:t>RESULTS</a:t>
            </a:r>
            <a:r>
              <a:rPr lang="pl-PL" sz="2400" b="1" dirty="0">
                <a:latin typeface="+mn-lt"/>
              </a:rPr>
              <a:t> </a:t>
            </a:r>
          </a:p>
          <a:p>
            <a:pPr eaLnBrk="1" hangingPunct="1">
              <a:defRPr/>
            </a:pPr>
            <a:r>
              <a:rPr lang="pl-PL" sz="2400" b="1" dirty="0">
                <a:latin typeface="+mn-lt"/>
              </a:rPr>
              <a:t>OF </a:t>
            </a:r>
            <a:r>
              <a:rPr lang="en-US" sz="2400" b="1" dirty="0">
                <a:latin typeface="+mn-lt"/>
              </a:rPr>
              <a:t>SENSORY MEASUREMENTS AND ACTIONS BY </a:t>
            </a:r>
          </a:p>
          <a:p>
            <a:pPr eaLnBrk="1" hangingPunct="1">
              <a:defRPr/>
            </a:pPr>
            <a:r>
              <a:rPr lang="en-US" sz="2400" b="1" dirty="0">
                <a:latin typeface="+mn-lt"/>
              </a:rPr>
              <a:t>C-GRANULES </a:t>
            </a:r>
            <a:r>
              <a:rPr lang="pl-PL" sz="2400" b="1" dirty="0">
                <a:latin typeface="+mn-lt"/>
              </a:rPr>
              <a:t>FROM </a:t>
            </a:r>
            <a:r>
              <a:rPr lang="en-US" sz="2400" b="1" dirty="0">
                <a:latin typeface="+mn-lt"/>
              </a:rPr>
              <a:t>PHYSICAL</a:t>
            </a:r>
            <a:r>
              <a:rPr lang="pl-PL" sz="2400" b="1" dirty="0">
                <a:latin typeface="+mn-lt"/>
              </a:rPr>
              <a:t> OBJECTS </a:t>
            </a:r>
            <a:r>
              <a:rPr lang="pl-PL" sz="2400" b="1" dirty="0" err="1">
                <a:latin typeface="+mn-lt"/>
              </a:rPr>
              <a:t>INTO</a:t>
            </a:r>
            <a:r>
              <a:rPr lang="pl-PL" sz="2400" b="1" dirty="0">
                <a:latin typeface="+mn-lt"/>
              </a:rPr>
              <a:t> INFORMATION </a:t>
            </a:r>
            <a:r>
              <a:rPr lang="pl-PL" sz="2400" b="1" dirty="0" err="1">
                <a:latin typeface="+mn-lt"/>
              </a:rPr>
              <a:t>LAYERS</a:t>
            </a:r>
            <a:r>
              <a:rPr lang="pl-PL" sz="2400" b="1" dirty="0">
                <a:latin typeface="+mn-lt"/>
              </a:rPr>
              <a:t> OF C-</a:t>
            </a:r>
            <a:r>
              <a:rPr lang="en-US" sz="2400" b="1" dirty="0">
                <a:latin typeface="+mn-lt"/>
              </a:rPr>
              <a:t>GRANULES: EXAMPLES</a:t>
            </a:r>
          </a:p>
        </p:txBody>
      </p:sp>
      <p:sp>
        <p:nvSpPr>
          <p:cNvPr id="2" name="Symbol zastępczy numeru slajdu 1">
            <a:extLst>
              <a:ext uri="{FF2B5EF4-FFF2-40B4-BE49-F238E27FC236}">
                <a16:creationId xmlns="" xmlns:a16="http://schemas.microsoft.com/office/drawing/2014/main" id="{AB794E77-60FB-C159-CB91-23759AC8EA7B}"/>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89</a:t>
            </a:fld>
            <a:endParaRPr lang="pl-PL"/>
          </a:p>
        </p:txBody>
      </p:sp>
      <p:grpSp>
        <p:nvGrpSpPr>
          <p:cNvPr id="130" name="Grupa 129">
            <a:extLst>
              <a:ext uri="{FF2B5EF4-FFF2-40B4-BE49-F238E27FC236}">
                <a16:creationId xmlns="" xmlns:a16="http://schemas.microsoft.com/office/drawing/2014/main" id="{DDA9B4F4-EC23-BD74-6AA6-D4DBAE1483AA}"/>
              </a:ext>
            </a:extLst>
          </p:cNvPr>
          <p:cNvGrpSpPr/>
          <p:nvPr/>
        </p:nvGrpSpPr>
        <p:grpSpPr>
          <a:xfrm>
            <a:off x="107504" y="1682984"/>
            <a:ext cx="8877457" cy="4914368"/>
            <a:chOff x="193110" y="1425266"/>
            <a:chExt cx="8877457" cy="4914368"/>
          </a:xfrm>
        </p:grpSpPr>
        <p:sp>
          <p:nvSpPr>
            <p:cNvPr id="5" name="Dowolny kształt: kształt 4">
              <a:extLst>
                <a:ext uri="{FF2B5EF4-FFF2-40B4-BE49-F238E27FC236}">
                  <a16:creationId xmlns="" xmlns:a16="http://schemas.microsoft.com/office/drawing/2014/main" id="{8E430162-647F-173F-5B33-585DA96D4863}"/>
                </a:ext>
              </a:extLst>
            </p:cNvPr>
            <p:cNvSpPr/>
            <p:nvPr/>
          </p:nvSpPr>
          <p:spPr>
            <a:xfrm>
              <a:off x="3563888" y="1844824"/>
              <a:ext cx="1570382" cy="861881"/>
            </a:xfrm>
            <a:custGeom>
              <a:avLst/>
              <a:gdLst>
                <a:gd name="connsiteX0" fmla="*/ 646043 w 1570382"/>
                <a:gd name="connsiteY0" fmla="*/ 7116 h 861881"/>
                <a:gd name="connsiteX1" fmla="*/ 646043 w 1570382"/>
                <a:gd name="connsiteY1" fmla="*/ 7116 h 861881"/>
                <a:gd name="connsiteX2" fmla="*/ 745434 w 1570382"/>
                <a:gd name="connsiteY2" fmla="*/ 26994 h 861881"/>
                <a:gd name="connsiteX3" fmla="*/ 854765 w 1570382"/>
                <a:gd name="connsiteY3" fmla="*/ 56812 h 861881"/>
                <a:gd name="connsiteX4" fmla="*/ 1013791 w 1570382"/>
                <a:gd name="connsiteY4" fmla="*/ 66751 h 861881"/>
                <a:gd name="connsiteX5" fmla="*/ 1063487 w 1570382"/>
                <a:gd name="connsiteY5" fmla="*/ 76690 h 861881"/>
                <a:gd name="connsiteX6" fmla="*/ 1133061 w 1570382"/>
                <a:gd name="connsiteY6" fmla="*/ 86629 h 861881"/>
                <a:gd name="connsiteX7" fmla="*/ 1282147 w 1570382"/>
                <a:gd name="connsiteY7" fmla="*/ 136325 h 861881"/>
                <a:gd name="connsiteX8" fmla="*/ 1351721 w 1570382"/>
                <a:gd name="connsiteY8" fmla="*/ 186020 h 861881"/>
                <a:gd name="connsiteX9" fmla="*/ 1351721 w 1570382"/>
                <a:gd name="connsiteY9" fmla="*/ 255594 h 861881"/>
                <a:gd name="connsiteX10" fmla="*/ 1341782 w 1570382"/>
                <a:gd name="connsiteY10" fmla="*/ 305290 h 861881"/>
                <a:gd name="connsiteX11" fmla="*/ 1421295 w 1570382"/>
                <a:gd name="connsiteY11" fmla="*/ 394742 h 861881"/>
                <a:gd name="connsiteX12" fmla="*/ 1520687 w 1570382"/>
                <a:gd name="connsiteY12" fmla="*/ 454377 h 861881"/>
                <a:gd name="connsiteX13" fmla="*/ 1550504 w 1570382"/>
                <a:gd name="connsiteY13" fmla="*/ 514012 h 861881"/>
                <a:gd name="connsiteX14" fmla="*/ 1560443 w 1570382"/>
                <a:gd name="connsiteY14" fmla="*/ 623342 h 861881"/>
                <a:gd name="connsiteX15" fmla="*/ 1570382 w 1570382"/>
                <a:gd name="connsiteY15" fmla="*/ 692916 h 861881"/>
                <a:gd name="connsiteX16" fmla="*/ 1550504 w 1570382"/>
                <a:gd name="connsiteY16" fmla="*/ 722733 h 861881"/>
                <a:gd name="connsiteX17" fmla="*/ 1451113 w 1570382"/>
                <a:gd name="connsiteY17" fmla="*/ 742612 h 861881"/>
                <a:gd name="connsiteX18" fmla="*/ 1103243 w 1570382"/>
                <a:gd name="connsiteY18" fmla="*/ 752551 h 861881"/>
                <a:gd name="connsiteX19" fmla="*/ 1053547 w 1570382"/>
                <a:gd name="connsiteY19" fmla="*/ 802246 h 861881"/>
                <a:gd name="connsiteX20" fmla="*/ 1013791 w 1570382"/>
                <a:gd name="connsiteY20" fmla="*/ 822125 h 861881"/>
                <a:gd name="connsiteX21" fmla="*/ 964095 w 1570382"/>
                <a:gd name="connsiteY21" fmla="*/ 851942 h 861881"/>
                <a:gd name="connsiteX22" fmla="*/ 745434 w 1570382"/>
                <a:gd name="connsiteY22" fmla="*/ 861881 h 861881"/>
                <a:gd name="connsiteX23" fmla="*/ 397565 w 1570382"/>
                <a:gd name="connsiteY23" fmla="*/ 712794 h 861881"/>
                <a:gd name="connsiteX24" fmla="*/ 318052 w 1570382"/>
                <a:gd name="connsiteY24" fmla="*/ 633281 h 861881"/>
                <a:gd name="connsiteX25" fmla="*/ 258417 w 1570382"/>
                <a:gd name="connsiteY25" fmla="*/ 603464 h 861881"/>
                <a:gd name="connsiteX26" fmla="*/ 119269 w 1570382"/>
                <a:gd name="connsiteY26" fmla="*/ 583586 h 861881"/>
                <a:gd name="connsiteX27" fmla="*/ 49695 w 1570382"/>
                <a:gd name="connsiteY27" fmla="*/ 533890 h 861881"/>
                <a:gd name="connsiteX28" fmla="*/ 0 w 1570382"/>
                <a:gd name="connsiteY28" fmla="*/ 384803 h 861881"/>
                <a:gd name="connsiteX29" fmla="*/ 149087 w 1570382"/>
                <a:gd name="connsiteY29" fmla="*/ 285412 h 861881"/>
                <a:gd name="connsiteX30" fmla="*/ 198782 w 1570382"/>
                <a:gd name="connsiteY30" fmla="*/ 265533 h 861881"/>
                <a:gd name="connsiteX31" fmla="*/ 308113 w 1570382"/>
                <a:gd name="connsiteY31" fmla="*/ 255594 h 861881"/>
                <a:gd name="connsiteX32" fmla="*/ 337930 w 1570382"/>
                <a:gd name="connsiteY32" fmla="*/ 245655 h 861881"/>
                <a:gd name="connsiteX33" fmla="*/ 347869 w 1570382"/>
                <a:gd name="connsiteY33" fmla="*/ 195959 h 861881"/>
                <a:gd name="connsiteX34" fmla="*/ 397565 w 1570382"/>
                <a:gd name="connsiteY34" fmla="*/ 126386 h 861881"/>
                <a:gd name="connsiteX35" fmla="*/ 487017 w 1570382"/>
                <a:gd name="connsiteY35" fmla="*/ 106507 h 861881"/>
                <a:gd name="connsiteX36" fmla="*/ 556591 w 1570382"/>
                <a:gd name="connsiteY36" fmla="*/ 86629 h 861881"/>
                <a:gd name="connsiteX37" fmla="*/ 586408 w 1570382"/>
                <a:gd name="connsiteY37" fmla="*/ 66751 h 861881"/>
                <a:gd name="connsiteX38" fmla="*/ 596347 w 1570382"/>
                <a:gd name="connsiteY38" fmla="*/ 36933 h 861881"/>
                <a:gd name="connsiteX39" fmla="*/ 646043 w 1570382"/>
                <a:gd name="connsiteY39" fmla="*/ 7116 h 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70382" h="861881">
                  <a:moveTo>
                    <a:pt x="646043" y="7116"/>
                  </a:moveTo>
                  <a:lnTo>
                    <a:pt x="646043" y="7116"/>
                  </a:lnTo>
                  <a:cubicBezTo>
                    <a:pt x="679173" y="13742"/>
                    <a:pt x="712566" y="19168"/>
                    <a:pt x="745434" y="26994"/>
                  </a:cubicBezTo>
                  <a:cubicBezTo>
                    <a:pt x="782181" y="35743"/>
                    <a:pt x="817398" y="51276"/>
                    <a:pt x="854765" y="56812"/>
                  </a:cubicBezTo>
                  <a:cubicBezTo>
                    <a:pt x="907304" y="64596"/>
                    <a:pt x="960782" y="63438"/>
                    <a:pt x="1013791" y="66751"/>
                  </a:cubicBezTo>
                  <a:cubicBezTo>
                    <a:pt x="1030356" y="70064"/>
                    <a:pt x="1046823" y="73913"/>
                    <a:pt x="1063487" y="76690"/>
                  </a:cubicBezTo>
                  <a:cubicBezTo>
                    <a:pt x="1086595" y="80541"/>
                    <a:pt x="1110460" y="80465"/>
                    <a:pt x="1133061" y="86629"/>
                  </a:cubicBezTo>
                  <a:cubicBezTo>
                    <a:pt x="1183599" y="100412"/>
                    <a:pt x="1232452" y="119760"/>
                    <a:pt x="1282147" y="136325"/>
                  </a:cubicBezTo>
                  <a:cubicBezTo>
                    <a:pt x="1305338" y="152890"/>
                    <a:pt x="1331568" y="165868"/>
                    <a:pt x="1351721" y="186020"/>
                  </a:cubicBezTo>
                  <a:cubicBezTo>
                    <a:pt x="1372037" y="206335"/>
                    <a:pt x="1356307" y="234959"/>
                    <a:pt x="1351721" y="255594"/>
                  </a:cubicBezTo>
                  <a:cubicBezTo>
                    <a:pt x="1348056" y="272085"/>
                    <a:pt x="1345095" y="288725"/>
                    <a:pt x="1341782" y="305290"/>
                  </a:cubicBezTo>
                  <a:cubicBezTo>
                    <a:pt x="1366355" y="338053"/>
                    <a:pt x="1387183" y="369727"/>
                    <a:pt x="1421295" y="394742"/>
                  </a:cubicBezTo>
                  <a:cubicBezTo>
                    <a:pt x="1452452" y="417590"/>
                    <a:pt x="1487556" y="434499"/>
                    <a:pt x="1520687" y="454377"/>
                  </a:cubicBezTo>
                  <a:cubicBezTo>
                    <a:pt x="1530626" y="474255"/>
                    <a:pt x="1545414" y="492378"/>
                    <a:pt x="1550504" y="514012"/>
                  </a:cubicBezTo>
                  <a:cubicBezTo>
                    <a:pt x="1558885" y="549633"/>
                    <a:pt x="1556402" y="586972"/>
                    <a:pt x="1560443" y="623342"/>
                  </a:cubicBezTo>
                  <a:cubicBezTo>
                    <a:pt x="1563030" y="646625"/>
                    <a:pt x="1567069" y="669725"/>
                    <a:pt x="1570382" y="692916"/>
                  </a:cubicBezTo>
                  <a:cubicBezTo>
                    <a:pt x="1563756" y="702855"/>
                    <a:pt x="1561530" y="718139"/>
                    <a:pt x="1550504" y="722733"/>
                  </a:cubicBezTo>
                  <a:cubicBezTo>
                    <a:pt x="1519317" y="735728"/>
                    <a:pt x="1484825" y="740365"/>
                    <a:pt x="1451113" y="742612"/>
                  </a:cubicBezTo>
                  <a:cubicBezTo>
                    <a:pt x="1335366" y="750329"/>
                    <a:pt x="1219200" y="749238"/>
                    <a:pt x="1103243" y="752551"/>
                  </a:cubicBezTo>
                  <a:cubicBezTo>
                    <a:pt x="957482" y="849725"/>
                    <a:pt x="1186059" y="691819"/>
                    <a:pt x="1053547" y="802246"/>
                  </a:cubicBezTo>
                  <a:cubicBezTo>
                    <a:pt x="1042165" y="811731"/>
                    <a:pt x="1026743" y="814930"/>
                    <a:pt x="1013791" y="822125"/>
                  </a:cubicBezTo>
                  <a:cubicBezTo>
                    <a:pt x="996904" y="831507"/>
                    <a:pt x="983205" y="849111"/>
                    <a:pt x="964095" y="851942"/>
                  </a:cubicBezTo>
                  <a:cubicBezTo>
                    <a:pt x="891920" y="862634"/>
                    <a:pt x="818321" y="858568"/>
                    <a:pt x="745434" y="861881"/>
                  </a:cubicBezTo>
                  <a:cubicBezTo>
                    <a:pt x="640663" y="822592"/>
                    <a:pt x="490581" y="771360"/>
                    <a:pt x="397565" y="712794"/>
                  </a:cubicBezTo>
                  <a:cubicBezTo>
                    <a:pt x="365846" y="692823"/>
                    <a:pt x="351578" y="650044"/>
                    <a:pt x="318052" y="633281"/>
                  </a:cubicBezTo>
                  <a:cubicBezTo>
                    <a:pt x="298174" y="623342"/>
                    <a:pt x="279501" y="610492"/>
                    <a:pt x="258417" y="603464"/>
                  </a:cubicBezTo>
                  <a:cubicBezTo>
                    <a:pt x="241221" y="597732"/>
                    <a:pt x="127609" y="584628"/>
                    <a:pt x="119269" y="583586"/>
                  </a:cubicBezTo>
                  <a:cubicBezTo>
                    <a:pt x="96078" y="567021"/>
                    <a:pt x="68953" y="554899"/>
                    <a:pt x="49695" y="533890"/>
                  </a:cubicBezTo>
                  <a:cubicBezTo>
                    <a:pt x="1744" y="481579"/>
                    <a:pt x="8195" y="450366"/>
                    <a:pt x="0" y="384803"/>
                  </a:cubicBezTo>
                  <a:cubicBezTo>
                    <a:pt x="66037" y="335275"/>
                    <a:pt x="78840" y="320536"/>
                    <a:pt x="149087" y="285412"/>
                  </a:cubicBezTo>
                  <a:cubicBezTo>
                    <a:pt x="165045" y="277433"/>
                    <a:pt x="181246" y="268821"/>
                    <a:pt x="198782" y="265533"/>
                  </a:cubicBezTo>
                  <a:cubicBezTo>
                    <a:pt x="234749" y="258789"/>
                    <a:pt x="271669" y="258907"/>
                    <a:pt x="308113" y="255594"/>
                  </a:cubicBezTo>
                  <a:cubicBezTo>
                    <a:pt x="318052" y="252281"/>
                    <a:pt x="332119" y="254372"/>
                    <a:pt x="337930" y="245655"/>
                  </a:cubicBezTo>
                  <a:cubicBezTo>
                    <a:pt x="347301" y="231599"/>
                    <a:pt x="342527" y="211985"/>
                    <a:pt x="347869" y="195959"/>
                  </a:cubicBezTo>
                  <a:cubicBezTo>
                    <a:pt x="356753" y="169307"/>
                    <a:pt x="373664" y="142320"/>
                    <a:pt x="397565" y="126386"/>
                  </a:cubicBezTo>
                  <a:cubicBezTo>
                    <a:pt x="414432" y="115141"/>
                    <a:pt x="478732" y="108419"/>
                    <a:pt x="487017" y="106507"/>
                  </a:cubicBezTo>
                  <a:cubicBezTo>
                    <a:pt x="510519" y="101084"/>
                    <a:pt x="533400" y="93255"/>
                    <a:pt x="556591" y="86629"/>
                  </a:cubicBezTo>
                  <a:cubicBezTo>
                    <a:pt x="566530" y="80003"/>
                    <a:pt x="578946" y="76079"/>
                    <a:pt x="586408" y="66751"/>
                  </a:cubicBezTo>
                  <a:cubicBezTo>
                    <a:pt x="592953" y="58570"/>
                    <a:pt x="588462" y="43832"/>
                    <a:pt x="596347" y="36933"/>
                  </a:cubicBezTo>
                  <a:cubicBezTo>
                    <a:pt x="668797" y="-26461"/>
                    <a:pt x="637761" y="12085"/>
                    <a:pt x="646043" y="7116"/>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0" name="Łącznik prosty ze strzałką 9">
              <a:extLst>
                <a:ext uri="{FF2B5EF4-FFF2-40B4-BE49-F238E27FC236}">
                  <a16:creationId xmlns="" xmlns:a16="http://schemas.microsoft.com/office/drawing/2014/main" id="{0407DDC0-E5BC-F3A2-7DB4-B58109570783}"/>
                </a:ext>
              </a:extLst>
            </p:cNvPr>
            <p:cNvCxnSpPr>
              <a:cxnSpLocks/>
              <a:endCxn id="5" idx="26"/>
            </p:cNvCxnSpPr>
            <p:nvPr/>
          </p:nvCxnSpPr>
          <p:spPr>
            <a:xfrm flipV="1">
              <a:off x="2088771" y="2428410"/>
              <a:ext cx="1594386" cy="1203634"/>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pole tekstowe 19">
              <a:extLst>
                <a:ext uri="{FF2B5EF4-FFF2-40B4-BE49-F238E27FC236}">
                  <a16:creationId xmlns="" xmlns:a16="http://schemas.microsoft.com/office/drawing/2014/main" id="{EE6681DE-B618-C1D4-C7E3-F9DCBED12932}"/>
                </a:ext>
              </a:extLst>
            </p:cNvPr>
            <p:cNvSpPr txBox="1"/>
            <p:nvPr/>
          </p:nvSpPr>
          <p:spPr>
            <a:xfrm>
              <a:off x="1653127" y="3573262"/>
              <a:ext cx="792088" cy="400110"/>
            </a:xfrm>
            <a:prstGeom prst="rect">
              <a:avLst/>
            </a:prstGeom>
            <a:noFill/>
          </p:spPr>
          <p:txBody>
            <a:bodyPr wrap="square" rtlCol="0">
              <a:spAutoFit/>
            </a:bodyPr>
            <a:lstStyle/>
            <a:p>
              <a:r>
                <a:rPr lang="pl-PL" sz="2000" i="1"/>
                <a:t>a=v</a:t>
              </a:r>
            </a:p>
          </p:txBody>
        </p:sp>
        <p:cxnSp>
          <p:nvCxnSpPr>
            <p:cNvPr id="22" name="Łącznik prosty ze strzałką 21">
              <a:extLst>
                <a:ext uri="{FF2B5EF4-FFF2-40B4-BE49-F238E27FC236}">
                  <a16:creationId xmlns="" xmlns:a16="http://schemas.microsoft.com/office/drawing/2014/main" id="{B3C9DEF0-901B-CC9B-E31B-81EAF5C144DF}"/>
                </a:ext>
              </a:extLst>
            </p:cNvPr>
            <p:cNvCxnSpPr>
              <a:cxnSpLocks/>
              <a:endCxn id="5" idx="23"/>
            </p:cNvCxnSpPr>
            <p:nvPr/>
          </p:nvCxnSpPr>
          <p:spPr>
            <a:xfrm flipV="1">
              <a:off x="2429719" y="2557618"/>
              <a:ext cx="1531734" cy="1622609"/>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pole tekstowe 27">
              <a:extLst>
                <a:ext uri="{FF2B5EF4-FFF2-40B4-BE49-F238E27FC236}">
                  <a16:creationId xmlns="" xmlns:a16="http://schemas.microsoft.com/office/drawing/2014/main" id="{8AA1F6D5-22F3-C114-9744-025580F8C3A1}"/>
                </a:ext>
              </a:extLst>
            </p:cNvPr>
            <p:cNvSpPr txBox="1"/>
            <p:nvPr/>
          </p:nvSpPr>
          <p:spPr>
            <a:xfrm>
              <a:off x="1179017" y="4162260"/>
              <a:ext cx="1927992" cy="400110"/>
            </a:xfrm>
            <a:prstGeom prst="rect">
              <a:avLst/>
            </a:prstGeom>
            <a:noFill/>
          </p:spPr>
          <p:txBody>
            <a:bodyPr wrap="square" rtlCol="0">
              <a:spAutoFit/>
            </a:bodyPr>
            <a:lstStyle/>
            <a:p>
              <a:r>
                <a:rPr lang="pl-PL" sz="2000" i="1" dirty="0"/>
                <a:t>a</a:t>
              </a:r>
              <a:r>
                <a:rPr lang="pl-PL" sz="2000" i="1" baseline="-25000" dirty="0"/>
                <a:t>1</a:t>
              </a:r>
              <a:r>
                <a:rPr lang="pl-PL" sz="2000" i="1" dirty="0"/>
                <a:t>=v</a:t>
              </a:r>
              <a:r>
                <a:rPr lang="pl-PL" sz="2000" i="1" baseline="-25000" dirty="0"/>
                <a:t>1</a:t>
              </a:r>
              <a:r>
                <a:rPr lang="pl-PL" sz="2000" i="1" dirty="0"/>
                <a:t>,…, </a:t>
              </a:r>
              <a:r>
                <a:rPr lang="pl-PL" sz="2000" i="1" dirty="0" err="1"/>
                <a:t>a</a:t>
              </a:r>
              <a:r>
                <a:rPr lang="pl-PL" sz="2000" i="1" baseline="-25000" dirty="0" err="1"/>
                <a:t>k</a:t>
              </a:r>
              <a:r>
                <a:rPr lang="pl-PL" sz="2000" i="1" dirty="0"/>
                <a:t>=</a:t>
              </a:r>
              <a:r>
                <a:rPr lang="pl-PL" sz="2000" i="1" dirty="0" err="1"/>
                <a:t>v</a:t>
              </a:r>
              <a:r>
                <a:rPr lang="pl-PL" sz="2000" i="1" baseline="-25000" dirty="0" err="1"/>
                <a:t>k</a:t>
              </a:r>
              <a:endParaRPr lang="pl-PL" sz="2000" i="1" dirty="0"/>
            </a:p>
          </p:txBody>
        </p:sp>
        <p:cxnSp>
          <p:nvCxnSpPr>
            <p:cNvPr id="31" name="Łącznik prosty ze strzałką 30">
              <a:extLst>
                <a:ext uri="{FF2B5EF4-FFF2-40B4-BE49-F238E27FC236}">
                  <a16:creationId xmlns="" xmlns:a16="http://schemas.microsoft.com/office/drawing/2014/main" id="{533685DC-155D-CDE1-9536-710CF9276E28}"/>
                </a:ext>
              </a:extLst>
            </p:cNvPr>
            <p:cNvCxnSpPr>
              <a:cxnSpLocks/>
              <a:stCxn id="125" idx="0"/>
              <a:endCxn id="5" idx="22"/>
            </p:cNvCxnSpPr>
            <p:nvPr/>
          </p:nvCxnSpPr>
          <p:spPr>
            <a:xfrm flipV="1">
              <a:off x="2566441" y="2706705"/>
              <a:ext cx="1742881" cy="2464755"/>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8" name="Łącznik prosty ze strzałką 47">
              <a:extLst>
                <a:ext uri="{FF2B5EF4-FFF2-40B4-BE49-F238E27FC236}">
                  <a16:creationId xmlns="" xmlns:a16="http://schemas.microsoft.com/office/drawing/2014/main" id="{19E9E487-E126-20D0-11EC-3DCE9F473C30}"/>
                </a:ext>
              </a:extLst>
            </p:cNvPr>
            <p:cNvCxnSpPr>
              <a:cxnSpLocks/>
            </p:cNvCxnSpPr>
            <p:nvPr/>
          </p:nvCxnSpPr>
          <p:spPr>
            <a:xfrm flipH="1" flipV="1">
              <a:off x="4907366" y="2622623"/>
              <a:ext cx="1128867" cy="711215"/>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2" name="Łącznik prosty ze strzałką 51">
              <a:extLst>
                <a:ext uri="{FF2B5EF4-FFF2-40B4-BE49-F238E27FC236}">
                  <a16:creationId xmlns="" xmlns:a16="http://schemas.microsoft.com/office/drawing/2014/main" id="{6DCFCD65-E9BB-153E-56C3-943D1FB085F6}"/>
                </a:ext>
              </a:extLst>
            </p:cNvPr>
            <p:cNvCxnSpPr>
              <a:cxnSpLocks/>
            </p:cNvCxnSpPr>
            <p:nvPr/>
          </p:nvCxnSpPr>
          <p:spPr>
            <a:xfrm flipH="1">
              <a:off x="5074438" y="1961947"/>
              <a:ext cx="898739" cy="414852"/>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pole tekstowe 55">
              <a:extLst>
                <a:ext uri="{FF2B5EF4-FFF2-40B4-BE49-F238E27FC236}">
                  <a16:creationId xmlns="" xmlns:a16="http://schemas.microsoft.com/office/drawing/2014/main" id="{4FDF69B1-B607-C43E-A7AD-222D33803E07}"/>
                </a:ext>
              </a:extLst>
            </p:cNvPr>
            <p:cNvSpPr txBox="1"/>
            <p:nvPr/>
          </p:nvSpPr>
          <p:spPr>
            <a:xfrm>
              <a:off x="4559653" y="2688860"/>
              <a:ext cx="633315" cy="507831"/>
            </a:xfrm>
            <a:prstGeom prst="rect">
              <a:avLst/>
            </a:prstGeom>
            <a:noFill/>
          </p:spPr>
          <p:txBody>
            <a:bodyPr wrap="square" rtlCol="0">
              <a:spAutoFit/>
            </a:bodyPr>
            <a:lstStyle/>
            <a:p>
              <a:r>
                <a:rPr lang="pl-PL" b="1" dirty="0"/>
                <a:t>…</a:t>
              </a:r>
            </a:p>
          </p:txBody>
        </p:sp>
        <p:cxnSp>
          <p:nvCxnSpPr>
            <p:cNvPr id="57" name="Łącznik prosty ze strzałką 56">
              <a:extLst>
                <a:ext uri="{FF2B5EF4-FFF2-40B4-BE49-F238E27FC236}">
                  <a16:creationId xmlns="" xmlns:a16="http://schemas.microsoft.com/office/drawing/2014/main" id="{672FF6D6-2992-0DF3-F8FB-CD3661E79DF1}"/>
                </a:ext>
              </a:extLst>
            </p:cNvPr>
            <p:cNvCxnSpPr>
              <a:cxnSpLocks/>
            </p:cNvCxnSpPr>
            <p:nvPr/>
          </p:nvCxnSpPr>
          <p:spPr>
            <a:xfrm>
              <a:off x="2161946" y="1852821"/>
              <a:ext cx="1792166" cy="136756"/>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63" name="Grupa 62">
              <a:extLst>
                <a:ext uri="{FF2B5EF4-FFF2-40B4-BE49-F238E27FC236}">
                  <a16:creationId xmlns="" xmlns:a16="http://schemas.microsoft.com/office/drawing/2014/main" id="{C81FF7F5-7E17-38F8-1BF0-58E935D6BD63}"/>
                </a:ext>
              </a:extLst>
            </p:cNvPr>
            <p:cNvGrpSpPr/>
            <p:nvPr/>
          </p:nvGrpSpPr>
          <p:grpSpPr>
            <a:xfrm>
              <a:off x="401305" y="1425266"/>
              <a:ext cx="1674285" cy="640836"/>
              <a:chOff x="298110" y="1690456"/>
              <a:chExt cx="1674285" cy="640836"/>
            </a:xfrm>
          </p:grpSpPr>
          <p:pic>
            <p:nvPicPr>
              <p:cNvPr id="61" name="Obraz 60">
                <a:extLst>
                  <a:ext uri="{FF2B5EF4-FFF2-40B4-BE49-F238E27FC236}">
                    <a16:creationId xmlns="" xmlns:a16="http://schemas.microsoft.com/office/drawing/2014/main" id="{95695851-CE2B-9A10-1F8F-2728B063D2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906" y="1690456"/>
                <a:ext cx="961489" cy="640836"/>
              </a:xfrm>
              <a:prstGeom prst="rect">
                <a:avLst/>
              </a:prstGeom>
            </p:spPr>
          </p:pic>
          <p:sp>
            <p:nvSpPr>
              <p:cNvPr id="62" name="pole tekstowe 61">
                <a:extLst>
                  <a:ext uri="{FF2B5EF4-FFF2-40B4-BE49-F238E27FC236}">
                    <a16:creationId xmlns="" xmlns:a16="http://schemas.microsoft.com/office/drawing/2014/main" id="{EC27DD1F-660D-77AE-ECEB-0F3500D7772E}"/>
                  </a:ext>
                </a:extLst>
              </p:cNvPr>
              <p:cNvSpPr txBox="1"/>
              <p:nvPr/>
            </p:nvSpPr>
            <p:spPr>
              <a:xfrm>
                <a:off x="298110" y="1784944"/>
                <a:ext cx="961489" cy="400110"/>
              </a:xfrm>
              <a:prstGeom prst="rect">
                <a:avLst/>
              </a:prstGeom>
              <a:noFill/>
            </p:spPr>
            <p:txBody>
              <a:bodyPr wrap="square" rtlCol="0">
                <a:spAutoFit/>
              </a:bodyPr>
              <a:lstStyle/>
              <a:p>
                <a:r>
                  <a:rPr lang="pl-PL" sz="2000" i="1" dirty="0"/>
                  <a:t>im =</a:t>
                </a:r>
              </a:p>
            </p:txBody>
          </p:sp>
        </p:grpSp>
        <p:sp>
          <p:nvSpPr>
            <p:cNvPr id="86" name="pole tekstowe 85">
              <a:extLst>
                <a:ext uri="{FF2B5EF4-FFF2-40B4-BE49-F238E27FC236}">
                  <a16:creationId xmlns="" xmlns:a16="http://schemas.microsoft.com/office/drawing/2014/main" id="{66520476-B371-E538-0F6B-2E665FED22F5}"/>
                </a:ext>
              </a:extLst>
            </p:cNvPr>
            <p:cNvSpPr txBox="1"/>
            <p:nvPr/>
          </p:nvSpPr>
          <p:spPr>
            <a:xfrm>
              <a:off x="6534518" y="3104469"/>
              <a:ext cx="732217" cy="507831"/>
            </a:xfrm>
            <a:prstGeom prst="rect">
              <a:avLst/>
            </a:prstGeom>
            <a:noFill/>
          </p:spPr>
          <p:txBody>
            <a:bodyPr wrap="square" rtlCol="0">
              <a:spAutoFit/>
            </a:bodyPr>
            <a:lstStyle/>
            <a:p>
              <a:r>
                <a:rPr lang="pl-PL" b="1"/>
                <a:t>…</a:t>
              </a:r>
            </a:p>
          </p:txBody>
        </p:sp>
        <p:sp>
          <p:nvSpPr>
            <p:cNvPr id="91" name="pole tekstowe 90">
              <a:extLst>
                <a:ext uri="{FF2B5EF4-FFF2-40B4-BE49-F238E27FC236}">
                  <a16:creationId xmlns="" xmlns:a16="http://schemas.microsoft.com/office/drawing/2014/main" id="{0C877587-6158-9116-3D8C-076C94F2265D}"/>
                </a:ext>
              </a:extLst>
            </p:cNvPr>
            <p:cNvSpPr txBox="1"/>
            <p:nvPr/>
          </p:nvSpPr>
          <p:spPr>
            <a:xfrm>
              <a:off x="193110" y="2253515"/>
              <a:ext cx="961489" cy="400110"/>
            </a:xfrm>
            <a:prstGeom prst="rect">
              <a:avLst/>
            </a:prstGeom>
            <a:noFill/>
          </p:spPr>
          <p:txBody>
            <a:bodyPr wrap="square" rtlCol="0">
              <a:spAutoFit/>
            </a:bodyPr>
            <a:lstStyle/>
            <a:p>
              <a:r>
                <a:rPr lang="pl-PL" sz="2000" i="1"/>
                <a:t>txt =</a:t>
              </a:r>
            </a:p>
          </p:txBody>
        </p:sp>
        <p:cxnSp>
          <p:nvCxnSpPr>
            <p:cNvPr id="95" name="Łącznik prosty ze strzałką 94">
              <a:extLst>
                <a:ext uri="{FF2B5EF4-FFF2-40B4-BE49-F238E27FC236}">
                  <a16:creationId xmlns="" xmlns:a16="http://schemas.microsoft.com/office/drawing/2014/main" id="{6F82EB33-3734-96E0-8C93-0869DC23B228}"/>
                </a:ext>
              </a:extLst>
            </p:cNvPr>
            <p:cNvCxnSpPr>
              <a:cxnSpLocks/>
              <a:endCxn id="5" idx="28"/>
            </p:cNvCxnSpPr>
            <p:nvPr/>
          </p:nvCxnSpPr>
          <p:spPr>
            <a:xfrm flipV="1">
              <a:off x="2724981" y="2229627"/>
              <a:ext cx="838907" cy="132679"/>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7" name="pole tekstowe 96">
              <a:extLst>
                <a:ext uri="{FF2B5EF4-FFF2-40B4-BE49-F238E27FC236}">
                  <a16:creationId xmlns="" xmlns:a16="http://schemas.microsoft.com/office/drawing/2014/main" id="{E8C5383D-4ED2-57C0-A252-6E54CFD24E5A}"/>
                </a:ext>
              </a:extLst>
            </p:cNvPr>
            <p:cNvSpPr txBox="1"/>
            <p:nvPr/>
          </p:nvSpPr>
          <p:spPr>
            <a:xfrm>
              <a:off x="3391176" y="1483794"/>
              <a:ext cx="2206422" cy="400110"/>
            </a:xfrm>
            <a:prstGeom prst="rect">
              <a:avLst/>
            </a:prstGeom>
            <a:noFill/>
          </p:spPr>
          <p:txBody>
            <a:bodyPr wrap="square" rtlCol="0">
              <a:spAutoFit/>
            </a:bodyPr>
            <a:lstStyle/>
            <a:p>
              <a:r>
                <a:rPr lang="en-US" sz="2000" noProof="0" dirty="0"/>
                <a:t>physical object</a:t>
              </a:r>
              <a:r>
                <a:rPr lang="pl-PL" sz="2000" noProof="0" dirty="0"/>
                <a:t>(s)</a:t>
              </a:r>
              <a:endParaRPr lang="en-US" sz="2000" noProof="0" dirty="0"/>
            </a:p>
          </p:txBody>
        </p:sp>
        <p:sp>
          <p:nvSpPr>
            <p:cNvPr id="98" name="pole tekstowe 97">
              <a:extLst>
                <a:ext uri="{FF2B5EF4-FFF2-40B4-BE49-F238E27FC236}">
                  <a16:creationId xmlns="" xmlns:a16="http://schemas.microsoft.com/office/drawing/2014/main" id="{C75C2327-6861-500F-78A8-4B956AA54A6B}"/>
                </a:ext>
              </a:extLst>
            </p:cNvPr>
            <p:cNvSpPr txBox="1"/>
            <p:nvPr/>
          </p:nvSpPr>
          <p:spPr>
            <a:xfrm>
              <a:off x="866914" y="2158498"/>
              <a:ext cx="1631500" cy="1077218"/>
            </a:xfrm>
            <a:prstGeom prst="rect">
              <a:avLst/>
            </a:prstGeom>
            <a:noFill/>
            <a:ln w="19050">
              <a:solidFill>
                <a:schemeClr val="tx1"/>
              </a:solidFill>
            </a:ln>
          </p:spPr>
          <p:txBody>
            <a:bodyPr wrap="square" rtlCol="0">
              <a:spAutoFit/>
            </a:bodyPr>
            <a:lstStyle/>
            <a:p>
              <a:r>
                <a:rPr lang="en-US" sz="1600" noProof="0" dirty="0"/>
                <a:t>We start from the basic </a:t>
              </a:r>
              <a:r>
                <a:rPr lang="en-US" sz="1600" noProof="0" dirty="0" err="1"/>
                <a:t>Pawlak</a:t>
              </a:r>
              <a:r>
                <a:rPr lang="en-US" sz="1600" noProof="0" dirty="0"/>
                <a:t> model </a:t>
              </a:r>
              <a:r>
                <a:rPr lang="pl-PL" sz="1600" dirty="0"/>
                <a:t>…</a:t>
              </a:r>
            </a:p>
          </p:txBody>
        </p:sp>
        <p:grpSp>
          <p:nvGrpSpPr>
            <p:cNvPr id="121" name="Grupa 120">
              <a:extLst>
                <a:ext uri="{FF2B5EF4-FFF2-40B4-BE49-F238E27FC236}">
                  <a16:creationId xmlns="" xmlns:a16="http://schemas.microsoft.com/office/drawing/2014/main" id="{A73303B7-0CB0-0F3F-1ED5-2182996A5EAC}"/>
                </a:ext>
              </a:extLst>
            </p:cNvPr>
            <p:cNvGrpSpPr/>
            <p:nvPr/>
          </p:nvGrpSpPr>
          <p:grpSpPr>
            <a:xfrm>
              <a:off x="4388296" y="3547062"/>
              <a:ext cx="4682271" cy="2007443"/>
              <a:chOff x="4494647" y="3540010"/>
              <a:chExt cx="4682271" cy="2007443"/>
            </a:xfrm>
          </p:grpSpPr>
          <p:grpSp>
            <p:nvGrpSpPr>
              <p:cNvPr id="46" name="Grupa 45">
                <a:extLst>
                  <a:ext uri="{FF2B5EF4-FFF2-40B4-BE49-F238E27FC236}">
                    <a16:creationId xmlns="" xmlns:a16="http://schemas.microsoft.com/office/drawing/2014/main" id="{D2014A24-9498-7CC4-BE7B-4DCA2DB1799A}"/>
                  </a:ext>
                </a:extLst>
              </p:cNvPr>
              <p:cNvGrpSpPr/>
              <p:nvPr/>
            </p:nvGrpSpPr>
            <p:grpSpPr>
              <a:xfrm>
                <a:off x="5523465" y="4449463"/>
                <a:ext cx="2926004" cy="1097990"/>
                <a:chOff x="1810099" y="5271003"/>
                <a:chExt cx="3041616" cy="1075954"/>
              </a:xfrm>
            </p:grpSpPr>
            <p:cxnSp>
              <p:nvCxnSpPr>
                <p:cNvPr id="35" name="Łącznik prosty 34">
                  <a:extLst>
                    <a:ext uri="{FF2B5EF4-FFF2-40B4-BE49-F238E27FC236}">
                      <a16:creationId xmlns="" xmlns:a16="http://schemas.microsoft.com/office/drawing/2014/main" id="{340076EC-3909-4C3D-5F96-303DD8DD1241}"/>
                    </a:ext>
                  </a:extLst>
                </p:cNvPr>
                <p:cNvCxnSpPr>
                  <a:cxnSpLocks/>
                </p:cNvCxnSpPr>
                <p:nvPr/>
              </p:nvCxnSpPr>
              <p:spPr>
                <a:xfrm flipV="1">
                  <a:off x="2195736" y="5864556"/>
                  <a:ext cx="720080" cy="12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pole tekstowe 35">
                  <a:extLst>
                    <a:ext uri="{FF2B5EF4-FFF2-40B4-BE49-F238E27FC236}">
                      <a16:creationId xmlns="" xmlns:a16="http://schemas.microsoft.com/office/drawing/2014/main" id="{10718C2F-215F-CF8B-C814-626385AEA253}"/>
                    </a:ext>
                  </a:extLst>
                </p:cNvPr>
                <p:cNvSpPr txBox="1"/>
                <p:nvPr/>
              </p:nvSpPr>
              <p:spPr>
                <a:xfrm>
                  <a:off x="1997714" y="5954877"/>
                  <a:ext cx="504056" cy="392080"/>
                </a:xfrm>
                <a:prstGeom prst="rect">
                  <a:avLst/>
                </a:prstGeom>
                <a:noFill/>
              </p:spPr>
              <p:txBody>
                <a:bodyPr wrap="square" rtlCol="0">
                  <a:spAutoFit/>
                </a:bodyPr>
                <a:lstStyle/>
                <a:p>
                  <a:r>
                    <a:rPr lang="pl-PL" sz="2000" i="1"/>
                    <a:t>t</a:t>
                  </a:r>
                  <a:r>
                    <a:rPr lang="pl-PL" sz="2000" i="1" baseline="-25000"/>
                    <a:t>1</a:t>
                  </a:r>
                  <a:endParaRPr lang="pl-PL" sz="2000" i="1"/>
                </a:p>
              </p:txBody>
            </p:sp>
            <p:sp>
              <p:nvSpPr>
                <p:cNvPr id="37" name="Owal 36">
                  <a:extLst>
                    <a:ext uri="{FF2B5EF4-FFF2-40B4-BE49-F238E27FC236}">
                      <a16:creationId xmlns="" xmlns:a16="http://schemas.microsoft.com/office/drawing/2014/main" id="{0A6A4C8E-0277-70D5-E6E9-D64E0ED0D83E}"/>
                    </a:ext>
                  </a:extLst>
                </p:cNvPr>
                <p:cNvSpPr/>
                <p:nvPr/>
              </p:nvSpPr>
              <p:spPr>
                <a:xfrm flipH="1">
                  <a:off x="2105726" y="5763675"/>
                  <a:ext cx="144016" cy="1524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Owal 37">
                  <a:extLst>
                    <a:ext uri="{FF2B5EF4-FFF2-40B4-BE49-F238E27FC236}">
                      <a16:creationId xmlns="" xmlns:a16="http://schemas.microsoft.com/office/drawing/2014/main" id="{70B6561B-80FB-4309-DF0D-6E245819D781}"/>
                    </a:ext>
                  </a:extLst>
                </p:cNvPr>
                <p:cNvSpPr/>
                <p:nvPr/>
              </p:nvSpPr>
              <p:spPr>
                <a:xfrm>
                  <a:off x="4215205" y="5778835"/>
                  <a:ext cx="144016" cy="13724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ole tekstowe 39">
                  <a:extLst>
                    <a:ext uri="{FF2B5EF4-FFF2-40B4-BE49-F238E27FC236}">
                      <a16:creationId xmlns="" xmlns:a16="http://schemas.microsoft.com/office/drawing/2014/main" id="{48436C14-4B60-1326-674F-B93B628E3CF1}"/>
                    </a:ext>
                  </a:extLst>
                </p:cNvPr>
                <p:cNvSpPr txBox="1"/>
                <p:nvPr/>
              </p:nvSpPr>
              <p:spPr>
                <a:xfrm>
                  <a:off x="4107193" y="5941775"/>
                  <a:ext cx="504056" cy="392080"/>
                </a:xfrm>
                <a:prstGeom prst="rect">
                  <a:avLst/>
                </a:prstGeom>
                <a:noFill/>
              </p:spPr>
              <p:txBody>
                <a:bodyPr wrap="square" rtlCol="0">
                  <a:spAutoFit/>
                </a:bodyPr>
                <a:lstStyle/>
                <a:p>
                  <a:r>
                    <a:rPr lang="pl-PL" sz="2000" i="1" err="1"/>
                    <a:t>t</a:t>
                  </a:r>
                  <a:r>
                    <a:rPr lang="pl-PL" sz="2000" i="1" baseline="-25000" err="1"/>
                    <a:t>k</a:t>
                  </a:r>
                  <a:endParaRPr lang="pl-PL" sz="2000" i="1"/>
                </a:p>
              </p:txBody>
            </p:sp>
            <p:sp>
              <p:nvSpPr>
                <p:cNvPr id="42" name="pole tekstowe 41">
                  <a:extLst>
                    <a:ext uri="{FF2B5EF4-FFF2-40B4-BE49-F238E27FC236}">
                      <a16:creationId xmlns="" xmlns:a16="http://schemas.microsoft.com/office/drawing/2014/main" id="{6252E888-9DB0-A04F-503C-B29B4E93E1C6}"/>
                    </a:ext>
                  </a:extLst>
                </p:cNvPr>
                <p:cNvSpPr txBox="1"/>
                <p:nvPr/>
              </p:nvSpPr>
              <p:spPr>
                <a:xfrm>
                  <a:off x="2932195" y="5524919"/>
                  <a:ext cx="633315" cy="507831"/>
                </a:xfrm>
                <a:prstGeom prst="rect">
                  <a:avLst/>
                </a:prstGeom>
                <a:noFill/>
              </p:spPr>
              <p:txBody>
                <a:bodyPr wrap="square" rtlCol="0">
                  <a:spAutoFit/>
                </a:bodyPr>
                <a:lstStyle/>
                <a:p>
                  <a:r>
                    <a:rPr lang="pl-PL" b="1"/>
                    <a:t>…</a:t>
                  </a:r>
                </a:p>
              </p:txBody>
            </p:sp>
            <p:cxnSp>
              <p:nvCxnSpPr>
                <p:cNvPr id="43" name="Łącznik prosty 42">
                  <a:extLst>
                    <a:ext uri="{FF2B5EF4-FFF2-40B4-BE49-F238E27FC236}">
                      <a16:creationId xmlns="" xmlns:a16="http://schemas.microsoft.com/office/drawing/2014/main" id="{8EA1DBDE-005D-93BD-C22A-BCB0940CDD8A}"/>
                    </a:ext>
                  </a:extLst>
                </p:cNvPr>
                <p:cNvCxnSpPr>
                  <a:cxnSpLocks/>
                </p:cNvCxnSpPr>
                <p:nvPr/>
              </p:nvCxnSpPr>
              <p:spPr>
                <a:xfrm flipV="1">
                  <a:off x="3415713" y="5877272"/>
                  <a:ext cx="720080" cy="12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pole tekstowe 43">
                  <a:extLst>
                    <a:ext uri="{FF2B5EF4-FFF2-40B4-BE49-F238E27FC236}">
                      <a16:creationId xmlns="" xmlns:a16="http://schemas.microsoft.com/office/drawing/2014/main" id="{22C9141B-6880-6145-6AB6-E643B26423E9}"/>
                    </a:ext>
                  </a:extLst>
                </p:cNvPr>
                <p:cNvSpPr txBox="1"/>
                <p:nvPr/>
              </p:nvSpPr>
              <p:spPr>
                <a:xfrm>
                  <a:off x="1810099" y="5301445"/>
                  <a:ext cx="906884" cy="392080"/>
                </a:xfrm>
                <a:prstGeom prst="rect">
                  <a:avLst/>
                </a:prstGeom>
                <a:noFill/>
              </p:spPr>
              <p:txBody>
                <a:bodyPr wrap="square" rtlCol="0">
                  <a:spAutoFit/>
                </a:bodyPr>
                <a:lstStyle/>
                <a:p>
                  <a:r>
                    <a:rPr lang="pl-PL" sz="2000" i="1"/>
                    <a:t>a</a:t>
                  </a:r>
                  <a:r>
                    <a:rPr lang="pl-PL" sz="2000" i="1" baseline="-25000"/>
                    <a:t>1</a:t>
                  </a:r>
                  <a:r>
                    <a:rPr lang="pl-PL" sz="2000" i="1"/>
                    <a:t>=v</a:t>
                  </a:r>
                  <a:r>
                    <a:rPr lang="pl-PL" sz="2000" i="1" baseline="-25000"/>
                    <a:t>1</a:t>
                  </a:r>
                  <a:endParaRPr lang="pl-PL" sz="2000"/>
                </a:p>
              </p:txBody>
            </p:sp>
            <p:sp>
              <p:nvSpPr>
                <p:cNvPr id="45" name="pole tekstowe 44">
                  <a:extLst>
                    <a:ext uri="{FF2B5EF4-FFF2-40B4-BE49-F238E27FC236}">
                      <a16:creationId xmlns="" xmlns:a16="http://schemas.microsoft.com/office/drawing/2014/main" id="{3BF615E7-253F-E956-CF9B-67EC45C484D2}"/>
                    </a:ext>
                  </a:extLst>
                </p:cNvPr>
                <p:cNvSpPr txBox="1"/>
                <p:nvPr/>
              </p:nvSpPr>
              <p:spPr>
                <a:xfrm>
                  <a:off x="3829101" y="5271003"/>
                  <a:ext cx="1022614" cy="392080"/>
                </a:xfrm>
                <a:prstGeom prst="rect">
                  <a:avLst/>
                </a:prstGeom>
                <a:noFill/>
              </p:spPr>
              <p:txBody>
                <a:bodyPr wrap="square" rtlCol="0">
                  <a:spAutoFit/>
                </a:bodyPr>
                <a:lstStyle/>
                <a:p>
                  <a:r>
                    <a:rPr lang="pl-PL" sz="2000" i="1" err="1"/>
                    <a:t>a</a:t>
                  </a:r>
                  <a:r>
                    <a:rPr lang="pl-PL" sz="2000" i="1" baseline="-25000" err="1"/>
                    <a:t>k</a:t>
                  </a:r>
                  <a:r>
                    <a:rPr lang="pl-PL" sz="2000" i="1"/>
                    <a:t>=</a:t>
                  </a:r>
                  <a:r>
                    <a:rPr lang="pl-PL" sz="2000" i="1" err="1"/>
                    <a:t>v</a:t>
                  </a:r>
                  <a:r>
                    <a:rPr lang="pl-PL" sz="2000" i="1" baseline="-25000" err="1"/>
                    <a:t>k</a:t>
                  </a:r>
                  <a:endParaRPr lang="pl-PL" sz="2000"/>
                </a:p>
              </p:txBody>
            </p:sp>
          </p:grpSp>
          <p:sp>
            <p:nvSpPr>
              <p:cNvPr id="78" name="pole tekstowe 77">
                <a:extLst>
                  <a:ext uri="{FF2B5EF4-FFF2-40B4-BE49-F238E27FC236}">
                    <a16:creationId xmlns="" xmlns:a16="http://schemas.microsoft.com/office/drawing/2014/main" id="{B86C3B3B-2896-A27D-76F3-3B308B6452F2}"/>
                  </a:ext>
                </a:extLst>
              </p:cNvPr>
              <p:cNvSpPr txBox="1"/>
              <p:nvPr/>
            </p:nvSpPr>
            <p:spPr>
              <a:xfrm>
                <a:off x="7015979" y="3792351"/>
                <a:ext cx="917486" cy="507831"/>
              </a:xfrm>
              <a:prstGeom prst="rect">
                <a:avLst/>
              </a:prstGeom>
              <a:noFill/>
            </p:spPr>
            <p:txBody>
              <a:bodyPr wrap="square" rtlCol="0">
                <a:spAutoFit/>
              </a:bodyPr>
              <a:lstStyle/>
              <a:p>
                <a:r>
                  <a:rPr lang="pl-PL" sz="2000" i="1" err="1"/>
                  <a:t>im</a:t>
                </a:r>
                <a:r>
                  <a:rPr lang="pl-PL" sz="2000" i="1" baseline="-25000" err="1"/>
                  <a:t>k</a:t>
                </a:r>
                <a:r>
                  <a:rPr lang="pl-PL" i="1"/>
                  <a:t>=</a:t>
                </a:r>
                <a:r>
                  <a:rPr lang="pl-PL" i="1" baseline="-25000"/>
                  <a:t> </a:t>
                </a:r>
                <a:endParaRPr lang="pl-PL" i="1"/>
              </a:p>
            </p:txBody>
          </p:sp>
          <p:grpSp>
            <p:nvGrpSpPr>
              <p:cNvPr id="79" name="Grupa 78">
                <a:extLst>
                  <a:ext uri="{FF2B5EF4-FFF2-40B4-BE49-F238E27FC236}">
                    <a16:creationId xmlns="" xmlns:a16="http://schemas.microsoft.com/office/drawing/2014/main" id="{11E5F914-A020-011E-A165-98CD7B9DCDB7}"/>
                  </a:ext>
                </a:extLst>
              </p:cNvPr>
              <p:cNvGrpSpPr/>
              <p:nvPr/>
            </p:nvGrpSpPr>
            <p:grpSpPr>
              <a:xfrm>
                <a:off x="4494647" y="3773317"/>
                <a:ext cx="1911194" cy="640836"/>
                <a:chOff x="218122" y="1690456"/>
                <a:chExt cx="1754273" cy="640836"/>
              </a:xfrm>
            </p:grpSpPr>
            <p:pic>
              <p:nvPicPr>
                <p:cNvPr id="80" name="Obraz 79">
                  <a:extLst>
                    <a:ext uri="{FF2B5EF4-FFF2-40B4-BE49-F238E27FC236}">
                      <a16:creationId xmlns="" xmlns:a16="http://schemas.microsoft.com/office/drawing/2014/main" id="{5519955C-FBC1-D118-DF18-BAD36AA095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906" y="1690456"/>
                  <a:ext cx="961489" cy="640836"/>
                </a:xfrm>
                <a:prstGeom prst="rect">
                  <a:avLst/>
                </a:prstGeom>
              </p:spPr>
            </p:pic>
            <p:sp>
              <p:nvSpPr>
                <p:cNvPr id="81" name="pole tekstowe 80">
                  <a:extLst>
                    <a:ext uri="{FF2B5EF4-FFF2-40B4-BE49-F238E27FC236}">
                      <a16:creationId xmlns="" xmlns:a16="http://schemas.microsoft.com/office/drawing/2014/main" id="{48DA911A-D5B4-547F-8B1D-89DC69AAECD3}"/>
                    </a:ext>
                  </a:extLst>
                </p:cNvPr>
                <p:cNvSpPr txBox="1"/>
                <p:nvPr/>
              </p:nvSpPr>
              <p:spPr>
                <a:xfrm>
                  <a:off x="218122" y="1716065"/>
                  <a:ext cx="961489" cy="507831"/>
                </a:xfrm>
                <a:prstGeom prst="rect">
                  <a:avLst/>
                </a:prstGeom>
                <a:noFill/>
              </p:spPr>
              <p:txBody>
                <a:bodyPr wrap="square" rtlCol="0">
                  <a:spAutoFit/>
                </a:bodyPr>
                <a:lstStyle/>
                <a:p>
                  <a:r>
                    <a:rPr lang="pl-PL" sz="2000" i="1"/>
                    <a:t>im</a:t>
                  </a:r>
                  <a:r>
                    <a:rPr lang="pl-PL" sz="2000" i="1" baseline="-25000"/>
                    <a:t>1</a:t>
                  </a:r>
                  <a:r>
                    <a:rPr lang="pl-PL" i="1"/>
                    <a:t>=</a:t>
                  </a:r>
                </a:p>
              </p:txBody>
            </p:sp>
          </p:grpSp>
          <p:pic>
            <p:nvPicPr>
              <p:cNvPr id="83" name="Obraz 82">
                <a:extLst>
                  <a:ext uri="{FF2B5EF4-FFF2-40B4-BE49-F238E27FC236}">
                    <a16:creationId xmlns="" xmlns:a16="http://schemas.microsoft.com/office/drawing/2014/main" id="{1ECAA3EE-5AF8-5F0E-3EA0-2845FE20AD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72506" y="3540010"/>
                <a:ext cx="742824" cy="933315"/>
              </a:xfrm>
              <a:prstGeom prst="rect">
                <a:avLst/>
              </a:prstGeom>
            </p:spPr>
          </p:pic>
          <p:sp>
            <p:nvSpPr>
              <p:cNvPr id="85" name="pole tekstowe 84">
                <a:extLst>
                  <a:ext uri="{FF2B5EF4-FFF2-40B4-BE49-F238E27FC236}">
                    <a16:creationId xmlns="" xmlns:a16="http://schemas.microsoft.com/office/drawing/2014/main" id="{D3F23319-E61A-BC57-3960-B6D771E44F36}"/>
                  </a:ext>
                </a:extLst>
              </p:cNvPr>
              <p:cNvSpPr txBox="1"/>
              <p:nvPr/>
            </p:nvSpPr>
            <p:spPr>
              <a:xfrm>
                <a:off x="6451153" y="3752753"/>
                <a:ext cx="732217" cy="507831"/>
              </a:xfrm>
              <a:prstGeom prst="rect">
                <a:avLst/>
              </a:prstGeom>
              <a:noFill/>
            </p:spPr>
            <p:txBody>
              <a:bodyPr wrap="square" rtlCol="0">
                <a:spAutoFit/>
              </a:bodyPr>
              <a:lstStyle/>
              <a:p>
                <a:r>
                  <a:rPr lang="pl-PL" b="1"/>
                  <a:t>…</a:t>
                </a:r>
              </a:p>
            </p:txBody>
          </p:sp>
          <p:sp>
            <p:nvSpPr>
              <p:cNvPr id="118" name="pole tekstowe 117">
                <a:extLst>
                  <a:ext uri="{FF2B5EF4-FFF2-40B4-BE49-F238E27FC236}">
                    <a16:creationId xmlns="" xmlns:a16="http://schemas.microsoft.com/office/drawing/2014/main" id="{12F556EB-37CD-78C6-B1BF-B71A9BBD6817}"/>
                  </a:ext>
                </a:extLst>
              </p:cNvPr>
              <p:cNvSpPr txBox="1"/>
              <p:nvPr/>
            </p:nvSpPr>
            <p:spPr>
              <a:xfrm>
                <a:off x="8105921" y="4738417"/>
                <a:ext cx="633315" cy="507831"/>
              </a:xfrm>
              <a:prstGeom prst="rect">
                <a:avLst/>
              </a:prstGeom>
              <a:noFill/>
            </p:spPr>
            <p:txBody>
              <a:bodyPr wrap="square" rtlCol="0">
                <a:spAutoFit/>
              </a:bodyPr>
              <a:lstStyle/>
              <a:p>
                <a:r>
                  <a:rPr lang="pl-PL" b="1"/>
                  <a:t>…</a:t>
                </a:r>
              </a:p>
            </p:txBody>
          </p:sp>
          <p:sp>
            <p:nvSpPr>
              <p:cNvPr id="119" name="pole tekstowe 118">
                <a:extLst>
                  <a:ext uri="{FF2B5EF4-FFF2-40B4-BE49-F238E27FC236}">
                    <a16:creationId xmlns="" xmlns:a16="http://schemas.microsoft.com/office/drawing/2014/main" id="{04DB64F1-156B-67A7-2807-689C837DF677}"/>
                  </a:ext>
                </a:extLst>
              </p:cNvPr>
              <p:cNvSpPr txBox="1"/>
              <p:nvPr/>
            </p:nvSpPr>
            <p:spPr>
              <a:xfrm>
                <a:off x="8543603" y="3672396"/>
                <a:ext cx="633315" cy="507831"/>
              </a:xfrm>
              <a:prstGeom prst="rect">
                <a:avLst/>
              </a:prstGeom>
              <a:noFill/>
            </p:spPr>
            <p:txBody>
              <a:bodyPr wrap="square" rtlCol="0">
                <a:spAutoFit/>
              </a:bodyPr>
              <a:lstStyle/>
              <a:p>
                <a:r>
                  <a:rPr lang="pl-PL" b="1"/>
                  <a:t>…</a:t>
                </a:r>
              </a:p>
            </p:txBody>
          </p:sp>
        </p:grpSp>
        <p:grpSp>
          <p:nvGrpSpPr>
            <p:cNvPr id="127" name="Grupa 126">
              <a:extLst>
                <a:ext uri="{FF2B5EF4-FFF2-40B4-BE49-F238E27FC236}">
                  <a16:creationId xmlns="" xmlns:a16="http://schemas.microsoft.com/office/drawing/2014/main" id="{AF0AF3CA-BCCF-73F7-2573-EC846470A920}"/>
                </a:ext>
              </a:extLst>
            </p:cNvPr>
            <p:cNvGrpSpPr/>
            <p:nvPr/>
          </p:nvGrpSpPr>
          <p:grpSpPr>
            <a:xfrm>
              <a:off x="1031379" y="5171460"/>
              <a:ext cx="3122119" cy="1168174"/>
              <a:chOff x="1536191" y="5125480"/>
              <a:chExt cx="3122119" cy="1168174"/>
            </a:xfrm>
          </p:grpSpPr>
          <p:sp>
            <p:nvSpPr>
              <p:cNvPr id="74" name="pole tekstowe 73">
                <a:extLst>
                  <a:ext uri="{FF2B5EF4-FFF2-40B4-BE49-F238E27FC236}">
                    <a16:creationId xmlns="" xmlns:a16="http://schemas.microsoft.com/office/drawing/2014/main" id="{18041F4B-E9AC-4629-75B3-5D9CCB716322}"/>
                  </a:ext>
                </a:extLst>
              </p:cNvPr>
              <p:cNvSpPr txBox="1"/>
              <p:nvPr/>
            </p:nvSpPr>
            <p:spPr>
              <a:xfrm>
                <a:off x="4024995" y="5450528"/>
                <a:ext cx="633315" cy="507831"/>
              </a:xfrm>
              <a:prstGeom prst="rect">
                <a:avLst/>
              </a:prstGeom>
              <a:noFill/>
            </p:spPr>
            <p:txBody>
              <a:bodyPr wrap="square" rtlCol="0">
                <a:spAutoFit/>
              </a:bodyPr>
              <a:lstStyle/>
              <a:p>
                <a:r>
                  <a:rPr lang="pl-PL" b="1"/>
                  <a:t>…</a:t>
                </a:r>
              </a:p>
            </p:txBody>
          </p:sp>
          <p:grpSp>
            <p:nvGrpSpPr>
              <p:cNvPr id="107" name="Grupa 106">
                <a:extLst>
                  <a:ext uri="{FF2B5EF4-FFF2-40B4-BE49-F238E27FC236}">
                    <a16:creationId xmlns="" xmlns:a16="http://schemas.microsoft.com/office/drawing/2014/main" id="{4C4B1BA9-0B5D-C926-6702-D02B94CACB26}"/>
                  </a:ext>
                </a:extLst>
              </p:cNvPr>
              <p:cNvGrpSpPr/>
              <p:nvPr/>
            </p:nvGrpSpPr>
            <p:grpSpPr>
              <a:xfrm>
                <a:off x="1536191" y="5189739"/>
                <a:ext cx="2926004" cy="1097990"/>
                <a:chOff x="1810099" y="5271003"/>
                <a:chExt cx="3041616" cy="1075954"/>
              </a:xfrm>
            </p:grpSpPr>
            <p:cxnSp>
              <p:nvCxnSpPr>
                <p:cNvPr id="108" name="Łącznik prosty 107">
                  <a:extLst>
                    <a:ext uri="{FF2B5EF4-FFF2-40B4-BE49-F238E27FC236}">
                      <a16:creationId xmlns="" xmlns:a16="http://schemas.microsoft.com/office/drawing/2014/main" id="{87A9502D-C763-91D5-E0A6-F140709B3223}"/>
                    </a:ext>
                  </a:extLst>
                </p:cNvPr>
                <p:cNvCxnSpPr>
                  <a:cxnSpLocks/>
                </p:cNvCxnSpPr>
                <p:nvPr/>
              </p:nvCxnSpPr>
              <p:spPr>
                <a:xfrm flipV="1">
                  <a:off x="2195736" y="5864556"/>
                  <a:ext cx="720080" cy="12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pole tekstowe 108">
                  <a:extLst>
                    <a:ext uri="{FF2B5EF4-FFF2-40B4-BE49-F238E27FC236}">
                      <a16:creationId xmlns="" xmlns:a16="http://schemas.microsoft.com/office/drawing/2014/main" id="{9EB5DDF8-A10D-BB06-B5A2-3AE138FD6FD8}"/>
                    </a:ext>
                  </a:extLst>
                </p:cNvPr>
                <p:cNvSpPr txBox="1"/>
                <p:nvPr/>
              </p:nvSpPr>
              <p:spPr>
                <a:xfrm>
                  <a:off x="1997714" y="5954877"/>
                  <a:ext cx="504056" cy="392080"/>
                </a:xfrm>
                <a:prstGeom prst="rect">
                  <a:avLst/>
                </a:prstGeom>
                <a:noFill/>
              </p:spPr>
              <p:txBody>
                <a:bodyPr wrap="square" rtlCol="0">
                  <a:spAutoFit/>
                </a:bodyPr>
                <a:lstStyle/>
                <a:p>
                  <a:r>
                    <a:rPr lang="pl-PL" sz="2000" i="1"/>
                    <a:t>t</a:t>
                  </a:r>
                  <a:r>
                    <a:rPr lang="pl-PL" sz="2000" i="1" baseline="-25000"/>
                    <a:t>1</a:t>
                  </a:r>
                  <a:endParaRPr lang="pl-PL" sz="2000" i="1"/>
                </a:p>
              </p:txBody>
            </p:sp>
            <p:sp>
              <p:nvSpPr>
                <p:cNvPr id="110" name="Owal 109">
                  <a:extLst>
                    <a:ext uri="{FF2B5EF4-FFF2-40B4-BE49-F238E27FC236}">
                      <a16:creationId xmlns="" xmlns:a16="http://schemas.microsoft.com/office/drawing/2014/main" id="{34C54CD4-0641-5E7E-56B2-DE116049A196}"/>
                    </a:ext>
                  </a:extLst>
                </p:cNvPr>
                <p:cNvSpPr/>
                <p:nvPr/>
              </p:nvSpPr>
              <p:spPr>
                <a:xfrm flipH="1">
                  <a:off x="2105726" y="5763675"/>
                  <a:ext cx="144016" cy="1524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1" name="Owal 110">
                  <a:extLst>
                    <a:ext uri="{FF2B5EF4-FFF2-40B4-BE49-F238E27FC236}">
                      <a16:creationId xmlns="" xmlns:a16="http://schemas.microsoft.com/office/drawing/2014/main" id="{2166BC8C-1D22-0DAB-33B9-17D0DEB77701}"/>
                    </a:ext>
                  </a:extLst>
                </p:cNvPr>
                <p:cNvSpPr/>
                <p:nvPr/>
              </p:nvSpPr>
              <p:spPr>
                <a:xfrm>
                  <a:off x="4215205" y="5778835"/>
                  <a:ext cx="144016" cy="13724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2" name="pole tekstowe 111">
                  <a:extLst>
                    <a:ext uri="{FF2B5EF4-FFF2-40B4-BE49-F238E27FC236}">
                      <a16:creationId xmlns="" xmlns:a16="http://schemas.microsoft.com/office/drawing/2014/main" id="{7775E75D-BA28-245E-9D43-B548F32BB2EE}"/>
                    </a:ext>
                  </a:extLst>
                </p:cNvPr>
                <p:cNvSpPr txBox="1"/>
                <p:nvPr/>
              </p:nvSpPr>
              <p:spPr>
                <a:xfrm>
                  <a:off x="4107193" y="5941775"/>
                  <a:ext cx="504056" cy="392080"/>
                </a:xfrm>
                <a:prstGeom prst="rect">
                  <a:avLst/>
                </a:prstGeom>
                <a:noFill/>
              </p:spPr>
              <p:txBody>
                <a:bodyPr wrap="square" rtlCol="0">
                  <a:spAutoFit/>
                </a:bodyPr>
                <a:lstStyle/>
                <a:p>
                  <a:r>
                    <a:rPr lang="pl-PL" sz="2000" i="1" err="1"/>
                    <a:t>t</a:t>
                  </a:r>
                  <a:r>
                    <a:rPr lang="pl-PL" sz="2000" i="1" baseline="-25000" err="1"/>
                    <a:t>k</a:t>
                  </a:r>
                  <a:endParaRPr lang="pl-PL" sz="2000" i="1"/>
                </a:p>
              </p:txBody>
            </p:sp>
            <p:sp>
              <p:nvSpPr>
                <p:cNvPr id="113" name="pole tekstowe 112">
                  <a:extLst>
                    <a:ext uri="{FF2B5EF4-FFF2-40B4-BE49-F238E27FC236}">
                      <a16:creationId xmlns="" xmlns:a16="http://schemas.microsoft.com/office/drawing/2014/main" id="{EF17DCD8-3D6D-5679-3261-47B156EEEB17}"/>
                    </a:ext>
                  </a:extLst>
                </p:cNvPr>
                <p:cNvSpPr txBox="1"/>
                <p:nvPr/>
              </p:nvSpPr>
              <p:spPr>
                <a:xfrm>
                  <a:off x="2932195" y="5524919"/>
                  <a:ext cx="633315" cy="507831"/>
                </a:xfrm>
                <a:prstGeom prst="rect">
                  <a:avLst/>
                </a:prstGeom>
                <a:noFill/>
              </p:spPr>
              <p:txBody>
                <a:bodyPr wrap="square" rtlCol="0">
                  <a:spAutoFit/>
                </a:bodyPr>
                <a:lstStyle/>
                <a:p>
                  <a:r>
                    <a:rPr lang="pl-PL" b="1"/>
                    <a:t>…</a:t>
                  </a:r>
                </a:p>
              </p:txBody>
            </p:sp>
            <p:cxnSp>
              <p:nvCxnSpPr>
                <p:cNvPr id="114" name="Łącznik prosty 113">
                  <a:extLst>
                    <a:ext uri="{FF2B5EF4-FFF2-40B4-BE49-F238E27FC236}">
                      <a16:creationId xmlns="" xmlns:a16="http://schemas.microsoft.com/office/drawing/2014/main" id="{95D94FB6-2B7F-B618-A1F0-72CC8E71059A}"/>
                    </a:ext>
                  </a:extLst>
                </p:cNvPr>
                <p:cNvCxnSpPr>
                  <a:cxnSpLocks/>
                </p:cNvCxnSpPr>
                <p:nvPr/>
              </p:nvCxnSpPr>
              <p:spPr>
                <a:xfrm flipV="1">
                  <a:off x="3415713" y="5877272"/>
                  <a:ext cx="720080" cy="12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pole tekstowe 114">
                  <a:extLst>
                    <a:ext uri="{FF2B5EF4-FFF2-40B4-BE49-F238E27FC236}">
                      <a16:creationId xmlns="" xmlns:a16="http://schemas.microsoft.com/office/drawing/2014/main" id="{24F809D0-3E24-1C76-BF0E-DAD23A6F39E8}"/>
                    </a:ext>
                  </a:extLst>
                </p:cNvPr>
                <p:cNvSpPr txBox="1"/>
                <p:nvPr/>
              </p:nvSpPr>
              <p:spPr>
                <a:xfrm>
                  <a:off x="1810099" y="5301445"/>
                  <a:ext cx="906884" cy="392080"/>
                </a:xfrm>
                <a:prstGeom prst="rect">
                  <a:avLst/>
                </a:prstGeom>
                <a:noFill/>
              </p:spPr>
              <p:txBody>
                <a:bodyPr wrap="square" rtlCol="0">
                  <a:spAutoFit/>
                </a:bodyPr>
                <a:lstStyle/>
                <a:p>
                  <a:r>
                    <a:rPr lang="pl-PL" sz="2000" i="1"/>
                    <a:t>a</a:t>
                  </a:r>
                  <a:r>
                    <a:rPr lang="pl-PL" sz="2000" i="1" baseline="-25000"/>
                    <a:t>1</a:t>
                  </a:r>
                  <a:r>
                    <a:rPr lang="pl-PL" sz="2000" i="1"/>
                    <a:t>=v</a:t>
                  </a:r>
                  <a:r>
                    <a:rPr lang="pl-PL" sz="2000" i="1" baseline="-25000"/>
                    <a:t>1</a:t>
                  </a:r>
                  <a:endParaRPr lang="pl-PL" sz="2000"/>
                </a:p>
              </p:txBody>
            </p:sp>
            <p:sp>
              <p:nvSpPr>
                <p:cNvPr id="116" name="pole tekstowe 115">
                  <a:extLst>
                    <a:ext uri="{FF2B5EF4-FFF2-40B4-BE49-F238E27FC236}">
                      <a16:creationId xmlns="" xmlns:a16="http://schemas.microsoft.com/office/drawing/2014/main" id="{4253A355-AAE7-27D7-D681-77185E975200}"/>
                    </a:ext>
                  </a:extLst>
                </p:cNvPr>
                <p:cNvSpPr txBox="1"/>
                <p:nvPr/>
              </p:nvSpPr>
              <p:spPr>
                <a:xfrm>
                  <a:off x="3829101" y="5271003"/>
                  <a:ext cx="1022614" cy="392080"/>
                </a:xfrm>
                <a:prstGeom prst="rect">
                  <a:avLst/>
                </a:prstGeom>
                <a:noFill/>
              </p:spPr>
              <p:txBody>
                <a:bodyPr wrap="square" rtlCol="0">
                  <a:spAutoFit/>
                </a:bodyPr>
                <a:lstStyle/>
                <a:p>
                  <a:r>
                    <a:rPr lang="pl-PL" sz="2000" i="1" err="1"/>
                    <a:t>a</a:t>
                  </a:r>
                  <a:r>
                    <a:rPr lang="pl-PL" sz="2000" i="1" baseline="-25000" err="1"/>
                    <a:t>k</a:t>
                  </a:r>
                  <a:r>
                    <a:rPr lang="pl-PL" sz="2000" i="1"/>
                    <a:t>=</a:t>
                  </a:r>
                  <a:r>
                    <a:rPr lang="pl-PL" sz="2000" i="1" err="1"/>
                    <a:t>v</a:t>
                  </a:r>
                  <a:r>
                    <a:rPr lang="pl-PL" sz="2000" i="1" baseline="-25000" err="1"/>
                    <a:t>k</a:t>
                  </a:r>
                  <a:endParaRPr lang="pl-PL" sz="2000"/>
                </a:p>
              </p:txBody>
            </p:sp>
          </p:grpSp>
          <p:sp>
            <p:nvSpPr>
              <p:cNvPr id="125" name="Prostokąt 124">
                <a:extLst>
                  <a:ext uri="{FF2B5EF4-FFF2-40B4-BE49-F238E27FC236}">
                    <a16:creationId xmlns="" xmlns:a16="http://schemas.microsoft.com/office/drawing/2014/main" id="{A8E0D705-BB14-C6BC-665F-784F2F6F6F9A}"/>
                  </a:ext>
                </a:extLst>
              </p:cNvPr>
              <p:cNvSpPr/>
              <p:nvPr/>
            </p:nvSpPr>
            <p:spPr>
              <a:xfrm>
                <a:off x="1582675" y="5125480"/>
                <a:ext cx="2977155" cy="1168174"/>
              </a:xfrm>
              <a:prstGeom prst="rect">
                <a:avLst/>
              </a:prstGeom>
              <a:solidFill>
                <a:srgbClr val="66FF66">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29" name="Prostokąt 128">
              <a:extLst>
                <a:ext uri="{FF2B5EF4-FFF2-40B4-BE49-F238E27FC236}">
                  <a16:creationId xmlns="" xmlns:a16="http://schemas.microsoft.com/office/drawing/2014/main" id="{9DB6D13E-E91E-AE98-F04E-F2D25E47E44C}"/>
                </a:ext>
              </a:extLst>
            </p:cNvPr>
            <p:cNvSpPr/>
            <p:nvPr/>
          </p:nvSpPr>
          <p:spPr>
            <a:xfrm>
              <a:off x="4388296" y="3333838"/>
              <a:ext cx="4576192" cy="2420114"/>
            </a:xfrm>
            <a:prstGeom prst="rect">
              <a:avLst/>
            </a:prstGeom>
            <a:solidFill>
              <a:srgbClr val="FFFF00">
                <a:alpha val="1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6" name="pole tekstowe 5"/>
          <p:cNvSpPr txBox="1"/>
          <p:nvPr/>
        </p:nvSpPr>
        <p:spPr>
          <a:xfrm>
            <a:off x="5820228" y="2282117"/>
            <a:ext cx="2781880" cy="1077218"/>
          </a:xfrm>
          <a:prstGeom prst="rect">
            <a:avLst/>
          </a:prstGeom>
          <a:noFill/>
        </p:spPr>
        <p:txBody>
          <a:bodyPr wrap="square" rtlCol="0">
            <a:spAutoFit/>
          </a:bodyPr>
          <a:lstStyle/>
          <a:p>
            <a:pPr algn="ctr"/>
            <a:r>
              <a:rPr lang="en-US" sz="1600" dirty="0">
                <a:solidFill>
                  <a:srgbClr val="003399"/>
                </a:solidFill>
              </a:rPr>
              <a:t>information granule (from a relevant granular calculus) representing results of sensory measurement</a:t>
            </a:r>
          </a:p>
        </p:txBody>
      </p:sp>
      <p:sp>
        <p:nvSpPr>
          <p:cNvPr id="58" name="pole tekstowe 57">
            <a:extLst>
              <a:ext uri="{FF2B5EF4-FFF2-40B4-BE49-F238E27FC236}">
                <a16:creationId xmlns="" xmlns:a16="http://schemas.microsoft.com/office/drawing/2014/main" id="{EC27DD1F-660D-77AE-ECEB-0F3500D7772E}"/>
              </a:ext>
            </a:extLst>
          </p:cNvPr>
          <p:cNvSpPr txBox="1"/>
          <p:nvPr/>
        </p:nvSpPr>
        <p:spPr>
          <a:xfrm>
            <a:off x="5832771" y="1974238"/>
            <a:ext cx="2881993" cy="400110"/>
          </a:xfrm>
          <a:prstGeom prst="rect">
            <a:avLst/>
          </a:prstGeom>
          <a:noFill/>
        </p:spPr>
        <p:txBody>
          <a:bodyPr wrap="square" rtlCol="0">
            <a:spAutoFit/>
          </a:bodyPr>
          <a:lstStyle/>
          <a:p>
            <a:r>
              <a:rPr lang="pl-PL" sz="2000" i="1" dirty="0"/>
              <a:t>g = </a:t>
            </a:r>
            <a:r>
              <a:rPr lang="pl-PL" sz="2000" dirty="0"/>
              <a:t>(s</a:t>
            </a:r>
            <a:r>
              <a:rPr lang="pl-PL" sz="2000" i="1" dirty="0"/>
              <a:t>yn(g), </a:t>
            </a:r>
            <a:r>
              <a:rPr lang="pl-PL" sz="2000" i="1" dirty="0" err="1"/>
              <a:t>sem</a:t>
            </a:r>
            <a:r>
              <a:rPr lang="pl-PL" sz="2000" i="1" dirty="0"/>
              <a:t>(g)</a:t>
            </a:r>
            <a:r>
              <a:rPr lang="pl-PL" sz="2000" dirty="0"/>
              <a:t>)</a:t>
            </a:r>
          </a:p>
        </p:txBody>
      </p:sp>
      <p:cxnSp>
        <p:nvCxnSpPr>
          <p:cNvPr id="59" name="Łącznik prosty ze strzałką 58">
            <a:extLst>
              <a:ext uri="{FF2B5EF4-FFF2-40B4-BE49-F238E27FC236}">
                <a16:creationId xmlns="" xmlns:a16="http://schemas.microsoft.com/office/drawing/2014/main" id="{6DCFCD65-E9BB-153E-56C3-943D1FB085F6}"/>
              </a:ext>
            </a:extLst>
          </p:cNvPr>
          <p:cNvCxnSpPr>
            <a:cxnSpLocks/>
          </p:cNvCxnSpPr>
          <p:nvPr/>
        </p:nvCxnSpPr>
        <p:spPr>
          <a:xfrm flipH="1" flipV="1">
            <a:off x="4574216" y="2889011"/>
            <a:ext cx="209353" cy="304781"/>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446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CCCFD4A-66ED-FE74-EB7E-770257BCA41E}"/>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60F957E7-09F4-7E93-F6D1-0BC5B0BAC0F0}"/>
              </a:ext>
            </a:extLst>
          </p:cNvPr>
          <p:cNvSpPr>
            <a:spLocks noGrp="1"/>
          </p:cNvSpPr>
          <p:nvPr>
            <p:ph type="title"/>
          </p:nvPr>
        </p:nvSpPr>
        <p:spPr>
          <a:xfrm>
            <a:off x="0" y="188640"/>
            <a:ext cx="9036496" cy="1368152"/>
          </a:xfrm>
        </p:spPr>
        <p:txBody>
          <a:bodyPr/>
          <a:lstStyle/>
          <a:p>
            <a:r>
              <a:rPr lang="en-US" sz="4000" b="1" dirty="0"/>
              <a:t>COMPLEX SYSTEM</a:t>
            </a:r>
            <a:r>
              <a:rPr lang="pl-PL" sz="4000" b="1" dirty="0"/>
              <a:t>S</a:t>
            </a:r>
            <a:br>
              <a:rPr lang="pl-PL" sz="4000" b="1" dirty="0"/>
            </a:br>
            <a:r>
              <a:rPr lang="pl-PL" sz="2000" b="1" dirty="0"/>
              <a:t>MODELING PROBLEM</a:t>
            </a:r>
            <a:br>
              <a:rPr lang="pl-PL" sz="2000" b="1" dirty="0"/>
            </a:br>
            <a:r>
              <a:rPr lang="en-US" sz="2000" b="1" dirty="0"/>
              <a:t>THE BEHAVIOR OF THE </a:t>
            </a:r>
            <a:r>
              <a:rPr lang="en-US" sz="2000" b="1" i="1" dirty="0"/>
              <a:t>WHOLE </a:t>
            </a:r>
            <a:r>
              <a:rPr lang="en-US" sz="2000" b="1" dirty="0"/>
              <a:t>IS NOT DEFINED BY ITS PARTS</a:t>
            </a:r>
          </a:p>
        </p:txBody>
      </p:sp>
      <p:sp>
        <p:nvSpPr>
          <p:cNvPr id="5" name="Symbol zastępczy numeru slajdu 4">
            <a:extLst>
              <a:ext uri="{FF2B5EF4-FFF2-40B4-BE49-F238E27FC236}">
                <a16:creationId xmlns="" xmlns:a16="http://schemas.microsoft.com/office/drawing/2014/main" id="{51CAA6DF-5ACE-F221-488E-274D2396265B}"/>
              </a:ext>
            </a:extLst>
          </p:cNvPr>
          <p:cNvSpPr>
            <a:spLocks noGrp="1"/>
          </p:cNvSpPr>
          <p:nvPr>
            <p:ph type="sldNum" sz="quarter" idx="12"/>
          </p:nvPr>
        </p:nvSpPr>
        <p:spPr/>
        <p:txBody>
          <a:bodyPr/>
          <a:lstStyle/>
          <a:p>
            <a:pPr>
              <a:defRPr/>
            </a:pPr>
            <a:fld id="{D02E777F-298D-4C96-825C-3DC57E52C55E}" type="slidenum">
              <a:rPr lang="pl-PL" smtClean="0"/>
              <a:pPr>
                <a:defRPr/>
              </a:pPr>
              <a:t>9</a:t>
            </a:fld>
            <a:endParaRPr lang="pl-PL"/>
          </a:p>
        </p:txBody>
      </p:sp>
      <p:grpSp>
        <p:nvGrpSpPr>
          <p:cNvPr id="7" name="Grupa 6"/>
          <p:cNvGrpSpPr/>
          <p:nvPr/>
        </p:nvGrpSpPr>
        <p:grpSpPr>
          <a:xfrm>
            <a:off x="179512" y="1988840"/>
            <a:ext cx="8208912" cy="3598592"/>
            <a:chOff x="614677" y="2523181"/>
            <a:chExt cx="8208912" cy="3598592"/>
          </a:xfrm>
        </p:grpSpPr>
        <p:grpSp>
          <p:nvGrpSpPr>
            <p:cNvPr id="22" name="Grupa 21"/>
            <p:cNvGrpSpPr/>
            <p:nvPr/>
          </p:nvGrpSpPr>
          <p:grpSpPr>
            <a:xfrm>
              <a:off x="614677" y="2523181"/>
              <a:ext cx="8208912" cy="3598592"/>
              <a:chOff x="341308" y="2165537"/>
              <a:chExt cx="8485499" cy="3538246"/>
            </a:xfrm>
          </p:grpSpPr>
          <mc:AlternateContent xmlns:mc="http://schemas.openxmlformats.org/markup-compatibility/2006" xmlns:a14="http://schemas.microsoft.com/office/drawing/2010/main">
            <mc:Choice Requires="a14">
              <p:sp>
                <p:nvSpPr>
                  <p:cNvPr id="3" name="pole tekstowe 2"/>
                  <p:cNvSpPr txBox="1"/>
                  <p:nvPr/>
                </p:nvSpPr>
                <p:spPr>
                  <a:xfrm>
                    <a:off x="2468610" y="2165537"/>
                    <a:ext cx="4353836" cy="6894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0000FF"/>
                                  </a:solidFill>
                                  <a:latin typeface="Cambria Math" panose="02040503050406030204" pitchFamily="18" charset="0"/>
                                </a:rPr>
                              </m:ctrlPr>
                            </m:fPr>
                            <m:num>
                              <m:r>
                                <a:rPr lang="pl-PL" sz="2400" b="0" i="1" smtClean="0">
                                  <a:solidFill>
                                    <a:srgbClr val="0000FF"/>
                                  </a:solidFill>
                                  <a:latin typeface="Cambria Math" panose="02040503050406030204" pitchFamily="18" charset="0"/>
                                </a:rPr>
                                <m:t>𝑑𝑠</m:t>
                              </m:r>
                            </m:num>
                            <m:den>
                              <m:r>
                                <a:rPr lang="pl-PL" sz="2400" b="0" i="1" smtClean="0">
                                  <a:solidFill>
                                    <a:srgbClr val="0000FF"/>
                                  </a:solidFill>
                                  <a:latin typeface="Cambria Math" panose="02040503050406030204" pitchFamily="18" charset="0"/>
                                </a:rPr>
                                <m:t>𝑑𝑡</m:t>
                              </m:r>
                            </m:den>
                          </m:f>
                          <m:r>
                            <a:rPr lang="en-US" sz="2400" i="1" smtClean="0">
                              <a:solidFill>
                                <a:srgbClr val="0000FF"/>
                              </a:solidFill>
                              <a:latin typeface="Cambria Math" panose="02040503050406030204" pitchFamily="18" charset="0"/>
                            </a:rPr>
                            <m:t>=</m:t>
                          </m:r>
                          <m:r>
                            <a:rPr lang="pl-PL" sz="2400" b="0" i="1" smtClean="0">
                              <a:solidFill>
                                <a:srgbClr val="0000FF"/>
                              </a:solidFill>
                              <a:latin typeface="Cambria Math" panose="02040503050406030204" pitchFamily="18" charset="0"/>
                            </a:rPr>
                            <m:t>𝐻</m:t>
                          </m:r>
                          <m:d>
                            <m:dPr>
                              <m:ctrlPr>
                                <a:rPr lang="pl-PL" sz="2400" b="0" i="1" smtClean="0">
                                  <a:solidFill>
                                    <a:srgbClr val="0000FF"/>
                                  </a:solidFill>
                                  <a:latin typeface="Cambria Math" panose="02040503050406030204" pitchFamily="18" charset="0"/>
                                </a:rPr>
                              </m:ctrlPr>
                            </m:dPr>
                            <m:e>
                              <m:r>
                                <a:rPr lang="pl-PL" sz="2400" b="0" i="1" smtClean="0">
                                  <a:solidFill>
                                    <a:srgbClr val="0000FF"/>
                                  </a:solidFill>
                                  <a:latin typeface="Cambria Math" panose="02040503050406030204" pitchFamily="18" charset="0"/>
                                </a:rPr>
                                <m:t>𝑠</m:t>
                              </m:r>
                              <m:r>
                                <a:rPr lang="pl-PL" sz="2400" b="0" i="1" smtClean="0">
                                  <a:solidFill>
                                    <a:srgbClr val="0000FF"/>
                                  </a:solidFill>
                                  <a:latin typeface="Cambria Math" panose="02040503050406030204" pitchFamily="18" charset="0"/>
                                </a:rPr>
                                <m:t>,</m:t>
                              </m:r>
                              <m:r>
                                <a:rPr lang="pl-PL" sz="2400" b="0" i="1" smtClean="0">
                                  <a:solidFill>
                                    <a:srgbClr val="0000FF"/>
                                  </a:solidFill>
                                  <a:latin typeface="Cambria Math" panose="02040503050406030204" pitchFamily="18" charset="0"/>
                                </a:rPr>
                                <m:t>𝑒</m:t>
                              </m:r>
                              <m:r>
                                <a:rPr lang="pl-PL" sz="2400" b="0" i="1" smtClean="0">
                                  <a:solidFill>
                                    <a:srgbClr val="0000FF"/>
                                  </a:solidFill>
                                  <a:latin typeface="Cambria Math" panose="02040503050406030204" pitchFamily="18" charset="0"/>
                                </a:rPr>
                                <m:t>,</m:t>
                              </m:r>
                              <m:r>
                                <a:rPr lang="pl-PL" sz="2400" b="0" i="1" smtClean="0">
                                  <a:solidFill>
                                    <a:srgbClr val="0000FF"/>
                                  </a:solidFill>
                                  <a:latin typeface="Cambria Math" panose="02040503050406030204" pitchFamily="18" charset="0"/>
                                </a:rPr>
                                <m:t>𝑡</m:t>
                              </m:r>
                            </m:e>
                          </m:d>
                          <m:r>
                            <a:rPr lang="pl-PL" sz="2400" b="0" i="1" smtClean="0">
                              <a:solidFill>
                                <a:srgbClr val="0000FF"/>
                              </a:solidFill>
                              <a:latin typeface="Cambria Math" panose="02040503050406030204" pitchFamily="18" charset="0"/>
                            </a:rPr>
                            <m:t>     </m:t>
                          </m:r>
                          <m:f>
                            <m:fPr>
                              <m:ctrlPr>
                                <a:rPr lang="en-US" sz="2400" i="1">
                                  <a:solidFill>
                                    <a:srgbClr val="0000FF"/>
                                  </a:solidFill>
                                  <a:latin typeface="Cambria Math" panose="02040503050406030204" pitchFamily="18" charset="0"/>
                                </a:rPr>
                              </m:ctrlPr>
                            </m:fPr>
                            <m:num>
                              <m:r>
                                <a:rPr lang="pl-PL" sz="2400" i="1">
                                  <a:solidFill>
                                    <a:srgbClr val="0000FF"/>
                                  </a:solidFill>
                                  <a:latin typeface="Cambria Math" panose="02040503050406030204" pitchFamily="18" charset="0"/>
                                </a:rPr>
                                <m:t>𝑑</m:t>
                              </m:r>
                              <m:r>
                                <a:rPr lang="pl-PL" sz="2400" b="0" i="1" smtClean="0">
                                  <a:solidFill>
                                    <a:srgbClr val="0000FF"/>
                                  </a:solidFill>
                                  <a:latin typeface="Cambria Math" panose="02040503050406030204" pitchFamily="18" charset="0"/>
                                </a:rPr>
                                <m:t>𝑒</m:t>
                              </m:r>
                            </m:num>
                            <m:den>
                              <m:r>
                                <a:rPr lang="pl-PL" sz="2400" i="1">
                                  <a:solidFill>
                                    <a:srgbClr val="0000FF"/>
                                  </a:solidFill>
                                  <a:latin typeface="Cambria Math" panose="02040503050406030204" pitchFamily="18" charset="0"/>
                                </a:rPr>
                                <m:t>𝑑𝑡</m:t>
                              </m:r>
                            </m:den>
                          </m:f>
                          <m:r>
                            <a:rPr lang="en-US" sz="2400" i="1">
                              <a:solidFill>
                                <a:srgbClr val="0000FF"/>
                              </a:solidFill>
                              <a:latin typeface="Cambria Math" panose="02040503050406030204" pitchFamily="18" charset="0"/>
                            </a:rPr>
                            <m:t>=</m:t>
                          </m:r>
                          <m:r>
                            <a:rPr lang="pl-PL" sz="2400" b="0" i="1" smtClean="0">
                              <a:solidFill>
                                <a:srgbClr val="0000FF"/>
                              </a:solidFill>
                              <a:latin typeface="Cambria Math" panose="02040503050406030204" pitchFamily="18" charset="0"/>
                            </a:rPr>
                            <m:t>𝐹</m:t>
                          </m:r>
                          <m:r>
                            <a:rPr lang="pl-PL" sz="2400" i="1">
                              <a:solidFill>
                                <a:srgbClr val="0000FF"/>
                              </a:solidFill>
                              <a:latin typeface="Cambria Math" panose="02040503050406030204" pitchFamily="18" charset="0"/>
                            </a:rPr>
                            <m:t>(</m:t>
                          </m:r>
                          <m:r>
                            <a:rPr lang="pl-PL" sz="2400" i="1">
                              <a:solidFill>
                                <a:srgbClr val="0000FF"/>
                              </a:solidFill>
                              <a:latin typeface="Cambria Math" panose="02040503050406030204" pitchFamily="18" charset="0"/>
                            </a:rPr>
                            <m:t>𝑠</m:t>
                          </m:r>
                          <m:r>
                            <a:rPr lang="pl-PL" sz="2400" i="1">
                              <a:solidFill>
                                <a:srgbClr val="0000FF"/>
                              </a:solidFill>
                              <a:latin typeface="Cambria Math" panose="02040503050406030204" pitchFamily="18" charset="0"/>
                            </a:rPr>
                            <m:t>,</m:t>
                          </m:r>
                          <m:r>
                            <a:rPr lang="pl-PL" sz="2400" i="1">
                              <a:solidFill>
                                <a:srgbClr val="0000FF"/>
                              </a:solidFill>
                              <a:latin typeface="Cambria Math" panose="02040503050406030204" pitchFamily="18" charset="0"/>
                            </a:rPr>
                            <m:t>𝑒</m:t>
                          </m:r>
                          <m:r>
                            <a:rPr lang="pl-PL" sz="2400" i="1">
                              <a:solidFill>
                                <a:srgbClr val="0000FF"/>
                              </a:solidFill>
                              <a:latin typeface="Cambria Math" panose="02040503050406030204" pitchFamily="18" charset="0"/>
                            </a:rPr>
                            <m:t>,</m:t>
                          </m:r>
                          <m:r>
                            <a:rPr lang="pl-PL" sz="2400" i="1">
                              <a:solidFill>
                                <a:srgbClr val="0000FF"/>
                              </a:solidFill>
                              <a:latin typeface="Cambria Math" panose="02040503050406030204" pitchFamily="18" charset="0"/>
                            </a:rPr>
                            <m:t>𝑡</m:t>
                          </m:r>
                          <m:r>
                            <a:rPr lang="pl-PL" sz="2400" i="1">
                              <a:solidFill>
                                <a:srgbClr val="0000FF"/>
                              </a:solidFill>
                              <a:latin typeface="Cambria Math" panose="02040503050406030204" pitchFamily="18" charset="0"/>
                            </a:rPr>
                            <m:t>)</m:t>
                          </m:r>
                        </m:oMath>
                      </m:oMathPara>
                    </a14:m>
                    <a:endParaRPr lang="pl-PL" sz="2400" dirty="0">
                      <a:solidFill>
                        <a:srgbClr val="0000FF"/>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2468610" y="2165537"/>
                    <a:ext cx="4353836" cy="689459"/>
                  </a:xfrm>
                  <a:prstGeom prst="rect">
                    <a:avLst/>
                  </a:prstGeom>
                  <a:blipFill>
                    <a:blip r:embed="rId3"/>
                    <a:stretch>
                      <a:fillRect/>
                    </a:stretch>
                  </a:blipFill>
                </p:spPr>
                <p:txBody>
                  <a:bodyPr/>
                  <a:lstStyle/>
                  <a:p>
                    <a:r>
                      <a:rPr lang="en-US">
                        <a:noFill/>
                      </a:rPr>
                      <a:t> </a:t>
                    </a:r>
                  </a:p>
                </p:txBody>
              </p:sp>
            </mc:Fallback>
          </mc:AlternateContent>
          <p:sp>
            <p:nvSpPr>
              <p:cNvPr id="6" name="Strzałka w prawo 5"/>
              <p:cNvSpPr/>
              <p:nvPr/>
            </p:nvSpPr>
            <p:spPr>
              <a:xfrm rot="16200000">
                <a:off x="3707904" y="3356992"/>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pole tekstowe 27"/>
                  <p:cNvSpPr txBox="1"/>
                  <p:nvPr/>
                </p:nvSpPr>
                <p:spPr>
                  <a:xfrm>
                    <a:off x="341308" y="4385389"/>
                    <a:ext cx="8485499" cy="1318394"/>
                  </a:xfrm>
                  <a:prstGeom prst="rect">
                    <a:avLst/>
                  </a:prstGeom>
                  <a:noFill/>
                </p:spPr>
                <p:txBody>
                  <a:bodyPr wrap="square" lIns="0" tIns="0" rIns="0" bIns="0" rtlCol="0">
                    <a:spAutoFit/>
                  </a:bodyPr>
                  <a:lstStyle/>
                  <a:p>
                    <a14:m>
                      <m:oMath xmlns:m="http://schemas.openxmlformats.org/officeDocument/2006/math">
                        <m:f>
                          <m:fPr>
                            <m:ctrlPr>
                              <a:rPr lang="en-US" sz="2400" i="1" smtClean="0">
                                <a:solidFill>
                                  <a:srgbClr val="0000FF"/>
                                </a:solidFill>
                                <a:latin typeface="Cambria Math" panose="02040503050406030204" pitchFamily="18" charset="0"/>
                              </a:rPr>
                            </m:ctrlPr>
                          </m:fPr>
                          <m:num>
                            <m:r>
                              <a:rPr lang="pl-PL" sz="2400" b="0" i="1" smtClean="0">
                                <a:solidFill>
                                  <a:srgbClr val="0000FF"/>
                                </a:solidFill>
                                <a:latin typeface="Cambria Math" panose="02040503050406030204" pitchFamily="18" charset="0"/>
                              </a:rPr>
                              <m:t>𝑑</m:t>
                            </m:r>
                            <m:sSub>
                              <m:sSubPr>
                                <m:ctrlPr>
                                  <a:rPr lang="pl-PL" sz="2400" b="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𝑠</m:t>
                                </m:r>
                              </m:e>
                              <m:sub>
                                <m:r>
                                  <a:rPr lang="pl-PL" sz="2400" b="0" i="1" smtClean="0">
                                    <a:solidFill>
                                      <a:srgbClr val="0000FF"/>
                                    </a:solidFill>
                                    <a:latin typeface="Cambria Math" panose="02040503050406030204" pitchFamily="18" charset="0"/>
                                  </a:rPr>
                                  <m:t>1</m:t>
                                </m:r>
                              </m:sub>
                            </m:sSub>
                          </m:num>
                          <m:den>
                            <m:r>
                              <a:rPr lang="pl-PL" sz="2400" b="0" i="1" smtClean="0">
                                <a:solidFill>
                                  <a:srgbClr val="0000FF"/>
                                </a:solidFill>
                                <a:latin typeface="Cambria Math" panose="02040503050406030204" pitchFamily="18" charset="0"/>
                              </a:rPr>
                              <m:t>𝑑𝑡</m:t>
                            </m:r>
                          </m:den>
                        </m:f>
                        <m:r>
                          <a:rPr lang="en-US" sz="2400" i="1" smtClean="0">
                            <a:solidFill>
                              <a:srgbClr val="0000FF"/>
                            </a:solidFill>
                            <a:latin typeface="Cambria Math" panose="02040503050406030204" pitchFamily="18" charset="0"/>
                          </a:rPr>
                          <m:t>=</m:t>
                        </m:r>
                        <m:sSub>
                          <m:sSubPr>
                            <m:ctrlPr>
                              <a:rPr lang="pl-PL" sz="2400" b="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𝐻</m:t>
                            </m:r>
                          </m:e>
                          <m:sub>
                            <m:r>
                              <a:rPr lang="pl-PL" sz="2400" b="0" i="1" smtClean="0">
                                <a:solidFill>
                                  <a:srgbClr val="0000FF"/>
                                </a:solidFill>
                                <a:latin typeface="Cambria Math" panose="02040503050406030204" pitchFamily="18" charset="0"/>
                              </a:rPr>
                              <m:t>1</m:t>
                            </m:r>
                          </m:sub>
                        </m:sSub>
                        <m:d>
                          <m:dPr>
                            <m:ctrlPr>
                              <a:rPr lang="pl-PL" sz="2400" b="0" i="1" smtClean="0">
                                <a:solidFill>
                                  <a:srgbClr val="0000FF"/>
                                </a:solidFill>
                                <a:latin typeface="Cambria Math" panose="02040503050406030204" pitchFamily="18" charset="0"/>
                              </a:rPr>
                            </m:ctrlPr>
                          </m:dPr>
                          <m:e>
                            <m:sSub>
                              <m:sSubPr>
                                <m:ctrlPr>
                                  <a:rPr lang="pl-PL" sz="2400" i="1">
                                    <a:solidFill>
                                      <a:srgbClr val="0000FF"/>
                                    </a:solidFill>
                                    <a:latin typeface="Cambria Math" panose="02040503050406030204" pitchFamily="18" charset="0"/>
                                  </a:rPr>
                                </m:ctrlPr>
                              </m:sSubPr>
                              <m:e>
                                <m:r>
                                  <a:rPr lang="pl-PL" sz="2400" i="1">
                                    <a:solidFill>
                                      <a:srgbClr val="0000FF"/>
                                    </a:solidFill>
                                    <a:latin typeface="Cambria Math" panose="02040503050406030204" pitchFamily="18" charset="0"/>
                                  </a:rPr>
                                  <m:t>𝑠</m:t>
                                </m:r>
                              </m:e>
                              <m:sub>
                                <m:r>
                                  <a:rPr lang="pl-PL" sz="2400" i="1">
                                    <a:solidFill>
                                      <a:srgbClr val="0000FF"/>
                                    </a:solidFill>
                                    <a:latin typeface="Cambria Math" panose="02040503050406030204" pitchFamily="18" charset="0"/>
                                  </a:rPr>
                                  <m:t>1</m:t>
                                </m:r>
                              </m:sub>
                            </m:sSub>
                            <m:r>
                              <a:rPr lang="pl-PL" sz="2400" b="0" i="1" smtClean="0">
                                <a:solidFill>
                                  <a:srgbClr val="0000FF"/>
                                </a:solidFill>
                                <a:latin typeface="Cambria Math" panose="02040503050406030204" pitchFamily="18" charset="0"/>
                              </a:rPr>
                              <m:t>,</m:t>
                            </m:r>
                            <m:sSub>
                              <m:sSubPr>
                                <m:ctrlPr>
                                  <a:rPr lang="pl-PL" sz="2400" i="1">
                                    <a:solidFill>
                                      <a:srgbClr val="0000FF"/>
                                    </a:solidFill>
                                    <a:latin typeface="Cambria Math" panose="02040503050406030204" pitchFamily="18" charset="0"/>
                                  </a:rPr>
                                </m:ctrlPr>
                              </m:sSubPr>
                              <m:e>
                                <m:r>
                                  <a:rPr lang="pl-PL" sz="2400" i="1">
                                    <a:solidFill>
                                      <a:srgbClr val="0000FF"/>
                                    </a:solidFill>
                                    <a:latin typeface="Cambria Math" panose="02040503050406030204" pitchFamily="18" charset="0"/>
                                  </a:rPr>
                                  <m:t>𝑒</m:t>
                                </m:r>
                              </m:e>
                              <m:sub>
                                <m:r>
                                  <a:rPr lang="pl-PL" sz="2400" i="1">
                                    <a:solidFill>
                                      <a:srgbClr val="0000FF"/>
                                    </a:solidFill>
                                    <a:latin typeface="Cambria Math" panose="02040503050406030204" pitchFamily="18" charset="0"/>
                                  </a:rPr>
                                  <m:t>1</m:t>
                                </m:r>
                              </m:sub>
                            </m:sSub>
                            <m:r>
                              <a:rPr lang="pl-PL" sz="2400" b="0" i="1" smtClean="0">
                                <a:solidFill>
                                  <a:srgbClr val="0000FF"/>
                                </a:solidFill>
                                <a:latin typeface="Cambria Math" panose="02040503050406030204" pitchFamily="18" charset="0"/>
                              </a:rPr>
                              <m:t>,</m:t>
                            </m:r>
                            <m:r>
                              <a:rPr lang="pl-PL" sz="2400" b="0" i="1" smtClean="0">
                                <a:solidFill>
                                  <a:srgbClr val="0000FF"/>
                                </a:solidFill>
                                <a:latin typeface="Cambria Math" panose="02040503050406030204" pitchFamily="18" charset="0"/>
                              </a:rPr>
                              <m:t>𝑡</m:t>
                            </m:r>
                          </m:e>
                        </m:d>
                        <m:r>
                          <a:rPr lang="pl-PL" sz="2400" b="0" i="1" smtClean="0">
                            <a:solidFill>
                              <a:srgbClr val="0000FF"/>
                            </a:solidFill>
                            <a:latin typeface="Cambria Math" panose="02040503050406030204" pitchFamily="18" charset="0"/>
                          </a:rPr>
                          <m:t>    </m:t>
                        </m:r>
                        <m:f>
                          <m:fPr>
                            <m:ctrlPr>
                              <a:rPr lang="en-US" sz="2400" i="1">
                                <a:solidFill>
                                  <a:srgbClr val="0000FF"/>
                                </a:solidFill>
                                <a:latin typeface="Cambria Math" panose="02040503050406030204" pitchFamily="18" charset="0"/>
                              </a:rPr>
                            </m:ctrlPr>
                          </m:fPr>
                          <m:num>
                            <m:r>
                              <a:rPr lang="pl-PL" sz="2400" i="1">
                                <a:solidFill>
                                  <a:srgbClr val="0000FF"/>
                                </a:solidFill>
                                <a:latin typeface="Cambria Math" panose="02040503050406030204" pitchFamily="18" charset="0"/>
                              </a:rPr>
                              <m:t>𝑑</m:t>
                            </m:r>
                            <m:sSub>
                              <m:sSubPr>
                                <m:ctrlPr>
                                  <a:rPr lang="pl-PL" sz="240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𝑒</m:t>
                                </m:r>
                              </m:e>
                              <m:sub>
                                <m:r>
                                  <a:rPr lang="pl-PL" sz="2400" b="0" i="1" smtClean="0">
                                    <a:solidFill>
                                      <a:srgbClr val="0000FF"/>
                                    </a:solidFill>
                                    <a:latin typeface="Cambria Math" panose="02040503050406030204" pitchFamily="18" charset="0"/>
                                  </a:rPr>
                                  <m:t>1</m:t>
                                </m:r>
                              </m:sub>
                            </m:sSub>
                          </m:num>
                          <m:den>
                            <m:r>
                              <a:rPr lang="pl-PL" sz="2400" i="1">
                                <a:solidFill>
                                  <a:srgbClr val="0000FF"/>
                                </a:solidFill>
                                <a:latin typeface="Cambria Math" panose="02040503050406030204" pitchFamily="18" charset="0"/>
                              </a:rPr>
                              <m:t>𝑑𝑡</m:t>
                            </m:r>
                          </m:den>
                        </m:f>
                        <m:r>
                          <a:rPr lang="en-US" sz="2400" i="1">
                            <a:solidFill>
                              <a:srgbClr val="0000FF"/>
                            </a:solidFill>
                            <a:latin typeface="Cambria Math" panose="02040503050406030204" pitchFamily="18" charset="0"/>
                          </a:rPr>
                          <m:t>=</m:t>
                        </m:r>
                        <m:sSub>
                          <m:sSubPr>
                            <m:ctrlPr>
                              <a:rPr lang="pl-PL" sz="2400" b="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𝐹</m:t>
                            </m:r>
                          </m:e>
                          <m:sub>
                            <m:r>
                              <a:rPr lang="pl-PL" sz="2400" b="0" i="1" smtClean="0">
                                <a:solidFill>
                                  <a:srgbClr val="0000FF"/>
                                </a:solidFill>
                                <a:latin typeface="Cambria Math" panose="02040503050406030204" pitchFamily="18" charset="0"/>
                              </a:rPr>
                              <m:t>1</m:t>
                            </m:r>
                          </m:sub>
                        </m:sSub>
                        <m:d>
                          <m:dPr>
                            <m:ctrlPr>
                              <a:rPr lang="pl-PL" sz="2400" b="0" i="1" smtClean="0">
                                <a:solidFill>
                                  <a:srgbClr val="0000FF"/>
                                </a:solidFill>
                                <a:latin typeface="Cambria Math" panose="02040503050406030204" pitchFamily="18" charset="0"/>
                              </a:rPr>
                            </m:ctrlPr>
                          </m:dPr>
                          <m:e>
                            <m:sSub>
                              <m:sSubPr>
                                <m:ctrlPr>
                                  <a:rPr lang="pl-PL" sz="2400" i="1">
                                    <a:solidFill>
                                      <a:srgbClr val="0000FF"/>
                                    </a:solidFill>
                                    <a:latin typeface="Cambria Math" panose="02040503050406030204" pitchFamily="18" charset="0"/>
                                  </a:rPr>
                                </m:ctrlPr>
                              </m:sSubPr>
                              <m:e>
                                <m:r>
                                  <a:rPr lang="pl-PL" sz="2400" i="1">
                                    <a:solidFill>
                                      <a:srgbClr val="0000FF"/>
                                    </a:solidFill>
                                    <a:latin typeface="Cambria Math" panose="02040503050406030204" pitchFamily="18" charset="0"/>
                                  </a:rPr>
                                  <m:t>𝑠</m:t>
                                </m:r>
                              </m:e>
                              <m:sub>
                                <m:r>
                                  <a:rPr lang="pl-PL" sz="2400" i="1">
                                    <a:solidFill>
                                      <a:srgbClr val="0000FF"/>
                                    </a:solidFill>
                                    <a:latin typeface="Cambria Math" panose="02040503050406030204" pitchFamily="18" charset="0"/>
                                  </a:rPr>
                                  <m:t>1</m:t>
                                </m:r>
                              </m:sub>
                            </m:sSub>
                            <m:r>
                              <a:rPr lang="pl-PL" sz="2400" i="1">
                                <a:solidFill>
                                  <a:srgbClr val="0000FF"/>
                                </a:solidFill>
                                <a:latin typeface="Cambria Math" panose="02040503050406030204" pitchFamily="18" charset="0"/>
                              </a:rPr>
                              <m:t>,</m:t>
                            </m:r>
                            <m:sSub>
                              <m:sSubPr>
                                <m:ctrlPr>
                                  <a:rPr lang="pl-PL" sz="2400" i="1">
                                    <a:solidFill>
                                      <a:srgbClr val="0000FF"/>
                                    </a:solidFill>
                                    <a:latin typeface="Cambria Math" panose="02040503050406030204" pitchFamily="18" charset="0"/>
                                  </a:rPr>
                                </m:ctrlPr>
                              </m:sSubPr>
                              <m:e>
                                <m:r>
                                  <a:rPr lang="pl-PL" sz="2400" i="1">
                                    <a:solidFill>
                                      <a:srgbClr val="0000FF"/>
                                    </a:solidFill>
                                    <a:latin typeface="Cambria Math" panose="02040503050406030204" pitchFamily="18" charset="0"/>
                                  </a:rPr>
                                  <m:t>𝑒</m:t>
                                </m:r>
                              </m:e>
                              <m:sub>
                                <m:r>
                                  <a:rPr lang="pl-PL" sz="2400" i="1">
                                    <a:solidFill>
                                      <a:srgbClr val="0000FF"/>
                                    </a:solidFill>
                                    <a:latin typeface="Cambria Math" panose="02040503050406030204" pitchFamily="18" charset="0"/>
                                  </a:rPr>
                                  <m:t>1</m:t>
                                </m:r>
                              </m:sub>
                            </m:sSub>
                            <m:r>
                              <a:rPr lang="pl-PL" sz="2400" i="1">
                                <a:solidFill>
                                  <a:srgbClr val="0000FF"/>
                                </a:solidFill>
                                <a:latin typeface="Cambria Math" panose="02040503050406030204" pitchFamily="18" charset="0"/>
                              </a:rPr>
                              <m:t>,</m:t>
                            </m:r>
                            <m:r>
                              <a:rPr lang="pl-PL" sz="2400" i="1">
                                <a:solidFill>
                                  <a:srgbClr val="0000FF"/>
                                </a:solidFill>
                                <a:latin typeface="Cambria Math" panose="02040503050406030204" pitchFamily="18" charset="0"/>
                              </a:rPr>
                              <m:t>𝑡</m:t>
                            </m:r>
                          </m:e>
                        </m:d>
                        <m:r>
                          <a:rPr lang="pl-PL" sz="2400" b="0" i="1" smtClean="0">
                            <a:solidFill>
                              <a:srgbClr val="0000FF"/>
                            </a:solidFill>
                            <a:latin typeface="Cambria Math" panose="02040503050406030204" pitchFamily="18" charset="0"/>
                          </a:rPr>
                          <m:t>  …   </m:t>
                        </m:r>
                      </m:oMath>
                    </a14:m>
                    <a:r>
                      <a:rPr lang="pl-PL" sz="2400" b="0" dirty="0">
                        <a:solidFill>
                          <a:srgbClr val="0000FF"/>
                        </a:solidFill>
                      </a:rPr>
                      <a:t>  </a:t>
                    </a:r>
                  </a:p>
                  <a:p>
                    <a:r>
                      <a:rPr lang="pl-PL" sz="2400" dirty="0">
                        <a:solidFill>
                          <a:srgbClr val="0000FF"/>
                        </a:solidFill>
                      </a:rPr>
                      <a:t>                                    </a:t>
                    </a:r>
                    <a14:m>
                      <m:oMath xmlns:m="http://schemas.openxmlformats.org/officeDocument/2006/math">
                        <m:f>
                          <m:fPr>
                            <m:ctrlPr>
                              <a:rPr lang="en-US" sz="2400" i="1">
                                <a:solidFill>
                                  <a:srgbClr val="0000FF"/>
                                </a:solidFill>
                                <a:latin typeface="Cambria Math" panose="02040503050406030204" pitchFamily="18" charset="0"/>
                                <a:ea typeface="Cambria Math" panose="02040503050406030204" pitchFamily="18" charset="0"/>
                              </a:rPr>
                            </m:ctrlPr>
                          </m:fPr>
                          <m:num>
                            <m:r>
                              <a:rPr lang="pl-PL" sz="2400" i="1">
                                <a:solidFill>
                                  <a:srgbClr val="0000FF"/>
                                </a:solidFill>
                                <a:latin typeface="Cambria Math" panose="02040503050406030204" pitchFamily="18" charset="0"/>
                                <a:ea typeface="Cambria Math" panose="02040503050406030204" pitchFamily="18" charset="0"/>
                              </a:rPr>
                              <m:t>𝑑</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𝑠</m:t>
                                </m:r>
                              </m:e>
                              <m:sub>
                                <m:r>
                                  <a:rPr lang="pl-PL" sz="2400" i="1">
                                    <a:solidFill>
                                      <a:srgbClr val="0000FF"/>
                                    </a:solidFill>
                                    <a:latin typeface="Cambria Math" panose="02040503050406030204" pitchFamily="18" charset="0"/>
                                    <a:ea typeface="Cambria Math" panose="02040503050406030204" pitchFamily="18" charset="0"/>
                                  </a:rPr>
                                  <m:t>𝑘</m:t>
                                </m:r>
                              </m:sub>
                            </m:sSub>
                          </m:num>
                          <m:den>
                            <m:r>
                              <a:rPr lang="pl-PL" sz="2400" i="1">
                                <a:solidFill>
                                  <a:srgbClr val="0000FF"/>
                                </a:solidFill>
                                <a:latin typeface="Cambria Math" panose="02040503050406030204" pitchFamily="18" charset="0"/>
                                <a:ea typeface="Cambria Math" panose="02040503050406030204" pitchFamily="18" charset="0"/>
                              </a:rPr>
                              <m:t>𝑑𝑡</m:t>
                            </m:r>
                          </m:den>
                        </m:f>
                        <m:r>
                          <a:rPr lang="en-US" sz="2400" i="1">
                            <a:solidFill>
                              <a:srgbClr val="0000FF"/>
                            </a:solidFill>
                            <a:latin typeface="Cambria Math" panose="02040503050406030204" pitchFamily="18" charset="0"/>
                            <a:ea typeface="Cambria Math" panose="02040503050406030204" pitchFamily="18" charset="0"/>
                          </a:rPr>
                          <m:t>=</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𝐻</m:t>
                            </m:r>
                          </m:e>
                          <m:sub>
                            <m:r>
                              <a:rPr lang="pl-PL" sz="2400" i="1">
                                <a:solidFill>
                                  <a:srgbClr val="0000FF"/>
                                </a:solidFill>
                                <a:latin typeface="Cambria Math" panose="02040503050406030204" pitchFamily="18" charset="0"/>
                                <a:ea typeface="Cambria Math" panose="02040503050406030204" pitchFamily="18" charset="0"/>
                              </a:rPr>
                              <m:t>𝑘</m:t>
                            </m:r>
                          </m:sub>
                        </m:sSub>
                        <m:d>
                          <m:dPr>
                            <m:ctrlPr>
                              <a:rPr lang="pl-PL" sz="2400" i="1">
                                <a:solidFill>
                                  <a:srgbClr val="0000FF"/>
                                </a:solidFill>
                                <a:latin typeface="Cambria Math" panose="02040503050406030204" pitchFamily="18" charset="0"/>
                                <a:ea typeface="Cambria Math" panose="02040503050406030204" pitchFamily="18" charset="0"/>
                              </a:rPr>
                            </m:ctrlPr>
                          </m:dPr>
                          <m:e>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𝑠</m:t>
                                </m:r>
                              </m:e>
                              <m:sub>
                                <m:r>
                                  <a:rPr lang="pl-PL" sz="2400" i="1">
                                    <a:solidFill>
                                      <a:srgbClr val="0000FF"/>
                                    </a:solidFill>
                                    <a:latin typeface="Cambria Math" panose="02040503050406030204" pitchFamily="18" charset="0"/>
                                    <a:ea typeface="Cambria Math" panose="02040503050406030204" pitchFamily="18" charset="0"/>
                                  </a:rPr>
                                  <m:t>𝑘</m:t>
                                </m:r>
                              </m:sub>
                            </m:sSub>
                            <m:r>
                              <a:rPr lang="pl-PL" sz="2400" i="1">
                                <a:solidFill>
                                  <a:srgbClr val="0000FF"/>
                                </a:solidFill>
                                <a:latin typeface="Cambria Math" panose="02040503050406030204" pitchFamily="18" charset="0"/>
                                <a:ea typeface="Cambria Math" panose="02040503050406030204" pitchFamily="18" charset="0"/>
                              </a:rPr>
                              <m:t>,</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𝑒</m:t>
                                </m:r>
                              </m:e>
                              <m:sub>
                                <m:r>
                                  <a:rPr lang="pl-PL" sz="2400" i="1">
                                    <a:solidFill>
                                      <a:srgbClr val="0000FF"/>
                                    </a:solidFill>
                                    <a:latin typeface="Cambria Math" panose="02040503050406030204" pitchFamily="18" charset="0"/>
                                    <a:ea typeface="Cambria Math" panose="02040503050406030204" pitchFamily="18" charset="0"/>
                                  </a:rPr>
                                  <m:t>𝑘</m:t>
                                </m:r>
                              </m:sub>
                            </m:sSub>
                            <m:r>
                              <a:rPr lang="pl-PL" sz="2400" i="1">
                                <a:solidFill>
                                  <a:srgbClr val="0000FF"/>
                                </a:solidFill>
                                <a:latin typeface="Cambria Math" panose="02040503050406030204" pitchFamily="18" charset="0"/>
                                <a:ea typeface="Cambria Math" panose="02040503050406030204" pitchFamily="18" charset="0"/>
                              </a:rPr>
                              <m:t>,</m:t>
                            </m:r>
                            <m:r>
                              <a:rPr lang="pl-PL" sz="2400" i="1">
                                <a:solidFill>
                                  <a:srgbClr val="0000FF"/>
                                </a:solidFill>
                                <a:latin typeface="Cambria Math" panose="02040503050406030204" pitchFamily="18" charset="0"/>
                                <a:ea typeface="Cambria Math" panose="02040503050406030204" pitchFamily="18" charset="0"/>
                              </a:rPr>
                              <m:t>𝑡</m:t>
                            </m:r>
                          </m:e>
                        </m:d>
                        <m:r>
                          <a:rPr lang="pl-PL" sz="2400" i="1">
                            <a:solidFill>
                              <a:srgbClr val="0000FF"/>
                            </a:solidFill>
                            <a:latin typeface="Cambria Math" panose="02040503050406030204" pitchFamily="18" charset="0"/>
                            <a:ea typeface="Cambria Math" panose="02040503050406030204" pitchFamily="18" charset="0"/>
                          </a:rPr>
                          <m:t>    </m:t>
                        </m:r>
                        <m:f>
                          <m:fPr>
                            <m:ctrlPr>
                              <a:rPr lang="en-US" sz="2400" i="1">
                                <a:solidFill>
                                  <a:srgbClr val="0000FF"/>
                                </a:solidFill>
                                <a:latin typeface="Cambria Math" panose="02040503050406030204" pitchFamily="18" charset="0"/>
                                <a:ea typeface="Cambria Math" panose="02040503050406030204" pitchFamily="18" charset="0"/>
                              </a:rPr>
                            </m:ctrlPr>
                          </m:fPr>
                          <m:num>
                            <m:r>
                              <a:rPr lang="pl-PL" sz="2400" i="1">
                                <a:solidFill>
                                  <a:srgbClr val="0000FF"/>
                                </a:solidFill>
                                <a:latin typeface="Cambria Math" panose="02040503050406030204" pitchFamily="18" charset="0"/>
                                <a:ea typeface="Cambria Math" panose="02040503050406030204" pitchFamily="18" charset="0"/>
                              </a:rPr>
                              <m:t>𝑑</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𝑒</m:t>
                                </m:r>
                              </m:e>
                              <m:sub>
                                <m:r>
                                  <a:rPr lang="pl-PL" sz="2400" i="1">
                                    <a:solidFill>
                                      <a:srgbClr val="0000FF"/>
                                    </a:solidFill>
                                    <a:latin typeface="Cambria Math" panose="02040503050406030204" pitchFamily="18" charset="0"/>
                                    <a:ea typeface="Cambria Math" panose="02040503050406030204" pitchFamily="18" charset="0"/>
                                  </a:rPr>
                                  <m:t>𝑘</m:t>
                                </m:r>
                              </m:sub>
                            </m:sSub>
                          </m:num>
                          <m:den>
                            <m:r>
                              <a:rPr lang="pl-PL" sz="2400" i="1">
                                <a:solidFill>
                                  <a:srgbClr val="0000FF"/>
                                </a:solidFill>
                                <a:latin typeface="Cambria Math" panose="02040503050406030204" pitchFamily="18" charset="0"/>
                                <a:ea typeface="Cambria Math" panose="02040503050406030204" pitchFamily="18" charset="0"/>
                              </a:rPr>
                              <m:t>𝑑𝑡</m:t>
                            </m:r>
                          </m:den>
                        </m:f>
                        <m:r>
                          <a:rPr lang="en-US" sz="2400" i="1">
                            <a:solidFill>
                              <a:srgbClr val="0000FF"/>
                            </a:solidFill>
                            <a:latin typeface="Cambria Math" panose="02040503050406030204" pitchFamily="18" charset="0"/>
                            <a:ea typeface="Cambria Math" panose="02040503050406030204" pitchFamily="18" charset="0"/>
                          </a:rPr>
                          <m:t>=</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𝐹</m:t>
                            </m:r>
                          </m:e>
                          <m:sub>
                            <m:r>
                              <a:rPr lang="pl-PL" sz="2400" b="0" i="1" smtClean="0">
                                <a:solidFill>
                                  <a:srgbClr val="0000FF"/>
                                </a:solidFill>
                                <a:latin typeface="Cambria Math" panose="02040503050406030204" pitchFamily="18" charset="0"/>
                                <a:ea typeface="Cambria Math" panose="02040503050406030204" pitchFamily="18" charset="0"/>
                              </a:rPr>
                              <m:t>𝑘</m:t>
                            </m:r>
                          </m:sub>
                        </m:sSub>
                        <m:r>
                          <a:rPr lang="pl-PL" sz="2400" b="0" i="1" smtClean="0">
                            <a:solidFill>
                              <a:srgbClr val="0000FF"/>
                            </a:solidFill>
                            <a:latin typeface="Cambria Math" panose="02040503050406030204" pitchFamily="18" charset="0"/>
                            <a:ea typeface="Cambria Math" panose="02040503050406030204" pitchFamily="18" charset="0"/>
                          </a:rPr>
                          <m:t> </m:t>
                        </m:r>
                        <m:r>
                          <a:rPr lang="pl-PL" sz="2400" i="1">
                            <a:solidFill>
                              <a:srgbClr val="0000FF"/>
                            </a:solidFill>
                            <a:latin typeface="Cambria Math" panose="02040503050406030204" pitchFamily="18" charset="0"/>
                            <a:ea typeface="Cambria Math" panose="02040503050406030204" pitchFamily="18" charset="0"/>
                          </a:rPr>
                          <m:t>(</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𝑠</m:t>
                            </m:r>
                          </m:e>
                          <m:sub>
                            <m:r>
                              <a:rPr lang="pl-PL" sz="2400" i="1">
                                <a:solidFill>
                                  <a:srgbClr val="0000FF"/>
                                </a:solidFill>
                                <a:latin typeface="Cambria Math" panose="02040503050406030204" pitchFamily="18" charset="0"/>
                                <a:ea typeface="Cambria Math" panose="02040503050406030204" pitchFamily="18" charset="0"/>
                              </a:rPr>
                              <m:t>𝑘</m:t>
                            </m:r>
                          </m:sub>
                        </m:sSub>
                        <m:r>
                          <a:rPr lang="pl-PL" sz="2400" i="1">
                            <a:solidFill>
                              <a:srgbClr val="0000FF"/>
                            </a:solidFill>
                            <a:latin typeface="Cambria Math" panose="02040503050406030204" pitchFamily="18" charset="0"/>
                            <a:ea typeface="Cambria Math" panose="02040503050406030204" pitchFamily="18" charset="0"/>
                          </a:rPr>
                          <m:t>,</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𝑒</m:t>
                            </m:r>
                          </m:e>
                          <m:sub>
                            <m:r>
                              <a:rPr lang="pl-PL" sz="2400" i="1">
                                <a:solidFill>
                                  <a:srgbClr val="0000FF"/>
                                </a:solidFill>
                                <a:latin typeface="Cambria Math" panose="02040503050406030204" pitchFamily="18" charset="0"/>
                                <a:ea typeface="Cambria Math" panose="02040503050406030204" pitchFamily="18" charset="0"/>
                              </a:rPr>
                              <m:t>𝑘</m:t>
                            </m:r>
                          </m:sub>
                        </m:sSub>
                        <m:r>
                          <a:rPr lang="pl-PL" sz="2400" i="1">
                            <a:solidFill>
                              <a:srgbClr val="0000FF"/>
                            </a:solidFill>
                            <a:latin typeface="Cambria Math" panose="02040503050406030204" pitchFamily="18" charset="0"/>
                            <a:ea typeface="Cambria Math" panose="02040503050406030204" pitchFamily="18" charset="0"/>
                          </a:rPr>
                          <m:t>,</m:t>
                        </m:r>
                        <m:r>
                          <a:rPr lang="pl-PL" sz="2400" i="1">
                            <a:solidFill>
                              <a:srgbClr val="0000FF"/>
                            </a:solidFill>
                            <a:latin typeface="Cambria Math" panose="02040503050406030204" pitchFamily="18" charset="0"/>
                            <a:ea typeface="Cambria Math" panose="02040503050406030204" pitchFamily="18" charset="0"/>
                          </a:rPr>
                          <m:t>𝑡</m:t>
                        </m:r>
                        <m:r>
                          <a:rPr lang="pl-PL" sz="2400" i="1">
                            <a:solidFill>
                              <a:srgbClr val="0000FF"/>
                            </a:solidFill>
                            <a:latin typeface="Cambria Math" panose="02040503050406030204" pitchFamily="18" charset="0"/>
                            <a:ea typeface="Cambria Math" panose="02040503050406030204" pitchFamily="18" charset="0"/>
                          </a:rPr>
                          <m:t>)</m:t>
                        </m:r>
                      </m:oMath>
                    </a14:m>
                    <a:endParaRPr lang="pl-PL" sz="2400" dirty="0">
                      <a:solidFill>
                        <a:srgbClr val="0000FF"/>
                      </a:solidFill>
                      <a:latin typeface="Cambria Math" panose="02040503050406030204" pitchFamily="18" charset="0"/>
                      <a:ea typeface="Cambria Math" panose="02040503050406030204" pitchFamily="18" charset="0"/>
                    </a:endParaRPr>
                  </a:p>
                  <a:p>
                    <a:endParaRPr lang="pl-PL" sz="1800" dirty="0">
                      <a:solidFill>
                        <a:srgbClr val="0000FF"/>
                      </a:solidFill>
                    </a:endParaRPr>
                  </a:p>
                </p:txBody>
              </p:sp>
            </mc:Choice>
            <mc:Fallback xmlns="">
              <p:sp>
                <p:nvSpPr>
                  <p:cNvPr id="28" name="pole tekstowe 27"/>
                  <p:cNvSpPr txBox="1">
                    <a:spLocks noRot="1" noChangeAspect="1" noMove="1" noResize="1" noEditPoints="1" noAdjustHandles="1" noChangeArrowheads="1" noChangeShapeType="1" noTextEdit="1"/>
                  </p:cNvSpPr>
                  <p:nvPr/>
                </p:nvSpPr>
                <p:spPr>
                  <a:xfrm>
                    <a:off x="341308" y="4385389"/>
                    <a:ext cx="8485499" cy="1318394"/>
                  </a:xfrm>
                  <a:prstGeom prst="rect">
                    <a:avLst/>
                  </a:prstGeom>
                  <a:blipFill>
                    <a:blip r:embed="rId4"/>
                    <a:stretch>
                      <a:fillRect/>
                    </a:stretch>
                  </a:blipFill>
                </p:spPr>
                <p:txBody>
                  <a:bodyPr/>
                  <a:lstStyle/>
                  <a:p>
                    <a:r>
                      <a:rPr lang="en-US">
                        <a:noFill/>
                      </a:rPr>
                      <a:t> </a:t>
                    </a:r>
                  </a:p>
                </p:txBody>
              </p:sp>
            </mc:Fallback>
          </mc:AlternateContent>
          <p:cxnSp>
            <p:nvCxnSpPr>
              <p:cNvPr id="14" name="Łącznik prosty 13"/>
              <p:cNvCxnSpPr/>
              <p:nvPr/>
            </p:nvCxnSpPr>
            <p:spPr>
              <a:xfrm>
                <a:off x="3419872" y="3356992"/>
                <a:ext cx="1296144" cy="5760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Łącznik prosty 29"/>
              <p:cNvCxnSpPr/>
              <p:nvPr/>
            </p:nvCxnSpPr>
            <p:spPr>
              <a:xfrm flipV="1">
                <a:off x="3419872" y="3356992"/>
                <a:ext cx="1296144" cy="5760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pole tekstowe 1"/>
            <p:cNvSpPr txBox="1"/>
            <p:nvPr/>
          </p:nvSpPr>
          <p:spPr>
            <a:xfrm>
              <a:off x="5148064" y="3402482"/>
              <a:ext cx="3456384" cy="1200329"/>
            </a:xfrm>
            <a:prstGeom prst="rect">
              <a:avLst/>
            </a:prstGeom>
            <a:noFill/>
          </p:spPr>
          <p:txBody>
            <a:bodyPr wrap="square" rtlCol="0">
              <a:spAutoFit/>
            </a:bodyPr>
            <a:lstStyle/>
            <a:p>
              <a:r>
                <a:rPr lang="en-US" sz="1800" i="1" dirty="0">
                  <a:solidFill>
                    <a:srgbClr val="0000FF"/>
                  </a:solidFill>
                </a:rPr>
                <a:t>s</a:t>
              </a:r>
              <a:r>
                <a:rPr lang="en-US" sz="1800" dirty="0">
                  <a:solidFill>
                    <a:srgbClr val="0000FF"/>
                  </a:solidFill>
                </a:rPr>
                <a:t> is not defined by </a:t>
              </a:r>
              <a:r>
                <a:rPr lang="en-US" sz="1800" i="1" dirty="0">
                  <a:solidFill>
                    <a:srgbClr val="0000FF"/>
                  </a:solidFill>
                </a:rPr>
                <a:t>s</a:t>
              </a:r>
              <a:r>
                <a:rPr lang="en-US" sz="1800" i="1" baseline="-25000" dirty="0">
                  <a:solidFill>
                    <a:srgbClr val="0000FF"/>
                  </a:solidFill>
                </a:rPr>
                <a:t>1</a:t>
              </a:r>
              <a:r>
                <a:rPr lang="en-US" sz="1800" i="1" dirty="0">
                  <a:solidFill>
                    <a:srgbClr val="0000FF"/>
                  </a:solidFill>
                </a:rPr>
                <a:t> </a:t>
              </a:r>
              <a:r>
                <a:rPr lang="en-US" sz="1800" i="1" baseline="30000" dirty="0">
                  <a:solidFill>
                    <a:srgbClr val="0000FF"/>
                  </a:solidFill>
                </a:rPr>
                <a:t>,…, </a:t>
              </a:r>
              <a:r>
                <a:rPr lang="en-US" sz="1800" i="1" dirty="0" err="1">
                  <a:solidFill>
                    <a:srgbClr val="0000FF"/>
                  </a:solidFill>
                </a:rPr>
                <a:t>s</a:t>
              </a:r>
              <a:r>
                <a:rPr lang="en-US" sz="1800" i="1" baseline="-25000" dirty="0" err="1">
                  <a:solidFill>
                    <a:srgbClr val="0000FF"/>
                  </a:solidFill>
                </a:rPr>
                <a:t>k</a:t>
              </a:r>
              <a:r>
                <a:rPr lang="en-US" sz="1800" i="1" baseline="30000" dirty="0">
                  <a:solidFill>
                    <a:srgbClr val="0000FF"/>
                  </a:solidFill>
                </a:rPr>
                <a:t> </a:t>
              </a:r>
              <a:r>
                <a:rPr lang="en-US" sz="1800" dirty="0">
                  <a:solidFill>
                    <a:srgbClr val="0000FF"/>
                  </a:solidFill>
                </a:rPr>
                <a:t>only</a:t>
              </a:r>
              <a:r>
                <a:rPr lang="en-US" sz="1800" i="1" dirty="0">
                  <a:solidFill>
                    <a:srgbClr val="0000FF"/>
                  </a:solidFill>
                </a:rPr>
                <a:t> </a:t>
              </a:r>
            </a:p>
            <a:p>
              <a:r>
                <a:rPr lang="en-US" sz="1800" i="1" dirty="0">
                  <a:solidFill>
                    <a:srgbClr val="0000FF"/>
                  </a:solidFill>
                </a:rPr>
                <a:t>e</a:t>
              </a:r>
              <a:r>
                <a:rPr lang="en-US" sz="1800" dirty="0">
                  <a:solidFill>
                    <a:srgbClr val="0000FF"/>
                  </a:solidFill>
                </a:rPr>
                <a:t> is not defined by </a:t>
              </a:r>
              <a:r>
                <a:rPr lang="en-US" sz="1800" i="1" dirty="0">
                  <a:solidFill>
                    <a:srgbClr val="0000FF"/>
                  </a:solidFill>
                </a:rPr>
                <a:t>e</a:t>
              </a:r>
              <a:r>
                <a:rPr lang="en-US" sz="1800" i="1" baseline="-25000" dirty="0">
                  <a:solidFill>
                    <a:srgbClr val="0000FF"/>
                  </a:solidFill>
                </a:rPr>
                <a:t>1</a:t>
              </a:r>
              <a:r>
                <a:rPr lang="en-US" sz="1800" i="1" dirty="0">
                  <a:solidFill>
                    <a:srgbClr val="0000FF"/>
                  </a:solidFill>
                </a:rPr>
                <a:t> </a:t>
              </a:r>
              <a:r>
                <a:rPr lang="en-US" sz="1800" i="1" baseline="30000" dirty="0">
                  <a:solidFill>
                    <a:srgbClr val="0000FF"/>
                  </a:solidFill>
                </a:rPr>
                <a:t>,…, </a:t>
              </a:r>
              <a:r>
                <a:rPr lang="en-US" sz="1800" i="1" dirty="0" err="1">
                  <a:solidFill>
                    <a:srgbClr val="0000FF"/>
                  </a:solidFill>
                </a:rPr>
                <a:t>e</a:t>
              </a:r>
              <a:r>
                <a:rPr lang="en-US" sz="1800" i="1" baseline="-25000" dirty="0" err="1">
                  <a:solidFill>
                    <a:srgbClr val="0000FF"/>
                  </a:solidFill>
                </a:rPr>
                <a:t>k</a:t>
              </a:r>
              <a:r>
                <a:rPr lang="en-US" sz="1800" i="1" baseline="-25000" dirty="0">
                  <a:solidFill>
                    <a:srgbClr val="0000FF"/>
                  </a:solidFill>
                </a:rPr>
                <a:t> </a:t>
              </a:r>
              <a:r>
                <a:rPr lang="en-US" sz="1800" dirty="0">
                  <a:solidFill>
                    <a:srgbClr val="0000FF"/>
                  </a:solidFill>
                </a:rPr>
                <a:t>only</a:t>
              </a:r>
              <a:r>
                <a:rPr lang="en-US" sz="1800" i="1" dirty="0">
                  <a:solidFill>
                    <a:srgbClr val="0000FF"/>
                  </a:solidFill>
                </a:rPr>
                <a:t> </a:t>
              </a:r>
              <a:endParaRPr lang="en-US" sz="1800" baseline="30000" dirty="0">
                <a:solidFill>
                  <a:srgbClr val="0000FF"/>
                </a:solidFill>
              </a:endParaRPr>
            </a:p>
            <a:p>
              <a:r>
                <a:rPr lang="en-US" sz="1800" i="1" dirty="0">
                  <a:solidFill>
                    <a:srgbClr val="0000FF"/>
                  </a:solidFill>
                </a:rPr>
                <a:t>H</a:t>
              </a:r>
              <a:r>
                <a:rPr lang="en-US" sz="1800" i="1" dirty="0"/>
                <a:t> </a:t>
              </a:r>
              <a:r>
                <a:rPr lang="en-US" sz="1800" dirty="0">
                  <a:solidFill>
                    <a:srgbClr val="0000FF"/>
                  </a:solidFill>
                </a:rPr>
                <a:t>is not defined by </a:t>
              </a:r>
              <a:r>
                <a:rPr lang="en-US" sz="1800" i="1" dirty="0">
                  <a:solidFill>
                    <a:srgbClr val="0000FF"/>
                  </a:solidFill>
                </a:rPr>
                <a:t>H</a:t>
              </a:r>
              <a:r>
                <a:rPr lang="en-US" sz="1800" i="1" baseline="-25000" dirty="0">
                  <a:solidFill>
                    <a:srgbClr val="0000FF"/>
                  </a:solidFill>
                </a:rPr>
                <a:t>1</a:t>
              </a:r>
              <a:r>
                <a:rPr lang="en-US" sz="1800" i="1" dirty="0">
                  <a:solidFill>
                    <a:srgbClr val="0000FF"/>
                  </a:solidFill>
                </a:rPr>
                <a:t> </a:t>
              </a:r>
              <a:r>
                <a:rPr lang="en-US" sz="1800" i="1" baseline="30000" dirty="0">
                  <a:solidFill>
                    <a:srgbClr val="0000FF"/>
                  </a:solidFill>
                </a:rPr>
                <a:t>,…, </a:t>
              </a:r>
              <a:r>
                <a:rPr lang="en-US" sz="1800" i="1" dirty="0" err="1">
                  <a:solidFill>
                    <a:srgbClr val="0000FF"/>
                  </a:solidFill>
                </a:rPr>
                <a:t>H</a:t>
              </a:r>
              <a:r>
                <a:rPr lang="en-US" sz="1800" i="1" baseline="-25000" dirty="0" err="1">
                  <a:solidFill>
                    <a:srgbClr val="0000FF"/>
                  </a:solidFill>
                </a:rPr>
                <a:t>k</a:t>
              </a:r>
              <a:r>
                <a:rPr lang="en-US" sz="1800" i="1" baseline="30000" dirty="0">
                  <a:solidFill>
                    <a:srgbClr val="0000FF"/>
                  </a:solidFill>
                </a:rPr>
                <a:t> </a:t>
              </a:r>
              <a:r>
                <a:rPr lang="en-US" sz="1800" dirty="0">
                  <a:solidFill>
                    <a:srgbClr val="0000FF"/>
                  </a:solidFill>
                </a:rPr>
                <a:t>only</a:t>
              </a:r>
              <a:endParaRPr lang="en-US" sz="1800" i="1" baseline="30000" dirty="0">
                <a:solidFill>
                  <a:srgbClr val="0000FF"/>
                </a:solidFill>
              </a:endParaRPr>
            </a:p>
            <a:p>
              <a:r>
                <a:rPr lang="en-US" sz="1800" i="1" dirty="0"/>
                <a:t>F </a:t>
              </a:r>
              <a:r>
                <a:rPr lang="en-US" sz="1800" dirty="0">
                  <a:solidFill>
                    <a:srgbClr val="0000FF"/>
                  </a:solidFill>
                </a:rPr>
                <a:t>is not defined by </a:t>
              </a:r>
              <a:r>
                <a:rPr lang="en-US" sz="1800" i="1" dirty="0">
                  <a:solidFill>
                    <a:srgbClr val="0000FF"/>
                  </a:solidFill>
                </a:rPr>
                <a:t>F</a:t>
              </a:r>
              <a:r>
                <a:rPr lang="en-US" sz="1800" i="1" baseline="-25000" dirty="0">
                  <a:solidFill>
                    <a:srgbClr val="0000FF"/>
                  </a:solidFill>
                </a:rPr>
                <a:t>1</a:t>
              </a:r>
              <a:r>
                <a:rPr lang="en-US" sz="1800" i="1" dirty="0">
                  <a:solidFill>
                    <a:srgbClr val="0000FF"/>
                  </a:solidFill>
                </a:rPr>
                <a:t> </a:t>
              </a:r>
              <a:r>
                <a:rPr lang="en-US" sz="1800" i="1" baseline="30000" dirty="0">
                  <a:solidFill>
                    <a:srgbClr val="0000FF"/>
                  </a:solidFill>
                </a:rPr>
                <a:t>,…, </a:t>
              </a:r>
              <a:r>
                <a:rPr lang="en-US" sz="1800" i="1" dirty="0" err="1">
                  <a:solidFill>
                    <a:srgbClr val="0000FF"/>
                  </a:solidFill>
                </a:rPr>
                <a:t>F</a:t>
              </a:r>
              <a:r>
                <a:rPr lang="en-US" sz="1800" i="1" baseline="-25000" dirty="0" err="1">
                  <a:solidFill>
                    <a:srgbClr val="0000FF"/>
                  </a:solidFill>
                </a:rPr>
                <a:t>k</a:t>
              </a:r>
              <a:r>
                <a:rPr lang="en-US" sz="1800" i="1" baseline="30000" dirty="0">
                  <a:solidFill>
                    <a:srgbClr val="0000FF"/>
                  </a:solidFill>
                </a:rPr>
                <a:t>  </a:t>
              </a:r>
              <a:r>
                <a:rPr lang="en-US" sz="1800" dirty="0">
                  <a:solidFill>
                    <a:srgbClr val="0000FF"/>
                  </a:solidFill>
                </a:rPr>
                <a:t>only</a:t>
              </a:r>
              <a:endParaRPr lang="en-US" sz="1800" i="1" baseline="30000" dirty="0">
                <a:solidFill>
                  <a:srgbClr val="0000FF"/>
                </a:solidFill>
              </a:endParaRPr>
            </a:p>
          </p:txBody>
        </p:sp>
      </p:grpSp>
    </p:spTree>
    <p:extLst>
      <p:ext uri="{BB962C8B-B14F-4D97-AF65-F5344CB8AC3E}">
        <p14:creationId xmlns:p14="http://schemas.microsoft.com/office/powerpoint/2010/main" val="29810637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7E1E2F2-DCCC-9518-4C65-7AB389FCDA27}"/>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5D6E1AC-B974-D575-C14B-A236257DD7F0}"/>
              </a:ext>
            </a:extLst>
          </p:cNvPr>
          <p:cNvSpPr txBox="1">
            <a:spLocks noChangeArrowheads="1"/>
          </p:cNvSpPr>
          <p:nvPr/>
        </p:nvSpPr>
        <p:spPr bwMode="auto">
          <a:xfrm>
            <a:off x="-35496" y="103277"/>
            <a:ext cx="9144000" cy="10532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400" b="1">
                <a:latin typeface="+mn-lt"/>
              </a:rPr>
              <a:t>ENCODING INFORMATION FROM INFORMATION GRANULES INTO PHYSICAL OBJECTS: </a:t>
            </a:r>
          </a:p>
          <a:p>
            <a:pPr eaLnBrk="1" hangingPunct="1">
              <a:defRPr/>
            </a:pPr>
            <a:r>
              <a:rPr lang="pl-PL" sz="2400" b="1">
                <a:latin typeface="+mn-lt"/>
              </a:rPr>
              <a:t>EXAMPLE</a:t>
            </a:r>
            <a:endParaRPr lang="en-US" sz="2400" b="1">
              <a:latin typeface="+mn-lt"/>
            </a:endParaRPr>
          </a:p>
        </p:txBody>
      </p:sp>
      <p:sp>
        <p:nvSpPr>
          <p:cNvPr id="2" name="Symbol zastępczy numeru slajdu 1">
            <a:extLst>
              <a:ext uri="{FF2B5EF4-FFF2-40B4-BE49-F238E27FC236}">
                <a16:creationId xmlns="" xmlns:a16="http://schemas.microsoft.com/office/drawing/2014/main" id="{5D31017D-CABF-C27D-3602-53C8F53EE4CE}"/>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90</a:t>
            </a:fld>
            <a:endParaRPr lang="pl-PL"/>
          </a:p>
        </p:txBody>
      </p:sp>
      <p:grpSp>
        <p:nvGrpSpPr>
          <p:cNvPr id="5" name="Grupa 4">
            <a:extLst>
              <a:ext uri="{FF2B5EF4-FFF2-40B4-BE49-F238E27FC236}">
                <a16:creationId xmlns="" xmlns:a16="http://schemas.microsoft.com/office/drawing/2014/main" id="{F967A85B-9186-5165-812D-FDDD0AE959A3}"/>
              </a:ext>
            </a:extLst>
          </p:cNvPr>
          <p:cNvGrpSpPr/>
          <p:nvPr/>
        </p:nvGrpSpPr>
        <p:grpSpPr>
          <a:xfrm>
            <a:off x="412792" y="1700808"/>
            <a:ext cx="8352929" cy="4223723"/>
            <a:chOff x="569115" y="1679213"/>
            <a:chExt cx="8352929" cy="4223723"/>
          </a:xfrm>
        </p:grpSpPr>
        <p:sp>
          <p:nvSpPr>
            <p:cNvPr id="3" name="pole tekstowe 2">
              <a:extLst>
                <a:ext uri="{FF2B5EF4-FFF2-40B4-BE49-F238E27FC236}">
                  <a16:creationId xmlns="" xmlns:a16="http://schemas.microsoft.com/office/drawing/2014/main" id="{4283574D-862B-E498-D500-5FAB563A32D7}"/>
                </a:ext>
              </a:extLst>
            </p:cNvPr>
            <p:cNvSpPr txBox="1"/>
            <p:nvPr/>
          </p:nvSpPr>
          <p:spPr>
            <a:xfrm>
              <a:off x="1547664" y="1698747"/>
              <a:ext cx="3816424" cy="400110"/>
            </a:xfrm>
            <a:prstGeom prst="rect">
              <a:avLst/>
            </a:prstGeom>
            <a:noFill/>
          </p:spPr>
          <p:txBody>
            <a:bodyPr wrap="square" rtlCol="0">
              <a:spAutoFit/>
            </a:bodyPr>
            <a:lstStyle/>
            <a:p>
              <a:r>
                <a:rPr lang="en-US" sz="2000" noProof="0"/>
                <a:t>phone number=999, action = on</a:t>
              </a:r>
            </a:p>
          </p:txBody>
        </p:sp>
        <p:sp>
          <p:nvSpPr>
            <p:cNvPr id="6" name="pole tekstowe 5">
              <a:extLst>
                <a:ext uri="{FF2B5EF4-FFF2-40B4-BE49-F238E27FC236}">
                  <a16:creationId xmlns="" xmlns:a16="http://schemas.microsoft.com/office/drawing/2014/main" id="{DEAEE9DA-50C6-5DAC-9DEC-9060B284F696}"/>
                </a:ext>
              </a:extLst>
            </p:cNvPr>
            <p:cNvSpPr txBox="1"/>
            <p:nvPr/>
          </p:nvSpPr>
          <p:spPr>
            <a:xfrm>
              <a:off x="1413105" y="1679213"/>
              <a:ext cx="3906130" cy="475134"/>
            </a:xfrm>
            <a:prstGeom prst="rect">
              <a:avLst/>
            </a:prstGeom>
            <a:noFill/>
            <a:ln w="19050">
              <a:solidFill>
                <a:schemeClr val="tx1"/>
              </a:solidFill>
            </a:ln>
          </p:spPr>
          <p:txBody>
            <a:bodyPr wrap="square" rtlCol="0">
              <a:spAutoFit/>
            </a:bodyPr>
            <a:lstStyle/>
            <a:p>
              <a:endParaRPr lang="pl-PL"/>
            </a:p>
          </p:txBody>
        </p:sp>
        <p:sp>
          <p:nvSpPr>
            <p:cNvPr id="7" name="Strzałka: w dół 6">
              <a:extLst>
                <a:ext uri="{FF2B5EF4-FFF2-40B4-BE49-F238E27FC236}">
                  <a16:creationId xmlns="" xmlns:a16="http://schemas.microsoft.com/office/drawing/2014/main" id="{8B9BAA82-DEE4-B781-2470-4F659BE144F8}"/>
                </a:ext>
              </a:extLst>
            </p:cNvPr>
            <p:cNvSpPr/>
            <p:nvPr/>
          </p:nvSpPr>
          <p:spPr>
            <a:xfrm>
              <a:off x="3084984" y="2172434"/>
              <a:ext cx="648072" cy="9162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Dowolny kształt: kształt 7">
              <a:extLst>
                <a:ext uri="{FF2B5EF4-FFF2-40B4-BE49-F238E27FC236}">
                  <a16:creationId xmlns="" xmlns:a16="http://schemas.microsoft.com/office/drawing/2014/main" id="{05695F51-9A99-CFE4-8618-422DECA261A8}"/>
                </a:ext>
              </a:extLst>
            </p:cNvPr>
            <p:cNvSpPr/>
            <p:nvPr/>
          </p:nvSpPr>
          <p:spPr>
            <a:xfrm>
              <a:off x="2146193" y="3020037"/>
              <a:ext cx="2439955" cy="2192570"/>
            </a:xfrm>
            <a:custGeom>
              <a:avLst/>
              <a:gdLst>
                <a:gd name="connsiteX0" fmla="*/ 655983 w 2295939"/>
                <a:gd name="connsiteY0" fmla="*/ 0 h 1908313"/>
                <a:gd name="connsiteX1" fmla="*/ 655983 w 2295939"/>
                <a:gd name="connsiteY1" fmla="*/ 0 h 1908313"/>
                <a:gd name="connsiteX2" fmla="*/ 1093305 w 2295939"/>
                <a:gd name="connsiteY2" fmla="*/ 69574 h 1908313"/>
                <a:gd name="connsiteX3" fmla="*/ 1679713 w 2295939"/>
                <a:gd name="connsiteY3" fmla="*/ 139148 h 1908313"/>
                <a:gd name="connsiteX4" fmla="*/ 2007705 w 2295939"/>
                <a:gd name="connsiteY4" fmla="*/ 417444 h 1908313"/>
                <a:gd name="connsiteX5" fmla="*/ 2126974 w 2295939"/>
                <a:gd name="connsiteY5" fmla="*/ 536713 h 1908313"/>
                <a:gd name="connsiteX6" fmla="*/ 2236305 w 2295939"/>
                <a:gd name="connsiteY6" fmla="*/ 665922 h 1908313"/>
                <a:gd name="connsiteX7" fmla="*/ 2286000 w 2295939"/>
                <a:gd name="connsiteY7" fmla="*/ 834887 h 1908313"/>
                <a:gd name="connsiteX8" fmla="*/ 2295939 w 2295939"/>
                <a:gd name="connsiteY8" fmla="*/ 864704 h 1908313"/>
                <a:gd name="connsiteX9" fmla="*/ 2276061 w 2295939"/>
                <a:gd name="connsiteY9" fmla="*/ 1172818 h 1908313"/>
                <a:gd name="connsiteX10" fmla="*/ 2017644 w 2295939"/>
                <a:gd name="connsiteY10" fmla="*/ 1411357 h 1908313"/>
                <a:gd name="connsiteX11" fmla="*/ 1172818 w 2295939"/>
                <a:gd name="connsiteY11" fmla="*/ 1848678 h 1908313"/>
                <a:gd name="connsiteX12" fmla="*/ 874644 w 2295939"/>
                <a:gd name="connsiteY12" fmla="*/ 1908313 h 1908313"/>
                <a:gd name="connsiteX13" fmla="*/ 655983 w 2295939"/>
                <a:gd name="connsiteY13" fmla="*/ 1868557 h 1908313"/>
                <a:gd name="connsiteX14" fmla="*/ 79513 w 2295939"/>
                <a:gd name="connsiteY14" fmla="*/ 1550504 h 1908313"/>
                <a:gd name="connsiteX15" fmla="*/ 0 w 2295939"/>
                <a:gd name="connsiteY15" fmla="*/ 1451113 h 1908313"/>
                <a:gd name="connsiteX16" fmla="*/ 437322 w 2295939"/>
                <a:gd name="connsiteY16" fmla="*/ 1262270 h 1908313"/>
                <a:gd name="connsiteX17" fmla="*/ 626166 w 2295939"/>
                <a:gd name="connsiteY17" fmla="*/ 1232452 h 1908313"/>
                <a:gd name="connsiteX18" fmla="*/ 675861 w 2295939"/>
                <a:gd name="connsiteY18" fmla="*/ 934278 h 1908313"/>
                <a:gd name="connsiteX19" fmla="*/ 347870 w 2295939"/>
                <a:gd name="connsiteY19" fmla="*/ 715618 h 1908313"/>
                <a:gd name="connsiteX20" fmla="*/ 248479 w 2295939"/>
                <a:gd name="connsiteY20" fmla="*/ 665922 h 1908313"/>
                <a:gd name="connsiteX21" fmla="*/ 69574 w 2295939"/>
                <a:gd name="connsiteY21" fmla="*/ 516835 h 1908313"/>
                <a:gd name="connsiteX22" fmla="*/ 49696 w 2295939"/>
                <a:gd name="connsiteY22" fmla="*/ 467139 h 1908313"/>
                <a:gd name="connsiteX23" fmla="*/ 89452 w 2295939"/>
                <a:gd name="connsiteY23" fmla="*/ 367748 h 1908313"/>
                <a:gd name="connsiteX24" fmla="*/ 178905 w 2295939"/>
                <a:gd name="connsiteY24" fmla="*/ 258418 h 1908313"/>
                <a:gd name="connsiteX25" fmla="*/ 238539 w 2295939"/>
                <a:gd name="connsiteY25" fmla="*/ 198783 h 1908313"/>
                <a:gd name="connsiteX26" fmla="*/ 278296 w 2295939"/>
                <a:gd name="connsiteY26" fmla="*/ 159026 h 1908313"/>
                <a:gd name="connsiteX27" fmla="*/ 318052 w 2295939"/>
                <a:gd name="connsiteY27" fmla="*/ 139148 h 1908313"/>
                <a:gd name="connsiteX28" fmla="*/ 467139 w 2295939"/>
                <a:gd name="connsiteY28" fmla="*/ 49696 h 1908313"/>
                <a:gd name="connsiteX29" fmla="*/ 536713 w 2295939"/>
                <a:gd name="connsiteY29" fmla="*/ 9939 h 1908313"/>
                <a:gd name="connsiteX30" fmla="*/ 655983 w 2295939"/>
                <a:gd name="connsiteY30" fmla="*/ 0 h 190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95939" h="1908313">
                  <a:moveTo>
                    <a:pt x="655983" y="0"/>
                  </a:moveTo>
                  <a:lnTo>
                    <a:pt x="655983" y="0"/>
                  </a:lnTo>
                  <a:cubicBezTo>
                    <a:pt x="1141837" y="40487"/>
                    <a:pt x="663674" y="-12260"/>
                    <a:pt x="1093305" y="69574"/>
                  </a:cubicBezTo>
                  <a:cubicBezTo>
                    <a:pt x="1210211" y="91842"/>
                    <a:pt x="1614145" y="132060"/>
                    <a:pt x="1679713" y="139148"/>
                  </a:cubicBezTo>
                  <a:cubicBezTo>
                    <a:pt x="1860010" y="229295"/>
                    <a:pt x="1745251" y="162083"/>
                    <a:pt x="2007705" y="417444"/>
                  </a:cubicBezTo>
                  <a:cubicBezTo>
                    <a:pt x="2048002" y="456652"/>
                    <a:pt x="2087218" y="496957"/>
                    <a:pt x="2126974" y="536713"/>
                  </a:cubicBezTo>
                  <a:cubicBezTo>
                    <a:pt x="2171777" y="581516"/>
                    <a:pt x="2216937" y="607819"/>
                    <a:pt x="2236305" y="665922"/>
                  </a:cubicBezTo>
                  <a:cubicBezTo>
                    <a:pt x="2254870" y="721616"/>
                    <a:pt x="2269131" y="778656"/>
                    <a:pt x="2286000" y="834887"/>
                  </a:cubicBezTo>
                  <a:cubicBezTo>
                    <a:pt x="2289010" y="844922"/>
                    <a:pt x="2292626" y="854765"/>
                    <a:pt x="2295939" y="864704"/>
                  </a:cubicBezTo>
                  <a:cubicBezTo>
                    <a:pt x="2289313" y="967409"/>
                    <a:pt x="2308607" y="1075181"/>
                    <a:pt x="2276061" y="1172818"/>
                  </a:cubicBezTo>
                  <a:cubicBezTo>
                    <a:pt x="2257025" y="1229927"/>
                    <a:pt x="2070698" y="1377984"/>
                    <a:pt x="2017644" y="1411357"/>
                  </a:cubicBezTo>
                  <a:cubicBezTo>
                    <a:pt x="1737067" y="1587849"/>
                    <a:pt x="1487192" y="1748650"/>
                    <a:pt x="1172818" y="1848678"/>
                  </a:cubicBezTo>
                  <a:cubicBezTo>
                    <a:pt x="1076230" y="1879411"/>
                    <a:pt x="974035" y="1888435"/>
                    <a:pt x="874644" y="1908313"/>
                  </a:cubicBezTo>
                  <a:cubicBezTo>
                    <a:pt x="801757" y="1895061"/>
                    <a:pt x="727966" y="1886066"/>
                    <a:pt x="655983" y="1868557"/>
                  </a:cubicBezTo>
                  <a:cubicBezTo>
                    <a:pt x="465709" y="1822274"/>
                    <a:pt x="171058" y="1664934"/>
                    <a:pt x="79513" y="1550504"/>
                  </a:cubicBezTo>
                  <a:lnTo>
                    <a:pt x="0" y="1451113"/>
                  </a:lnTo>
                  <a:cubicBezTo>
                    <a:pt x="178078" y="1224469"/>
                    <a:pt x="50204" y="1321827"/>
                    <a:pt x="437322" y="1262270"/>
                  </a:cubicBezTo>
                  <a:lnTo>
                    <a:pt x="626166" y="1232452"/>
                  </a:lnTo>
                  <a:cubicBezTo>
                    <a:pt x="741064" y="1155853"/>
                    <a:pt x="746114" y="1176971"/>
                    <a:pt x="675861" y="934278"/>
                  </a:cubicBezTo>
                  <a:cubicBezTo>
                    <a:pt x="636814" y="799387"/>
                    <a:pt x="441637" y="758239"/>
                    <a:pt x="347870" y="715618"/>
                  </a:cubicBezTo>
                  <a:cubicBezTo>
                    <a:pt x="314149" y="700290"/>
                    <a:pt x="279299" y="686469"/>
                    <a:pt x="248479" y="665922"/>
                  </a:cubicBezTo>
                  <a:cubicBezTo>
                    <a:pt x="149557" y="599974"/>
                    <a:pt x="133579" y="580838"/>
                    <a:pt x="69574" y="516835"/>
                  </a:cubicBezTo>
                  <a:cubicBezTo>
                    <a:pt x="62948" y="500270"/>
                    <a:pt x="47338" y="484824"/>
                    <a:pt x="49696" y="467139"/>
                  </a:cubicBezTo>
                  <a:cubicBezTo>
                    <a:pt x="54412" y="431770"/>
                    <a:pt x="72833" y="399324"/>
                    <a:pt x="89452" y="367748"/>
                  </a:cubicBezTo>
                  <a:cubicBezTo>
                    <a:pt x="134223" y="282683"/>
                    <a:pt x="126433" y="293398"/>
                    <a:pt x="178905" y="258418"/>
                  </a:cubicBezTo>
                  <a:cubicBezTo>
                    <a:pt x="240073" y="176859"/>
                    <a:pt x="177500" y="251102"/>
                    <a:pt x="238539" y="198783"/>
                  </a:cubicBezTo>
                  <a:cubicBezTo>
                    <a:pt x="252769" y="186586"/>
                    <a:pt x="263303" y="170271"/>
                    <a:pt x="278296" y="159026"/>
                  </a:cubicBezTo>
                  <a:cubicBezTo>
                    <a:pt x="290149" y="150136"/>
                    <a:pt x="305230" y="146571"/>
                    <a:pt x="318052" y="139148"/>
                  </a:cubicBezTo>
                  <a:cubicBezTo>
                    <a:pt x="368207" y="110111"/>
                    <a:pt x="415303" y="75614"/>
                    <a:pt x="467139" y="49696"/>
                  </a:cubicBezTo>
                  <a:cubicBezTo>
                    <a:pt x="517580" y="24476"/>
                    <a:pt x="494568" y="38037"/>
                    <a:pt x="536713" y="9939"/>
                  </a:cubicBezTo>
                  <a:lnTo>
                    <a:pt x="655983" y="0"/>
                  </a:lnTo>
                  <a:close/>
                </a:path>
              </a:pathLst>
            </a:cu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górę i w dół 8">
              <a:extLst>
                <a:ext uri="{FF2B5EF4-FFF2-40B4-BE49-F238E27FC236}">
                  <a16:creationId xmlns="" xmlns:a16="http://schemas.microsoft.com/office/drawing/2014/main" id="{44FC80A6-6CE5-BF42-4DE6-E740C900A10D}"/>
                </a:ext>
              </a:extLst>
            </p:cNvPr>
            <p:cNvSpPr/>
            <p:nvPr/>
          </p:nvSpPr>
          <p:spPr>
            <a:xfrm rot="1749125">
              <a:off x="2002177" y="4824713"/>
              <a:ext cx="288032" cy="648072"/>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 xmlns:a16="http://schemas.microsoft.com/office/drawing/2014/main" id="{32FA3709-E302-EFCF-7CC8-29405273D6CE}"/>
                </a:ext>
              </a:extLst>
            </p:cNvPr>
            <p:cNvSpPr txBox="1"/>
            <p:nvPr/>
          </p:nvSpPr>
          <p:spPr>
            <a:xfrm>
              <a:off x="569115" y="5471914"/>
              <a:ext cx="3767541" cy="400110"/>
            </a:xfrm>
            <a:prstGeom prst="rect">
              <a:avLst/>
            </a:prstGeom>
            <a:noFill/>
          </p:spPr>
          <p:txBody>
            <a:bodyPr wrap="square" rtlCol="0">
              <a:spAutoFit/>
            </a:bodyPr>
            <a:lstStyle/>
            <a:p>
              <a:r>
                <a:rPr lang="en-US" sz="2000" noProof="0"/>
                <a:t>customer with </a:t>
              </a:r>
              <a:r>
                <a:rPr lang="pl-PL" sz="2000" noProof="0"/>
                <a:t>the </a:t>
              </a:r>
              <a:r>
                <a:rPr lang="en-US" sz="2000" noProof="0"/>
                <a:t>number 999</a:t>
              </a:r>
            </a:p>
          </p:txBody>
        </p:sp>
        <p:sp>
          <p:nvSpPr>
            <p:cNvPr id="12" name="pole tekstowe 11">
              <a:extLst>
                <a:ext uri="{FF2B5EF4-FFF2-40B4-BE49-F238E27FC236}">
                  <a16:creationId xmlns="" xmlns:a16="http://schemas.microsoft.com/office/drawing/2014/main" id="{5385EF54-0B44-4569-0A79-B64AD7310BCC}"/>
                </a:ext>
              </a:extLst>
            </p:cNvPr>
            <p:cNvSpPr txBox="1"/>
            <p:nvPr/>
          </p:nvSpPr>
          <p:spPr>
            <a:xfrm>
              <a:off x="569115" y="5427802"/>
              <a:ext cx="3583144" cy="475134"/>
            </a:xfrm>
            <a:prstGeom prst="rect">
              <a:avLst/>
            </a:prstGeom>
            <a:noFill/>
            <a:ln w="19050">
              <a:solidFill>
                <a:schemeClr val="tx1"/>
              </a:solidFill>
            </a:ln>
          </p:spPr>
          <p:txBody>
            <a:bodyPr wrap="square" rtlCol="0">
              <a:spAutoFit/>
            </a:bodyPr>
            <a:lstStyle/>
            <a:p>
              <a:endParaRPr lang="pl-PL"/>
            </a:p>
          </p:txBody>
        </p:sp>
        <p:sp>
          <p:nvSpPr>
            <p:cNvPr id="13" name="pole tekstowe 12">
              <a:extLst>
                <a:ext uri="{FF2B5EF4-FFF2-40B4-BE49-F238E27FC236}">
                  <a16:creationId xmlns="" xmlns:a16="http://schemas.microsoft.com/office/drawing/2014/main" id="{9AB29FDA-7680-1C2A-9BDF-2F95AEFCEEF3}"/>
                </a:ext>
              </a:extLst>
            </p:cNvPr>
            <p:cNvSpPr txBox="1"/>
            <p:nvPr/>
          </p:nvSpPr>
          <p:spPr>
            <a:xfrm>
              <a:off x="3809476" y="2173178"/>
              <a:ext cx="5112568" cy="1015663"/>
            </a:xfrm>
            <a:prstGeom prst="rect">
              <a:avLst/>
            </a:prstGeom>
            <a:noFill/>
          </p:spPr>
          <p:txBody>
            <a:bodyPr wrap="square" rtlCol="0">
              <a:spAutoFit/>
            </a:bodyPr>
            <a:lstStyle/>
            <a:p>
              <a:r>
                <a:rPr lang="en-US" sz="2000" noProof="0"/>
                <a:t>generation of signal for cellular network providing connection with the customer with num</a:t>
              </a:r>
              <a:r>
                <a:rPr lang="pl-PL" sz="2000" noProof="0"/>
                <a:t>b</a:t>
              </a:r>
              <a:r>
                <a:rPr lang="en-US" sz="2000" noProof="0"/>
                <a:t>er 999</a:t>
              </a:r>
            </a:p>
          </p:txBody>
        </p:sp>
        <p:sp>
          <p:nvSpPr>
            <p:cNvPr id="14" name="pole tekstowe 13">
              <a:extLst>
                <a:ext uri="{FF2B5EF4-FFF2-40B4-BE49-F238E27FC236}">
                  <a16:creationId xmlns="" xmlns:a16="http://schemas.microsoft.com/office/drawing/2014/main" id="{FE2CAF80-3AD8-DE21-D7AB-EF22580BDE19}"/>
                </a:ext>
              </a:extLst>
            </p:cNvPr>
            <p:cNvSpPr txBox="1"/>
            <p:nvPr/>
          </p:nvSpPr>
          <p:spPr>
            <a:xfrm>
              <a:off x="2884326" y="3476086"/>
              <a:ext cx="1452330" cy="830997"/>
            </a:xfrm>
            <a:prstGeom prst="rect">
              <a:avLst/>
            </a:prstGeom>
            <a:noFill/>
          </p:spPr>
          <p:txBody>
            <a:bodyPr wrap="square" rtlCol="0">
              <a:spAutoFit/>
            </a:bodyPr>
            <a:lstStyle/>
            <a:p>
              <a:pPr algn="ctr"/>
              <a:r>
                <a:rPr lang="en-US" sz="2400" noProof="0"/>
                <a:t>cellular network</a:t>
              </a:r>
            </a:p>
          </p:txBody>
        </p:sp>
      </p:grpSp>
    </p:spTree>
    <p:extLst>
      <p:ext uri="{BB962C8B-B14F-4D97-AF65-F5344CB8AC3E}">
        <p14:creationId xmlns:p14="http://schemas.microsoft.com/office/powerpoint/2010/main" val="31391485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7E1E2F2-DCCC-9518-4C65-7AB389FCDA27}"/>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5D6E1AC-B974-D575-C14B-A236257DD7F0}"/>
              </a:ext>
            </a:extLst>
          </p:cNvPr>
          <p:cNvSpPr txBox="1">
            <a:spLocks noChangeArrowheads="1"/>
          </p:cNvSpPr>
          <p:nvPr/>
        </p:nvSpPr>
        <p:spPr bwMode="auto">
          <a:xfrm>
            <a:off x="0" y="116632"/>
            <a:ext cx="9144000" cy="10532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400" b="1">
                <a:latin typeface="+mn-lt"/>
              </a:rPr>
              <a:t>DECODING INFORMATION </a:t>
            </a:r>
          </a:p>
          <a:p>
            <a:pPr eaLnBrk="1" hangingPunct="1">
              <a:defRPr/>
            </a:pPr>
            <a:r>
              <a:rPr lang="pl-PL" sz="2400" b="1">
                <a:latin typeface="+mn-lt"/>
              </a:rPr>
              <a:t>FROM PHYSICAL OBJECTS INTO I-LAYER: </a:t>
            </a:r>
          </a:p>
          <a:p>
            <a:pPr eaLnBrk="1" hangingPunct="1">
              <a:defRPr/>
            </a:pPr>
            <a:r>
              <a:rPr lang="pl-PL" sz="2400" b="1">
                <a:latin typeface="+mn-lt"/>
              </a:rPr>
              <a:t>EXAMPLE: QUARTZ CLOCK</a:t>
            </a:r>
            <a:endParaRPr lang="en-US" sz="2400" b="1">
              <a:latin typeface="+mn-lt"/>
            </a:endParaRPr>
          </a:p>
        </p:txBody>
      </p:sp>
      <p:sp>
        <p:nvSpPr>
          <p:cNvPr id="2" name="Symbol zastępczy numeru slajdu 1">
            <a:extLst>
              <a:ext uri="{FF2B5EF4-FFF2-40B4-BE49-F238E27FC236}">
                <a16:creationId xmlns="" xmlns:a16="http://schemas.microsoft.com/office/drawing/2014/main" id="{5D31017D-CABF-C27D-3602-53C8F53EE4CE}"/>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91</a:t>
            </a:fld>
            <a:endParaRPr lang="pl-PL"/>
          </a:p>
        </p:txBody>
      </p:sp>
      <p:grpSp>
        <p:nvGrpSpPr>
          <p:cNvPr id="49" name="Grupa 48"/>
          <p:cNvGrpSpPr/>
          <p:nvPr/>
        </p:nvGrpSpPr>
        <p:grpSpPr>
          <a:xfrm>
            <a:off x="1115616" y="1608655"/>
            <a:ext cx="6399272" cy="5003770"/>
            <a:chOff x="629308" y="1593582"/>
            <a:chExt cx="6399272" cy="5003770"/>
          </a:xfrm>
        </p:grpSpPr>
        <p:grpSp>
          <p:nvGrpSpPr>
            <p:cNvPr id="48" name="Grupa 47"/>
            <p:cNvGrpSpPr/>
            <p:nvPr/>
          </p:nvGrpSpPr>
          <p:grpSpPr>
            <a:xfrm>
              <a:off x="1715325" y="1593582"/>
              <a:ext cx="5313255" cy="5003770"/>
              <a:chOff x="1155687" y="1593582"/>
              <a:chExt cx="5313255" cy="5003770"/>
            </a:xfrm>
          </p:grpSpPr>
          <p:sp>
            <p:nvSpPr>
              <p:cNvPr id="6" name="pole tekstowe 5">
                <a:extLst>
                  <a:ext uri="{FF2B5EF4-FFF2-40B4-BE49-F238E27FC236}">
                    <a16:creationId xmlns="" xmlns:a16="http://schemas.microsoft.com/office/drawing/2014/main" id="{DEAEE9DA-50C6-5DAC-9DEC-9060B284F696}"/>
                  </a:ext>
                </a:extLst>
              </p:cNvPr>
              <p:cNvSpPr txBox="1"/>
              <p:nvPr/>
            </p:nvSpPr>
            <p:spPr>
              <a:xfrm>
                <a:off x="2890997" y="1593582"/>
                <a:ext cx="3577945" cy="468138"/>
              </a:xfrm>
              <a:prstGeom prst="rect">
                <a:avLst/>
              </a:prstGeom>
              <a:solidFill>
                <a:srgbClr val="92D050"/>
              </a:solidFill>
              <a:ln w="28575">
                <a:solidFill>
                  <a:srgbClr val="0000FF"/>
                </a:solidFill>
              </a:ln>
            </p:spPr>
            <p:txBody>
              <a:bodyPr wrap="square" rtlCol="0">
                <a:spAutoFit/>
              </a:bodyPr>
              <a:lstStyle/>
              <a:p>
                <a:endParaRPr lang="pl-PL"/>
              </a:p>
            </p:txBody>
          </p:sp>
          <p:sp>
            <p:nvSpPr>
              <p:cNvPr id="3" name="pole tekstowe 2">
                <a:extLst>
                  <a:ext uri="{FF2B5EF4-FFF2-40B4-BE49-F238E27FC236}">
                    <a16:creationId xmlns="" xmlns:a16="http://schemas.microsoft.com/office/drawing/2014/main" id="{4283574D-862B-E498-D500-5FAB563A32D7}"/>
                  </a:ext>
                </a:extLst>
              </p:cNvPr>
              <p:cNvSpPr txBox="1"/>
              <p:nvPr/>
            </p:nvSpPr>
            <p:spPr>
              <a:xfrm>
                <a:off x="2767608" y="1624939"/>
                <a:ext cx="3635348" cy="369332"/>
              </a:xfrm>
              <a:prstGeom prst="rect">
                <a:avLst/>
              </a:prstGeom>
              <a:noFill/>
              <a:ln>
                <a:noFill/>
              </a:ln>
            </p:spPr>
            <p:txBody>
              <a:bodyPr wrap="square" rtlCol="0">
                <a:spAutoFit/>
              </a:bodyPr>
              <a:lstStyle/>
              <a:p>
                <a:r>
                  <a:rPr lang="pl-PL" sz="1800" noProof="0">
                    <a:solidFill>
                      <a:srgbClr val="0000CC"/>
                    </a:solidFill>
                  </a:rPr>
                  <a:t>    </a:t>
                </a:r>
                <a:r>
                  <a:rPr lang="en-US" sz="1800" noProof="0">
                    <a:solidFill>
                      <a:srgbClr val="0000CC"/>
                    </a:solidFill>
                  </a:rPr>
                  <a:t>Decoded numeric value of time</a:t>
                </a:r>
              </a:p>
            </p:txBody>
          </p:sp>
          <p:grpSp>
            <p:nvGrpSpPr>
              <p:cNvPr id="25" name="Grupa 24"/>
              <p:cNvGrpSpPr/>
              <p:nvPr/>
            </p:nvGrpSpPr>
            <p:grpSpPr>
              <a:xfrm>
                <a:off x="3310030" y="2651590"/>
                <a:ext cx="2592287" cy="400110"/>
                <a:chOff x="75709" y="3001820"/>
                <a:chExt cx="5817628" cy="3477604"/>
              </a:xfrm>
            </p:grpSpPr>
            <p:sp>
              <p:nvSpPr>
                <p:cNvPr id="10" name="Prostokąt 9"/>
                <p:cNvSpPr/>
                <p:nvPr/>
              </p:nvSpPr>
              <p:spPr>
                <a:xfrm>
                  <a:off x="75709" y="3084442"/>
                  <a:ext cx="5817628" cy="3312368"/>
                </a:xfrm>
                <a:prstGeom prst="rect">
                  <a:avLst/>
                </a:prstGeom>
                <a:solidFill>
                  <a:srgbClr val="92D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le tekstowe 12">
                  <a:extLst>
                    <a:ext uri="{FF2B5EF4-FFF2-40B4-BE49-F238E27FC236}">
                      <a16:creationId xmlns="" xmlns:a16="http://schemas.microsoft.com/office/drawing/2014/main" id="{9AB29FDA-7680-1C2A-9BDF-2F95AEFCEEF3}"/>
                    </a:ext>
                  </a:extLst>
                </p:cNvPr>
                <p:cNvSpPr txBox="1"/>
                <p:nvPr/>
              </p:nvSpPr>
              <p:spPr>
                <a:xfrm>
                  <a:off x="1511842" y="3001820"/>
                  <a:ext cx="2856539" cy="3477604"/>
                </a:xfrm>
                <a:prstGeom prst="rect">
                  <a:avLst/>
                </a:prstGeom>
                <a:noFill/>
              </p:spPr>
              <p:txBody>
                <a:bodyPr wrap="square" rtlCol="0">
                  <a:spAutoFit/>
                </a:bodyPr>
                <a:lstStyle/>
                <a:p>
                  <a:r>
                    <a:rPr lang="en-US" sz="2000" b="1">
                      <a:solidFill>
                        <a:srgbClr val="0000CC"/>
                      </a:solidFill>
                    </a:rPr>
                    <a:t>Counter</a:t>
                  </a:r>
                  <a:endParaRPr lang="pl-PL" sz="2000" b="1"/>
                </a:p>
              </p:txBody>
            </p:sp>
          </p:grpSp>
          <p:sp>
            <p:nvSpPr>
              <p:cNvPr id="31" name="pole tekstowe 30"/>
              <p:cNvSpPr txBox="1"/>
              <p:nvPr/>
            </p:nvSpPr>
            <p:spPr>
              <a:xfrm>
                <a:off x="1331640" y="2661747"/>
                <a:ext cx="1512168" cy="400110"/>
              </a:xfrm>
              <a:prstGeom prst="rect">
                <a:avLst/>
              </a:prstGeom>
              <a:noFill/>
            </p:spPr>
            <p:txBody>
              <a:bodyPr wrap="square" rtlCol="0">
                <a:spAutoFit/>
              </a:bodyPr>
              <a:lstStyle/>
              <a:p>
                <a:pPr algn="ctr"/>
                <a:r>
                  <a:rPr lang="en-GB" sz="2000" i="1">
                    <a:solidFill>
                      <a:srgbClr val="0000CC"/>
                    </a:solidFill>
                  </a:rPr>
                  <a:t>soft</a:t>
                </a:r>
                <a:r>
                  <a:rPr lang="pl-PL" sz="2000" i="1">
                    <a:solidFill>
                      <a:srgbClr val="0000CC"/>
                    </a:solidFill>
                  </a:rPr>
                  <a:t>_</a:t>
                </a:r>
                <a:r>
                  <a:rPr lang="en-GB" sz="2000" i="1">
                    <a:solidFill>
                      <a:srgbClr val="0000CC"/>
                    </a:solidFill>
                  </a:rPr>
                  <a:t>suit </a:t>
                </a:r>
              </a:p>
            </p:txBody>
          </p:sp>
          <p:sp>
            <p:nvSpPr>
              <p:cNvPr id="32" name="pole tekstowe 31"/>
              <p:cNvSpPr txBox="1"/>
              <p:nvPr/>
            </p:nvSpPr>
            <p:spPr>
              <a:xfrm>
                <a:off x="1749996" y="1624940"/>
                <a:ext cx="1080120" cy="400110"/>
              </a:xfrm>
              <a:prstGeom prst="rect">
                <a:avLst/>
              </a:prstGeom>
              <a:noFill/>
            </p:spPr>
            <p:txBody>
              <a:bodyPr wrap="square" rtlCol="0">
                <a:spAutoFit/>
              </a:bodyPr>
              <a:lstStyle/>
              <a:p>
                <a:pPr algn="ctr"/>
                <a:r>
                  <a:rPr lang="pl-PL" sz="2000" i="1">
                    <a:solidFill>
                      <a:srgbClr val="0000CC"/>
                    </a:solidFill>
                  </a:rPr>
                  <a:t>i-</a:t>
                </a:r>
                <a:r>
                  <a:rPr lang="pl-PL" sz="2000" i="1" err="1">
                    <a:solidFill>
                      <a:srgbClr val="0000CC"/>
                    </a:solidFill>
                  </a:rPr>
                  <a:t>layer</a:t>
                </a:r>
                <a:r>
                  <a:rPr lang="en-GB" sz="2000" i="1">
                    <a:solidFill>
                      <a:srgbClr val="0000CC"/>
                    </a:solidFill>
                  </a:rPr>
                  <a:t> </a:t>
                </a:r>
              </a:p>
            </p:txBody>
          </p:sp>
          <p:grpSp>
            <p:nvGrpSpPr>
              <p:cNvPr id="34" name="Grupa 33"/>
              <p:cNvGrpSpPr/>
              <p:nvPr/>
            </p:nvGrpSpPr>
            <p:grpSpPr>
              <a:xfrm>
                <a:off x="2843808" y="3032927"/>
                <a:ext cx="3559148" cy="3564425"/>
                <a:chOff x="-3635306" y="3276557"/>
                <a:chExt cx="3559148" cy="3564425"/>
              </a:xfrm>
            </p:grpSpPr>
            <p:sp>
              <p:nvSpPr>
                <p:cNvPr id="38" name="Prostokąt 37"/>
                <p:cNvSpPr/>
                <p:nvPr/>
              </p:nvSpPr>
              <p:spPr>
                <a:xfrm>
                  <a:off x="-3635306" y="3276557"/>
                  <a:ext cx="3559148" cy="35644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ole tekstowe 38">
                  <a:extLst>
                    <a:ext uri="{FF2B5EF4-FFF2-40B4-BE49-F238E27FC236}">
                      <a16:creationId xmlns="" xmlns:a16="http://schemas.microsoft.com/office/drawing/2014/main" id="{9AB29FDA-7680-1C2A-9BDF-2F95AEFCEEF3}"/>
                    </a:ext>
                  </a:extLst>
                </p:cNvPr>
                <p:cNvSpPr txBox="1"/>
                <p:nvPr/>
              </p:nvSpPr>
              <p:spPr>
                <a:xfrm>
                  <a:off x="-3496271" y="3880298"/>
                  <a:ext cx="3312368" cy="2923877"/>
                </a:xfrm>
                <a:prstGeom prst="rect">
                  <a:avLst/>
                </a:prstGeom>
                <a:noFill/>
              </p:spPr>
              <p:txBody>
                <a:bodyPr wrap="square" rtlCol="0">
                  <a:spAutoFit/>
                </a:bodyPr>
                <a:lstStyle/>
                <a:p>
                  <a:r>
                    <a:rPr lang="pl-PL" sz="2000" b="1">
                      <a:solidFill>
                        <a:srgbClr val="0000CC"/>
                      </a:solidFill>
                    </a:rPr>
                    <a:t>      </a:t>
                  </a:r>
                  <a:r>
                    <a:rPr lang="en-US" sz="2000" b="1">
                      <a:solidFill>
                        <a:srgbClr val="0000CC"/>
                      </a:solidFill>
                    </a:rPr>
                    <a:t>Frequency Divider</a:t>
                  </a:r>
                  <a:endParaRPr lang="en-US" sz="2000">
                    <a:solidFill>
                      <a:srgbClr val="0000CC"/>
                    </a:solidFill>
                  </a:endParaRPr>
                </a:p>
                <a:p>
                  <a:r>
                    <a:rPr lang="pl-PL" sz="1600">
                      <a:solidFill>
                        <a:srgbClr val="0000CC"/>
                      </a:solidFill>
                    </a:rPr>
                    <a:t>                            </a:t>
                  </a:r>
                  <a:r>
                    <a:rPr lang="en-US" sz="1600">
                      <a:solidFill>
                        <a:srgbClr val="0000CC"/>
                      </a:solidFill>
                    </a:rPr>
                    <a:t>The oscillation is</a:t>
                  </a:r>
                  <a:endParaRPr lang="pl-PL" sz="1600">
                    <a:solidFill>
                      <a:srgbClr val="0000CC"/>
                    </a:solidFill>
                  </a:endParaRPr>
                </a:p>
                <a:p>
                  <a:r>
                    <a:rPr lang="pl-PL" sz="1600">
                      <a:solidFill>
                        <a:srgbClr val="0000CC"/>
                      </a:solidFill>
                    </a:rPr>
                    <a:t>                         </a:t>
                  </a:r>
                  <a:r>
                    <a:rPr lang="en-US" sz="1600">
                      <a:solidFill>
                        <a:srgbClr val="0000CC"/>
                      </a:solidFill>
                    </a:rPr>
                    <a:t> </a:t>
                  </a:r>
                  <a:r>
                    <a:rPr lang="pl-PL" sz="1600">
                      <a:solidFill>
                        <a:srgbClr val="0000CC"/>
                      </a:solidFill>
                    </a:rPr>
                    <a:t>  </a:t>
                  </a:r>
                  <a:r>
                    <a:rPr lang="en-US" sz="1600">
                      <a:solidFill>
                        <a:srgbClr val="0000CC"/>
                      </a:solidFill>
                    </a:rPr>
                    <a:t>divided</a:t>
                  </a:r>
                  <a:r>
                    <a:rPr lang="pl-PL" sz="1600">
                      <a:solidFill>
                        <a:srgbClr val="0000CC"/>
                      </a:solidFill>
                    </a:rPr>
                    <a:t> d</a:t>
                  </a:r>
                  <a:r>
                    <a:rPr lang="en-US" sz="1600">
                      <a:solidFill>
                        <a:srgbClr val="0000CC"/>
                      </a:solidFill>
                    </a:rPr>
                    <a:t>own to</a:t>
                  </a:r>
                  <a:endParaRPr lang="pl-PL" sz="1600">
                    <a:solidFill>
                      <a:srgbClr val="0000CC"/>
                    </a:solidFill>
                  </a:endParaRPr>
                </a:p>
                <a:p>
                  <a:r>
                    <a:rPr lang="pl-PL" sz="1600">
                      <a:solidFill>
                        <a:srgbClr val="0000CC"/>
                      </a:solidFill>
                    </a:rPr>
                    <a:t>                        </a:t>
                  </a:r>
                  <a:r>
                    <a:rPr lang="en-US" sz="1600">
                      <a:solidFill>
                        <a:srgbClr val="0000CC"/>
                      </a:solidFill>
                    </a:rPr>
                    <a:t> </a:t>
                  </a:r>
                  <a:r>
                    <a:rPr lang="pl-PL" sz="1600">
                      <a:solidFill>
                        <a:srgbClr val="0000CC"/>
                      </a:solidFill>
                    </a:rPr>
                    <a:t>   </a:t>
                  </a:r>
                  <a:r>
                    <a:rPr lang="en-US" sz="1600">
                      <a:solidFill>
                        <a:srgbClr val="0000CC"/>
                      </a:solidFill>
                    </a:rPr>
                    <a:t>one pulse per </a:t>
                  </a:r>
                  <a:endParaRPr lang="pl-PL" sz="1600">
                    <a:solidFill>
                      <a:srgbClr val="0000CC"/>
                    </a:solidFill>
                  </a:endParaRPr>
                </a:p>
                <a:p>
                  <a:r>
                    <a:rPr lang="pl-PL" sz="1600">
                      <a:solidFill>
                        <a:srgbClr val="0000CC"/>
                      </a:solidFill>
                    </a:rPr>
                    <a:t>                            </a:t>
                  </a:r>
                  <a:r>
                    <a:rPr lang="en-US" sz="1600">
                      <a:solidFill>
                        <a:srgbClr val="0000CC"/>
                      </a:solidFill>
                    </a:rPr>
                    <a:t>second.</a:t>
                  </a:r>
                  <a:endParaRPr lang="pl-PL" sz="1600">
                    <a:solidFill>
                      <a:srgbClr val="0000CC"/>
                    </a:solidFill>
                  </a:endParaRPr>
                </a:p>
                <a:p>
                  <a:r>
                    <a:rPr lang="pl-PL" sz="2000" b="1">
                      <a:solidFill>
                        <a:srgbClr val="0000CC"/>
                      </a:solidFill>
                    </a:rPr>
                    <a:t>      </a:t>
                  </a:r>
                  <a:r>
                    <a:rPr lang="en-US" sz="2000" b="1">
                      <a:solidFill>
                        <a:srgbClr val="0000CC"/>
                      </a:solidFill>
                    </a:rPr>
                    <a:t>Oscillator Circuit </a:t>
                  </a:r>
                </a:p>
                <a:p>
                  <a:r>
                    <a:rPr lang="en-US" sz="2000" b="1">
                      <a:solidFill>
                        <a:srgbClr val="0000CC"/>
                      </a:solidFill>
                    </a:rPr>
                    <a:t>    with Quartz Crystal  </a:t>
                  </a:r>
                </a:p>
                <a:p>
                  <a:r>
                    <a:rPr lang="en-US" sz="2000" b="1">
                      <a:solidFill>
                        <a:srgbClr val="0000CC"/>
                      </a:solidFill>
                    </a:rPr>
                    <a:t>  (producing oscillations)</a:t>
                  </a:r>
                </a:p>
                <a:p>
                  <a:r>
                    <a:rPr lang="en-US" sz="2000" b="1">
                      <a:solidFill>
                        <a:srgbClr val="0000CC"/>
                      </a:solidFill>
                    </a:rPr>
                    <a:t>                 and </a:t>
                  </a:r>
                  <a:endParaRPr lang="en-US" sz="2000">
                    <a:solidFill>
                      <a:srgbClr val="0000CC"/>
                    </a:solidFill>
                  </a:endParaRPr>
                </a:p>
                <a:p>
                  <a:r>
                    <a:rPr lang="en-US" sz="2000" b="1">
                      <a:solidFill>
                        <a:srgbClr val="0000CC"/>
                      </a:solidFill>
                    </a:rPr>
                    <a:t>          Power Supply</a:t>
                  </a:r>
                  <a:endParaRPr lang="en-US" sz="2000">
                    <a:solidFill>
                      <a:srgbClr val="0000CC"/>
                    </a:solidFill>
                  </a:endParaRPr>
                </a:p>
              </p:txBody>
            </p:sp>
          </p:grpSp>
          <p:cxnSp>
            <p:nvCxnSpPr>
              <p:cNvPr id="35" name="Łącznik prosty ze strzałką 34"/>
              <p:cNvCxnSpPr/>
              <p:nvPr/>
            </p:nvCxnSpPr>
            <p:spPr>
              <a:xfrm flipV="1">
                <a:off x="4560846" y="4017991"/>
                <a:ext cx="0" cy="8116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pole tekstowe 39"/>
              <p:cNvSpPr txBox="1"/>
              <p:nvPr/>
            </p:nvSpPr>
            <p:spPr>
              <a:xfrm>
                <a:off x="1310564" y="3817936"/>
                <a:ext cx="1512168" cy="400110"/>
              </a:xfrm>
              <a:prstGeom prst="rect">
                <a:avLst/>
              </a:prstGeom>
              <a:noFill/>
            </p:spPr>
            <p:txBody>
              <a:bodyPr wrap="square" rtlCol="0">
                <a:spAutoFit/>
              </a:bodyPr>
              <a:lstStyle/>
              <a:p>
                <a:pPr algn="ctr"/>
                <a:r>
                  <a:rPr lang="pl-PL" sz="2000" i="1">
                    <a:solidFill>
                      <a:srgbClr val="0000CC"/>
                    </a:solidFill>
                  </a:rPr>
                  <a:t>link_</a:t>
                </a:r>
                <a:r>
                  <a:rPr lang="en-GB" sz="2000" i="1">
                    <a:solidFill>
                      <a:srgbClr val="0000CC"/>
                    </a:solidFill>
                  </a:rPr>
                  <a:t>suit </a:t>
                </a:r>
              </a:p>
            </p:txBody>
          </p:sp>
          <p:sp>
            <p:nvSpPr>
              <p:cNvPr id="41" name="pole tekstowe 40"/>
              <p:cNvSpPr txBox="1"/>
              <p:nvPr/>
            </p:nvSpPr>
            <p:spPr>
              <a:xfrm>
                <a:off x="1331640" y="4664201"/>
                <a:ext cx="1512168" cy="954107"/>
              </a:xfrm>
              <a:prstGeom prst="rect">
                <a:avLst/>
              </a:prstGeom>
              <a:noFill/>
            </p:spPr>
            <p:txBody>
              <a:bodyPr wrap="square" rtlCol="0">
                <a:spAutoFit/>
              </a:bodyPr>
              <a:lstStyle/>
              <a:p>
                <a:pPr algn="ctr"/>
                <a:r>
                  <a:rPr lang="pl-PL" sz="2000" i="1">
                    <a:solidFill>
                      <a:srgbClr val="0000CC"/>
                    </a:solidFill>
                  </a:rPr>
                  <a:t>hard_</a:t>
                </a:r>
                <a:r>
                  <a:rPr lang="en-GB" sz="2000" i="1">
                    <a:solidFill>
                      <a:srgbClr val="0000CC"/>
                    </a:solidFill>
                  </a:rPr>
                  <a:t>suit </a:t>
                </a:r>
                <a:endParaRPr lang="pl-PL" sz="2000" i="1">
                  <a:solidFill>
                    <a:srgbClr val="0000CC"/>
                  </a:solidFill>
                </a:endParaRPr>
              </a:p>
              <a:p>
                <a:pPr algn="ctr"/>
                <a:r>
                  <a:rPr lang="pl-PL" sz="1800">
                    <a:solidFill>
                      <a:srgbClr val="0000CC"/>
                    </a:solidFill>
                  </a:rPr>
                  <a:t>(</a:t>
                </a:r>
                <a:r>
                  <a:rPr lang="en-US" sz="1800">
                    <a:solidFill>
                      <a:srgbClr val="0000CC"/>
                    </a:solidFill>
                  </a:rPr>
                  <a:t>they can intertwine</a:t>
                </a:r>
                <a:r>
                  <a:rPr lang="pl-PL" sz="1800">
                    <a:solidFill>
                      <a:srgbClr val="0000CC"/>
                    </a:solidFill>
                  </a:rPr>
                  <a:t>)</a:t>
                </a:r>
                <a:endParaRPr lang="en-GB" sz="1800">
                  <a:solidFill>
                    <a:srgbClr val="0000CC"/>
                  </a:solidFill>
                </a:endParaRPr>
              </a:p>
            </p:txBody>
          </p:sp>
          <p:sp>
            <p:nvSpPr>
              <p:cNvPr id="44" name="pole tekstowe 43"/>
              <p:cNvSpPr txBox="1"/>
              <p:nvPr/>
            </p:nvSpPr>
            <p:spPr>
              <a:xfrm>
                <a:off x="1341976" y="2126036"/>
                <a:ext cx="3297051" cy="400110"/>
              </a:xfrm>
              <a:prstGeom prst="rect">
                <a:avLst/>
              </a:prstGeom>
              <a:noFill/>
            </p:spPr>
            <p:txBody>
              <a:bodyPr wrap="square" rtlCol="0">
                <a:spAutoFit/>
              </a:bodyPr>
              <a:lstStyle/>
              <a:p>
                <a:r>
                  <a:rPr lang="en-US" sz="2000" b="1">
                    <a:solidFill>
                      <a:srgbClr val="0000CC"/>
                    </a:solidFill>
                  </a:rPr>
                  <a:t>Display Driver</a:t>
                </a:r>
                <a:r>
                  <a:rPr lang="pl-PL" sz="2000" b="1">
                    <a:solidFill>
                      <a:srgbClr val="0000CC"/>
                    </a:solidFill>
                  </a:rPr>
                  <a:t>: </a:t>
                </a:r>
                <a:r>
                  <a:rPr lang="en-US" sz="2000" b="1">
                    <a:solidFill>
                      <a:srgbClr val="0000CC"/>
                    </a:solidFill>
                  </a:rPr>
                  <a:t>decoding</a:t>
                </a:r>
              </a:p>
            </p:txBody>
          </p:sp>
          <p:sp>
            <p:nvSpPr>
              <p:cNvPr id="45" name="Nawias klamrowy otwierający 44">
                <a:extLst>
                  <a:ext uri="{FF2B5EF4-FFF2-40B4-BE49-F238E27FC236}">
                    <a16:creationId xmlns="" xmlns:a16="http://schemas.microsoft.com/office/drawing/2014/main" id="{4D93773B-8B36-3937-CEFF-F067D78535ED}"/>
                  </a:ext>
                </a:extLst>
              </p:cNvPr>
              <p:cNvSpPr/>
              <p:nvPr/>
            </p:nvSpPr>
            <p:spPr>
              <a:xfrm>
                <a:off x="1155687" y="2661747"/>
                <a:ext cx="391977" cy="3935605"/>
              </a:xfrm>
              <a:prstGeom prst="leftBrace">
                <a:avLst/>
              </a:prstGeom>
              <a:ln>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CC"/>
                  </a:solidFill>
                </a:endParaRPr>
              </a:p>
            </p:txBody>
          </p:sp>
        </p:grpSp>
        <p:sp>
          <p:nvSpPr>
            <p:cNvPr id="46" name="pole tekstowe 45">
              <a:extLst>
                <a:ext uri="{FF2B5EF4-FFF2-40B4-BE49-F238E27FC236}">
                  <a16:creationId xmlns="" xmlns:a16="http://schemas.microsoft.com/office/drawing/2014/main" id="{A87F92E6-9011-A443-90D6-836A45545E65}"/>
                </a:ext>
              </a:extLst>
            </p:cNvPr>
            <p:cNvSpPr txBox="1"/>
            <p:nvPr/>
          </p:nvSpPr>
          <p:spPr>
            <a:xfrm>
              <a:off x="629308" y="4429494"/>
              <a:ext cx="1107687" cy="400110"/>
            </a:xfrm>
            <a:prstGeom prst="rect">
              <a:avLst/>
            </a:prstGeom>
            <a:noFill/>
          </p:spPr>
          <p:txBody>
            <a:bodyPr wrap="square" rtlCol="0">
              <a:spAutoFit/>
            </a:bodyPr>
            <a:lstStyle/>
            <a:p>
              <a:r>
                <a:rPr lang="pl-PL" sz="2000" i="1">
                  <a:solidFill>
                    <a:srgbClr val="0000CC"/>
                  </a:solidFill>
                </a:rPr>
                <a:t>p-</a:t>
              </a:r>
              <a:r>
                <a:rPr lang="pl-PL" sz="2000" i="1" err="1">
                  <a:solidFill>
                    <a:srgbClr val="0000CC"/>
                  </a:solidFill>
                </a:rPr>
                <a:t>layer</a:t>
              </a:r>
              <a:endParaRPr lang="en-GB" sz="2000" i="1">
                <a:solidFill>
                  <a:srgbClr val="0000CC"/>
                </a:solidFill>
              </a:endParaRPr>
            </a:p>
          </p:txBody>
        </p:sp>
      </p:grpSp>
      <p:sp>
        <p:nvSpPr>
          <p:cNvPr id="76" name="pole tekstowe 75"/>
          <p:cNvSpPr txBox="1"/>
          <p:nvPr/>
        </p:nvSpPr>
        <p:spPr>
          <a:xfrm>
            <a:off x="2362717" y="4250314"/>
            <a:ext cx="1512168" cy="400110"/>
          </a:xfrm>
          <a:prstGeom prst="rect">
            <a:avLst/>
          </a:prstGeom>
          <a:noFill/>
        </p:spPr>
        <p:txBody>
          <a:bodyPr wrap="square" rtlCol="0">
            <a:spAutoFit/>
          </a:bodyPr>
          <a:lstStyle/>
          <a:p>
            <a:pPr algn="ctr"/>
            <a:r>
              <a:rPr lang="pl-PL" sz="2000" i="1">
                <a:solidFill>
                  <a:srgbClr val="0000CC"/>
                </a:solidFill>
              </a:rPr>
              <a:t>&amp;</a:t>
            </a:r>
            <a:endParaRPr lang="en-GB" sz="2000" i="1">
              <a:solidFill>
                <a:srgbClr val="0000CC"/>
              </a:solidFill>
            </a:endParaRPr>
          </a:p>
        </p:txBody>
      </p:sp>
      <p:cxnSp>
        <p:nvCxnSpPr>
          <p:cNvPr id="77" name="Łącznik prosty ze strzałką 76"/>
          <p:cNvCxnSpPr/>
          <p:nvPr/>
        </p:nvCxnSpPr>
        <p:spPr>
          <a:xfrm flipV="1">
            <a:off x="5618996" y="3161291"/>
            <a:ext cx="13334" cy="4152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Strzałka w dół 81"/>
          <p:cNvSpPr/>
          <p:nvPr/>
        </p:nvSpPr>
        <p:spPr>
          <a:xfrm rot="10800000">
            <a:off x="5486782" y="2076792"/>
            <a:ext cx="264429" cy="594473"/>
          </a:xfrm>
          <a:prstGeom prst="downArrow">
            <a:avLst/>
          </a:prstGeom>
          <a:solidFill>
            <a:srgbClr val="92D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2203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484784"/>
          </a:xfrm>
        </p:spPr>
        <p:txBody>
          <a:bodyPr/>
          <a:lstStyle/>
          <a:p>
            <a:r>
              <a:rPr lang="en-US" sz="2800" b="1" dirty="0"/>
              <a:t>ATOMIC GRANULES DEFINED ON THE BASIS OF ATTRIBUTES AS ATOMIC BUILDING BLOCKS FOR CONCEPT FORMATION</a:t>
            </a:r>
          </a:p>
        </p:txBody>
      </p:sp>
      <mc:AlternateContent xmlns:mc="http://schemas.openxmlformats.org/markup-compatibility/2006" xmlns:a14="http://schemas.microsoft.com/office/drawing/2010/main">
        <mc:Choice Requires="a14">
          <p:sp>
            <p:nvSpPr>
              <p:cNvPr id="5" name="pole tekstowe 4"/>
              <p:cNvSpPr txBox="1"/>
              <p:nvPr/>
            </p:nvSpPr>
            <p:spPr>
              <a:xfrm>
                <a:off x="2428269" y="1425286"/>
                <a:ext cx="4032448"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0000CC"/>
                    </a:solidFill>
                  </a:rPr>
                  <a:t>relational structures over </a:t>
                </a:r>
                <a14:m>
                  <m:oMath xmlns:m="http://schemas.openxmlformats.org/officeDocument/2006/math">
                    <m:sSub>
                      <m:sSubPr>
                        <m:ctrlPr>
                          <a:rPr lang="pl-PL" sz="1800" i="1">
                            <a:solidFill>
                              <a:srgbClr val="0000CC"/>
                            </a:solidFill>
                            <a:latin typeface="Cambria Math" panose="02040503050406030204" pitchFamily="18" charset="0"/>
                          </a:rPr>
                        </m:ctrlPr>
                      </m:sSubPr>
                      <m:e>
                        <m:r>
                          <a:rPr lang="pl-PL" sz="1800">
                            <a:solidFill>
                              <a:srgbClr val="0000CC"/>
                            </a:solidFill>
                            <a:latin typeface="Cambria Math" panose="02040503050406030204" pitchFamily="18" charset="0"/>
                          </a:rPr>
                          <m:t>𝑉</m:t>
                        </m:r>
                      </m:e>
                      <m:sub>
                        <m:r>
                          <a:rPr lang="pl-PL" sz="1800">
                            <a:solidFill>
                              <a:srgbClr val="0000CC"/>
                            </a:solidFill>
                            <a:latin typeface="Cambria Math" panose="02040503050406030204" pitchFamily="18" charset="0"/>
                          </a:rPr>
                          <m:t>𝑎</m:t>
                        </m:r>
                      </m:sub>
                    </m:sSub>
                  </m:oMath>
                </a14:m>
                <a:r>
                  <a:rPr lang="pl-PL" sz="1800" dirty="0">
                    <a:solidFill>
                      <a:srgbClr val="0000CC"/>
                    </a:solidFill>
                  </a:rPr>
                  <a:t> </a:t>
                </a:r>
              </a:p>
              <a:p>
                <a:pPr marL="285750" indent="-285750">
                  <a:buFont typeface="Arial" panose="020B0604020202020204" pitchFamily="34" charset="0"/>
                  <a:buChar char="•"/>
                </a:pPr>
                <a:r>
                  <a:rPr lang="en-US" sz="1800" dirty="0">
                    <a:solidFill>
                      <a:srgbClr val="0000CC"/>
                    </a:solidFill>
                  </a:rPr>
                  <a:t>optimization problems in discovery of relevant attributes</a:t>
                </a:r>
              </a:p>
            </p:txBody>
          </p:sp>
        </mc:Choice>
        <mc:Fallback xmlns="">
          <p:sp>
            <p:nvSpPr>
              <p:cNvPr id="5" name="pole tekstowe 4"/>
              <p:cNvSpPr txBox="1">
                <a:spLocks noRot="1" noChangeAspect="1" noMove="1" noResize="1" noEditPoints="1" noAdjustHandles="1" noChangeArrowheads="1" noChangeShapeType="1" noTextEdit="1"/>
              </p:cNvSpPr>
              <p:nvPr/>
            </p:nvSpPr>
            <p:spPr>
              <a:xfrm>
                <a:off x="2428269" y="1425286"/>
                <a:ext cx="4032448" cy="923330"/>
              </a:xfrm>
              <a:prstGeom prst="rect">
                <a:avLst/>
              </a:prstGeom>
              <a:blipFill rotWithShape="0">
                <a:blip r:embed="rId2"/>
                <a:stretch>
                  <a:fillRect l="-906" t="-3974" r="-1057"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pole tekstowe 6"/>
              <p:cNvSpPr txBox="1"/>
              <p:nvPr/>
            </p:nvSpPr>
            <p:spPr>
              <a:xfrm>
                <a:off x="221001" y="2432808"/>
                <a:ext cx="2581861" cy="1938992"/>
              </a:xfrm>
              <a:prstGeom prst="rect">
                <a:avLst/>
              </a:prstGeom>
              <a:solidFill>
                <a:srgbClr val="66FF66"/>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𝑅</m:t>
                          </m:r>
                        </m:e>
                        <m:sub>
                          <m:r>
                            <a:rPr lang="pl-PL" sz="1800" b="0" i="1" smtClean="0">
                              <a:latin typeface="Cambria Math" panose="02040503050406030204" pitchFamily="18" charset="0"/>
                              <a:ea typeface="Cambria Math" panose="02040503050406030204" pitchFamily="18" charset="0"/>
                            </a:rPr>
                            <m:t>𝑎</m:t>
                          </m:r>
                        </m:sub>
                      </m:sSub>
                      <m:r>
                        <a:rPr lang="pl-PL" sz="1800" b="0" i="1" smtClean="0">
                          <a:latin typeface="Cambria Math" panose="02040503050406030204" pitchFamily="18" charset="0"/>
                          <a:ea typeface="Cambria Math" panose="02040503050406030204" pitchFamily="18" charset="0"/>
                        </a:rPr>
                        <m:t>=</m:t>
                      </m:r>
                      <m:d>
                        <m:dPr>
                          <m:ctrlPr>
                            <a:rPr lang="pl-PL" sz="1800" b="0" i="1" smtClean="0">
                              <a:latin typeface="Cambria Math" panose="02040503050406030204" pitchFamily="18" charset="0"/>
                              <a:ea typeface="Cambria Math" panose="02040503050406030204" pitchFamily="18" charset="0"/>
                            </a:rPr>
                          </m:ctrlPr>
                        </m:dPr>
                        <m:e>
                          <m:sSub>
                            <m:sSubPr>
                              <m:ctrlPr>
                                <a:rPr lang="pl-PL" sz="1800" b="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𝑉</m:t>
                              </m:r>
                            </m:e>
                            <m:sub>
                              <m:r>
                                <a:rPr lang="pl-PL" sz="1800" b="0" i="1" smtClean="0">
                                  <a:latin typeface="Cambria Math" panose="02040503050406030204" pitchFamily="18" charset="0"/>
                                  <a:ea typeface="Cambria Math" panose="02040503050406030204" pitchFamily="18" charset="0"/>
                                </a:rPr>
                                <m:t>𝑎</m:t>
                              </m:r>
                            </m:sub>
                          </m:sSub>
                          <m:r>
                            <a:rPr lang="pl-PL" sz="1800" b="0" i="1" smtClean="0">
                              <a:latin typeface="Cambria Math" panose="02040503050406030204" pitchFamily="18" charset="0"/>
                              <a:ea typeface="Cambria Math" panose="02040503050406030204" pitchFamily="18" charset="0"/>
                            </a:rPr>
                            <m:t>,=</m:t>
                          </m:r>
                        </m:e>
                      </m:d>
                    </m:oMath>
                  </m:oMathPara>
                </a14:m>
                <a:endParaRPr lang="pl-PL" sz="1800" b="0" i="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sz="1800" b="0" i="1" smtClean="0">
                          <a:latin typeface="Cambria Math" panose="02040503050406030204" pitchFamily="18" charset="0"/>
                          <a:ea typeface="Cambria Math" panose="02040503050406030204" pitchFamily="18" charset="0"/>
                        </a:rPr>
                        <m:t>𝑥𝐼𝑁𝐷</m:t>
                      </m:r>
                      <m:d>
                        <m:dPr>
                          <m:ctrlPr>
                            <a:rPr lang="pl-PL" sz="1800" b="0" i="1" smtClean="0">
                              <a:latin typeface="Cambria Math" panose="02040503050406030204" pitchFamily="18" charset="0"/>
                              <a:ea typeface="Cambria Math" panose="02040503050406030204" pitchFamily="18" charset="0"/>
                            </a:rPr>
                          </m:ctrlPr>
                        </m:dPr>
                        <m:e>
                          <m:r>
                            <a:rPr lang="pl-PL" sz="1800" b="0" i="1" smtClean="0">
                              <a:latin typeface="Cambria Math" panose="02040503050406030204" pitchFamily="18" charset="0"/>
                              <a:ea typeface="Cambria Math" panose="02040503050406030204" pitchFamily="18" charset="0"/>
                            </a:rPr>
                            <m:t>𝑎</m:t>
                          </m:r>
                        </m:e>
                      </m:d>
                      <m:r>
                        <a:rPr lang="pl-PL" sz="1800" b="0" i="1" smtClean="0">
                          <a:latin typeface="Cambria Math" panose="02040503050406030204" pitchFamily="18" charset="0"/>
                          <a:ea typeface="Cambria Math" panose="02040503050406030204" pitchFamily="18" charset="0"/>
                        </a:rPr>
                        <m:t>𝑦</m:t>
                      </m:r>
                      <m:r>
                        <a:rPr lang="pl-PL" sz="1800" b="0" i="1" smtClean="0">
                          <a:latin typeface="Cambria Math" panose="02040503050406030204" pitchFamily="18" charset="0"/>
                          <a:ea typeface="Cambria Math" panose="02040503050406030204" pitchFamily="18" charset="0"/>
                        </a:rPr>
                        <m:t> </m:t>
                      </m:r>
                      <m:r>
                        <m:rPr>
                          <m:sty m:val="p"/>
                        </m:rPr>
                        <a:rPr lang="pl-PL" sz="1800" b="0" i="0" smtClean="0">
                          <a:latin typeface="Cambria Math" panose="02040503050406030204" pitchFamily="18" charset="0"/>
                          <a:ea typeface="Cambria Math" panose="02040503050406030204" pitchFamily="18" charset="0"/>
                        </a:rPr>
                        <m:t>iff</m:t>
                      </m:r>
                      <m:r>
                        <a:rPr lang="pl-PL" sz="1800" b="0" i="1" smtClean="0">
                          <a:latin typeface="Cambria Math" panose="02040503050406030204" pitchFamily="18" charset="0"/>
                          <a:ea typeface="Cambria Math" panose="02040503050406030204" pitchFamily="18" charset="0"/>
                        </a:rPr>
                        <m:t> </m:t>
                      </m:r>
                      <m:r>
                        <a:rPr lang="pl-PL" sz="1800" b="0" i="1" smtClean="0">
                          <a:latin typeface="Cambria Math" panose="02040503050406030204" pitchFamily="18" charset="0"/>
                          <a:ea typeface="Cambria Math" panose="02040503050406030204" pitchFamily="18" charset="0"/>
                        </a:rPr>
                        <m:t>𝑎</m:t>
                      </m:r>
                      <m:d>
                        <m:dPr>
                          <m:ctrlPr>
                            <a:rPr lang="pl-PL" sz="1800" b="0" i="1" smtClean="0">
                              <a:latin typeface="Cambria Math" panose="02040503050406030204" pitchFamily="18" charset="0"/>
                              <a:ea typeface="Cambria Math" panose="02040503050406030204" pitchFamily="18" charset="0"/>
                            </a:rPr>
                          </m:ctrlPr>
                        </m:dPr>
                        <m:e>
                          <m:r>
                            <a:rPr lang="pl-PL" sz="1800" b="0" i="1" smtClean="0">
                              <a:latin typeface="Cambria Math" panose="02040503050406030204" pitchFamily="18" charset="0"/>
                              <a:ea typeface="Cambria Math" panose="02040503050406030204" pitchFamily="18" charset="0"/>
                            </a:rPr>
                            <m:t>𝑥</m:t>
                          </m:r>
                        </m:e>
                      </m:d>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𝑎</m:t>
                      </m:r>
                      <m:d>
                        <m:dPr>
                          <m:ctrlPr>
                            <a:rPr lang="pl-PL" sz="1800" b="0" i="1" smtClean="0">
                              <a:latin typeface="Cambria Math" panose="02040503050406030204" pitchFamily="18" charset="0"/>
                              <a:ea typeface="Cambria Math" panose="02040503050406030204" pitchFamily="18" charset="0"/>
                            </a:rPr>
                          </m:ctrlPr>
                        </m:dPr>
                        <m:e>
                          <m:r>
                            <a:rPr lang="pl-PL" sz="1800" b="0" i="1" smtClean="0">
                              <a:latin typeface="Cambria Math" panose="02040503050406030204" pitchFamily="18" charset="0"/>
                              <a:ea typeface="Cambria Math" panose="02040503050406030204" pitchFamily="18" charset="0"/>
                            </a:rPr>
                            <m:t>𝑦</m:t>
                          </m:r>
                        </m:e>
                      </m:d>
                    </m:oMath>
                  </m:oMathPara>
                </a14:m>
                <a:endParaRPr lang="pl-PL" sz="1800" b="0" i="1" dirty="0">
                  <a:latin typeface="Cambria Math" panose="02040503050406030204" pitchFamily="18" charset="0"/>
                  <a:ea typeface="Cambria Math" panose="02040503050406030204" pitchFamily="18" charset="0"/>
                </a:endParaRPr>
              </a:p>
              <a:p>
                <a:pPr algn="ctr"/>
                <a:r>
                  <a:rPr lang="pl-PL" sz="1800" u="sng" dirty="0" err="1">
                    <a:latin typeface="Cambria Math" panose="02040503050406030204" pitchFamily="18" charset="0"/>
                    <a:ea typeface="Cambria Math" panose="02040503050406030204" pitchFamily="18" charset="0"/>
                  </a:rPr>
                  <a:t>a</a:t>
                </a:r>
                <a:r>
                  <a:rPr lang="pl-PL" sz="1800" b="0" u="sng" dirty="0" err="1">
                    <a:latin typeface="Cambria Math" panose="02040503050406030204" pitchFamily="18" charset="0"/>
                    <a:ea typeface="Cambria Math" panose="02040503050406030204" pitchFamily="18" charset="0"/>
                  </a:rPr>
                  <a:t>tomic</a:t>
                </a:r>
                <a:r>
                  <a:rPr lang="pl-PL" sz="1800" b="0" u="sng" dirty="0">
                    <a:latin typeface="Cambria Math" panose="02040503050406030204" pitchFamily="18" charset="0"/>
                    <a:ea typeface="Cambria Math" panose="02040503050406030204" pitchFamily="18" charset="0"/>
                  </a:rPr>
                  <a:t> </a:t>
                </a:r>
                <a:r>
                  <a:rPr lang="pl-PL" sz="1800" b="0" u="sng" dirty="0" err="1">
                    <a:latin typeface="Cambria Math" panose="02040503050406030204" pitchFamily="18" charset="0"/>
                    <a:ea typeface="Cambria Math" panose="02040503050406030204" pitchFamily="18" charset="0"/>
                  </a:rPr>
                  <a:t>granules</a:t>
                </a:r>
                <a:r>
                  <a:rPr lang="pl-PL" sz="1800" b="0" u="sng" dirty="0">
                    <a:latin typeface="Cambria Math" panose="02040503050406030204" pitchFamily="18" charset="0"/>
                    <a:ea typeface="Cambria Math" panose="02040503050406030204" pitchFamily="18" charset="0"/>
                  </a:rPr>
                  <a:t>:</a:t>
                </a:r>
                <a:endParaRPr lang="pl-PL" sz="18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d>
                            <m:dPr>
                              <m:begChr m:val="["/>
                              <m:endChr m:val="]"/>
                              <m:ctrlPr>
                                <a:rPr lang="pl-PL" sz="1800" i="1" smtClean="0">
                                  <a:latin typeface="Cambria Math" panose="02040503050406030204" pitchFamily="18" charset="0"/>
                                  <a:ea typeface="Cambria Math" panose="02040503050406030204" pitchFamily="18" charset="0"/>
                                </a:rPr>
                              </m:ctrlPr>
                            </m:dPr>
                            <m:e>
                              <m:r>
                                <a:rPr lang="pl-PL" sz="1800" b="0" i="1" smtClean="0">
                                  <a:latin typeface="Cambria Math" panose="02040503050406030204" pitchFamily="18" charset="0"/>
                                  <a:ea typeface="Cambria Math" panose="02040503050406030204" pitchFamily="18" charset="0"/>
                                </a:rPr>
                                <m:t>𝑥</m:t>
                              </m:r>
                            </m:e>
                          </m:d>
                        </m:e>
                        <m:sub>
                          <m:r>
                            <a:rPr lang="pl-PL" sz="1800" b="0" i="1" smtClean="0">
                              <a:latin typeface="Cambria Math" panose="02040503050406030204" pitchFamily="18" charset="0"/>
                              <a:ea typeface="Cambria Math" panose="02040503050406030204" pitchFamily="18" charset="0"/>
                            </a:rPr>
                            <m:t>𝑎</m:t>
                          </m:r>
                        </m:sub>
                      </m:sSub>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𝑦</m:t>
                      </m:r>
                      <m:r>
                        <a:rPr lang="pl-PL" sz="1800" b="0" i="1" smtClean="0">
                          <a:latin typeface="Cambria Math" panose="02040503050406030204" pitchFamily="18" charset="0"/>
                          <a:ea typeface="Cambria Math" panose="02040503050406030204" pitchFamily="18" charset="0"/>
                        </a:rPr>
                        <m:t>𝜖</m:t>
                      </m:r>
                      <m:r>
                        <a:rPr lang="pl-PL" sz="1800" b="0" i="1" smtClean="0">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𝑥𝐼𝑁𝐷</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𝑎</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𝑦</m:t>
                      </m:r>
                      <m:r>
                        <a:rPr lang="pl-PL" sz="1800" b="0" i="1" smtClean="0">
                          <a:latin typeface="Cambria Math" panose="02040503050406030204" pitchFamily="18" charset="0"/>
                          <a:ea typeface="Cambria Math" panose="02040503050406030204" pitchFamily="18" charset="0"/>
                        </a:rPr>
                        <m:t>}</m:t>
                      </m:r>
                    </m:oMath>
                  </m:oMathPara>
                </a14:m>
                <a:endParaRPr lang="pl-PL" sz="1800" b="0" u="sng" dirty="0">
                  <a:latin typeface="Cambria Math" panose="02040503050406030204" pitchFamily="18" charset="0"/>
                  <a:ea typeface="Cambria Math" panose="02040503050406030204" pitchFamily="18" charset="0"/>
                </a:endParaRPr>
              </a:p>
              <a:p>
                <a:pPr algn="ctr"/>
                <a:r>
                  <a:rPr lang="en-US" sz="1800" dirty="0">
                    <a:latin typeface="Cambria Math" panose="02040503050406030204" pitchFamily="18" charset="0"/>
                    <a:ea typeface="Cambria Math" panose="02040503050406030204" pitchFamily="18" charset="0"/>
                  </a:rPr>
                  <a:t>indiscernibility classes</a:t>
                </a:r>
              </a:p>
              <a:p>
                <a:pPr algn="ctr"/>
                <a:r>
                  <a:rPr lang="en-US" sz="1800" dirty="0">
                    <a:latin typeface="Cambria Math" panose="02040503050406030204" pitchFamily="18" charset="0"/>
                    <a:ea typeface="Cambria Math" panose="02040503050406030204" pitchFamily="18" charset="0"/>
                  </a:rPr>
                  <a:t>p</a:t>
                </a:r>
                <a:r>
                  <a:rPr lang="en-US" sz="1800" b="0" dirty="0">
                    <a:latin typeface="Cambria Math" panose="02040503050406030204" pitchFamily="18" charset="0"/>
                    <a:ea typeface="Cambria Math" panose="02040503050406030204" pitchFamily="18" charset="0"/>
                  </a:rPr>
                  <a:t>artitioning of </a:t>
                </a:r>
                <a:r>
                  <a:rPr lang="en-US" sz="1800" b="0" i="1" dirty="0">
                    <a:latin typeface="Cambria Math" panose="02040503050406030204" pitchFamily="18" charset="0"/>
                    <a:ea typeface="Cambria Math" panose="02040503050406030204" pitchFamily="18" charset="0"/>
                  </a:rPr>
                  <a:t>U</a:t>
                </a:r>
                <a:endParaRPr lang="pl-PL" sz="1800" b="0" i="1" dirty="0">
                  <a:latin typeface="Cambria Math" panose="02040503050406030204" pitchFamily="18" charset="0"/>
                  <a:ea typeface="Cambria Math" panose="02040503050406030204" pitchFamily="18" charset="0"/>
                </a:endParaRPr>
              </a:p>
              <a:p>
                <a:pPr algn="ctr"/>
                <a:r>
                  <a:rPr lang="pl-PL" sz="1800" i="1" dirty="0">
                    <a:latin typeface="Cambria Math" panose="02040503050406030204" pitchFamily="18" charset="0"/>
                    <a:ea typeface="Cambria Math" panose="02040503050406030204" pitchFamily="18" charset="0"/>
                  </a:rPr>
                  <a:t>U/IND(</a:t>
                </a:r>
                <a14:m>
                  <m:oMath xmlns:m="http://schemas.openxmlformats.org/officeDocument/2006/math">
                    <m:r>
                      <a:rPr lang="pl-PL" sz="1800" i="1">
                        <a:latin typeface="Cambria Math" panose="02040503050406030204" pitchFamily="18" charset="0"/>
                        <a:ea typeface="Cambria Math" panose="02040503050406030204" pitchFamily="18" charset="0"/>
                      </a:rPr>
                      <m:t>𝑎</m:t>
                    </m:r>
                    <m:r>
                      <a:rPr lang="pl-PL" sz="1800" b="0" i="1" smtClean="0">
                        <a:latin typeface="Cambria Math" panose="02040503050406030204" pitchFamily="18" charset="0"/>
                        <a:ea typeface="Cambria Math" panose="02040503050406030204" pitchFamily="18" charset="0"/>
                      </a:rPr>
                      <m:t>)</m:t>
                    </m:r>
                  </m:oMath>
                </a14:m>
                <a:r>
                  <a:rPr lang="pl-PL" sz="1800" b="0" i="1" dirty="0">
                    <a:latin typeface="Cambria Math" panose="02040503050406030204" pitchFamily="18" charset="0"/>
                    <a:ea typeface="Cambria Math" panose="02040503050406030204" pitchFamily="18" charset="0"/>
                  </a:rPr>
                  <a:t>=</a:t>
                </a:r>
                <a:r>
                  <a:rPr lang="pl-PL" sz="1800" b="0" dirty="0">
                    <a:latin typeface="Cambria Math" panose="02040503050406030204" pitchFamily="18" charset="0"/>
                    <a:ea typeface="Cambria Math" panose="02040503050406030204" pitchFamily="18" charset="0"/>
                  </a:rPr>
                  <a:t>{</a:t>
                </a:r>
                <a14:m>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d>
                          <m:dPr>
                            <m:begChr m:val="["/>
                            <m:endChr m:val="]"/>
                            <m:ctrlPr>
                              <a:rPr lang="pl-PL" sz="1800" i="1">
                                <a:latin typeface="Cambria Math" panose="02040503050406030204" pitchFamily="18" charset="0"/>
                                <a:ea typeface="Cambria Math" panose="02040503050406030204" pitchFamily="18" charset="0"/>
                              </a:rPr>
                            </m:ctrlPr>
                          </m:dPr>
                          <m:e>
                            <m:r>
                              <a:rPr lang="pl-PL" sz="1800" i="1">
                                <a:latin typeface="Cambria Math" panose="02040503050406030204" pitchFamily="18" charset="0"/>
                                <a:ea typeface="Cambria Math" panose="02040503050406030204" pitchFamily="18" charset="0"/>
                              </a:rPr>
                              <m:t>𝑥</m:t>
                            </m:r>
                          </m:e>
                        </m:d>
                      </m:e>
                      <m:sub>
                        <m:r>
                          <a:rPr lang="pl-PL" sz="1800" i="1">
                            <a:latin typeface="Cambria Math" panose="02040503050406030204" pitchFamily="18" charset="0"/>
                            <a:ea typeface="Cambria Math" panose="02040503050406030204" pitchFamily="18" charset="0"/>
                          </a:rPr>
                          <m:t>𝑎</m:t>
                        </m:r>
                      </m:sub>
                    </m:sSub>
                    <m:r>
                      <a:rPr lang="pl-PL" sz="1800" b="0" i="0"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𝑥</m:t>
                    </m:r>
                    <m:r>
                      <a:rPr lang="pl-PL" sz="1800" i="1">
                        <a:latin typeface="Cambria Math" panose="02040503050406030204" pitchFamily="18" charset="0"/>
                        <a:ea typeface="Cambria Math" panose="02040503050406030204" pitchFamily="18" charset="0"/>
                      </a:rPr>
                      <m:t>𝜖</m:t>
                    </m:r>
                  </m:oMath>
                </a14:m>
                <a:r>
                  <a:rPr lang="pl-PL" sz="1800" b="0" i="1" dirty="0">
                    <a:latin typeface="Cambria Math" panose="02040503050406030204" pitchFamily="18" charset="0"/>
                    <a:ea typeface="Cambria Math" panose="02040503050406030204" pitchFamily="18" charset="0"/>
                  </a:rPr>
                  <a:t>U</a:t>
                </a:r>
                <a:r>
                  <a:rPr lang="pl-PL" sz="1800" b="0" dirty="0">
                    <a:latin typeface="Cambria Math" panose="02040503050406030204" pitchFamily="18" charset="0"/>
                    <a:ea typeface="Cambria Math" panose="02040503050406030204" pitchFamily="18" charset="0"/>
                  </a:rPr>
                  <a:t>}</a:t>
                </a:r>
                <a:endParaRPr lang="en-US" sz="1800" b="0" u="sng" dirty="0">
                  <a:latin typeface="Cambria Math" panose="02040503050406030204" pitchFamily="18" charset="0"/>
                  <a:ea typeface="Cambria Math" panose="02040503050406030204" pitchFamily="18" charset="0"/>
                </a:endParaRPr>
              </a:p>
            </p:txBody>
          </p:sp>
        </mc:Choice>
        <mc:Fallback xmlns="">
          <p:sp>
            <p:nvSpPr>
              <p:cNvPr id="7" name="pole tekstowe 6"/>
              <p:cNvSpPr txBox="1">
                <a:spLocks noRot="1" noChangeAspect="1" noMove="1" noResize="1" noEditPoints="1" noAdjustHandles="1" noChangeArrowheads="1" noChangeShapeType="1" noTextEdit="1"/>
              </p:cNvSpPr>
              <p:nvPr/>
            </p:nvSpPr>
            <p:spPr>
              <a:xfrm>
                <a:off x="221001" y="2432808"/>
                <a:ext cx="2581861" cy="1938992"/>
              </a:xfrm>
              <a:prstGeom prst="rect">
                <a:avLst/>
              </a:prstGeom>
              <a:blipFill>
                <a:blip r:embed="rId3"/>
                <a:stretch>
                  <a:fillRect l="-1651" r="-472" b="-62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Prostokąt 15"/>
              <p:cNvSpPr/>
              <p:nvPr/>
            </p:nvSpPr>
            <p:spPr>
              <a:xfrm>
                <a:off x="3199825" y="2265043"/>
                <a:ext cx="172746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l-PL" sz="2800" i="1" smtClean="0">
                          <a:solidFill>
                            <a:srgbClr val="0000CC"/>
                          </a:solidFill>
                          <a:latin typeface="Cambria Math" panose="02040503050406030204" pitchFamily="18" charset="0"/>
                          <a:ea typeface="Cambria Math" panose="02040503050406030204" pitchFamily="18" charset="0"/>
                        </a:rPr>
                        <m:t>𝑎</m:t>
                      </m:r>
                      <m:r>
                        <a:rPr lang="pl-PL" sz="2800" b="0" i="1" smtClean="0">
                          <a:solidFill>
                            <a:srgbClr val="0000CC"/>
                          </a:solidFill>
                          <a:latin typeface="Cambria Math" panose="02040503050406030204" pitchFamily="18" charset="0"/>
                          <a:ea typeface="Cambria Math" panose="02040503050406030204" pitchFamily="18" charset="0"/>
                        </a:rPr>
                        <m:t>:</m:t>
                      </m:r>
                      <m:r>
                        <a:rPr lang="pl-PL" sz="2800" b="0" i="1" smtClean="0">
                          <a:solidFill>
                            <a:srgbClr val="0000CC"/>
                          </a:solidFill>
                          <a:latin typeface="Cambria Math" panose="02040503050406030204" pitchFamily="18" charset="0"/>
                          <a:ea typeface="Cambria Math" panose="02040503050406030204" pitchFamily="18" charset="0"/>
                        </a:rPr>
                        <m:t>𝑈</m:t>
                      </m:r>
                      <m:r>
                        <a:rPr lang="pl-PL" sz="2800" b="0" i="1" smtClean="0">
                          <a:solidFill>
                            <a:srgbClr val="0000CC"/>
                          </a:solidFill>
                          <a:latin typeface="Cambria Math" panose="02040503050406030204" pitchFamily="18" charset="0"/>
                          <a:ea typeface="Cambria Math" panose="02040503050406030204" pitchFamily="18" charset="0"/>
                        </a:rPr>
                        <m:t>→</m:t>
                      </m:r>
                      <m:sSub>
                        <m:sSubPr>
                          <m:ctrlPr>
                            <a:rPr lang="pl-PL" sz="2800" b="0" i="1" smtClean="0">
                              <a:solidFill>
                                <a:srgbClr val="0000CC"/>
                              </a:solidFill>
                              <a:latin typeface="Cambria Math" panose="02040503050406030204" pitchFamily="18" charset="0"/>
                              <a:ea typeface="Cambria Math" panose="02040503050406030204" pitchFamily="18" charset="0"/>
                            </a:rPr>
                          </m:ctrlPr>
                        </m:sSubPr>
                        <m:e>
                          <m:r>
                            <a:rPr lang="pl-PL" sz="2800" b="0" i="1" smtClean="0">
                              <a:solidFill>
                                <a:srgbClr val="0000CC"/>
                              </a:solidFill>
                              <a:latin typeface="Cambria Math" panose="02040503050406030204" pitchFamily="18" charset="0"/>
                              <a:ea typeface="Cambria Math" panose="02040503050406030204" pitchFamily="18" charset="0"/>
                            </a:rPr>
                            <m:t>𝑉</m:t>
                          </m:r>
                        </m:e>
                        <m:sub>
                          <m:r>
                            <a:rPr lang="pl-PL" sz="2800" b="0" i="1" smtClean="0">
                              <a:solidFill>
                                <a:srgbClr val="0000CC"/>
                              </a:solidFill>
                              <a:latin typeface="Cambria Math" panose="02040503050406030204" pitchFamily="18" charset="0"/>
                              <a:ea typeface="Cambria Math" panose="02040503050406030204" pitchFamily="18" charset="0"/>
                            </a:rPr>
                            <m:t>𝑎</m:t>
                          </m:r>
                        </m:sub>
                      </m:sSub>
                    </m:oMath>
                  </m:oMathPara>
                </a14:m>
                <a:endParaRPr lang="en-US" dirty="0"/>
              </a:p>
            </p:txBody>
          </p:sp>
        </mc:Choice>
        <mc:Fallback xmlns="">
          <p:sp>
            <p:nvSpPr>
              <p:cNvPr id="16" name="Prostokąt 15"/>
              <p:cNvSpPr>
                <a:spLocks noRot="1" noChangeAspect="1" noMove="1" noResize="1" noEditPoints="1" noAdjustHandles="1" noChangeArrowheads="1" noChangeShapeType="1" noTextEdit="1"/>
              </p:cNvSpPr>
              <p:nvPr/>
            </p:nvSpPr>
            <p:spPr>
              <a:xfrm>
                <a:off x="3199825" y="2265043"/>
                <a:ext cx="1727461" cy="523220"/>
              </a:xfrm>
              <a:prstGeom prst="rect">
                <a:avLst/>
              </a:prstGeom>
              <a:blipFill>
                <a:blip r:embed="rId4"/>
                <a:stretch>
                  <a:fillRect/>
                </a:stretch>
              </a:blipFill>
            </p:spPr>
            <p:txBody>
              <a:bodyPr/>
              <a:lstStyle/>
              <a:p>
                <a:r>
                  <a:rPr lang="en-US">
                    <a:noFill/>
                  </a:rPr>
                  <a:t> </a:t>
                </a:r>
              </a:p>
            </p:txBody>
          </p:sp>
        </mc:Fallback>
      </mc:AlternateContent>
      <p:sp>
        <p:nvSpPr>
          <p:cNvPr id="20" name="Strzałka w prawo 19"/>
          <p:cNvSpPr/>
          <p:nvPr/>
        </p:nvSpPr>
        <p:spPr>
          <a:xfrm rot="9547321">
            <a:off x="2788648" y="2571418"/>
            <a:ext cx="514389" cy="3511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pole tekstowe 13"/>
              <p:cNvSpPr txBox="1"/>
              <p:nvPr/>
            </p:nvSpPr>
            <p:spPr>
              <a:xfrm>
                <a:off x="3923928" y="3101118"/>
                <a:ext cx="4402832" cy="2862322"/>
              </a:xfrm>
              <a:prstGeom prst="rect">
                <a:avLst/>
              </a:prstGeom>
              <a:solidFill>
                <a:srgbClr val="66FF66"/>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𝑎</m:t>
                          </m:r>
                        </m:sub>
                      </m:sSub>
                      <m:r>
                        <a:rPr lang="pl-PL" sz="1800" i="1">
                          <a:latin typeface="Cambria Math" panose="02040503050406030204" pitchFamily="18" charset="0"/>
                          <a:ea typeface="Cambria Math" panose="02040503050406030204" pitchFamily="18" charset="0"/>
                        </a:rPr>
                        <m:t>=</m:t>
                      </m:r>
                      <m:d>
                        <m:dPr>
                          <m:ctrlPr>
                            <a:rPr lang="pl-PL" sz="1800" i="1">
                              <a:latin typeface="Cambria Math" panose="02040503050406030204" pitchFamily="18" charset="0"/>
                              <a:ea typeface="Cambria Math" panose="02040503050406030204" pitchFamily="18" charset="0"/>
                            </a:rPr>
                          </m:ctrlPr>
                        </m:dPr>
                        <m:e>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𝑉</m:t>
                              </m:r>
                            </m:e>
                            <m:sub>
                              <m:r>
                                <a:rPr lang="pl-PL" sz="1800" i="1">
                                  <a:latin typeface="Cambria Math" panose="02040503050406030204" pitchFamily="18" charset="0"/>
                                  <a:ea typeface="Cambria Math" panose="02040503050406030204" pitchFamily="18" charset="0"/>
                                </a:rPr>
                                <m:t>𝑎</m:t>
                              </m:r>
                            </m:sub>
                          </m:sSub>
                          <m:r>
                            <a:rPr lang="pl-PL" sz="1800" i="1">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𝜏</m:t>
                          </m:r>
                        </m:e>
                      </m:d>
                    </m:oMath>
                  </m:oMathPara>
                </a14:m>
                <a:endParaRPr lang="pl-PL" sz="18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sz="1800" i="1">
                          <a:latin typeface="Cambria Math" panose="02040503050406030204" pitchFamily="18" charset="0"/>
                          <a:ea typeface="Cambria Math" panose="02040503050406030204" pitchFamily="18" charset="0"/>
                        </a:rPr>
                        <m:t>𝑥</m:t>
                      </m:r>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𝜏</m:t>
                          </m:r>
                        </m:e>
                        <m:sub>
                          <m:r>
                            <a:rPr lang="pl-PL" sz="1800" b="0" i="1" smtClean="0">
                              <a:latin typeface="Cambria Math" panose="02040503050406030204" pitchFamily="18" charset="0"/>
                              <a:ea typeface="Cambria Math" panose="02040503050406030204" pitchFamily="18" charset="0"/>
                            </a:rPr>
                            <m:t>𝑎</m:t>
                          </m:r>
                        </m:sub>
                      </m:sSub>
                      <m:r>
                        <a:rPr lang="pl-PL" sz="1800" b="0" i="1" smtClean="0">
                          <a:latin typeface="Cambria Math" panose="02040503050406030204" pitchFamily="18" charset="0"/>
                          <a:ea typeface="Cambria Math" panose="02040503050406030204" pitchFamily="18" charset="0"/>
                        </a:rPr>
                        <m:t>𝑦</m:t>
                      </m:r>
                      <m:r>
                        <a:rPr lang="pl-PL" sz="1800" i="1">
                          <a:latin typeface="Cambria Math" panose="02040503050406030204" pitchFamily="18" charset="0"/>
                          <a:ea typeface="Cambria Math" panose="02040503050406030204" pitchFamily="18" charset="0"/>
                        </a:rPr>
                        <m:t> </m:t>
                      </m:r>
                      <m:r>
                        <m:rPr>
                          <m:sty m:val="p"/>
                        </m:rPr>
                        <a:rPr lang="pl-PL" sz="1800">
                          <a:latin typeface="Cambria Math" panose="02040503050406030204" pitchFamily="18" charset="0"/>
                          <a:ea typeface="Cambria Math" panose="02040503050406030204" pitchFamily="18" charset="0"/>
                        </a:rPr>
                        <m:t>iff</m:t>
                      </m:r>
                      <m:r>
                        <a:rPr lang="pl-PL" sz="1800" i="1">
                          <a:latin typeface="Cambria Math" panose="02040503050406030204" pitchFamily="18" charset="0"/>
                          <a:ea typeface="Cambria Math" panose="02040503050406030204" pitchFamily="18" charset="0"/>
                        </a:rPr>
                        <m:t> </m:t>
                      </m:r>
                      <m:r>
                        <a:rPr lang="pl-PL" sz="1800" i="1">
                          <a:latin typeface="Cambria Math" panose="02040503050406030204" pitchFamily="18" charset="0"/>
                          <a:ea typeface="Cambria Math" panose="02040503050406030204" pitchFamily="18" charset="0"/>
                        </a:rPr>
                        <m:t>𝑎</m:t>
                      </m:r>
                      <m:d>
                        <m:dPr>
                          <m:ctrlPr>
                            <a:rPr lang="pl-PL" sz="1800" i="1">
                              <a:latin typeface="Cambria Math" panose="02040503050406030204" pitchFamily="18" charset="0"/>
                              <a:ea typeface="Cambria Math" panose="02040503050406030204" pitchFamily="18" charset="0"/>
                            </a:rPr>
                          </m:ctrlPr>
                        </m:dPr>
                        <m:e>
                          <m:r>
                            <a:rPr lang="pl-PL" sz="1800" i="1">
                              <a:latin typeface="Cambria Math" panose="02040503050406030204" pitchFamily="18" charset="0"/>
                              <a:ea typeface="Cambria Math" panose="02040503050406030204" pitchFamily="18" charset="0"/>
                            </a:rPr>
                            <m:t>𝑥</m:t>
                          </m:r>
                        </m:e>
                      </m:d>
                      <m:r>
                        <a:rPr lang="pl-PL" sz="1800" b="0" i="1" smtClean="0">
                          <a:latin typeface="Cambria Math" panose="02040503050406030204" pitchFamily="18" charset="0"/>
                          <a:ea typeface="Cambria Math" panose="02040503050406030204" pitchFamily="18" charset="0"/>
                        </a:rPr>
                        <m:t> </m:t>
                      </m:r>
                      <m:r>
                        <a:rPr lang="pl-PL" sz="1800" i="1" smtClean="0">
                          <a:latin typeface="Cambria Math" panose="02040503050406030204" pitchFamily="18" charset="0"/>
                          <a:ea typeface="Cambria Math" panose="02040503050406030204" pitchFamily="18" charset="0"/>
                        </a:rPr>
                        <m:t>𝜏</m:t>
                      </m:r>
                      <m:r>
                        <a:rPr lang="pl-PL" sz="1800" b="0" i="1" smtClean="0">
                          <a:latin typeface="Cambria Math" panose="02040503050406030204" pitchFamily="18" charset="0"/>
                          <a:ea typeface="Cambria Math" panose="02040503050406030204" pitchFamily="18" charset="0"/>
                        </a:rPr>
                        <m:t> </m:t>
                      </m:r>
                      <m:r>
                        <a:rPr lang="pl-PL" sz="1800" i="1">
                          <a:latin typeface="Cambria Math" panose="02040503050406030204" pitchFamily="18" charset="0"/>
                          <a:ea typeface="Cambria Math" panose="02040503050406030204" pitchFamily="18" charset="0"/>
                        </a:rPr>
                        <m:t>𝑎</m:t>
                      </m:r>
                      <m:d>
                        <m:dPr>
                          <m:ctrlPr>
                            <a:rPr lang="pl-PL" sz="1800" i="1">
                              <a:latin typeface="Cambria Math" panose="02040503050406030204" pitchFamily="18" charset="0"/>
                              <a:ea typeface="Cambria Math" panose="02040503050406030204" pitchFamily="18" charset="0"/>
                            </a:rPr>
                          </m:ctrlPr>
                        </m:dPr>
                        <m:e>
                          <m:r>
                            <a:rPr lang="pl-PL" sz="1800" i="1">
                              <a:latin typeface="Cambria Math" panose="02040503050406030204" pitchFamily="18" charset="0"/>
                              <a:ea typeface="Cambria Math" panose="02040503050406030204" pitchFamily="18" charset="0"/>
                            </a:rPr>
                            <m:t>𝑦</m:t>
                          </m:r>
                        </m:e>
                      </m:d>
                    </m:oMath>
                  </m:oMathPara>
                </a14:m>
                <a:endParaRPr lang="pl-PL" sz="1800" dirty="0">
                  <a:latin typeface="Cambria Math" panose="02040503050406030204" pitchFamily="18" charset="0"/>
                  <a:ea typeface="Cambria Math" panose="02040503050406030204" pitchFamily="18" charset="0"/>
                </a:endParaRPr>
              </a:p>
              <a:p>
                <a:pPr algn="ctr"/>
                <a14:m>
                  <m:oMath xmlns:m="http://schemas.openxmlformats.org/officeDocument/2006/math">
                    <m:r>
                      <a:rPr lang="pl-PL" sz="1800" i="1">
                        <a:latin typeface="Cambria Math" panose="02040503050406030204" pitchFamily="18" charset="0"/>
                        <a:ea typeface="Cambria Math" panose="02040503050406030204" pitchFamily="18" charset="0"/>
                      </a:rPr>
                      <m:t>𝜏</m:t>
                    </m:r>
                  </m:oMath>
                </a14:m>
                <a:r>
                  <a:rPr lang="pl-PL" sz="1800" dirty="0">
                    <a:latin typeface="Cambria Math" panose="02040503050406030204" pitchFamily="18" charset="0"/>
                    <a:ea typeface="Cambria Math" panose="02040503050406030204" pitchFamily="18" charset="0"/>
                  </a:rPr>
                  <a:t> – </a:t>
                </a:r>
                <a:r>
                  <a:rPr lang="en-US" sz="1800" dirty="0">
                    <a:latin typeface="Cambria Math" panose="02040503050406030204" pitchFamily="18" charset="0"/>
                    <a:ea typeface="Cambria Math" panose="02040503050406030204" pitchFamily="18" charset="0"/>
                  </a:rPr>
                  <a:t>tolerance or similarity relations</a:t>
                </a:r>
              </a:p>
              <a:p>
                <a:pPr algn="ctr"/>
                <a:r>
                  <a:rPr lang="en-US" sz="1800" u="sng" dirty="0">
                    <a:latin typeface="Cambria Math" panose="02040503050406030204" pitchFamily="18" charset="0"/>
                    <a:ea typeface="Cambria Math" panose="02040503050406030204" pitchFamily="18" charset="0"/>
                  </a:rPr>
                  <a:t>atomic granules</a:t>
                </a:r>
                <a:r>
                  <a:rPr lang="en-US" sz="1800" dirty="0">
                    <a:latin typeface="Cambria Math" panose="02040503050406030204" pitchFamily="18" charset="0"/>
                    <a:ea typeface="Cambria Math" panose="02040503050406030204" pitchFamily="18" charset="0"/>
                  </a:rPr>
                  <a:t>:</a:t>
                </a:r>
                <a:r>
                  <a:rPr lang="pl-PL" sz="1800" dirty="0">
                    <a:latin typeface="Cambria Math" panose="02040503050406030204" pitchFamily="18" charset="0"/>
                    <a:ea typeface="Cambria Math" panose="02040503050406030204" pitchFamily="18" charset="0"/>
                  </a:rPr>
                  <a:t> </a:t>
                </a:r>
              </a:p>
              <a:p>
                <a:pPr algn="ct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𝑥</m:t>
                              </m:r>
                            </m:e>
                          </m:d>
                        </m:e>
                        <m:sub>
                          <m:r>
                            <a:rPr lang="en-US" sz="1800" i="1" smtClean="0">
                              <a:latin typeface="Cambria Math" panose="02040503050406030204" pitchFamily="18" charset="0"/>
                              <a:ea typeface="Cambria Math" panose="02040503050406030204" pitchFamily="18" charset="0"/>
                            </a:rPr>
                            <m:t>𝜏</m:t>
                          </m:r>
                        </m:sub>
                      </m:s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𝑦</m:t>
                      </m:r>
                      <m:r>
                        <a:rPr lang="en-US" sz="1800" i="1">
                          <a:latin typeface="Cambria Math" panose="02040503050406030204" pitchFamily="18" charset="0"/>
                          <a:ea typeface="Cambria Math" panose="02040503050406030204" pitchFamily="18" charset="0"/>
                        </a:rPr>
                        <m:t>𝜖</m:t>
                      </m:r>
                      <m:r>
                        <a:rPr lang="en-US" sz="1800" i="1">
                          <a:latin typeface="Cambria Math" panose="02040503050406030204" pitchFamily="18" charset="0"/>
                          <a:ea typeface="Cambria Math" panose="02040503050406030204" pitchFamily="18" charset="0"/>
                        </a:rPr>
                        <m:t>𝑈</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𝑥</m:t>
                      </m:r>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𝜏</m:t>
                          </m:r>
                        </m:e>
                        <m:sub>
                          <m:r>
                            <a:rPr lang="pl-PL" sz="1800" i="1">
                              <a:latin typeface="Cambria Math" panose="02040503050406030204" pitchFamily="18" charset="0"/>
                              <a:ea typeface="Cambria Math" panose="02040503050406030204" pitchFamily="18" charset="0"/>
                            </a:rPr>
                            <m:t>𝑎</m:t>
                          </m:r>
                        </m:sub>
                      </m:sSub>
                      <m:r>
                        <a:rPr lang="en-US" sz="1800" i="1">
                          <a:latin typeface="Cambria Math" panose="02040503050406030204" pitchFamily="18" charset="0"/>
                          <a:ea typeface="Cambria Math" panose="02040503050406030204" pitchFamily="18" charset="0"/>
                        </a:rPr>
                        <m:t>𝑦</m:t>
                      </m:r>
                      <m:r>
                        <a:rPr lang="en-US" sz="1800" i="1">
                          <a:latin typeface="Cambria Math" panose="02040503050406030204" pitchFamily="18" charset="0"/>
                          <a:ea typeface="Cambria Math" panose="02040503050406030204" pitchFamily="18" charset="0"/>
                        </a:rPr>
                        <m:t>}</m:t>
                      </m:r>
                    </m:oMath>
                  </m:oMathPara>
                </a14:m>
                <a:endParaRPr lang="en-US" sz="1800" u="sng" dirty="0">
                  <a:latin typeface="Cambria Math" panose="02040503050406030204" pitchFamily="18" charset="0"/>
                  <a:ea typeface="Cambria Math" panose="02040503050406030204" pitchFamily="18" charset="0"/>
                </a:endParaRPr>
              </a:p>
              <a:p>
                <a:pPr algn="ctr"/>
                <a:r>
                  <a:rPr lang="en-US" sz="1800" dirty="0">
                    <a:latin typeface="Cambria Math" panose="02040503050406030204" pitchFamily="18" charset="0"/>
                    <a:ea typeface="Cambria Math" panose="02040503050406030204" pitchFamily="18" charset="0"/>
                  </a:rPr>
                  <a:t>covering of </a:t>
                </a:r>
                <a:r>
                  <a:rPr lang="en-US" sz="1800" i="1" dirty="0">
                    <a:latin typeface="Cambria Math" panose="02040503050406030204" pitchFamily="18" charset="0"/>
                    <a:ea typeface="Cambria Math" panose="02040503050406030204" pitchFamily="18" charset="0"/>
                  </a:rPr>
                  <a:t>U</a:t>
                </a:r>
                <a:r>
                  <a:rPr lang="en-US" sz="1800" dirty="0">
                    <a:latin typeface="Cambria Math" panose="02040503050406030204" pitchFamily="18" charset="0"/>
                    <a:ea typeface="Cambria Math" panose="02040503050406030204" pitchFamily="18" charset="0"/>
                  </a:rPr>
                  <a:t>  by tolerance classes</a:t>
                </a:r>
              </a:p>
              <a:p>
                <a:pPr algn="ctr"/>
                <a:r>
                  <a:rPr lang="en-US" sz="1800" i="1" dirty="0">
                    <a:latin typeface="Cambria Math" panose="02040503050406030204" pitchFamily="18" charset="0"/>
                    <a:ea typeface="Cambria Math" panose="02040503050406030204" pitchFamily="18" charset="0"/>
                  </a:rPr>
                  <a:t>U/</a:t>
                </a:r>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𝜏</m:t>
                    </m:r>
                    <m:r>
                      <a:rPr lang="en-US" sz="1800" i="1">
                        <a:latin typeface="Cambria Math" panose="02040503050406030204" pitchFamily="18" charset="0"/>
                        <a:ea typeface="Cambria Math" panose="02040503050406030204" pitchFamily="18" charset="0"/>
                      </a:rPr>
                      <m:t> </m:t>
                    </m:r>
                  </m:oMath>
                </a14:m>
                <a:r>
                  <a:rPr lang="en-US" sz="1800" i="1" dirty="0">
                    <a:latin typeface="Cambria Math" panose="02040503050406030204" pitchFamily="18" charset="0"/>
                    <a:ea typeface="Cambria Math" panose="02040503050406030204" pitchFamily="18" charset="0"/>
                  </a:rPr>
                  <a:t>=</a:t>
                </a:r>
                <a:r>
                  <a:rPr lang="en-US" sz="1800" dirty="0">
                    <a:latin typeface="Cambria Math" panose="02040503050406030204" pitchFamily="18" charset="0"/>
                    <a:ea typeface="Cambria Math" panose="02040503050406030204" pitchFamily="18" charset="0"/>
                  </a:rPr>
                  <a:t>{</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𝑥</m:t>
                            </m:r>
                          </m:e>
                        </m:d>
                      </m:e>
                      <m:sub>
                        <m:r>
                          <a:rPr lang="en-US" sz="1800" i="1">
                            <a:latin typeface="Cambria Math" panose="02040503050406030204" pitchFamily="18" charset="0"/>
                            <a:ea typeface="Cambria Math" panose="02040503050406030204" pitchFamily="18" charset="0"/>
                          </a:rPr>
                          <m:t>𝜏</m:t>
                        </m:r>
                      </m:sub>
                    </m:sSub>
                    <m:r>
                      <a:rPr lang="en-US" sz="180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𝜖</m:t>
                    </m:r>
                  </m:oMath>
                </a14:m>
                <a:r>
                  <a:rPr lang="en-US" sz="1800" i="1" dirty="0">
                    <a:latin typeface="Cambria Math" panose="02040503050406030204" pitchFamily="18" charset="0"/>
                    <a:ea typeface="Cambria Math" panose="02040503050406030204" pitchFamily="18" charset="0"/>
                  </a:rPr>
                  <a:t>U</a:t>
                </a:r>
                <a:r>
                  <a:rPr lang="pl-PL" sz="1800" i="1"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a:t>
                </a:r>
              </a:p>
              <a:p>
                <a:pPr algn="ctr"/>
                <a:r>
                  <a:rPr lang="en-US" sz="1800" dirty="0">
                    <a:latin typeface="Cambria Math" panose="02040503050406030204" pitchFamily="18" charset="0"/>
                    <a:ea typeface="Cambria Math" panose="02040503050406030204" pitchFamily="18" charset="0"/>
                  </a:rPr>
                  <a:t>possible partition of </a:t>
                </a:r>
                <a:r>
                  <a:rPr lang="en-US" sz="1800" i="1" dirty="0">
                    <a:latin typeface="Cambria Math" panose="02040503050406030204" pitchFamily="18" charset="0"/>
                    <a:ea typeface="Cambria Math" panose="02040503050406030204" pitchFamily="18" charset="0"/>
                  </a:rPr>
                  <a:t>U</a:t>
                </a:r>
                <a:r>
                  <a:rPr lang="pl-PL" sz="1800" i="1" dirty="0">
                    <a:latin typeface="Cambria Math" panose="02040503050406030204" pitchFamily="18" charset="0"/>
                    <a:ea typeface="Cambria Math" panose="02040503050406030204" pitchFamily="18" charset="0"/>
                  </a:rPr>
                  <a:t>  </a:t>
                </a:r>
                <a:r>
                  <a:rPr lang="pl-PL" sz="1800" dirty="0">
                    <a:latin typeface="Cambria Math" panose="02040503050406030204" pitchFamily="18" charset="0"/>
                    <a:ea typeface="Cambria Math" panose="02040503050406030204" pitchFamily="18" charset="0"/>
                  </a:rPr>
                  <a:t>from </a:t>
                </a:r>
                <a14:m>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𝜏</m:t>
                        </m:r>
                      </m:e>
                      <m:sub>
                        <m:r>
                          <a:rPr lang="pl-PL" sz="1800" i="1">
                            <a:latin typeface="Cambria Math" panose="02040503050406030204" pitchFamily="18" charset="0"/>
                            <a:ea typeface="Cambria Math" panose="02040503050406030204" pitchFamily="18" charset="0"/>
                          </a:rPr>
                          <m:t>𝑎</m:t>
                        </m:r>
                      </m:sub>
                    </m:sSub>
                  </m:oMath>
                </a14:m>
                <a:r>
                  <a:rPr lang="pl-PL" sz="1800" dirty="0">
                    <a:latin typeface="Cambria Math" panose="02040503050406030204" pitchFamily="18" charset="0"/>
                    <a:ea typeface="Cambria Math" panose="02040503050406030204" pitchFamily="18" charset="0"/>
                  </a:rPr>
                  <a:t>, </a:t>
                </a:r>
                <a:r>
                  <a:rPr lang="pl-PL" sz="1800" dirty="0" err="1">
                    <a:latin typeface="Cambria Math" panose="02040503050406030204" pitchFamily="18" charset="0"/>
                    <a:ea typeface="Cambria Math" panose="02040503050406030204" pitchFamily="18" charset="0"/>
                  </a:rPr>
                  <a:t>e.g</a:t>
                </a:r>
                <a:r>
                  <a:rPr lang="pl-PL" sz="1800" dirty="0">
                    <a:latin typeface="Cambria Math" panose="02040503050406030204" pitchFamily="18" charset="0"/>
                    <a:ea typeface="Cambria Math" panose="02040503050406030204" pitchFamily="18" charset="0"/>
                  </a:rPr>
                  <a:t>.</a:t>
                </a:r>
              </a:p>
              <a:p>
                <a:pPr algn="ctr"/>
                <a:r>
                  <a:rPr lang="pl-PL" sz="1800" dirty="0">
                    <a:latin typeface="Cambria Math" panose="02040503050406030204" pitchFamily="18" charset="0"/>
                    <a:ea typeface="Cambria Math" panose="02040503050406030204" pitchFamily="18" charset="0"/>
                  </a:rPr>
                  <a:t>{</a:t>
                </a:r>
                <a14:m>
                  <m:oMath xmlns:m="http://schemas.openxmlformats.org/officeDocument/2006/math">
                    <m:sSubSup>
                      <m:sSubSupPr>
                        <m:ctrlPr>
                          <a:rPr lang="en-US" sz="1800" i="1">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𝑃</m:t>
                        </m:r>
                      </m:e>
                      <m:sub>
                        <m:r>
                          <a:rPr lang="pl-PL" sz="1800" i="1">
                            <a:latin typeface="Cambria Math" panose="02040503050406030204" pitchFamily="18" charset="0"/>
                            <a:ea typeface="Cambria Math" panose="02040503050406030204" pitchFamily="18" charset="0"/>
                          </a:rPr>
                          <m:t>𝑥</m:t>
                        </m:r>
                      </m:sub>
                      <m:sup>
                        <m:r>
                          <a:rPr lang="en-US" sz="1800" i="1">
                            <a:latin typeface="Cambria Math" panose="02040503050406030204" pitchFamily="18" charset="0"/>
                            <a:ea typeface="Cambria Math" panose="02040503050406030204" pitchFamily="18" charset="0"/>
                          </a:rPr>
                          <m:t>𝜏</m:t>
                        </m:r>
                      </m:sup>
                    </m:sSubSup>
                  </m:oMath>
                </a14:m>
                <a:r>
                  <a:rPr lang="pl-PL" sz="1800" dirty="0">
                    <a:latin typeface="Cambria Math" panose="02040503050406030204" pitchFamily="18" charset="0"/>
                    <a:ea typeface="Cambria Math" panose="02040503050406030204" pitchFamily="18" charset="0"/>
                  </a:rPr>
                  <a:t>: x</a:t>
                </a:r>
                <a:r>
                  <a:rPr lang="pl-PL" sz="1800" dirty="0">
                    <a:ea typeface="Cambria Math" panose="02040503050406030204" pitchFamily="18" charset="0"/>
                  </a:rPr>
                  <a:t> </a:t>
                </a:r>
                <a14:m>
                  <m:oMath xmlns:m="http://schemas.openxmlformats.org/officeDocument/2006/math">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𝑈</m:t>
                    </m:r>
                  </m:oMath>
                </a14:m>
                <a:r>
                  <a:rPr lang="pl-PL" sz="1800" dirty="0">
                    <a:latin typeface="Cambria Math" panose="02040503050406030204" pitchFamily="18" charset="0"/>
                    <a:ea typeface="Cambria Math" panose="02040503050406030204" pitchFamily="18" charset="0"/>
                  </a:rPr>
                  <a:t>} </a:t>
                </a:r>
                <a:r>
                  <a:rPr lang="en-US" sz="1800" noProof="0" dirty="0">
                    <a:latin typeface="Cambria Math" panose="02040503050406030204" pitchFamily="18" charset="0"/>
                    <a:ea typeface="Cambria Math" panose="02040503050406030204" pitchFamily="18" charset="0"/>
                  </a:rPr>
                  <a:t>where</a:t>
                </a:r>
                <a:endParaRPr lang="en-US" sz="1800"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Sup>
                        <m:sSubSupPr>
                          <m:ctrlPr>
                            <a:rPr lang="en-US" sz="1800" i="1" smtClean="0">
                              <a:latin typeface="Cambria Math" panose="02040503050406030204" pitchFamily="18" charset="0"/>
                              <a:ea typeface="Cambria Math" panose="02040503050406030204" pitchFamily="18" charset="0"/>
                            </a:rPr>
                          </m:ctrlPr>
                        </m:sSubSupPr>
                        <m:e>
                          <m:r>
                            <a:rPr lang="pl-PL" sz="1800" b="0" i="1" smtClean="0">
                              <a:latin typeface="Cambria Math" panose="02040503050406030204" pitchFamily="18" charset="0"/>
                              <a:ea typeface="Cambria Math" panose="02040503050406030204" pitchFamily="18" charset="0"/>
                            </a:rPr>
                            <m:t>𝑃</m:t>
                          </m:r>
                        </m:e>
                        <m:sub>
                          <m:r>
                            <a:rPr lang="pl-PL" sz="1800" b="0" i="1" smtClean="0">
                              <a:latin typeface="Cambria Math" panose="02040503050406030204" pitchFamily="18" charset="0"/>
                              <a:ea typeface="Cambria Math" panose="02040503050406030204" pitchFamily="18" charset="0"/>
                            </a:rPr>
                            <m:t>𝑥</m:t>
                          </m:r>
                        </m:sub>
                        <m:sup>
                          <m:r>
                            <a:rPr lang="en-US" sz="1800" i="1" smtClean="0">
                              <a:latin typeface="Cambria Math" panose="02040503050406030204" pitchFamily="18" charset="0"/>
                              <a:ea typeface="Cambria Math" panose="02040503050406030204" pitchFamily="18" charset="0"/>
                            </a:rPr>
                            <m:t>𝜏</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𝑦</m:t>
                      </m:r>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𝑈</m:t>
                      </m:r>
                      <m:r>
                        <a:rPr lang="pl-PL" sz="1800" i="1">
                          <a:latin typeface="Cambria Math" panose="02040503050406030204" pitchFamily="18" charset="0"/>
                          <a:ea typeface="Cambria Math" panose="02040503050406030204" pitchFamily="18" charset="0"/>
                        </a:rPr>
                        <m:t>: ∀</m:t>
                      </m:r>
                      <m:r>
                        <a:rPr lang="pl-PL" sz="1800" i="1">
                          <a:latin typeface="Cambria Math" panose="02040503050406030204" pitchFamily="18" charset="0"/>
                          <a:ea typeface="Cambria Math" panose="02040503050406030204" pitchFamily="18" charset="0"/>
                        </a:rPr>
                        <m:t>𝑧</m:t>
                      </m:r>
                      <m:r>
                        <a:rPr lang="pl-PL" sz="1800" i="1">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𝑥</m:t>
                      </m:r>
                      <m:r>
                        <a:rPr lang="pl-PL" sz="1800" i="1" smtClean="0">
                          <a:latin typeface="Cambria Math" panose="02040503050406030204" pitchFamily="18" charset="0"/>
                          <a:ea typeface="Cambria Math" panose="02040503050406030204" pitchFamily="18" charset="0"/>
                        </a:rPr>
                        <m:t>𝜏</m:t>
                      </m:r>
                      <m:r>
                        <a:rPr lang="pl-PL" sz="1800" b="0" i="1" smtClean="0">
                          <a:latin typeface="Cambria Math" panose="02040503050406030204" pitchFamily="18" charset="0"/>
                          <a:ea typeface="Cambria Math" panose="02040503050406030204" pitchFamily="18" charset="0"/>
                        </a:rPr>
                        <m:t>𝑧</m:t>
                      </m:r>
                      <m:r>
                        <a:rPr lang="pl-PL" sz="1800" b="0" i="1" smtClean="0">
                          <a:latin typeface="Cambria Math" panose="02040503050406030204" pitchFamily="18" charset="0"/>
                          <a:ea typeface="Cambria Math" panose="02040503050406030204" pitchFamily="18" charset="0"/>
                        </a:rPr>
                        <m:t> </m:t>
                      </m:r>
                      <m:r>
                        <m:rPr>
                          <m:sty m:val="p"/>
                        </m:rPr>
                        <a:rPr lang="pl-PL" sz="1800" b="0" i="0" smtClean="0">
                          <a:latin typeface="Cambria Math" panose="02040503050406030204" pitchFamily="18" charset="0"/>
                          <a:ea typeface="Cambria Math" panose="02040503050406030204" pitchFamily="18" charset="0"/>
                        </a:rPr>
                        <m:t>iff</m:t>
                      </m:r>
                      <m:r>
                        <a:rPr lang="pl-PL" sz="1800" b="0" i="0" smtClean="0">
                          <a:latin typeface="Cambria Math" panose="02040503050406030204" pitchFamily="18" charset="0"/>
                          <a:ea typeface="Cambria Math" panose="02040503050406030204" pitchFamily="18" charset="0"/>
                        </a:rPr>
                        <m:t> </m:t>
                      </m:r>
                      <m:r>
                        <m:rPr>
                          <m:sty m:val="p"/>
                        </m:rPr>
                        <a:rPr lang="pl-PL" sz="1800" b="0" i="0" smtClean="0">
                          <a:latin typeface="Cambria Math" panose="02040503050406030204" pitchFamily="18" charset="0"/>
                          <a:ea typeface="Cambria Math" panose="02040503050406030204" pitchFamily="18" charset="0"/>
                        </a:rPr>
                        <m:t>y</m:t>
                      </m:r>
                      <m:r>
                        <a:rPr lang="pl-PL" sz="1800" i="1">
                          <a:latin typeface="Cambria Math" panose="02040503050406030204" pitchFamily="18" charset="0"/>
                          <a:ea typeface="Cambria Math" panose="02040503050406030204" pitchFamily="18" charset="0"/>
                        </a:rPr>
                        <m:t>𝜏</m:t>
                      </m:r>
                      <m:r>
                        <a:rPr lang="pl-PL" sz="1800" i="1">
                          <a:latin typeface="Cambria Math" panose="02040503050406030204" pitchFamily="18" charset="0"/>
                          <a:ea typeface="Cambria Math" panose="02040503050406030204" pitchFamily="18" charset="0"/>
                        </a:rPr>
                        <m:t>𝑧</m:t>
                      </m:r>
                      <m:r>
                        <a:rPr lang="pl-PL" sz="1800" b="0" i="1" smtClean="0">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m:t>
                      </m:r>
                    </m:oMath>
                  </m:oMathPara>
                </a14:m>
                <a:endParaRPr lang="en-US" sz="1800" dirty="0">
                  <a:latin typeface="Cambria Math" panose="02040503050406030204" pitchFamily="18" charset="0"/>
                  <a:ea typeface="Cambria Math" panose="02040503050406030204" pitchFamily="18" charset="0"/>
                </a:endParaRPr>
              </a:p>
            </p:txBody>
          </p:sp>
        </mc:Choice>
        <mc:Fallback xmlns="">
          <p:sp>
            <p:nvSpPr>
              <p:cNvPr id="14" name="pole tekstowe 13"/>
              <p:cNvSpPr txBox="1">
                <a:spLocks noRot="1" noChangeAspect="1" noMove="1" noResize="1" noEditPoints="1" noAdjustHandles="1" noChangeArrowheads="1" noChangeShapeType="1" noTextEdit="1"/>
              </p:cNvSpPr>
              <p:nvPr/>
            </p:nvSpPr>
            <p:spPr>
              <a:xfrm>
                <a:off x="3923928" y="3101118"/>
                <a:ext cx="4402832" cy="2862322"/>
              </a:xfrm>
              <a:prstGeom prst="rect">
                <a:avLst/>
              </a:prstGeom>
              <a:blipFill>
                <a:blip r:embed="rId5"/>
                <a:stretch>
                  <a:fillRect b="-1493"/>
                </a:stretch>
              </a:blipFill>
            </p:spPr>
            <p:txBody>
              <a:bodyPr/>
              <a:lstStyle/>
              <a:p>
                <a:r>
                  <a:rPr lang="en-US">
                    <a:noFill/>
                  </a:rPr>
                  <a:t> </a:t>
                </a:r>
              </a:p>
            </p:txBody>
          </p:sp>
        </mc:Fallback>
      </mc:AlternateContent>
      <p:sp>
        <p:nvSpPr>
          <p:cNvPr id="21" name="Strzałka w prawo 20"/>
          <p:cNvSpPr/>
          <p:nvPr/>
        </p:nvSpPr>
        <p:spPr>
          <a:xfrm rot="3167379">
            <a:off x="4816553" y="2692689"/>
            <a:ext cx="514389" cy="3511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ole tekstowe 3"/>
          <p:cNvSpPr txBox="1"/>
          <p:nvPr/>
        </p:nvSpPr>
        <p:spPr>
          <a:xfrm>
            <a:off x="0" y="5953644"/>
            <a:ext cx="8892480" cy="954107"/>
          </a:xfrm>
          <a:prstGeom prst="rect">
            <a:avLst/>
          </a:prstGeom>
          <a:noFill/>
        </p:spPr>
        <p:txBody>
          <a:bodyPr wrap="square" rtlCol="0">
            <a:spAutoFit/>
          </a:bodyPr>
          <a:lstStyle/>
          <a:p>
            <a:r>
              <a:rPr lang="en-US" sz="1400" i="1" dirty="0">
                <a:solidFill>
                  <a:srgbClr val="0000FF"/>
                </a:solidFill>
              </a:rPr>
              <a:t>L. Ma, M. Li: Covering rough set models, fuzzy rough set models and soft rough set models induced by covering similarity. Information Sciences 689 (2025)</a:t>
            </a:r>
            <a:r>
              <a:rPr lang="pl-PL" sz="1400" i="1" dirty="0">
                <a:solidFill>
                  <a:srgbClr val="0000FF"/>
                </a:solidFill>
              </a:rPr>
              <a:t>doi.org/10.1016/j.ins.2024.121520</a:t>
            </a:r>
          </a:p>
          <a:p>
            <a:r>
              <a:rPr lang="pl-PL" sz="1400" i="1" dirty="0">
                <a:solidFill>
                  <a:srgbClr val="0000FF"/>
                </a:solidFill>
              </a:rPr>
              <a:t>Z. Pawlak: </a:t>
            </a:r>
            <a:r>
              <a:rPr lang="en-US" sz="1400" i="1" noProof="0" dirty="0">
                <a:solidFill>
                  <a:srgbClr val="0000FF"/>
                </a:solidFill>
              </a:rPr>
              <a:t>Rough sets. Theoretical Aspects of Reasoning About Data</a:t>
            </a:r>
            <a:r>
              <a:rPr lang="pl-PL" sz="1400" i="1" dirty="0">
                <a:solidFill>
                  <a:srgbClr val="0000FF"/>
                </a:solidFill>
              </a:rPr>
              <a:t>. Kluwer (1991). </a:t>
            </a:r>
            <a:r>
              <a:rPr lang="en-US" sz="1400" i="1" dirty="0">
                <a:solidFill>
                  <a:srgbClr val="0000FF"/>
                </a:solidFill>
              </a:rPr>
              <a:t>doi.org/10.1007/978-94-011-3534-4</a:t>
            </a:r>
            <a:endParaRPr lang="pl-PL" sz="1400" i="1" dirty="0">
              <a:solidFill>
                <a:srgbClr val="0000FF"/>
              </a:solidFill>
            </a:endParaRPr>
          </a:p>
        </p:txBody>
      </p:sp>
      <p:sp>
        <p:nvSpPr>
          <p:cNvPr id="3" name="pole tekstowe 2">
            <a:extLst>
              <a:ext uri="{FF2B5EF4-FFF2-40B4-BE49-F238E27FC236}">
                <a16:creationId xmlns="" xmlns:a16="http://schemas.microsoft.com/office/drawing/2014/main" id="{916BB30A-3ECD-1189-C32E-5E68CC004A2E}"/>
              </a:ext>
            </a:extLst>
          </p:cNvPr>
          <p:cNvSpPr txBox="1"/>
          <p:nvPr/>
        </p:nvSpPr>
        <p:spPr>
          <a:xfrm>
            <a:off x="206228" y="4514470"/>
            <a:ext cx="3456384" cy="1323439"/>
          </a:xfrm>
          <a:prstGeom prst="rect">
            <a:avLst/>
          </a:prstGeom>
          <a:noFill/>
        </p:spPr>
        <p:txBody>
          <a:bodyPr wrap="square" rtlCol="0">
            <a:spAutoFit/>
          </a:bodyPr>
          <a:lstStyle/>
          <a:p>
            <a:pPr algn="ctr"/>
            <a:r>
              <a:rPr lang="en-US" sz="1600" noProof="0" dirty="0">
                <a:solidFill>
                  <a:srgbClr val="0000CC"/>
                </a:solidFill>
              </a:rPr>
              <a:t>combination of these two approaches  may help to construct better granules, e.g., construct granules for recognition regions with different certainty for decision</a:t>
            </a:r>
          </a:p>
        </p:txBody>
      </p:sp>
    </p:spTree>
    <p:extLst>
      <p:ext uri="{BB962C8B-B14F-4D97-AF65-F5344CB8AC3E}">
        <p14:creationId xmlns:p14="http://schemas.microsoft.com/office/powerpoint/2010/main" val="2588803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0"/>
            <a:ext cx="8712968" cy="1268760"/>
          </a:xfrm>
        </p:spPr>
        <p:txBody>
          <a:bodyPr/>
          <a:lstStyle/>
          <a:p>
            <a:r>
              <a:rPr lang="en-US" sz="2800" b="1" dirty="0"/>
              <a:t>ATOMIC GRANULES DEFINED ON THE BASIS OF ATTRIBUTES AS ATOMIC BUILDING BLOCKS FOR CONCEPT FORMATION</a:t>
            </a:r>
          </a:p>
        </p:txBody>
      </p:sp>
      <p:sp>
        <p:nvSpPr>
          <p:cNvPr id="5" name="pole tekstowe 4"/>
          <p:cNvSpPr txBox="1"/>
          <p:nvPr/>
        </p:nvSpPr>
        <p:spPr>
          <a:xfrm>
            <a:off x="2428378" y="1304888"/>
            <a:ext cx="4032448" cy="646331"/>
          </a:xfrm>
          <a:prstGeom prst="rect">
            <a:avLst/>
          </a:prstGeom>
          <a:noFill/>
        </p:spPr>
        <p:txBody>
          <a:bodyPr wrap="square" rtlCol="0">
            <a:spAutoFit/>
          </a:bodyPr>
          <a:lstStyle/>
          <a:p>
            <a:pPr algn="ctr"/>
            <a:r>
              <a:rPr lang="en-US" sz="1800" dirty="0">
                <a:solidFill>
                  <a:srgbClr val="0000CC"/>
                </a:solidFill>
              </a:rPr>
              <a:t>optimization problems in discovery of relevant attributes</a:t>
            </a:r>
          </a:p>
        </p:txBody>
      </p:sp>
      <mc:AlternateContent xmlns:mc="http://schemas.openxmlformats.org/markup-compatibility/2006" xmlns:a14="http://schemas.microsoft.com/office/drawing/2010/main">
        <mc:Choice Requires="a14">
          <p:sp>
            <p:nvSpPr>
              <p:cNvPr id="16" name="Prostokąt 15"/>
              <p:cNvSpPr/>
              <p:nvPr/>
            </p:nvSpPr>
            <p:spPr>
              <a:xfrm>
                <a:off x="3580871" y="1832407"/>
                <a:ext cx="1727461" cy="89255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pl-PL" sz="2800" i="1" smtClean="0">
                          <a:solidFill>
                            <a:srgbClr val="0000CC"/>
                          </a:solidFill>
                          <a:latin typeface="Cambria Math" panose="02040503050406030204" pitchFamily="18" charset="0"/>
                          <a:ea typeface="Cambria Math" panose="02040503050406030204" pitchFamily="18" charset="0"/>
                        </a:rPr>
                        <m:t>𝑎</m:t>
                      </m:r>
                      <m:r>
                        <a:rPr lang="pl-PL" sz="2800" b="0" i="1" smtClean="0">
                          <a:solidFill>
                            <a:srgbClr val="0000CC"/>
                          </a:solidFill>
                          <a:latin typeface="Cambria Math" panose="02040503050406030204" pitchFamily="18" charset="0"/>
                          <a:ea typeface="Cambria Math" panose="02040503050406030204" pitchFamily="18" charset="0"/>
                        </a:rPr>
                        <m:t>:</m:t>
                      </m:r>
                      <m:r>
                        <a:rPr lang="pl-PL" sz="2800" b="0" i="1" smtClean="0">
                          <a:solidFill>
                            <a:srgbClr val="0000CC"/>
                          </a:solidFill>
                          <a:latin typeface="Cambria Math" panose="02040503050406030204" pitchFamily="18" charset="0"/>
                          <a:ea typeface="Cambria Math" panose="02040503050406030204" pitchFamily="18" charset="0"/>
                        </a:rPr>
                        <m:t>𝑈</m:t>
                      </m:r>
                      <m:r>
                        <a:rPr lang="pl-PL" sz="2800" b="0" i="1" smtClean="0">
                          <a:solidFill>
                            <a:srgbClr val="0000CC"/>
                          </a:solidFill>
                          <a:latin typeface="Cambria Math" panose="02040503050406030204" pitchFamily="18" charset="0"/>
                          <a:ea typeface="Cambria Math" panose="02040503050406030204" pitchFamily="18" charset="0"/>
                        </a:rPr>
                        <m:t>→</m:t>
                      </m:r>
                      <m:sSub>
                        <m:sSubPr>
                          <m:ctrlPr>
                            <a:rPr lang="pl-PL" sz="2800" b="0" i="1" smtClean="0">
                              <a:solidFill>
                                <a:srgbClr val="0000CC"/>
                              </a:solidFill>
                              <a:latin typeface="Cambria Math" panose="02040503050406030204" pitchFamily="18" charset="0"/>
                              <a:ea typeface="Cambria Math" panose="02040503050406030204" pitchFamily="18" charset="0"/>
                            </a:rPr>
                          </m:ctrlPr>
                        </m:sSubPr>
                        <m:e>
                          <m:r>
                            <a:rPr lang="pl-PL" sz="2800" b="0" i="1" smtClean="0">
                              <a:solidFill>
                                <a:srgbClr val="0000CC"/>
                              </a:solidFill>
                              <a:latin typeface="Cambria Math" panose="02040503050406030204" pitchFamily="18" charset="0"/>
                              <a:ea typeface="Cambria Math" panose="02040503050406030204" pitchFamily="18" charset="0"/>
                            </a:rPr>
                            <m:t>𝑉</m:t>
                          </m:r>
                        </m:e>
                        <m:sub>
                          <m:r>
                            <a:rPr lang="pl-PL" sz="2800" b="0" i="1" smtClean="0">
                              <a:solidFill>
                                <a:srgbClr val="0000CC"/>
                              </a:solidFill>
                              <a:latin typeface="Cambria Math" panose="02040503050406030204" pitchFamily="18" charset="0"/>
                              <a:ea typeface="Cambria Math" panose="02040503050406030204" pitchFamily="18" charset="0"/>
                            </a:rPr>
                            <m:t>𝑎</m:t>
                          </m:r>
                        </m:sub>
                      </m:sSub>
                    </m:oMath>
                  </m:oMathPara>
                </a14:m>
                <a:endParaRPr lang="pl-PL" dirty="0"/>
              </a:p>
              <a:p>
                <a:pPr algn="ctr"/>
                <a:r>
                  <a:rPr lang="pl-PL" sz="2400" i="1" dirty="0">
                    <a:solidFill>
                      <a:srgbClr val="0000CC"/>
                    </a:solidFill>
                    <a:ea typeface="Cambria Math" panose="02040503050406030204" pitchFamily="18" charset="0"/>
                  </a:rPr>
                  <a:t>d</a:t>
                </a:r>
                <a14:m>
                  <m:oMath xmlns:m="http://schemas.openxmlformats.org/officeDocument/2006/math">
                    <m:r>
                      <a:rPr lang="pl-PL" sz="2400" i="1">
                        <a:solidFill>
                          <a:srgbClr val="0000CC"/>
                        </a:solidFill>
                        <a:latin typeface="Cambria Math" panose="02040503050406030204" pitchFamily="18" charset="0"/>
                        <a:ea typeface="Cambria Math" panose="02040503050406030204" pitchFamily="18" charset="0"/>
                      </a:rPr>
                      <m:t>:</m:t>
                    </m:r>
                    <m:r>
                      <a:rPr lang="pl-PL" sz="2400" i="1">
                        <a:solidFill>
                          <a:srgbClr val="0000CC"/>
                        </a:solidFill>
                        <a:latin typeface="Cambria Math" panose="02040503050406030204" pitchFamily="18" charset="0"/>
                        <a:ea typeface="Cambria Math" panose="02040503050406030204" pitchFamily="18" charset="0"/>
                      </a:rPr>
                      <m:t>𝑈</m:t>
                    </m:r>
                    <m:r>
                      <a:rPr lang="pl-PL" sz="2400" i="1">
                        <a:solidFill>
                          <a:srgbClr val="0000CC"/>
                        </a:solidFill>
                        <a:latin typeface="Cambria Math" panose="02040503050406030204" pitchFamily="18" charset="0"/>
                        <a:ea typeface="Cambria Math" panose="02040503050406030204" pitchFamily="18" charset="0"/>
                      </a:rPr>
                      <m:t>→</m:t>
                    </m:r>
                    <m:sSub>
                      <m:sSubPr>
                        <m:ctrlPr>
                          <a:rPr lang="pl-PL" sz="2400" i="1">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𝑉</m:t>
                        </m:r>
                      </m:e>
                      <m:sub>
                        <m:r>
                          <a:rPr lang="pl-PL" sz="2400" b="0" i="1" smtClean="0">
                            <a:solidFill>
                              <a:srgbClr val="0000CC"/>
                            </a:solidFill>
                            <a:latin typeface="Cambria Math" panose="02040503050406030204" pitchFamily="18" charset="0"/>
                            <a:ea typeface="Cambria Math" panose="02040503050406030204" pitchFamily="18" charset="0"/>
                          </a:rPr>
                          <m:t>𝑑</m:t>
                        </m:r>
                      </m:sub>
                    </m:sSub>
                  </m:oMath>
                </a14:m>
                <a:endParaRPr lang="en-US" dirty="0"/>
              </a:p>
            </p:txBody>
          </p:sp>
        </mc:Choice>
        <mc:Fallback xmlns="">
          <p:sp>
            <p:nvSpPr>
              <p:cNvPr id="16" name="Prostokąt 15"/>
              <p:cNvSpPr>
                <a:spLocks noRot="1" noChangeAspect="1" noMove="1" noResize="1" noEditPoints="1" noAdjustHandles="1" noChangeArrowheads="1" noChangeShapeType="1" noTextEdit="1"/>
              </p:cNvSpPr>
              <p:nvPr/>
            </p:nvSpPr>
            <p:spPr>
              <a:xfrm>
                <a:off x="3580871" y="1832407"/>
                <a:ext cx="1727461" cy="892552"/>
              </a:xfrm>
              <a:prstGeom prst="rect">
                <a:avLst/>
              </a:prstGeom>
              <a:blipFill rotWithShape="0">
                <a:blip r:embed="rId2"/>
                <a:stretch>
                  <a:fillRect b="-15753"/>
                </a:stretch>
              </a:blipFill>
            </p:spPr>
            <p:txBody>
              <a:bodyPr/>
              <a:lstStyle/>
              <a:p>
                <a:r>
                  <a:rPr lang="en-US">
                    <a:noFill/>
                  </a:rPr>
                  <a:t> </a:t>
                </a:r>
              </a:p>
            </p:txBody>
          </p:sp>
        </mc:Fallback>
      </mc:AlternateContent>
      <p:sp>
        <p:nvSpPr>
          <p:cNvPr id="17" name="Strzałka w prawo 16"/>
          <p:cNvSpPr/>
          <p:nvPr/>
        </p:nvSpPr>
        <p:spPr>
          <a:xfrm rot="5400000">
            <a:off x="4146449" y="2916457"/>
            <a:ext cx="596304" cy="321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pole tekstowe 11"/>
              <p:cNvSpPr txBox="1"/>
              <p:nvPr/>
            </p:nvSpPr>
            <p:spPr>
              <a:xfrm>
                <a:off x="2229533" y="3428998"/>
                <a:ext cx="4751180" cy="2862322"/>
              </a:xfrm>
              <a:prstGeom prst="rect">
                <a:avLst/>
              </a:prstGeom>
              <a:solidFill>
                <a:srgbClr val="66FF66"/>
              </a:solidFill>
            </p:spPr>
            <p:txBody>
              <a:bodyPr wrap="square" rtlCol="0">
                <a:spAutoFit/>
              </a:bodyPr>
              <a:lstStyle/>
              <a:p>
                <a:pPr algn="ct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𝑎</m:t>
                        </m:r>
                      </m:sub>
                    </m:sSub>
                  </m:oMath>
                </a14:m>
                <a:r>
                  <a:rPr lang="en-US" sz="1800" b="0" i="1" dirty="0">
                    <a:latin typeface="Cambria Math" panose="02040503050406030204" pitchFamily="18" charset="0"/>
                    <a:ea typeface="Cambria Math" panose="02040503050406030204" pitchFamily="18" charset="0"/>
                  </a:rPr>
                  <a:t> - </a:t>
                </a:r>
                <a:r>
                  <a:rPr lang="en-US" sz="1800" b="0" dirty="0">
                    <a:latin typeface="Cambria Math" panose="02040503050406030204" pitchFamily="18" charset="0"/>
                    <a:ea typeface="Cambria Math" panose="02040503050406030204" pitchFamily="18" charset="0"/>
                  </a:rPr>
                  <a:t>a finite </a:t>
                </a:r>
                <a:r>
                  <a:rPr lang="pl-PL" sz="1800" b="0" dirty="0">
                    <a:latin typeface="Cambria Math" panose="02040503050406030204" pitchFamily="18" charset="0"/>
                    <a:ea typeface="Cambria Math" panose="02040503050406030204" pitchFamily="18" charset="0"/>
                  </a:rPr>
                  <a:t>set of </a:t>
                </a:r>
                <a:r>
                  <a:rPr lang="pl-PL" sz="1800" b="0" dirty="0" err="1">
                    <a:latin typeface="Cambria Math" panose="02040503050406030204" pitchFamily="18" charset="0"/>
                    <a:ea typeface="Cambria Math" panose="02040503050406030204" pitchFamily="18" charset="0"/>
                  </a:rPr>
                  <a:t>values</a:t>
                </a:r>
                <a:r>
                  <a:rPr lang="pl-PL" sz="1800" b="0" dirty="0">
                    <a:latin typeface="Cambria Math" panose="02040503050406030204" pitchFamily="18" charset="0"/>
                    <a:ea typeface="Cambria Math" panose="02040503050406030204" pitchFamily="18" charset="0"/>
                  </a:rPr>
                  <a:t> of </a:t>
                </a:r>
                <a:r>
                  <a:rPr lang="pl-PL" sz="1800" b="0" dirty="0" err="1">
                    <a:latin typeface="Cambria Math" panose="02040503050406030204" pitchFamily="18" charset="0"/>
                    <a:ea typeface="Cambria Math" panose="02040503050406030204" pitchFamily="18" charset="0"/>
                  </a:rPr>
                  <a:t>attribute</a:t>
                </a:r>
                <a:r>
                  <a:rPr lang="pl-PL" sz="1800" b="0" dirty="0">
                    <a:latin typeface="Cambria Math" panose="02040503050406030204" pitchFamily="18" charset="0"/>
                    <a:ea typeface="Cambria Math" panose="02040503050406030204" pitchFamily="18" charset="0"/>
                  </a:rPr>
                  <a:t> </a:t>
                </a:r>
                <a14:m>
                  <m:oMath xmlns:m="http://schemas.openxmlformats.org/officeDocument/2006/math">
                    <m:r>
                      <a:rPr lang="pl-PL" sz="1800" i="1">
                        <a:latin typeface="Cambria Math" panose="02040503050406030204" pitchFamily="18" charset="0"/>
                        <a:ea typeface="Cambria Math" panose="02040503050406030204" pitchFamily="18" charset="0"/>
                      </a:rPr>
                      <m:t>𝑎</m:t>
                    </m:r>
                  </m:oMath>
                </a14:m>
                <a:r>
                  <a:rPr lang="pl-PL" sz="1800" b="0" i="1" dirty="0">
                    <a:latin typeface="Cambria Math" panose="02040503050406030204" pitchFamily="18" charset="0"/>
                    <a:ea typeface="Cambria Math" panose="02040503050406030204" pitchFamily="18" charset="0"/>
                  </a:rPr>
                  <a:t> </a:t>
                </a:r>
                <a:endParaRPr lang="pl-PL" sz="1800" i="1" dirty="0">
                  <a:latin typeface="Cambria Math" panose="02040503050406030204" pitchFamily="18" charset="0"/>
                  <a:ea typeface="Cambria Math" panose="02040503050406030204" pitchFamily="18" charset="0"/>
                </a:endParaRPr>
              </a:p>
              <a:p>
                <a:pPr algn="ctr"/>
                <a:r>
                  <a:rPr lang="en-US" sz="1800" i="1" dirty="0">
                    <a:latin typeface="Cambria Math" panose="02040503050406030204" pitchFamily="18" charset="0"/>
                    <a:ea typeface="Cambria Math" panose="02040503050406030204" pitchFamily="18" charset="0"/>
                  </a:rPr>
                  <a:t>P  - </a:t>
                </a:r>
                <a:r>
                  <a:rPr lang="en-US" sz="1800" dirty="0">
                    <a:latin typeface="Cambria Math" panose="02040503050406030204" pitchFamily="18" charset="0"/>
                    <a:ea typeface="Cambria Math" panose="02040503050406030204" pitchFamily="18" charset="0"/>
                  </a:rPr>
                  <a:t>a partition of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𝑉</m:t>
                        </m:r>
                      </m:e>
                      <m:sub>
                        <m:r>
                          <a:rPr lang="en-US" sz="1800" i="1">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a:t>
                </a:r>
              </a:p>
              <a:p>
                <a:pPr algn="ctr"/>
                <a14:m>
                  <m:oMath xmlns:m="http://schemas.openxmlformats.org/officeDocument/2006/math">
                    <m:sSup>
                      <m:sSupPr>
                        <m:ctrlPr>
                          <a:rPr lang="en-US" sz="1800" i="1" smtClean="0">
                            <a:solidFill>
                              <a:srgbClr val="0000CC"/>
                            </a:solidFill>
                            <a:latin typeface="Cambria Math" panose="02040503050406030204" pitchFamily="18" charset="0"/>
                            <a:ea typeface="Cambria Math" panose="02040503050406030204" pitchFamily="18" charset="0"/>
                          </a:rPr>
                        </m:ctrlPr>
                      </m:sSupPr>
                      <m:e>
                        <m:r>
                          <a:rPr lang="pl-PL" sz="1800" b="0" i="1" smtClean="0">
                            <a:solidFill>
                              <a:srgbClr val="0000CC"/>
                            </a:solidFill>
                            <a:latin typeface="Cambria Math" panose="02040503050406030204" pitchFamily="18" charset="0"/>
                            <a:ea typeface="Cambria Math" panose="02040503050406030204" pitchFamily="18" charset="0"/>
                          </a:rPr>
                          <m:t>  </m:t>
                        </m:r>
                        <m:r>
                          <a:rPr lang="en-US" sz="1800" i="1">
                            <a:solidFill>
                              <a:srgbClr val="0000CC"/>
                            </a:solidFill>
                            <a:latin typeface="Cambria Math" panose="02040503050406030204" pitchFamily="18" charset="0"/>
                            <a:ea typeface="Cambria Math" panose="02040503050406030204" pitchFamily="18" charset="0"/>
                          </a:rPr>
                          <m:t>𝑎</m:t>
                        </m:r>
                      </m:e>
                      <m:sup>
                        <m:r>
                          <a:rPr lang="en-US" sz="1800" i="1">
                            <a:solidFill>
                              <a:srgbClr val="0000CC"/>
                            </a:solidFill>
                            <a:latin typeface="Cambria Math" panose="02040503050406030204" pitchFamily="18" charset="0"/>
                            <a:ea typeface="Cambria Math" panose="02040503050406030204" pitchFamily="18" charset="0"/>
                          </a:rPr>
                          <m:t>𝑃</m:t>
                        </m:r>
                      </m:sup>
                    </m:sSup>
                  </m:oMath>
                </a14:m>
                <a:r>
                  <a:rPr lang="pl-PL" sz="1800" dirty="0">
                    <a:solidFill>
                      <a:srgbClr val="0000CC"/>
                    </a:solidFill>
                    <a:latin typeface="Cambria Math" panose="02040503050406030204" pitchFamily="18" charset="0"/>
                    <a:ea typeface="Cambria Math" panose="02040503050406030204" pitchFamily="18" charset="0"/>
                  </a:rPr>
                  <a:t> constructed  from a</a:t>
                </a:r>
                <a:endParaRPr lang="pl-PL" sz="1800" i="1" dirty="0">
                  <a:solidFill>
                    <a:srgbClr val="0000CC"/>
                  </a:solidFill>
                  <a:latin typeface="Cambria Math" panose="02040503050406030204" pitchFamily="18" charset="0"/>
                  <a:ea typeface="Cambria Math" panose="02040503050406030204" pitchFamily="18" charset="0"/>
                </a:endParaRPr>
              </a:p>
              <a:p>
                <a:pPr algn="ctr"/>
                <a:r>
                  <a:rPr lang="en-US" sz="1800" dirty="0">
                    <a:latin typeface="Cambria Math" panose="02040503050406030204" pitchFamily="18" charset="0"/>
                    <a:ea typeface="Cambria Math" panose="02040503050406030204" pitchFamily="18" charset="0"/>
                  </a:rPr>
                  <a:t> </a:t>
                </a:r>
                <a14:m>
                  <m:oMath xmlns:m="http://schemas.openxmlformats.org/officeDocument/2006/math">
                    <m:sSup>
                      <m:sSupPr>
                        <m:ctrlPr>
                          <a:rPr lang="en-US" sz="180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𝑎</m:t>
                        </m:r>
                      </m:e>
                      <m:sup>
                        <m:r>
                          <a:rPr lang="en-US" sz="1800" b="0" i="1" smtClean="0">
                            <a:latin typeface="Cambria Math" panose="02040503050406030204" pitchFamily="18" charset="0"/>
                            <a:ea typeface="Cambria Math" panose="02040503050406030204" pitchFamily="18" charset="0"/>
                          </a:rPr>
                          <m:t>𝑃</m:t>
                        </m:r>
                      </m:sup>
                    </m:sSup>
                    <m:r>
                      <a:rPr lang="en-US" sz="1800" i="1">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𝑃</m:t>
                    </m:r>
                  </m:oMath>
                </a14:m>
                <a:endParaRPr lang="pl-PL" sz="1800" b="0" i="1" dirty="0">
                  <a:latin typeface="Cambria Math" panose="02040503050406030204" pitchFamily="18" charset="0"/>
                  <a:ea typeface="Cambria Math" panose="02040503050406030204" pitchFamily="18" charset="0"/>
                </a:endParaRPr>
              </a:p>
              <a:p>
                <a:pPr algn="ct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r>
                          <a:rPr lang="en-US" sz="1800">
                            <a:latin typeface="Cambria Math" panose="02040503050406030204" pitchFamily="18" charset="0"/>
                            <a:ea typeface="Cambria Math" panose="02040503050406030204" pitchFamily="18" charset="0"/>
                          </a:rPr>
                          <m:t>𝑎</m:t>
                        </m:r>
                      </m:e>
                      <m:sup>
                        <m:r>
                          <a:rPr lang="en-US" sz="1800">
                            <a:latin typeface="Cambria Math" panose="02040503050406030204" pitchFamily="18" charset="0"/>
                            <a:ea typeface="Cambria Math" panose="02040503050406030204" pitchFamily="18" charset="0"/>
                          </a:rPr>
                          <m:t>𝑃</m:t>
                        </m:r>
                      </m:sup>
                    </m:sSup>
                    <m:d>
                      <m:dPr>
                        <m:ctrlPr>
                          <a:rPr lang="en-US" sz="1800" i="1">
                            <a:latin typeface="Cambria Math" panose="02040503050406030204" pitchFamily="18" charset="0"/>
                            <a:ea typeface="Cambria Math" panose="02040503050406030204" pitchFamily="18" charset="0"/>
                          </a:rPr>
                        </m:ctrlPr>
                      </m:dPr>
                      <m:e>
                        <m:r>
                          <a:rPr lang="en-US" sz="1800">
                            <a:latin typeface="Cambria Math" panose="02040503050406030204" pitchFamily="18" charset="0"/>
                            <a:ea typeface="Cambria Math" panose="02040503050406030204" pitchFamily="18" charset="0"/>
                          </a:rPr>
                          <m:t>𝑥</m:t>
                        </m:r>
                      </m:e>
                    </m:d>
                    <m:r>
                      <a:rPr lang="en-US" sz="1800" i="1">
                        <a:latin typeface="Cambria Math" panose="02040503050406030204" pitchFamily="18" charset="0"/>
                        <a:ea typeface="Cambria Math" panose="02040503050406030204" pitchFamily="18" charset="0"/>
                      </a:rPr>
                      <m:t>∋</m:t>
                    </m:r>
                    <m:r>
                      <a:rPr lang="en-US" sz="1800">
                        <a:latin typeface="Cambria Math" panose="02040503050406030204" pitchFamily="18" charset="0"/>
                        <a:ea typeface="Cambria Math" panose="02040503050406030204" pitchFamily="18" charset="0"/>
                      </a:rPr>
                      <m:t>𝑎</m:t>
                    </m:r>
                    <m:d>
                      <m:dPr>
                        <m:ctrlPr>
                          <a:rPr lang="en-US" sz="1800" i="1">
                            <a:latin typeface="Cambria Math" panose="02040503050406030204" pitchFamily="18" charset="0"/>
                            <a:ea typeface="Cambria Math" panose="02040503050406030204" pitchFamily="18" charset="0"/>
                          </a:rPr>
                        </m:ctrlPr>
                      </m:dPr>
                      <m:e>
                        <m:r>
                          <a:rPr lang="en-US" sz="1800">
                            <a:latin typeface="Cambria Math" panose="02040503050406030204" pitchFamily="18" charset="0"/>
                            <a:ea typeface="Cambria Math" panose="02040503050406030204" pitchFamily="18" charset="0"/>
                          </a:rPr>
                          <m:t>𝑥</m:t>
                        </m:r>
                      </m:e>
                    </m:d>
                    <m:r>
                      <a:rPr lang="pl-PL" sz="1800" b="0" i="0" smtClean="0">
                        <a:latin typeface="Cambria Math" panose="02040503050406030204" pitchFamily="18" charset="0"/>
                        <a:ea typeface="Cambria Math" panose="02040503050406030204" pitchFamily="18" charset="0"/>
                      </a:rPr>
                      <m:t>, </m:t>
                    </m:r>
                    <m:r>
                      <a:rPr lang="en-US" sz="1800" b="0" i="0" smtClean="0">
                        <a:latin typeface="Cambria Math" panose="02040503050406030204" pitchFamily="18" charset="0"/>
                        <a:ea typeface="Cambria Math" panose="02040503050406030204" pitchFamily="18" charset="0"/>
                      </a:rPr>
                      <m:t> </m:t>
                    </m:r>
                    <m:r>
                      <m:rPr>
                        <m:sty m:val="p"/>
                      </m:rPr>
                      <a:rPr lang="en-US" sz="1800" b="0" i="0" smtClean="0">
                        <a:latin typeface="Cambria Math" panose="02040503050406030204" pitchFamily="18" charset="0"/>
                        <a:ea typeface="Cambria Math" panose="02040503050406030204" pitchFamily="18" charset="0"/>
                      </a:rPr>
                      <m:t>for</m:t>
                    </m:r>
                    <m:r>
                      <a:rPr lang="en-US" sz="1800" b="0" i="0"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𝜖</m:t>
                    </m:r>
                  </m:oMath>
                </a14:m>
                <a:r>
                  <a:rPr lang="en-US" sz="1800" i="1" dirty="0">
                    <a:latin typeface="Cambria Math" panose="02040503050406030204" pitchFamily="18" charset="0"/>
                    <a:ea typeface="Cambria Math" panose="02040503050406030204" pitchFamily="18" charset="0"/>
                  </a:rPr>
                  <a:t>U</a:t>
                </a:r>
              </a:p>
              <a:p>
                <a:pPr algn="ctr"/>
                <a:r>
                  <a:rPr lang="pl-PL" sz="1800" dirty="0">
                    <a:latin typeface="Cambria Math" panose="02040503050406030204" pitchFamily="18" charset="0"/>
                    <a:ea typeface="Cambria Math" panose="02040503050406030204" pitchFamily="18" charset="0"/>
                  </a:rPr>
                  <a:t>a </a:t>
                </a:r>
                <a:r>
                  <a:rPr lang="pl-PL" sz="1800" dirty="0" err="1">
                    <a:latin typeface="Cambria Math" panose="02040503050406030204" pitchFamily="18" charset="0"/>
                    <a:ea typeface="Cambria Math" panose="02040503050406030204" pitchFamily="18" charset="0"/>
                  </a:rPr>
                  <a:t>large</a:t>
                </a:r>
                <a:r>
                  <a:rPr lang="en-US" sz="1800" dirty="0">
                    <a:latin typeface="Cambria Math" panose="02040503050406030204" pitchFamily="18" charset="0"/>
                    <a:ea typeface="Cambria Math" panose="02040503050406030204" pitchFamily="18" charset="0"/>
                  </a:rPr>
                  <a:t> set of partitions </a:t>
                </a:r>
                <a:r>
                  <a:rPr lang="en-US" sz="1800" i="1" dirty="0">
                    <a:latin typeface="Cambria Math" panose="02040503050406030204" pitchFamily="18" charset="0"/>
                    <a:ea typeface="Cambria Math" panose="02040503050406030204" pitchFamily="18" charset="0"/>
                  </a:rPr>
                  <a:t>P</a:t>
                </a:r>
              </a:p>
              <a:p>
                <a:pPr algn="ctr"/>
                <a:r>
                  <a:rPr lang="en-US" sz="1800" u="sng" dirty="0">
                    <a:latin typeface="Cambria Math" panose="02040503050406030204" pitchFamily="18" charset="0"/>
                    <a:ea typeface="Cambria Math" panose="02040503050406030204" pitchFamily="18" charset="0"/>
                  </a:rPr>
                  <a:t>optimization problem</a:t>
                </a:r>
                <a:r>
                  <a:rPr lang="en-US" sz="1800" dirty="0">
                    <a:latin typeface="Cambria Math" panose="02040503050406030204" pitchFamily="18" charset="0"/>
                    <a:ea typeface="Cambria Math" panose="02040503050406030204" pitchFamily="18" charset="0"/>
                  </a:rPr>
                  <a:t>:</a:t>
                </a:r>
                <a:r>
                  <a:rPr lang="pl-PL" sz="1800"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selection of </a:t>
                </a:r>
                <a:r>
                  <a:rPr lang="pl-PL" sz="1800" i="1" dirty="0">
                    <a:latin typeface="Cambria Math" panose="02040503050406030204" pitchFamily="18" charset="0"/>
                    <a:ea typeface="Cambria Math" panose="02040503050406030204" pitchFamily="18" charset="0"/>
                  </a:rPr>
                  <a:t>P  </a:t>
                </a:r>
                <a:r>
                  <a:rPr lang="pl-PL" sz="1800" dirty="0">
                    <a:latin typeface="Cambria Math" panose="02040503050406030204" pitchFamily="18" charset="0"/>
                    <a:ea typeface="Cambria Math" panose="02040503050406030204" pitchFamily="18" charset="0"/>
                  </a:rPr>
                  <a:t>with </a:t>
                </a:r>
                <a:r>
                  <a:rPr lang="en-US" sz="1800" dirty="0">
                    <a:latin typeface="Cambria Math" panose="02040503050406030204" pitchFamily="18" charset="0"/>
                    <a:ea typeface="Cambria Math" panose="02040503050406030204" pitchFamily="18" charset="0"/>
                  </a:rPr>
                  <a:t>(semi-)</a:t>
                </a:r>
                <a:r>
                  <a:rPr lang="pl-PL" sz="1800" dirty="0">
                    <a:latin typeface="Cambria Math" panose="02040503050406030204" pitchFamily="18" charset="0"/>
                    <a:ea typeface="Cambria Math" panose="02040503050406030204" pitchFamily="18" charset="0"/>
                  </a:rPr>
                  <a:t> </a:t>
                </a:r>
                <a:r>
                  <a:rPr lang="pl-PL" sz="1800" dirty="0" err="1">
                    <a:latin typeface="Cambria Math" panose="02040503050406030204" pitchFamily="18" charset="0"/>
                    <a:ea typeface="Cambria Math" panose="02040503050406030204" pitchFamily="18" charset="0"/>
                  </a:rPr>
                  <a:t>minimal</a:t>
                </a:r>
                <a:r>
                  <a:rPr lang="pl-PL" sz="1800" dirty="0">
                    <a:latin typeface="Cambria Math" panose="02040503050406030204" pitchFamily="18" charset="0"/>
                    <a:ea typeface="Cambria Math" panose="02040503050406030204" pitchFamily="18" charset="0"/>
                  </a:rPr>
                  <a:t> |</a:t>
                </a:r>
                <a:r>
                  <a:rPr lang="en-US" sz="1800" i="1" dirty="0">
                    <a:latin typeface="Cambria Math" panose="02040503050406030204" pitchFamily="18" charset="0"/>
                    <a:ea typeface="Cambria Math" panose="02040503050406030204" pitchFamily="18" charset="0"/>
                  </a:rPr>
                  <a:t>P</a:t>
                </a:r>
                <a:r>
                  <a:rPr lang="en-US" sz="1800" dirty="0">
                    <a:latin typeface="Cambria Math" panose="02040503050406030204" pitchFamily="18" charset="0"/>
                    <a:ea typeface="Cambria Math" panose="02040503050406030204" pitchFamily="18" charset="0"/>
                  </a:rPr>
                  <a:t> </a:t>
                </a:r>
                <a:r>
                  <a:rPr lang="pl-PL" sz="1800" dirty="0">
                    <a:latin typeface="Cambria Math" panose="02040503050406030204" pitchFamily="18" charset="0"/>
                    <a:ea typeface="Cambria Math" panose="02040503050406030204" pitchFamily="18" charset="0"/>
                  </a:rPr>
                  <a:t>| </a:t>
                </a:r>
                <a:r>
                  <a:rPr lang="pl-PL" sz="1800" dirty="0" err="1">
                    <a:latin typeface="Cambria Math" panose="02040503050406030204" pitchFamily="18" charset="0"/>
                    <a:ea typeface="Cambria Math" panose="02040503050406030204" pitchFamily="18" charset="0"/>
                  </a:rPr>
                  <a:t>satisfying</a:t>
                </a:r>
                <a:r>
                  <a:rPr lang="pl-PL" sz="1800"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a</a:t>
                </a:r>
                <a:r>
                  <a:rPr lang="pl-PL" sz="1800" dirty="0">
                    <a:latin typeface="Cambria Math" panose="02040503050406030204" pitchFamily="18" charset="0"/>
                    <a:ea typeface="Cambria Math" panose="02040503050406030204" pitchFamily="18" charset="0"/>
                  </a:rPr>
                  <a:t> </a:t>
                </a:r>
                <a:r>
                  <a:rPr lang="pl-PL" sz="1800" dirty="0" err="1">
                    <a:latin typeface="Cambria Math" panose="02040503050406030204" pitchFamily="18" charset="0"/>
                    <a:ea typeface="Cambria Math" panose="02040503050406030204" pitchFamily="18" charset="0"/>
                  </a:rPr>
                  <a:t>given</a:t>
                </a:r>
                <a:r>
                  <a:rPr lang="pl-PL" sz="1800"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optimization criterion</a:t>
                </a:r>
                <a:r>
                  <a:rPr lang="pl-PL" sz="1800" dirty="0">
                    <a:latin typeface="Cambria Math" panose="02040503050406030204" pitchFamily="18" charset="0"/>
                    <a:ea typeface="Cambria Math" panose="02040503050406030204" pitchFamily="18" charset="0"/>
                  </a:rPr>
                  <a:t> </a:t>
                </a:r>
                <a:r>
                  <a:rPr lang="en-US" sz="1800" dirty="0">
                    <a:latin typeface="Cambria Math" panose="02040503050406030204" pitchFamily="18" charset="0"/>
                    <a:ea typeface="Cambria Math" panose="02040503050406030204" pitchFamily="18" charset="0"/>
                  </a:rPr>
                  <a:t>based on </a:t>
                </a:r>
                <a:r>
                  <a:rPr lang="en-US" sz="1800" i="1" dirty="0">
                    <a:latin typeface="Cambria Math" panose="02040503050406030204" pitchFamily="18" charset="0"/>
                    <a:ea typeface="Cambria Math" panose="02040503050406030204" pitchFamily="18" charset="0"/>
                  </a:rPr>
                  <a:t>purity</a:t>
                </a:r>
                <a:r>
                  <a:rPr lang="en-US" sz="1800" dirty="0">
                    <a:latin typeface="Cambria Math" panose="02040503050406030204" pitchFamily="18" charset="0"/>
                    <a:ea typeface="Cambria Math" panose="02040503050406030204" pitchFamily="18" charset="0"/>
                  </a:rPr>
                  <a:t> of</a:t>
                </a:r>
                <a:r>
                  <a:rPr lang="pl-PL" sz="1800" dirty="0">
                    <a:latin typeface="Cambria Math" panose="02040503050406030204" pitchFamily="18" charset="0"/>
                    <a:ea typeface="Cambria Math" panose="02040503050406030204" pitchFamily="18" charset="0"/>
                  </a:rPr>
                  <a:t> </a:t>
                </a:r>
                <a14:m>
                  <m:oMath xmlns:m="http://schemas.openxmlformats.org/officeDocument/2006/math">
                    <m:r>
                      <a:rPr lang="pl-PL" sz="1800" i="1">
                        <a:latin typeface="Cambria Math" panose="02040503050406030204" pitchFamily="18" charset="0"/>
                        <a:ea typeface="Cambria Math" panose="02040503050406030204" pitchFamily="18" charset="0"/>
                      </a:rPr>
                      <m:t>𝑑</m:t>
                    </m:r>
                    <m:d>
                      <m:dPr>
                        <m:ctrlPr>
                          <a:rPr lang="pl-PL" sz="1800" i="1">
                            <a:latin typeface="Cambria Math" panose="02040503050406030204" pitchFamily="18" charset="0"/>
                            <a:ea typeface="Cambria Math" panose="02040503050406030204" pitchFamily="18" charset="0"/>
                          </a:rPr>
                        </m:ctrlPr>
                      </m:dPr>
                      <m:e>
                        <m:r>
                          <a:rPr lang="pl-PL" sz="1800" i="1">
                            <a:latin typeface="Cambria Math" panose="02040503050406030204" pitchFamily="18" charset="0"/>
                            <a:ea typeface="Cambria Math" panose="02040503050406030204" pitchFamily="18" charset="0"/>
                          </a:rPr>
                          <m:t>𝑃</m:t>
                        </m:r>
                      </m:e>
                    </m:d>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𝑑</m:t>
                    </m:r>
                    <m:d>
                      <m:dPr>
                        <m:ctrlPr>
                          <a:rPr lang="pl-PL" sz="1800" i="1">
                            <a:latin typeface="Cambria Math" panose="02040503050406030204" pitchFamily="18" charset="0"/>
                            <a:ea typeface="Cambria Math" panose="02040503050406030204" pitchFamily="18" charset="0"/>
                          </a:rPr>
                        </m:ctrlPr>
                      </m:dPr>
                      <m:e>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𝑎</m:t>
                            </m:r>
                          </m:e>
                          <m:sup>
                            <m:r>
                              <a:rPr lang="pl-PL" sz="1800" i="1">
                                <a:latin typeface="Cambria Math" panose="02040503050406030204" pitchFamily="18" charset="0"/>
                                <a:ea typeface="Cambria Math" panose="02040503050406030204" pitchFamily="18" charset="0"/>
                              </a:rPr>
                              <m:t>−1</m:t>
                            </m:r>
                          </m:sup>
                        </m:s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𝑝</m:t>
                        </m:r>
                        <m:r>
                          <a:rPr lang="pl-PL" sz="1800" i="1">
                            <a:latin typeface="Cambria Math" panose="02040503050406030204" pitchFamily="18" charset="0"/>
                            <a:ea typeface="Cambria Math" panose="02040503050406030204" pitchFamily="18" charset="0"/>
                          </a:rPr>
                          <m:t>)</m:t>
                        </m:r>
                      </m:e>
                    </m:d>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𝑝</m:t>
                    </m:r>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𝑃</m:t>
                    </m:r>
                    <m:r>
                      <a:rPr lang="pl-PL" sz="1800" i="1">
                        <a:latin typeface="Cambria Math" panose="02040503050406030204" pitchFamily="18" charset="0"/>
                        <a:ea typeface="Cambria Math" panose="02040503050406030204" pitchFamily="18" charset="0"/>
                      </a:rPr>
                      <m:t>}</m:t>
                    </m:r>
                  </m:oMath>
                </a14:m>
                <a:endParaRPr lang="pl-PL" sz="1800" dirty="0">
                  <a:latin typeface="Cambria Math" panose="02040503050406030204" pitchFamily="18" charset="0"/>
                  <a:ea typeface="Cambria Math" panose="02040503050406030204" pitchFamily="18" charset="0"/>
                </a:endParaRPr>
              </a:p>
            </p:txBody>
          </p:sp>
        </mc:Choice>
        <mc:Fallback xmlns="">
          <p:sp>
            <p:nvSpPr>
              <p:cNvPr id="12" name="pole tekstowe 11"/>
              <p:cNvSpPr txBox="1">
                <a:spLocks noRot="1" noChangeAspect="1" noMove="1" noResize="1" noEditPoints="1" noAdjustHandles="1" noChangeArrowheads="1" noChangeShapeType="1" noTextEdit="1"/>
              </p:cNvSpPr>
              <p:nvPr/>
            </p:nvSpPr>
            <p:spPr>
              <a:xfrm>
                <a:off x="2229533" y="3428998"/>
                <a:ext cx="4751180" cy="2862322"/>
              </a:xfrm>
              <a:prstGeom prst="rect">
                <a:avLst/>
              </a:prstGeom>
              <a:blipFill rotWithShape="0">
                <a:blip r:embed="rId3"/>
                <a:stretch>
                  <a:fillRect t="-1277" b="-1277"/>
                </a:stretch>
              </a:blipFill>
            </p:spPr>
            <p:txBody>
              <a:bodyPr/>
              <a:lstStyle/>
              <a:p>
                <a:r>
                  <a:rPr lang="en-US">
                    <a:noFill/>
                  </a:rPr>
                  <a:t> </a:t>
                </a:r>
              </a:p>
            </p:txBody>
          </p:sp>
        </mc:Fallback>
      </mc:AlternateContent>
    </p:spTree>
    <p:extLst>
      <p:ext uri="{BB962C8B-B14F-4D97-AF65-F5344CB8AC3E}">
        <p14:creationId xmlns:p14="http://schemas.microsoft.com/office/powerpoint/2010/main" val="9252007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265238"/>
          </a:xfrm>
        </p:spPr>
        <p:txBody>
          <a:bodyPr/>
          <a:lstStyle/>
          <a:p>
            <a:r>
              <a:rPr lang="en-US" sz="2800" b="1" dirty="0"/>
              <a:t>ATOMIC GRANULES DEFINED ON THE BASIS OF ATTRIBUTES AS ATOMIC BUILDING BLOCKS FOR CONCEPT FORMATION</a:t>
            </a:r>
            <a:r>
              <a:rPr lang="pl-PL" sz="2800" b="1" dirty="0"/>
              <a:t> (</a:t>
            </a:r>
            <a:r>
              <a:rPr lang="pl-PL" sz="2800" b="1" dirty="0" err="1"/>
              <a:t>cont</a:t>
            </a:r>
            <a:r>
              <a:rPr lang="pl-PL" sz="2800" b="1" dirty="0"/>
              <a:t>.)</a:t>
            </a:r>
            <a:endParaRPr lang="en-US" sz="2800" b="1" dirty="0"/>
          </a:p>
        </p:txBody>
      </p:sp>
      <p:sp>
        <p:nvSpPr>
          <p:cNvPr id="5" name="pole tekstowe 4"/>
          <p:cNvSpPr txBox="1"/>
          <p:nvPr/>
        </p:nvSpPr>
        <p:spPr>
          <a:xfrm>
            <a:off x="1691680" y="1357518"/>
            <a:ext cx="4032448" cy="646331"/>
          </a:xfrm>
          <a:prstGeom prst="rect">
            <a:avLst/>
          </a:prstGeom>
          <a:noFill/>
        </p:spPr>
        <p:txBody>
          <a:bodyPr wrap="square" rtlCol="0">
            <a:spAutoFit/>
          </a:bodyPr>
          <a:lstStyle/>
          <a:p>
            <a:pPr algn="ctr"/>
            <a:r>
              <a:rPr lang="en-US" sz="1800" dirty="0">
                <a:solidFill>
                  <a:srgbClr val="0000CC"/>
                </a:solidFill>
              </a:rPr>
              <a:t>optimization problems in discovery of relevant attributes</a:t>
            </a:r>
          </a:p>
        </p:txBody>
      </p:sp>
      <mc:AlternateContent xmlns:mc="http://schemas.openxmlformats.org/markup-compatibility/2006" xmlns:a14="http://schemas.microsoft.com/office/drawing/2010/main">
        <mc:Choice Requires="a14">
          <p:sp>
            <p:nvSpPr>
              <p:cNvPr id="16" name="Prostokąt 15"/>
              <p:cNvSpPr/>
              <p:nvPr/>
            </p:nvSpPr>
            <p:spPr>
              <a:xfrm>
                <a:off x="2471230" y="2024953"/>
                <a:ext cx="172746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l-PL" sz="2800" i="1" smtClean="0">
                          <a:solidFill>
                            <a:srgbClr val="0000CC"/>
                          </a:solidFill>
                          <a:latin typeface="Cambria Math" panose="02040503050406030204" pitchFamily="18" charset="0"/>
                          <a:ea typeface="Cambria Math" panose="02040503050406030204" pitchFamily="18" charset="0"/>
                        </a:rPr>
                        <m:t>𝑎</m:t>
                      </m:r>
                      <m:r>
                        <a:rPr lang="pl-PL" sz="2800" b="0" i="1" smtClean="0">
                          <a:solidFill>
                            <a:srgbClr val="0000CC"/>
                          </a:solidFill>
                          <a:latin typeface="Cambria Math" panose="02040503050406030204" pitchFamily="18" charset="0"/>
                          <a:ea typeface="Cambria Math" panose="02040503050406030204" pitchFamily="18" charset="0"/>
                        </a:rPr>
                        <m:t>:</m:t>
                      </m:r>
                      <m:r>
                        <a:rPr lang="pl-PL" sz="2800" b="0" i="1" smtClean="0">
                          <a:solidFill>
                            <a:srgbClr val="0000CC"/>
                          </a:solidFill>
                          <a:latin typeface="Cambria Math" panose="02040503050406030204" pitchFamily="18" charset="0"/>
                          <a:ea typeface="Cambria Math" panose="02040503050406030204" pitchFamily="18" charset="0"/>
                        </a:rPr>
                        <m:t>𝑈</m:t>
                      </m:r>
                      <m:r>
                        <a:rPr lang="pl-PL" sz="2800" b="0" i="1" smtClean="0">
                          <a:solidFill>
                            <a:srgbClr val="0000CC"/>
                          </a:solidFill>
                          <a:latin typeface="Cambria Math" panose="02040503050406030204" pitchFamily="18" charset="0"/>
                          <a:ea typeface="Cambria Math" panose="02040503050406030204" pitchFamily="18" charset="0"/>
                        </a:rPr>
                        <m:t>→</m:t>
                      </m:r>
                      <m:sSub>
                        <m:sSubPr>
                          <m:ctrlPr>
                            <a:rPr lang="pl-PL" sz="2800" b="0" i="1" smtClean="0">
                              <a:solidFill>
                                <a:srgbClr val="0000CC"/>
                              </a:solidFill>
                              <a:latin typeface="Cambria Math" panose="02040503050406030204" pitchFamily="18" charset="0"/>
                              <a:ea typeface="Cambria Math" panose="02040503050406030204" pitchFamily="18" charset="0"/>
                            </a:rPr>
                          </m:ctrlPr>
                        </m:sSubPr>
                        <m:e>
                          <m:r>
                            <a:rPr lang="pl-PL" sz="2800" b="0" i="1" smtClean="0">
                              <a:solidFill>
                                <a:srgbClr val="0000CC"/>
                              </a:solidFill>
                              <a:latin typeface="Cambria Math" panose="02040503050406030204" pitchFamily="18" charset="0"/>
                              <a:ea typeface="Cambria Math" panose="02040503050406030204" pitchFamily="18" charset="0"/>
                            </a:rPr>
                            <m:t>𝑉</m:t>
                          </m:r>
                        </m:e>
                        <m:sub>
                          <m:r>
                            <a:rPr lang="pl-PL" sz="2800" b="0" i="1" smtClean="0">
                              <a:solidFill>
                                <a:srgbClr val="0000CC"/>
                              </a:solidFill>
                              <a:latin typeface="Cambria Math" panose="02040503050406030204" pitchFamily="18" charset="0"/>
                              <a:ea typeface="Cambria Math" panose="02040503050406030204" pitchFamily="18" charset="0"/>
                            </a:rPr>
                            <m:t>𝑎</m:t>
                          </m:r>
                        </m:sub>
                      </m:sSub>
                    </m:oMath>
                  </m:oMathPara>
                </a14:m>
                <a:endParaRPr lang="en-US" dirty="0"/>
              </a:p>
            </p:txBody>
          </p:sp>
        </mc:Choice>
        <mc:Fallback xmlns="">
          <p:sp>
            <p:nvSpPr>
              <p:cNvPr id="16" name="Prostokąt 15"/>
              <p:cNvSpPr>
                <a:spLocks noRot="1" noChangeAspect="1" noMove="1" noResize="1" noEditPoints="1" noAdjustHandles="1" noChangeArrowheads="1" noChangeShapeType="1" noTextEdit="1"/>
              </p:cNvSpPr>
              <p:nvPr/>
            </p:nvSpPr>
            <p:spPr>
              <a:xfrm>
                <a:off x="2471230" y="2024953"/>
                <a:ext cx="1727461" cy="523220"/>
              </a:xfrm>
              <a:prstGeom prst="rect">
                <a:avLst/>
              </a:prstGeom>
              <a:blipFill>
                <a:blip r:embed="rId2"/>
                <a:stretch>
                  <a:fillRect/>
                </a:stretch>
              </a:blipFill>
            </p:spPr>
            <p:txBody>
              <a:bodyPr/>
              <a:lstStyle/>
              <a:p>
                <a:r>
                  <a:rPr lang="en-US">
                    <a:noFill/>
                  </a:rPr>
                  <a:t> </a:t>
                </a:r>
              </a:p>
            </p:txBody>
          </p:sp>
        </mc:Fallback>
      </mc:AlternateContent>
      <p:sp>
        <p:nvSpPr>
          <p:cNvPr id="17" name="Strzałka w prawo 16"/>
          <p:cNvSpPr/>
          <p:nvPr/>
        </p:nvSpPr>
        <p:spPr>
          <a:xfrm rot="5400000">
            <a:off x="3071271" y="2717504"/>
            <a:ext cx="657493" cy="305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pole tekstowe 13"/>
              <p:cNvSpPr txBox="1"/>
              <p:nvPr/>
            </p:nvSpPr>
            <p:spPr>
              <a:xfrm>
                <a:off x="827584" y="3168751"/>
                <a:ext cx="5000125" cy="3505255"/>
              </a:xfrm>
              <a:prstGeom prst="rect">
                <a:avLst/>
              </a:prstGeom>
              <a:solidFill>
                <a:srgbClr val="66FF66"/>
              </a:solidFill>
            </p:spPr>
            <p:txBody>
              <a:bodyPr wrap="square" rtlCol="0">
                <a:spAutoFit/>
              </a:bodyPr>
              <a:lstStyle/>
              <a:p>
                <a:pPr algn="ctr"/>
                <a:r>
                  <a:rPr lang="en-US" sz="1800" u="sng" dirty="0">
                    <a:latin typeface="Cambria Math" panose="02040503050406030204" pitchFamily="18" charset="0"/>
                    <a:ea typeface="Cambria Math" panose="02040503050406030204" pitchFamily="18" charset="0"/>
                  </a:rPr>
                  <a:t>structural objects</a:t>
                </a:r>
              </a:p>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𝑎</m:t>
                      </m:r>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𝑥</m:t>
                          </m:r>
                        </m:e>
                      </m:d>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𝑎𝑔</m:t>
                          </m:r>
                        </m:e>
                        <m:sub>
                          <m:r>
                            <a:rPr lang="en-US" sz="1800" b="0" i="1" smtClean="0">
                              <a:latin typeface="Cambria Math" panose="02040503050406030204" pitchFamily="18" charset="0"/>
                              <a:ea typeface="Cambria Math" panose="02040503050406030204" pitchFamily="18" charset="0"/>
                            </a:rPr>
                            <m:t>𝑎</m:t>
                          </m:r>
                        </m:sub>
                      </m:sSub>
                      <m:d>
                        <m:dPr>
                          <m:begChr m:val="["/>
                          <m:endChr m:val="]"/>
                          <m:ctrlPr>
                            <a:rPr lang="en-US" sz="1800" b="0" i="1" smtClean="0">
                              <a:latin typeface="Cambria Math" panose="02040503050406030204" pitchFamily="18" charset="0"/>
                              <a:ea typeface="Cambria Math" panose="02040503050406030204" pitchFamily="18" charset="0"/>
                            </a:rPr>
                          </m:ctrlPr>
                        </m:dPr>
                        <m:e>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b="0" i="1" smtClean="0">
                                  <a:latin typeface="Cambria Math" panose="02040503050406030204" pitchFamily="18" charset="0"/>
                                  <a:ea typeface="Cambria Math" panose="02040503050406030204" pitchFamily="18" charset="0"/>
                                </a:rPr>
                                <m:t>1</m:t>
                              </m:r>
                            </m:sub>
                          </m:sSub>
                          <m:d>
                            <m:dPr>
                              <m:ctrlPr>
                                <a:rPr lang="en-US" sz="1800" b="0" i="1" smtClean="0">
                                  <a:latin typeface="Cambria Math" panose="02040503050406030204" pitchFamily="18" charset="0"/>
                                  <a:ea typeface="Cambria Math" panose="02040503050406030204" pitchFamily="18" charset="0"/>
                                </a:rPr>
                              </m:ctrlPr>
                            </m:dPr>
                            <m:e>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𝜋</m:t>
                                  </m:r>
                                </m:e>
                                <m:sub>
                                  <m:r>
                                    <a:rPr lang="en-US" sz="1800" b="0" i="1" smtClean="0">
                                      <a:latin typeface="Cambria Math" panose="02040503050406030204" pitchFamily="18" charset="0"/>
                                      <a:ea typeface="Cambria Math" panose="02040503050406030204" pitchFamily="18" charset="0"/>
                                    </a:rPr>
                                    <m:t>1</m:t>
                                  </m:r>
                                </m:sub>
                              </m:sSub>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𝑥</m:t>
                                  </m:r>
                                </m:e>
                              </m:d>
                            </m:e>
                          </m:d>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m:t>
                              </m:r>
                            </m:e>
                            <m:sub>
                              <m:r>
                                <a:rPr lang="en-US" sz="1800" b="0" i="1" smtClean="0">
                                  <a:latin typeface="Cambria Math" panose="02040503050406030204" pitchFamily="18" charset="0"/>
                                  <a:ea typeface="Cambria Math" panose="02040503050406030204" pitchFamily="18" charset="0"/>
                                </a:rPr>
                                <m:t>𝑘</m:t>
                              </m:r>
                            </m:sub>
                          </m:sSub>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𝜋</m:t>
                                  </m:r>
                                </m:e>
                                <m:sub>
                                  <m:r>
                                    <a:rPr lang="en-US" sz="1800" b="0" i="1" smtClean="0">
                                      <a:latin typeface="Cambria Math" panose="02040503050406030204" pitchFamily="18" charset="0"/>
                                      <a:ea typeface="Cambria Math" panose="02040503050406030204" pitchFamily="18" charset="0"/>
                                    </a:rPr>
                                    <m:t>𝑘</m:t>
                                  </m:r>
                                </m:sub>
                              </m:sSub>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𝑥</m:t>
                                  </m:r>
                                </m:e>
                              </m:d>
                            </m:e>
                          </m:d>
                        </m:e>
                      </m:d>
                    </m:oMath>
                  </m:oMathPara>
                </a14:m>
                <a:endParaRPr lang="en-US" sz="1800" b="0" dirty="0">
                  <a:latin typeface="Cambria Math" panose="02040503050406030204" pitchFamily="18" charset="0"/>
                  <a:ea typeface="Cambria Math" panose="02040503050406030204" pitchFamily="18" charset="0"/>
                </a:endParaRPr>
              </a:p>
              <a:p>
                <a:pPr algn="ct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𝜋</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𝜋</m:t>
                        </m:r>
                      </m:e>
                      <m:sub>
                        <m:r>
                          <a:rPr lang="en-US" sz="1800" i="1">
                            <a:latin typeface="Cambria Math" panose="02040503050406030204" pitchFamily="18" charset="0"/>
                            <a:ea typeface="Cambria Math" panose="02040503050406030204" pitchFamily="18" charset="0"/>
                          </a:rPr>
                          <m:t>𝑘</m:t>
                        </m:r>
                      </m:sub>
                    </m:sSub>
                  </m:oMath>
                </a14:m>
                <a:r>
                  <a:rPr lang="en-US" sz="1800" dirty="0">
                    <a:latin typeface="Cambria Math" panose="02040503050406030204" pitchFamily="18" charset="0"/>
                    <a:ea typeface="Cambria Math" panose="02040503050406030204" pitchFamily="18" charset="0"/>
                  </a:rPr>
                  <a:t> - decompositions of objects </a:t>
                </a:r>
                <a:endParaRPr lang="pl-PL" sz="1800" dirty="0">
                  <a:latin typeface="Cambria Math" panose="02040503050406030204" pitchFamily="18" charset="0"/>
                  <a:ea typeface="Cambria Math" panose="02040503050406030204" pitchFamily="18" charset="0"/>
                </a:endParaRPr>
              </a:p>
              <a:p>
                <a:pPr algn="ctr"/>
                <a:r>
                  <a:rPr lang="en-US" sz="1800" dirty="0">
                    <a:latin typeface="Cambria Math" panose="02040503050406030204" pitchFamily="18" charset="0"/>
                    <a:ea typeface="Cambria Math" panose="02040503050406030204" pitchFamily="18" charset="0"/>
                  </a:rPr>
                  <a:t>into parts selected from </a:t>
                </a: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𝛱</m:t>
                        </m:r>
                      </m:e>
                      <m:sub>
                        <m:r>
                          <a:rPr lang="en-US" sz="1800" b="0" i="1" smtClean="0">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𝜋</m:t>
                        </m:r>
                      </m:e>
                      <m:sub>
                        <m:r>
                          <a:rPr lang="en-US" sz="1800" b="0" i="1" smtClean="0">
                            <a:latin typeface="Cambria Math" panose="02040503050406030204" pitchFamily="18" charset="0"/>
                            <a:ea typeface="Cambria Math" panose="02040503050406030204" pitchFamily="18" charset="0"/>
                          </a:rPr>
                          <m:t>𝑖</m:t>
                        </m:r>
                      </m:sub>
                    </m:sSub>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𝑈</m:t>
                    </m:r>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𝑈</m:t>
                        </m:r>
                      </m:e>
                      <m:sub>
                        <m:r>
                          <a:rPr lang="en-US" sz="1800" b="0" i="1" smtClean="0">
                            <a:latin typeface="Cambria Math" panose="02040503050406030204" pitchFamily="18" charset="0"/>
                            <a:ea typeface="Cambria Math" panose="02040503050406030204" pitchFamily="18" charset="0"/>
                          </a:rPr>
                          <m:t>𝑖</m:t>
                        </m:r>
                      </m:sub>
                    </m:sSub>
                    <m:r>
                      <a:rPr lang="en-US" sz="1800" b="0" i="1" smtClean="0">
                        <a:latin typeface="Cambria Math" panose="02040503050406030204" pitchFamily="18" charset="0"/>
                        <a:ea typeface="Cambria Math" panose="02040503050406030204" pitchFamily="18" charset="0"/>
                      </a:rPr>
                      <m:t> </m:t>
                    </m:r>
                  </m:oMath>
                </a14:m>
                <a:endParaRPr lang="en-US" sz="1800" b="0" dirty="0">
                  <a:latin typeface="Cambria Math" panose="02040503050406030204" pitchFamily="18" charset="0"/>
                  <a:ea typeface="Cambria Math" panose="02040503050406030204" pitchFamily="18" charset="0"/>
                </a:endParaRPr>
              </a:p>
              <a:p>
                <a:pPr algn="ct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i="1">
                            <a:latin typeface="Cambria Math" panose="02040503050406030204" pitchFamily="18" charset="0"/>
                            <a:ea typeface="Cambria Math" panose="02040503050406030204" pitchFamily="18" charset="0"/>
                          </a:rPr>
                          <m:t>𝑘</m:t>
                        </m:r>
                      </m:sub>
                    </m:sSub>
                  </m:oMath>
                </a14:m>
                <a:r>
                  <a:rPr lang="en-US" sz="1800" b="0" dirty="0">
                    <a:latin typeface="Cambria Math" panose="02040503050406030204" pitchFamily="18" charset="0"/>
                    <a:ea typeface="Cambria Math" panose="02040503050406030204" pitchFamily="18" charset="0"/>
                  </a:rPr>
                  <a:t> - attributes of parts of objects selected from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𝐴𝑡</m:t>
                        </m:r>
                      </m:e>
                      <m:sub>
                        <m:r>
                          <a:rPr lang="en-US" sz="1800" i="1">
                            <a:latin typeface="Cambria Math" panose="02040503050406030204" pitchFamily="18" charset="0"/>
                            <a:ea typeface="Cambria Math" panose="02040503050406030204" pitchFamily="18" charset="0"/>
                          </a:rPr>
                          <m:t>𝑎</m:t>
                        </m:r>
                      </m:sub>
                    </m:sSub>
                  </m:oMath>
                </a14:m>
                <a:r>
                  <a:rPr lang="en-US" sz="1800" b="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i="1">
                            <a:latin typeface="Cambria Math" panose="02040503050406030204" pitchFamily="18" charset="0"/>
                            <a:ea typeface="Cambria Math" panose="02040503050406030204" pitchFamily="18" charset="0"/>
                          </a:rPr>
                          <m:t>𝑖</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𝑈</m:t>
                        </m:r>
                      </m:e>
                      <m:sub>
                        <m:r>
                          <a:rPr lang="en-US" sz="1800" i="1">
                            <a:latin typeface="Cambria Math" panose="02040503050406030204" pitchFamily="18" charset="0"/>
                            <a:ea typeface="Cambria Math" panose="02040503050406030204" pitchFamily="18" charset="0"/>
                          </a:rPr>
                          <m:t>𝑖</m:t>
                        </m:r>
                      </m:sub>
                    </m:sSub>
                    <m:r>
                      <a:rPr lang="en-US" sz="1800" i="1">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𝑉</m:t>
                        </m:r>
                      </m:e>
                      <m:sub>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b="0" i="1" smtClean="0">
                                <a:latin typeface="Cambria Math" panose="02040503050406030204" pitchFamily="18" charset="0"/>
                                <a:ea typeface="Cambria Math" panose="02040503050406030204" pitchFamily="18" charset="0"/>
                              </a:rPr>
                              <m:t>𝑖</m:t>
                            </m:r>
                          </m:sub>
                        </m:sSub>
                      </m:sub>
                    </m:sSub>
                  </m:oMath>
                </a14:m>
                <a:endParaRPr lang="en-US" sz="1800" dirty="0">
                  <a:latin typeface="Cambria Math" panose="02040503050406030204" pitchFamily="18" charset="0"/>
                  <a:ea typeface="Cambria Math" panose="02040503050406030204" pitchFamily="18" charset="0"/>
                </a:endParaRPr>
              </a:p>
              <a:p>
                <a:pPr algn="ct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𝑎𝑔</m:t>
                        </m:r>
                      </m:e>
                      <m:sub>
                        <m:r>
                          <a:rPr lang="en-US" sz="1800" i="1">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aggregation of attribute values </a:t>
                </a:r>
                <a:endParaRPr lang="pl-PL" sz="1800" dirty="0">
                  <a:latin typeface="Cambria Math" panose="02040503050406030204" pitchFamily="18" charset="0"/>
                  <a:ea typeface="Cambria Math" panose="02040503050406030204" pitchFamily="18" charset="0"/>
                </a:endParaRPr>
              </a:p>
              <a:p>
                <a:pPr algn="ctr"/>
                <a:r>
                  <a:rPr lang="en-US" sz="1800" dirty="0">
                    <a:latin typeface="Cambria Math" panose="02040503050406030204" pitchFamily="18" charset="0"/>
                    <a:ea typeface="Cambria Math" panose="02040503050406030204" pitchFamily="18" charset="0"/>
                  </a:rPr>
                  <a:t>of parts selected from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𝐴𝑔</m:t>
                        </m:r>
                      </m:e>
                      <m:sub>
                        <m:r>
                          <a:rPr lang="en-US" sz="1800" i="1">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a:t>
                </a:r>
                <a:endParaRPr lang="pl-PL" sz="1800"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m:t>
                          </m:r>
                          <m:r>
                            <a:rPr lang="en-US" sz="1800" b="0" i="1" smtClean="0">
                              <a:latin typeface="Cambria Math" panose="02040503050406030204" pitchFamily="18" charset="0"/>
                              <a:ea typeface="Cambria Math" panose="02040503050406030204" pitchFamily="18" charset="0"/>
                            </a:rPr>
                            <m:t>𝑔</m:t>
                          </m:r>
                        </m:e>
                        <m:sub>
                          <m:r>
                            <a:rPr lang="en-US" sz="1800" b="0" i="1" smtClean="0">
                              <a:latin typeface="Cambria Math" panose="02040503050406030204" pitchFamily="18" charset="0"/>
                              <a:ea typeface="Cambria Math" panose="02040503050406030204" pitchFamily="18" charset="0"/>
                            </a:rPr>
                            <m:t>𝑎</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𝑉</m:t>
                          </m:r>
                        </m:e>
                        <m:sub>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b="0" i="1" smtClean="0">
                                  <a:latin typeface="Cambria Math" panose="02040503050406030204" pitchFamily="18" charset="0"/>
                                  <a:ea typeface="Cambria Math" panose="02040503050406030204" pitchFamily="18" charset="0"/>
                                </a:rPr>
                                <m:t>1</m:t>
                              </m:r>
                            </m:sub>
                          </m:sSub>
                        </m:sub>
                      </m:sSub>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𝑉</m:t>
                          </m:r>
                        </m:e>
                        <m: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m:t>
                              </m:r>
                            </m:e>
                            <m:sub>
                              <m:r>
                                <a:rPr lang="en-US" sz="1800" b="0" i="1" smtClean="0">
                                  <a:latin typeface="Cambria Math" panose="02040503050406030204" pitchFamily="18" charset="0"/>
                                  <a:ea typeface="Cambria Math" panose="02040503050406030204" pitchFamily="18" charset="0"/>
                                </a:rPr>
                                <m:t>𝑘</m:t>
                              </m:r>
                            </m:sub>
                          </m:sSub>
                        </m:sub>
                      </m:sSub>
                      <m:r>
                        <a:rPr lang="en-US" sz="180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𝑉</m:t>
                          </m:r>
                        </m:e>
                        <m:sub>
                          <m:r>
                            <a:rPr lang="en-US" sz="1800" b="0" i="1" smtClean="0">
                              <a:latin typeface="Cambria Math" panose="02040503050406030204" pitchFamily="18" charset="0"/>
                              <a:ea typeface="Cambria Math" panose="02040503050406030204" pitchFamily="18" charset="0"/>
                            </a:rPr>
                            <m:t>𝑎</m:t>
                          </m:r>
                        </m:sub>
                      </m:sSub>
                      <m:r>
                        <a:rPr lang="en-US" sz="1800" b="0" i="1" smtClean="0">
                          <a:latin typeface="Cambria Math" panose="02040503050406030204" pitchFamily="18" charset="0"/>
                          <a:ea typeface="Cambria Math" panose="02040503050406030204" pitchFamily="18" charset="0"/>
                        </a:rPr>
                        <m:t> </m:t>
                      </m:r>
                    </m:oMath>
                  </m:oMathPara>
                </a14:m>
                <a:endParaRPr lang="en-US" sz="1800" b="0" dirty="0">
                  <a:latin typeface="Cambria Math" panose="02040503050406030204" pitchFamily="18" charset="0"/>
                  <a:ea typeface="Cambria Math" panose="02040503050406030204" pitchFamily="18" charset="0"/>
                </a:endParaRPr>
              </a:p>
              <a:p>
                <a:pPr algn="ctr"/>
                <a:r>
                  <a:rPr lang="en-US" sz="1800" u="sng" dirty="0">
                    <a:latin typeface="Cambria Math" panose="02040503050406030204" pitchFamily="18" charset="0"/>
                    <a:ea typeface="Cambria Math" panose="02040503050406030204" pitchFamily="18" charset="0"/>
                  </a:rPr>
                  <a:t>optimization problem</a:t>
                </a:r>
                <a:r>
                  <a:rPr lang="en-US" sz="1800" dirty="0">
                    <a:latin typeface="Cambria Math" panose="02040503050406030204" pitchFamily="18" charset="0"/>
                    <a:ea typeface="Cambria Math" panose="02040503050406030204" pitchFamily="18" charset="0"/>
                  </a:rPr>
                  <a:t>:  selection of (semi-) optimal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𝜋</m:t>
                        </m:r>
                      </m:e>
                      <m:sub>
                        <m:r>
                          <a:rPr lang="en-US" sz="1800" i="1">
                            <a:latin typeface="Cambria Math" panose="02040503050406030204" pitchFamily="18" charset="0"/>
                            <a:ea typeface="Cambria Math" panose="02040503050406030204" pitchFamily="18" charset="0"/>
                          </a:rPr>
                          <m:t>𝑖</m:t>
                        </m:r>
                      </m:sub>
                    </m:sSub>
                  </m:oMath>
                </a14:m>
                <a:r>
                  <a:rPr lang="en-US" sz="18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𝑎</m:t>
                        </m:r>
                      </m:e>
                      <m:sub>
                        <m:r>
                          <a:rPr lang="en-US" sz="1800" i="1" smtClean="0">
                            <a:latin typeface="Cambria Math" panose="02040503050406030204" pitchFamily="18" charset="0"/>
                            <a:ea typeface="Cambria Math" panose="02040503050406030204" pitchFamily="18" charset="0"/>
                          </a:rPr>
                          <m:t>𝑖</m:t>
                        </m:r>
                      </m:sub>
                    </m:sSub>
                  </m:oMath>
                </a14:m>
                <a:r>
                  <a:rPr lang="en-US" sz="18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𝑎𝑔</m:t>
                        </m:r>
                      </m:e>
                      <m:sub>
                        <m:r>
                          <a:rPr lang="en-US" sz="1800" i="1">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from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𝛱</m:t>
                        </m:r>
                      </m:e>
                      <m:sub>
                        <m:r>
                          <a:rPr lang="en-US" sz="1800" i="1">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𝐴𝑡</m:t>
                        </m:r>
                      </m:e>
                      <m:sub>
                        <m:r>
                          <a:rPr lang="en-US" sz="1800" i="1">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𝐴𝑔</m:t>
                        </m:r>
                      </m:e>
                      <m:sub>
                        <m:r>
                          <a:rPr lang="en-US" sz="1800" i="1">
                            <a:latin typeface="Cambria Math" panose="02040503050406030204" pitchFamily="18" charset="0"/>
                            <a:ea typeface="Cambria Math" panose="02040503050406030204" pitchFamily="18" charset="0"/>
                          </a:rPr>
                          <m:t>𝑎</m:t>
                        </m:r>
                      </m:sub>
                    </m:sSub>
                  </m:oMath>
                </a14:m>
                <a:r>
                  <a:rPr lang="en-US" sz="1800" dirty="0">
                    <a:latin typeface="Cambria Math" panose="02040503050406030204" pitchFamily="18" charset="0"/>
                    <a:ea typeface="Cambria Math" panose="02040503050406030204" pitchFamily="18" charset="0"/>
                  </a:rPr>
                  <a:t> </a:t>
                </a:r>
                <a:endParaRPr lang="pl-PL" sz="1800" dirty="0">
                  <a:latin typeface="Cambria Math" panose="02040503050406030204" pitchFamily="18" charset="0"/>
                  <a:ea typeface="Cambria Math" panose="02040503050406030204" pitchFamily="18" charset="0"/>
                </a:endParaRPr>
              </a:p>
              <a:p>
                <a:pPr algn="ctr"/>
                <a:r>
                  <a:rPr lang="en-US" sz="1800" dirty="0">
                    <a:latin typeface="Cambria Math" panose="02040503050406030204" pitchFamily="18" charset="0"/>
                    <a:ea typeface="Cambria Math" panose="02040503050406030204" pitchFamily="18" charset="0"/>
                  </a:rPr>
                  <a:t>relative to a given optimization criterion</a:t>
                </a:r>
              </a:p>
            </p:txBody>
          </p:sp>
        </mc:Choice>
        <mc:Fallback xmlns="">
          <p:sp>
            <p:nvSpPr>
              <p:cNvPr id="14" name="pole tekstowe 13"/>
              <p:cNvSpPr txBox="1">
                <a:spLocks noRot="1" noChangeAspect="1" noMove="1" noResize="1" noEditPoints="1" noAdjustHandles="1" noChangeArrowheads="1" noChangeShapeType="1" noTextEdit="1"/>
              </p:cNvSpPr>
              <p:nvPr/>
            </p:nvSpPr>
            <p:spPr>
              <a:xfrm>
                <a:off x="827584" y="3168751"/>
                <a:ext cx="5000125" cy="3505255"/>
              </a:xfrm>
              <a:prstGeom prst="rect">
                <a:avLst/>
              </a:prstGeom>
              <a:blipFill>
                <a:blip r:embed="rId3"/>
                <a:stretch>
                  <a:fillRect t="-1217" r="-244" b="-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pole tekstowe 2">
                <a:extLst>
                  <a:ext uri="{FF2B5EF4-FFF2-40B4-BE49-F238E27FC236}">
                    <a16:creationId xmlns="" xmlns:a16="http://schemas.microsoft.com/office/drawing/2014/main" id="{B2D494E4-52BB-C8C0-6B42-5E3CA248CDC6}"/>
                  </a:ext>
                </a:extLst>
              </p:cNvPr>
              <p:cNvSpPr txBox="1"/>
              <p:nvPr/>
            </p:nvSpPr>
            <p:spPr>
              <a:xfrm>
                <a:off x="6804248" y="5490750"/>
                <a:ext cx="2077888" cy="1200329"/>
              </a:xfrm>
              <a:prstGeom prst="rect">
                <a:avLst/>
              </a:prstGeom>
              <a:noFill/>
            </p:spPr>
            <p:txBody>
              <a:bodyPr wrap="square" rtlCol="0">
                <a:spAutoFit/>
              </a:bodyPr>
              <a:lstStyle/>
              <a:p>
                <a:pPr algn="ctr"/>
                <a:r>
                  <a:rPr lang="pl-PL" sz="2400" dirty="0">
                    <a:solidFill>
                      <a:srgbClr val="0000CC"/>
                    </a:solidFill>
                    <a:latin typeface="Cambria Math" panose="02040503050406030204" pitchFamily="18" charset="0"/>
                    <a:ea typeface="Cambria Math" panose="02040503050406030204" pitchFamily="18" charset="0"/>
                  </a:rPr>
                  <a:t>Discovery of </a:t>
                </a:r>
                <a14:m>
                  <m:oMath xmlns:m="http://schemas.openxmlformats.org/officeDocument/2006/math">
                    <m:sSub>
                      <m:sSubPr>
                        <m:ctrlPr>
                          <a:rPr lang="en-US" sz="2400" i="1">
                            <a:solidFill>
                              <a:srgbClr val="0000CC"/>
                            </a:solidFill>
                            <a:latin typeface="Cambria Math" panose="02040503050406030204" pitchFamily="18" charset="0"/>
                            <a:ea typeface="Cambria Math" panose="02040503050406030204" pitchFamily="18" charset="0"/>
                          </a:rPr>
                        </m:ctrlPr>
                      </m:sSubPr>
                      <m:e>
                        <m:r>
                          <a:rPr lang="en-US" sz="2400" i="1">
                            <a:solidFill>
                              <a:srgbClr val="0000CC"/>
                            </a:solidFill>
                            <a:latin typeface="Cambria Math" panose="02040503050406030204" pitchFamily="18" charset="0"/>
                            <a:ea typeface="Cambria Math" panose="02040503050406030204" pitchFamily="18" charset="0"/>
                          </a:rPr>
                          <m:t>𝛱</m:t>
                        </m:r>
                      </m:e>
                      <m:sub>
                        <m:r>
                          <a:rPr lang="en-US" sz="2400" i="1">
                            <a:solidFill>
                              <a:srgbClr val="0000CC"/>
                            </a:solidFill>
                            <a:latin typeface="Cambria Math" panose="02040503050406030204" pitchFamily="18" charset="0"/>
                            <a:ea typeface="Cambria Math" panose="02040503050406030204" pitchFamily="18" charset="0"/>
                          </a:rPr>
                          <m:t>𝑎</m:t>
                        </m:r>
                      </m:sub>
                    </m:sSub>
                    <m:r>
                      <a:rPr lang="pl-PL" sz="2400" b="0" i="1" smtClean="0">
                        <a:solidFill>
                          <a:srgbClr val="0000CC"/>
                        </a:solidFill>
                        <a:latin typeface="Cambria Math" panose="02040503050406030204" pitchFamily="18" charset="0"/>
                        <a:ea typeface="Cambria Math" panose="02040503050406030204" pitchFamily="18" charset="0"/>
                      </a:rPr>
                      <m:t>, </m:t>
                    </m:r>
                    <m:sSub>
                      <m:sSubPr>
                        <m:ctrlPr>
                          <a:rPr lang="en-US" sz="2400" i="1">
                            <a:solidFill>
                              <a:srgbClr val="0000CC"/>
                            </a:solidFill>
                            <a:latin typeface="Cambria Math" panose="02040503050406030204" pitchFamily="18" charset="0"/>
                            <a:ea typeface="Cambria Math" panose="02040503050406030204" pitchFamily="18" charset="0"/>
                          </a:rPr>
                        </m:ctrlPr>
                      </m:sSubPr>
                      <m:e>
                        <m:r>
                          <a:rPr lang="en-US" sz="2400" i="1">
                            <a:solidFill>
                              <a:srgbClr val="0000CC"/>
                            </a:solidFill>
                            <a:latin typeface="Cambria Math" panose="02040503050406030204" pitchFamily="18" charset="0"/>
                            <a:ea typeface="Cambria Math" panose="02040503050406030204" pitchFamily="18" charset="0"/>
                          </a:rPr>
                          <m:t>𝐴𝑡</m:t>
                        </m:r>
                      </m:e>
                      <m:sub>
                        <m:r>
                          <a:rPr lang="en-US" sz="2400" i="1">
                            <a:solidFill>
                              <a:srgbClr val="0000CC"/>
                            </a:solidFill>
                            <a:latin typeface="Cambria Math" panose="02040503050406030204" pitchFamily="18" charset="0"/>
                            <a:ea typeface="Cambria Math" panose="02040503050406030204" pitchFamily="18" charset="0"/>
                          </a:rPr>
                          <m:t>𝑎</m:t>
                        </m:r>
                      </m:sub>
                    </m:sSub>
                    <m:r>
                      <a:rPr lang="pl-PL" sz="2400" b="0" i="1" smtClean="0">
                        <a:solidFill>
                          <a:srgbClr val="0000CC"/>
                        </a:solidFill>
                        <a:latin typeface="Cambria Math" panose="02040503050406030204" pitchFamily="18" charset="0"/>
                        <a:ea typeface="Cambria Math" panose="02040503050406030204" pitchFamily="18" charset="0"/>
                      </a:rPr>
                      <m:t> </m:t>
                    </m:r>
                    <m:r>
                      <a:rPr lang="pl-PL" sz="2400" b="0" i="1" smtClean="0">
                        <a:solidFill>
                          <a:srgbClr val="0000CC"/>
                        </a:solidFill>
                        <a:latin typeface="Cambria Math" panose="02040503050406030204" pitchFamily="18" charset="0"/>
                        <a:ea typeface="Cambria Math" panose="02040503050406030204" pitchFamily="18" charset="0"/>
                      </a:rPr>
                      <m:t>𝑎𝑛𝑑</m:t>
                    </m:r>
                    <m:sSub>
                      <m:sSubPr>
                        <m:ctrlPr>
                          <a:rPr lang="en-US" sz="2400" i="1">
                            <a:solidFill>
                              <a:srgbClr val="0000CC"/>
                            </a:solidFill>
                            <a:latin typeface="Cambria Math" panose="02040503050406030204" pitchFamily="18" charset="0"/>
                            <a:ea typeface="Cambria Math" panose="02040503050406030204" pitchFamily="18" charset="0"/>
                          </a:rPr>
                        </m:ctrlPr>
                      </m:sSubPr>
                      <m:e>
                        <m:r>
                          <a:rPr lang="pl-PL" sz="2400" b="0" i="1" smtClean="0">
                            <a:solidFill>
                              <a:srgbClr val="0000CC"/>
                            </a:solidFill>
                            <a:latin typeface="Cambria Math" panose="02040503050406030204" pitchFamily="18" charset="0"/>
                            <a:ea typeface="Cambria Math" panose="02040503050406030204" pitchFamily="18" charset="0"/>
                          </a:rPr>
                          <m:t> </m:t>
                        </m:r>
                        <m:r>
                          <a:rPr lang="en-US" sz="2400" i="1">
                            <a:solidFill>
                              <a:srgbClr val="0000CC"/>
                            </a:solidFill>
                            <a:latin typeface="Cambria Math" panose="02040503050406030204" pitchFamily="18" charset="0"/>
                            <a:ea typeface="Cambria Math" panose="02040503050406030204" pitchFamily="18" charset="0"/>
                          </a:rPr>
                          <m:t>𝐴𝑔</m:t>
                        </m:r>
                      </m:e>
                      <m:sub>
                        <m:r>
                          <a:rPr lang="en-US" sz="2400" i="1">
                            <a:solidFill>
                              <a:srgbClr val="0000CC"/>
                            </a:solidFill>
                            <a:latin typeface="Cambria Math" panose="02040503050406030204" pitchFamily="18" charset="0"/>
                            <a:ea typeface="Cambria Math" panose="02040503050406030204" pitchFamily="18" charset="0"/>
                          </a:rPr>
                          <m:t>𝑎</m:t>
                        </m:r>
                      </m:sub>
                    </m:sSub>
                  </m:oMath>
                </a14:m>
                <a:endParaRPr lang="pl-PL" sz="2400" dirty="0">
                  <a:solidFill>
                    <a:srgbClr val="0000CC"/>
                  </a:solidFill>
                  <a:latin typeface="Cambria Math" panose="02040503050406030204" pitchFamily="18" charset="0"/>
                  <a:ea typeface="Cambria Math" panose="02040503050406030204" pitchFamily="18" charset="0"/>
                </a:endParaRPr>
              </a:p>
              <a:p>
                <a:pPr algn="ctr"/>
                <a:r>
                  <a:rPr lang="en-US" sz="2400" noProof="0" dirty="0">
                    <a:solidFill>
                      <a:srgbClr val="0000CC"/>
                    </a:solidFill>
                    <a:latin typeface="Cambria Math" panose="02040503050406030204" pitchFamily="18" charset="0"/>
                    <a:ea typeface="Cambria Math" panose="02040503050406030204" pitchFamily="18" charset="0"/>
                  </a:rPr>
                  <a:t>necessary</a:t>
                </a:r>
                <a:r>
                  <a:rPr lang="pl-PL" sz="2400" dirty="0">
                    <a:solidFill>
                      <a:srgbClr val="0000CC"/>
                    </a:solidFill>
                    <a:latin typeface="Cambria Math" panose="02040503050406030204" pitchFamily="18" charset="0"/>
                    <a:ea typeface="Cambria Math" panose="02040503050406030204" pitchFamily="18" charset="0"/>
                  </a:rPr>
                  <a:t> !</a:t>
                </a:r>
                <a:endParaRPr lang="en-US" sz="2400" dirty="0">
                  <a:solidFill>
                    <a:srgbClr val="0000CC"/>
                  </a:solidFill>
                  <a:latin typeface="Cambria Math" panose="02040503050406030204" pitchFamily="18" charset="0"/>
                  <a:ea typeface="Cambria Math" panose="02040503050406030204" pitchFamily="18" charset="0"/>
                </a:endParaRPr>
              </a:p>
            </p:txBody>
          </p:sp>
        </mc:Choice>
        <mc:Fallback xmlns="">
          <p:sp>
            <p:nvSpPr>
              <p:cNvPr id="3" name="pole tekstowe 2">
                <a:extLst>
                  <a:ext uri="{FF2B5EF4-FFF2-40B4-BE49-F238E27FC236}">
                    <a16:creationId xmlns:a16="http://schemas.microsoft.com/office/drawing/2014/main" id="{B2D494E4-52BB-C8C0-6B42-5E3CA248CDC6}"/>
                  </a:ext>
                </a:extLst>
              </p:cNvPr>
              <p:cNvSpPr txBox="1">
                <a:spLocks noRot="1" noChangeAspect="1" noMove="1" noResize="1" noEditPoints="1" noAdjustHandles="1" noChangeArrowheads="1" noChangeShapeType="1" noTextEdit="1"/>
              </p:cNvSpPr>
              <p:nvPr/>
            </p:nvSpPr>
            <p:spPr>
              <a:xfrm>
                <a:off x="6804248" y="5490750"/>
                <a:ext cx="2077888" cy="1200329"/>
              </a:xfrm>
              <a:prstGeom prst="rect">
                <a:avLst/>
              </a:prstGeom>
              <a:blipFill>
                <a:blip r:embed="rId4"/>
                <a:stretch>
                  <a:fillRect l="-6158" t="-4061" r="-3519" b="-10660"/>
                </a:stretch>
              </a:blipFill>
            </p:spPr>
            <p:txBody>
              <a:bodyPr/>
              <a:lstStyle/>
              <a:p>
                <a:r>
                  <a:rPr lang="en-US">
                    <a:noFill/>
                  </a:rPr>
                  <a:t> </a:t>
                </a:r>
              </a:p>
            </p:txBody>
          </p:sp>
        </mc:Fallback>
      </mc:AlternateContent>
      <p:sp>
        <p:nvSpPr>
          <p:cNvPr id="4" name="Strzałka: w dół 3">
            <a:extLst>
              <a:ext uri="{FF2B5EF4-FFF2-40B4-BE49-F238E27FC236}">
                <a16:creationId xmlns="" xmlns:a16="http://schemas.microsoft.com/office/drawing/2014/main" id="{733AD344-1DFB-FF7F-596E-18F4AE391C22}"/>
              </a:ext>
            </a:extLst>
          </p:cNvPr>
          <p:cNvSpPr/>
          <p:nvPr/>
        </p:nvSpPr>
        <p:spPr>
          <a:xfrm rot="5400000">
            <a:off x="6003790" y="5832931"/>
            <a:ext cx="360040" cy="657494"/>
          </a:xfrm>
          <a:prstGeom prst="downArrow">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5667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285A935-B482-A803-0651-5916DA207685}"/>
              </a:ext>
            </a:extLst>
          </p:cNvPr>
          <p:cNvSpPr txBox="1">
            <a:spLocks noChangeArrowheads="1"/>
          </p:cNvSpPr>
          <p:nvPr/>
        </p:nvSpPr>
        <p:spPr bwMode="auto">
          <a:xfrm>
            <a:off x="0" y="76446"/>
            <a:ext cx="9036496" cy="7602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600" b="1" noProof="0" dirty="0">
                <a:solidFill>
                  <a:srgbClr val="0000CC"/>
                </a:solidFill>
              </a:rPr>
              <a:t>DISCOVERY OF GRANULAR CALCULUI</a:t>
            </a:r>
            <a:endParaRPr lang="en-US" sz="3600" b="1" noProof="0" dirty="0">
              <a:latin typeface="+mn-lt"/>
            </a:endParaRPr>
          </a:p>
        </p:txBody>
      </p:sp>
      <p:sp>
        <p:nvSpPr>
          <p:cNvPr id="2" name="Symbol zastępczy numeru slajdu 1">
            <a:extLst>
              <a:ext uri="{FF2B5EF4-FFF2-40B4-BE49-F238E27FC236}">
                <a16:creationId xmlns=""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95</a:t>
            </a:fld>
            <a:endParaRPr lang="pl-PL"/>
          </a:p>
        </p:txBody>
      </p:sp>
      <p:sp>
        <p:nvSpPr>
          <p:cNvPr id="5" name="pole tekstowe 4"/>
          <p:cNvSpPr txBox="1"/>
          <p:nvPr/>
        </p:nvSpPr>
        <p:spPr>
          <a:xfrm>
            <a:off x="179513" y="1124744"/>
            <a:ext cx="8784975" cy="5262979"/>
          </a:xfrm>
          <a:prstGeom prst="rect">
            <a:avLst/>
          </a:prstGeom>
          <a:noFill/>
        </p:spPr>
        <p:txBody>
          <a:bodyPr wrap="square" rtlCol="0">
            <a:spAutoFit/>
          </a:bodyPr>
          <a:lstStyle/>
          <a:p>
            <a:pPr algn="ctr"/>
            <a:r>
              <a:rPr lang="en-US" sz="2400" dirty="0">
                <a:solidFill>
                  <a:srgbClr val="0000CC"/>
                </a:solidFill>
              </a:rPr>
              <a:t>Unlike classical mathematical logic, where they are a priori given, granular calculi composed out of granular relational s</a:t>
            </a:r>
            <a:r>
              <a:rPr lang="pl-PL" sz="2400" dirty="0" err="1">
                <a:solidFill>
                  <a:srgbClr val="0000CC"/>
                </a:solidFill>
              </a:rPr>
              <a:t>ystem</a:t>
            </a:r>
            <a:r>
              <a:rPr lang="en-US" sz="2400" dirty="0">
                <a:solidFill>
                  <a:srgbClr val="0000CC"/>
                </a:solidFill>
              </a:rPr>
              <a:t> and granular languages should be discovered by control of c-granules using data obtained through interaction with the physical and abstract worlds including human experts and chatbots.</a:t>
            </a:r>
            <a:endParaRPr lang="pl-PL" sz="2400" dirty="0">
              <a:solidFill>
                <a:srgbClr val="0000CC"/>
              </a:solidFill>
            </a:endParaRPr>
          </a:p>
          <a:p>
            <a:pPr algn="ctr"/>
            <a:endParaRPr lang="pl-PL" sz="2400" dirty="0">
              <a:solidFill>
                <a:srgbClr val="0000CC"/>
              </a:solidFill>
            </a:endParaRPr>
          </a:p>
          <a:p>
            <a:pPr algn="ctr"/>
            <a:r>
              <a:rPr lang="en-US" sz="2400" dirty="0">
                <a:solidFill>
                  <a:srgbClr val="0000CC"/>
                </a:solidFill>
              </a:rPr>
              <a:t>Although the aforementioned discovery is challenging, it is important for explainability and scalability, unlike LLM, which is based on the iteration of </a:t>
            </a:r>
            <a:r>
              <a:rPr lang="pl-PL" sz="2400" dirty="0">
                <a:solidFill>
                  <a:srgbClr val="0000CC"/>
                </a:solidFill>
              </a:rPr>
              <a:t>the </a:t>
            </a:r>
            <a:r>
              <a:rPr lang="en-US" sz="2400" dirty="0">
                <a:solidFill>
                  <a:srgbClr val="0000CC"/>
                </a:solidFill>
              </a:rPr>
              <a:t>neural scheme.</a:t>
            </a:r>
            <a:endParaRPr lang="pl-PL" sz="2400" dirty="0">
              <a:solidFill>
                <a:srgbClr val="0000CC"/>
              </a:solidFill>
            </a:endParaRPr>
          </a:p>
          <a:p>
            <a:pPr algn="ctr"/>
            <a:endParaRPr lang="pl-PL" sz="2400" dirty="0">
              <a:solidFill>
                <a:srgbClr val="0000CC"/>
              </a:solidFill>
            </a:endParaRPr>
          </a:p>
          <a:p>
            <a:pPr algn="ctr"/>
            <a:r>
              <a:rPr lang="en-US" sz="2400" dirty="0">
                <a:solidFill>
                  <a:srgbClr val="0000CC"/>
                </a:solidFill>
              </a:rPr>
              <a:t>It is worth mentioning an analogy with mathematical proofs, which are based on the discovery of new concepts and their properties, making the proofs </a:t>
            </a:r>
            <a:r>
              <a:rPr lang="pl-PL" sz="2400" dirty="0" err="1">
                <a:solidFill>
                  <a:srgbClr val="0000CC"/>
                </a:solidFill>
              </a:rPr>
              <a:t>feasible</a:t>
            </a:r>
            <a:r>
              <a:rPr lang="en-US" sz="2400" dirty="0">
                <a:solidFill>
                  <a:srgbClr val="0000CC"/>
                </a:solidFill>
              </a:rPr>
              <a:t> and understandable.</a:t>
            </a:r>
            <a:endParaRPr lang="en-US" sz="2400" noProof="0" dirty="0">
              <a:solidFill>
                <a:srgbClr val="0000CC"/>
              </a:solidFill>
            </a:endParaRPr>
          </a:p>
        </p:txBody>
      </p:sp>
    </p:spTree>
    <p:extLst>
      <p:ext uri="{BB962C8B-B14F-4D97-AF65-F5344CB8AC3E}">
        <p14:creationId xmlns:p14="http://schemas.microsoft.com/office/powerpoint/2010/main" val="33004034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C285A935-B482-A803-0651-5916DA207685}"/>
              </a:ext>
            </a:extLst>
          </p:cNvPr>
          <p:cNvSpPr txBox="1">
            <a:spLocks noChangeArrowheads="1"/>
          </p:cNvSpPr>
          <p:nvPr/>
        </p:nvSpPr>
        <p:spPr bwMode="auto">
          <a:xfrm>
            <a:off x="0" y="76446"/>
            <a:ext cx="9036496" cy="7718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2400" b="1" dirty="0">
                <a:solidFill>
                  <a:srgbClr val="0000CC"/>
                </a:solidFill>
              </a:rPr>
              <a:t>DISCOVERY OF GRANULES AS COMPUTATIONAL BUILDING BLOCKS FOR COGNITION IN HIERARCHICAL LEARNING</a:t>
            </a:r>
            <a:endParaRPr lang="en-US" sz="2400" b="1" dirty="0">
              <a:latin typeface="+mn-lt"/>
            </a:endParaRPr>
          </a:p>
        </p:txBody>
      </p:sp>
      <p:sp>
        <p:nvSpPr>
          <p:cNvPr id="2" name="Symbol zastępczy numeru slajdu 1">
            <a:extLst>
              <a:ext uri="{FF2B5EF4-FFF2-40B4-BE49-F238E27FC236}">
                <a16:creationId xmlns="" xmlns:a16="http://schemas.microsoft.com/office/drawing/2014/main" id="{8E8B0BC3-8AF0-9C24-936D-EC15B8BB4B61}"/>
              </a:ext>
            </a:extLst>
          </p:cNvPr>
          <p:cNvSpPr>
            <a:spLocks noGrp="1"/>
          </p:cNvSpPr>
          <p:nvPr>
            <p:ph type="sldNum" sz="quarter" idx="12"/>
          </p:nvPr>
        </p:nvSpPr>
        <p:spPr>
          <a:xfrm>
            <a:off x="8633061" y="6453337"/>
            <a:ext cx="410832" cy="284521"/>
          </a:xfrm>
        </p:spPr>
        <p:txBody>
          <a:bodyPr/>
          <a:lstStyle/>
          <a:p>
            <a:pPr>
              <a:defRPr/>
            </a:pPr>
            <a:fld id="{D02E777F-298D-4C96-825C-3DC57E52C55E}" type="slidenum">
              <a:rPr lang="pl-PL" smtClean="0"/>
              <a:pPr>
                <a:defRPr/>
              </a:pPr>
              <a:t>96</a:t>
            </a:fld>
            <a:endParaRPr lang="pl-PL" dirty="0"/>
          </a:p>
        </p:txBody>
      </p:sp>
      <p:grpSp>
        <p:nvGrpSpPr>
          <p:cNvPr id="11" name="Grupa 10">
            <a:extLst>
              <a:ext uri="{FF2B5EF4-FFF2-40B4-BE49-F238E27FC236}">
                <a16:creationId xmlns="" xmlns:a16="http://schemas.microsoft.com/office/drawing/2014/main" id="{58B3CBF7-26E0-F8E8-1B4E-DE5EF3EA7C4E}"/>
              </a:ext>
            </a:extLst>
          </p:cNvPr>
          <p:cNvGrpSpPr/>
          <p:nvPr/>
        </p:nvGrpSpPr>
        <p:grpSpPr>
          <a:xfrm>
            <a:off x="314525" y="848298"/>
            <a:ext cx="8673613" cy="4536504"/>
            <a:chOff x="249404" y="1087194"/>
            <a:chExt cx="8673613" cy="4536504"/>
          </a:xfrm>
        </p:grpSpPr>
        <p:sp>
          <p:nvSpPr>
            <p:cNvPr id="29" name="Równoległobok 28"/>
            <p:cNvSpPr/>
            <p:nvPr/>
          </p:nvSpPr>
          <p:spPr>
            <a:xfrm>
              <a:off x="249404" y="1087194"/>
              <a:ext cx="8514949" cy="3736943"/>
            </a:xfrm>
            <a:prstGeom prst="parallelogra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ównoległobok 30"/>
            <p:cNvSpPr/>
            <p:nvPr/>
          </p:nvSpPr>
          <p:spPr>
            <a:xfrm>
              <a:off x="694860" y="5141095"/>
              <a:ext cx="7877485" cy="482603"/>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pole tekstowe 2"/>
                <p:cNvSpPr txBox="1"/>
                <p:nvPr/>
              </p:nvSpPr>
              <p:spPr>
                <a:xfrm>
                  <a:off x="1983537" y="1257750"/>
                  <a:ext cx="6939480" cy="79671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pl-PL" sz="1800" b="1" i="1" smtClean="0">
                            <a:solidFill>
                              <a:srgbClr val="0000CC"/>
                            </a:solidFill>
                            <a:latin typeface="Cambria Math" panose="02040503050406030204" pitchFamily="18" charset="0"/>
                          </a:rPr>
                          <m:t>𝒅𝒊𝒔𝒄𝒐𝒗𝒆𝒓𝒚</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𝐿</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𝑙𝑎𝑛𝑔𝑢𝑎𝑔𝑒</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𝑠𝑦𝑛𝑡𝑎𝑥</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𝑛𝑒𝑤</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𝑔𝑟𝑎𝑛𝑢𝑙𝑒𝑠</m:t>
                        </m:r>
                      </m:oMath>
                    </m:oMathPara>
                  </a14:m>
                  <a:endParaRPr lang="pl-PL" sz="1800" b="0" i="1" dirty="0">
                    <a:solidFill>
                      <a:srgbClr val="0000CC"/>
                    </a:solidFill>
                    <a:latin typeface="Cambria Math" panose="02040503050406030204" pitchFamily="18" charset="0"/>
                  </a:endParaRPr>
                </a:p>
                <a:p>
                  <a:r>
                    <a:rPr lang="pl-PL" sz="1800" i="1" dirty="0">
                      <a:solidFill>
                        <a:srgbClr val="0000CC"/>
                      </a:solidFill>
                      <a:latin typeface="Cambria Math" panose="02040503050406030204" pitchFamily="18" charset="0"/>
                    </a:rPr>
                    <a:t>                                    </a:t>
                  </a:r>
                  <a:r>
                    <a:rPr lang="pl-PL" sz="1800" b="0" i="1" dirty="0">
                      <a:solidFill>
                        <a:srgbClr val="0000CC"/>
                      </a:solidFill>
                      <a:latin typeface="Cambria Math" panose="02040503050406030204" pitchFamily="18" charset="0"/>
                    </a:rPr>
                    <a:t>and </a:t>
                  </a:r>
                  <a:r>
                    <a:rPr lang="en-US" sz="1800" b="0" i="1" dirty="0">
                      <a:solidFill>
                        <a:srgbClr val="0000CC"/>
                      </a:solidFill>
                      <a:latin typeface="Cambria Math" panose="02040503050406030204" pitchFamily="18" charset="0"/>
                    </a:rPr>
                    <a:t>its interpretation </a:t>
                  </a:r>
                  <a:r>
                    <a:rPr lang="pl-PL" sz="1800" b="0" i="1" dirty="0">
                      <a:solidFill>
                        <a:srgbClr val="0000CC"/>
                      </a:solidFill>
                      <a:latin typeface="Cambria Math" panose="02040503050406030204" pitchFamily="18" charset="0"/>
                    </a:rPr>
                    <a:t>(</a:t>
                  </a:r>
                  <a:r>
                    <a:rPr lang="en-US" sz="1800" i="1" dirty="0">
                      <a:solidFill>
                        <a:srgbClr val="0000CC"/>
                      </a:solidFill>
                      <a:latin typeface="Cambria Math" panose="02040503050406030204" pitchFamily="18" charset="0"/>
                    </a:rPr>
                    <a:t>satisfiability relation</a:t>
                  </a:r>
                  <a:r>
                    <a:rPr lang="pl-PL" sz="1800" i="1" dirty="0">
                      <a:solidFill>
                        <a:srgbClr val="0000CC"/>
                      </a:solidFill>
                      <a:latin typeface="Cambria Math" panose="02040503050406030204" pitchFamily="18" charset="0"/>
                    </a:rPr>
                    <a:t> </a:t>
                  </a:r>
                  <a14:m>
                    <m:oMath xmlns:m="http://schemas.openxmlformats.org/officeDocument/2006/math">
                      <m:r>
                        <a:rPr lang="pl-PL" sz="1800" i="1" dirty="0">
                          <a:solidFill>
                            <a:srgbClr val="0000CC"/>
                          </a:solidFill>
                          <a:latin typeface="Cambria Math" panose="02040503050406030204" pitchFamily="18" charset="0"/>
                          <a:ea typeface="Cambria Math" panose="02040503050406030204" pitchFamily="18" charset="0"/>
                        </a:rPr>
                        <m:t>⊨</m:t>
                      </m:r>
                    </m:oMath>
                  </a14:m>
                  <a:r>
                    <a:rPr lang="pl-PL" sz="1800" b="0" dirty="0">
                      <a:solidFill>
                        <a:srgbClr val="0000CC"/>
                      </a:solidFill>
                      <a:latin typeface="Cambria Math" panose="02040503050406030204" pitchFamily="18" charset="0"/>
                    </a:rPr>
                    <a:t>)</a:t>
                  </a:r>
                </a:p>
                <a:p>
                  <a:r>
                    <a:rPr lang="pl-PL" sz="1800" b="0" dirty="0">
                      <a:solidFill>
                        <a:srgbClr val="0000CC"/>
                      </a:solidFill>
                    </a:rPr>
                    <a:t>  </a:t>
                  </a:r>
                  <a14:m>
                    <m:oMath xmlns:m="http://schemas.openxmlformats.org/officeDocument/2006/math">
                      <m:r>
                        <a:rPr lang="pl-PL" sz="1800" b="0" i="0"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𝑛𝑒𝑤</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𝑔𝑟𝑎𝑛𝑢𝑙𝑒𝑠</m:t>
                      </m:r>
                      <m:r>
                        <a:rPr lang="pl-PL" sz="1800" b="0" i="1" smtClean="0">
                          <a:solidFill>
                            <a:srgbClr val="0000CC"/>
                          </a:solidFill>
                          <a:latin typeface="Cambria Math" panose="02040503050406030204" pitchFamily="18" charset="0"/>
                        </a:rPr>
                        <m:t>: </m:t>
                      </m:r>
                      <m:sSup>
                        <m:sSupPr>
                          <m:ctrlPr>
                            <a:rPr lang="pl-PL" sz="1800" i="1" smtClean="0">
                              <a:solidFill>
                                <a:srgbClr val="0000CC"/>
                              </a:solidFill>
                              <a:latin typeface="Cambria Math" panose="02040503050406030204" pitchFamily="18" charset="0"/>
                            </a:rPr>
                          </m:ctrlPr>
                        </m:sSupPr>
                        <m:e>
                          <m:r>
                            <a:rPr lang="pl-PL" sz="1800" b="0" i="1" smtClean="0">
                              <a:solidFill>
                                <a:srgbClr val="0000CC"/>
                              </a:solidFill>
                              <a:latin typeface="Cambria Math" panose="02040503050406030204" pitchFamily="18" charset="0"/>
                            </a:rPr>
                            <m:t>𝑔</m:t>
                          </m:r>
                        </m:e>
                        <m:sup>
                          <m:r>
                            <a:rPr lang="pl-PL" sz="1800" b="0" i="1" smtClean="0">
                              <a:solidFill>
                                <a:srgbClr val="0000CC"/>
                              </a:solidFill>
                              <a:latin typeface="Cambria Math" panose="02040503050406030204" pitchFamily="18" charset="0"/>
                            </a:rPr>
                            <m:t>∗</m:t>
                          </m:r>
                        </m:sup>
                      </m:sSup>
                      <m:r>
                        <a:rPr lang="pl-PL" sz="1800" i="1">
                          <a:solidFill>
                            <a:srgbClr val="0000CC"/>
                          </a:solidFill>
                          <a:latin typeface="Cambria Math" panose="02040503050406030204" pitchFamily="18" charset="0"/>
                        </a:rPr>
                        <m:t>=(</m:t>
                      </m:r>
                      <m:r>
                        <a:rPr lang="pl-PL" sz="1800" i="1">
                          <a:solidFill>
                            <a:srgbClr val="0000CC"/>
                          </a:solidFill>
                          <a:latin typeface="Cambria Math" panose="02040503050406030204" pitchFamily="18" charset="0"/>
                        </a:rPr>
                        <m:t>𝑠𝑦𝑛</m:t>
                      </m:r>
                      <m:d>
                        <m:dPr>
                          <m:ctrlPr>
                            <a:rPr lang="pl-PL" sz="1800" i="1">
                              <a:solidFill>
                                <a:srgbClr val="0000CC"/>
                              </a:solidFill>
                              <a:latin typeface="Cambria Math" panose="02040503050406030204" pitchFamily="18" charset="0"/>
                            </a:rPr>
                          </m:ctrlPr>
                        </m:dPr>
                        <m:e>
                          <m:sSup>
                            <m:sSupPr>
                              <m:ctrlPr>
                                <a:rPr lang="pl-PL" sz="1800" i="1">
                                  <a:solidFill>
                                    <a:srgbClr val="0000CC"/>
                                  </a:solidFill>
                                  <a:latin typeface="Cambria Math" panose="02040503050406030204" pitchFamily="18" charset="0"/>
                                </a:rPr>
                              </m:ctrlPr>
                            </m:sSupPr>
                            <m:e>
                              <m:r>
                                <a:rPr lang="pl-PL" sz="1800" i="1">
                                  <a:solidFill>
                                    <a:srgbClr val="0000CC"/>
                                  </a:solidFill>
                                  <a:latin typeface="Cambria Math" panose="02040503050406030204" pitchFamily="18" charset="0"/>
                                </a:rPr>
                                <m:t>𝑔</m:t>
                              </m:r>
                            </m:e>
                            <m:sup>
                              <m:r>
                                <a:rPr lang="pl-PL" sz="1800" i="1">
                                  <a:solidFill>
                                    <a:srgbClr val="0000CC"/>
                                  </a:solidFill>
                                  <a:latin typeface="Cambria Math" panose="02040503050406030204" pitchFamily="18" charset="0"/>
                                </a:rPr>
                                <m:t>∗</m:t>
                              </m:r>
                            </m:sup>
                          </m:sSup>
                        </m:e>
                      </m:d>
                      <m:r>
                        <a:rPr lang="pl-PL" sz="1800" i="1">
                          <a:solidFill>
                            <a:srgbClr val="0000CC"/>
                          </a:solidFill>
                          <a:latin typeface="Cambria Math" panose="02040503050406030204" pitchFamily="18" charset="0"/>
                        </a:rPr>
                        <m:t>, </m:t>
                      </m:r>
                      <m:r>
                        <a:rPr lang="pl-PL" sz="1800" i="1">
                          <a:solidFill>
                            <a:srgbClr val="0000CC"/>
                          </a:solidFill>
                          <a:latin typeface="Cambria Math" panose="02040503050406030204" pitchFamily="18" charset="0"/>
                        </a:rPr>
                        <m:t>𝑠𝑒𝑚</m:t>
                      </m:r>
                      <m:d>
                        <m:dPr>
                          <m:ctrlPr>
                            <a:rPr lang="pl-PL" sz="1800" i="1">
                              <a:solidFill>
                                <a:srgbClr val="0000CC"/>
                              </a:solidFill>
                              <a:latin typeface="Cambria Math" panose="02040503050406030204" pitchFamily="18" charset="0"/>
                            </a:rPr>
                          </m:ctrlPr>
                        </m:dPr>
                        <m:e>
                          <m:sSup>
                            <m:sSupPr>
                              <m:ctrlPr>
                                <a:rPr lang="pl-PL" sz="1800" i="1">
                                  <a:solidFill>
                                    <a:srgbClr val="0000CC"/>
                                  </a:solidFill>
                                  <a:latin typeface="Cambria Math" panose="02040503050406030204" pitchFamily="18" charset="0"/>
                                </a:rPr>
                              </m:ctrlPr>
                            </m:sSupPr>
                            <m:e>
                              <m:r>
                                <a:rPr lang="pl-PL" sz="1800" i="1">
                                  <a:solidFill>
                                    <a:srgbClr val="0000CC"/>
                                  </a:solidFill>
                                  <a:latin typeface="Cambria Math" panose="02040503050406030204" pitchFamily="18" charset="0"/>
                                </a:rPr>
                                <m:t>𝑔</m:t>
                              </m:r>
                            </m:e>
                            <m:sup>
                              <m:r>
                                <a:rPr lang="pl-PL" sz="1800" i="1">
                                  <a:solidFill>
                                    <a:srgbClr val="0000CC"/>
                                  </a:solidFill>
                                  <a:latin typeface="Cambria Math" panose="02040503050406030204" pitchFamily="18" charset="0"/>
                                </a:rPr>
                                <m:t>∗</m:t>
                              </m:r>
                            </m:sup>
                          </m:sSup>
                        </m:e>
                      </m:d>
                      <m:r>
                        <a:rPr lang="pl-PL" sz="1800" i="1">
                          <a:solidFill>
                            <a:srgbClr val="0000CC"/>
                          </a:solidFill>
                          <a:latin typeface="Cambria Math" panose="02040503050406030204" pitchFamily="18" charset="0"/>
                        </a:rPr>
                        <m:t>)</m:t>
                      </m:r>
                    </m:oMath>
                  </a14:m>
                  <a:endParaRPr lang="pl-PL" sz="1800" dirty="0">
                    <a:solidFill>
                      <a:srgbClr val="0000CC"/>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1983537" y="1257750"/>
                  <a:ext cx="6939480" cy="796718"/>
                </a:xfrm>
                <a:prstGeom prst="rect">
                  <a:avLst/>
                </a:prstGeom>
                <a:blipFill>
                  <a:blip r:embed="rId3"/>
                  <a:stretch>
                    <a:fillRect l="-1582" t="-763" b="-160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pole tekstowe 5"/>
                <p:cNvSpPr txBox="1"/>
                <p:nvPr/>
              </p:nvSpPr>
              <p:spPr>
                <a:xfrm>
                  <a:off x="2436542" y="2371933"/>
                  <a:ext cx="5742745" cy="286966"/>
                </a:xfrm>
                <a:prstGeom prst="rect">
                  <a:avLst/>
                </a:prstGeom>
                <a:noFill/>
              </p:spPr>
              <p:txBody>
                <a:bodyPr wrap="square" lIns="0" tIns="0" rIns="0" bIns="0" rtlCol="0">
                  <a:spAutoFit/>
                </a:bodyPr>
                <a:lstStyle/>
                <a:p>
                  <a14:m>
                    <m:oMath xmlns:m="http://schemas.openxmlformats.org/officeDocument/2006/math">
                      <m:sSub>
                        <m:sSubPr>
                          <m:ctrlPr>
                            <a:rPr lang="pl-PL" sz="1800" b="0" i="1" smtClean="0">
                              <a:solidFill>
                                <a:srgbClr val="0000CC"/>
                              </a:solidFill>
                              <a:latin typeface="Cambria Math" panose="02040503050406030204" pitchFamily="18" charset="0"/>
                              <a:ea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ea typeface="Cambria Math" panose="02040503050406030204" pitchFamily="18" charset="0"/>
                            </a:rPr>
                            <m:t>1</m:t>
                          </m:r>
                        </m:sub>
                      </m:sSub>
                      <m:r>
                        <a:rPr lang="pl-PL" sz="1800" b="0" i="1" smtClean="0">
                          <a:solidFill>
                            <a:srgbClr val="0000CC"/>
                          </a:solidFill>
                          <a:latin typeface="Cambria Math" panose="02040503050406030204" pitchFamily="18" charset="0"/>
                          <a:ea typeface="Cambria Math" panose="02040503050406030204" pitchFamily="18" charset="0"/>
                        </a:rPr>
                        <m:t>  .   .   .</m:t>
                      </m:r>
                      <m:sSub>
                        <m:sSubPr>
                          <m:ctrlPr>
                            <a:rPr lang="pl-PL" sz="1800" i="1">
                              <a:solidFill>
                                <a:srgbClr val="0000CC"/>
                              </a:solidFill>
                              <a:latin typeface="Cambria Math" panose="02040503050406030204" pitchFamily="18" charset="0"/>
                              <a:ea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 </m:t>
                          </m:r>
                          <m:r>
                            <a:rPr lang="pl-PL" sz="1800" i="1">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ea typeface="Cambria Math" panose="02040503050406030204" pitchFamily="18" charset="0"/>
                            </a:rPr>
                            <m:t>𝑗</m:t>
                          </m:r>
                        </m:sub>
                      </m:sSub>
                      <m:r>
                        <a:rPr lang="pl-PL" sz="1800" b="0" i="0">
                          <a:solidFill>
                            <a:srgbClr val="0000CC"/>
                          </a:solidFill>
                          <a:latin typeface="Cambria Math" panose="02040503050406030204" pitchFamily="18" charset="0"/>
                          <a:ea typeface="Cambria Math" panose="02040503050406030204" pitchFamily="18" charset="0"/>
                        </a:rPr>
                        <m:t> </m:t>
                      </m:r>
                    </m:oMath>
                  </a14:m>
                  <a:r>
                    <a:rPr lang="pl-PL" sz="1800" dirty="0">
                      <a:solidFill>
                        <a:srgbClr val="0000CC"/>
                      </a:solidFill>
                      <a:latin typeface="Cambria Math" panose="02040503050406030204" pitchFamily="18" charset="0"/>
                      <a:ea typeface="Cambria Math" panose="02040503050406030204" pitchFamily="18" charset="0"/>
                    </a:rPr>
                    <a:t>  .   .   .   </a:t>
                  </a:r>
                  <a14:m>
                    <m:oMath xmlns:m="http://schemas.openxmlformats.org/officeDocument/2006/math">
                      <m:sSub>
                        <m:sSubPr>
                          <m:ctrlPr>
                            <a:rPr lang="pl-PL" sz="1800" i="1">
                              <a:solidFill>
                                <a:srgbClr val="0000CC"/>
                              </a:solidFill>
                              <a:latin typeface="Cambria Math" panose="02040503050406030204" pitchFamily="18" charset="0"/>
                              <a:ea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ea typeface="Cambria Math" panose="02040503050406030204" pitchFamily="18" charset="0"/>
                            </a:rPr>
                            <m:t>𝑚</m:t>
                          </m:r>
                        </m:sub>
                      </m:sSub>
                    </m:oMath>
                  </a14:m>
                  <a:r>
                    <a:rPr lang="pl-PL" sz="1800" dirty="0">
                      <a:solidFill>
                        <a:srgbClr val="0000CC"/>
                      </a:solidFill>
                      <a:latin typeface="Cambria Math" panose="02040503050406030204" pitchFamily="18" charset="0"/>
                      <a:ea typeface="Cambria Math" panose="02040503050406030204" pitchFamily="18" charset="0"/>
                    </a:rPr>
                    <a:t>   </a:t>
                  </a:r>
                  <a:r>
                    <a:rPr lang="en-US" sz="1800" i="1" dirty="0">
                      <a:solidFill>
                        <a:srgbClr val="0000CC"/>
                      </a:solidFill>
                      <a:latin typeface="Cambria Math" panose="02040503050406030204" pitchFamily="18" charset="0"/>
                      <a:ea typeface="Cambria Math" panose="02040503050406030204" pitchFamily="18" charset="0"/>
                    </a:rPr>
                    <a:t>syntax of new granules </a:t>
                  </a:r>
                  <a:r>
                    <a:rPr lang="en-US" sz="1800" dirty="0">
                      <a:solidFill>
                        <a:srgbClr val="0000CC"/>
                      </a:solidFill>
                      <a:latin typeface="Cambria Math" panose="02040503050406030204" pitchFamily="18" charset="0"/>
                      <a:ea typeface="Cambria Math" panose="02040503050406030204" pitchFamily="18" charset="0"/>
                    </a:rPr>
                    <a:t>(</a:t>
                  </a:r>
                  <a:r>
                    <a:rPr lang="en-US" sz="1800" i="1" dirty="0">
                      <a:solidFill>
                        <a:srgbClr val="0000CC"/>
                      </a:solidFill>
                      <a:latin typeface="Cambria Math" panose="02040503050406030204" pitchFamily="18" charset="0"/>
                      <a:ea typeface="Cambria Math" panose="02040503050406030204" pitchFamily="18" charset="0"/>
                    </a:rPr>
                    <a:t>attributes</a:t>
                  </a:r>
                  <a:r>
                    <a:rPr lang="en-US" sz="1800" dirty="0">
                      <a:solidFill>
                        <a:srgbClr val="0000CC"/>
                      </a:solidFill>
                      <a:latin typeface="Cambria Math" panose="02040503050406030204" pitchFamily="18" charset="0"/>
                      <a:ea typeface="Cambria Math" panose="02040503050406030204" pitchFamily="18" charset="0"/>
                    </a:rPr>
                    <a:t>)</a:t>
                  </a:r>
                </a:p>
              </p:txBody>
            </p:sp>
          </mc:Choice>
          <mc:Fallback xmlns="">
            <p:sp>
              <p:nvSpPr>
                <p:cNvPr id="6" name="pole tekstowe 5"/>
                <p:cNvSpPr txBox="1">
                  <a:spLocks noRot="1" noChangeAspect="1" noMove="1" noResize="1" noEditPoints="1" noAdjustHandles="1" noChangeArrowheads="1" noChangeShapeType="1" noTextEdit="1"/>
                </p:cNvSpPr>
                <p:nvPr/>
              </p:nvSpPr>
              <p:spPr>
                <a:xfrm>
                  <a:off x="2436542" y="2371933"/>
                  <a:ext cx="5742745" cy="286966"/>
                </a:xfrm>
                <a:prstGeom prst="rect">
                  <a:avLst/>
                </a:prstGeom>
                <a:blipFill>
                  <a:blip r:embed="rId4"/>
                  <a:stretch>
                    <a:fillRect l="-1062" t="-29787" r="-1699" b="-42553"/>
                  </a:stretch>
                </a:blipFill>
              </p:spPr>
              <p:txBody>
                <a:bodyPr/>
                <a:lstStyle/>
                <a:p>
                  <a:r>
                    <a:rPr lang="en-US">
                      <a:noFill/>
                    </a:rPr>
                    <a:t> </a:t>
                  </a:r>
                </a:p>
              </p:txBody>
            </p:sp>
          </mc:Fallback>
        </mc:AlternateContent>
        <p:sp>
          <p:nvSpPr>
            <p:cNvPr id="7" name="Strzałka w dół 6"/>
            <p:cNvSpPr/>
            <p:nvPr/>
          </p:nvSpPr>
          <p:spPr>
            <a:xfrm>
              <a:off x="3327596" y="1513489"/>
              <a:ext cx="288227" cy="5523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ole tekstowe 7"/>
            <p:cNvSpPr txBox="1"/>
            <p:nvPr/>
          </p:nvSpPr>
          <p:spPr>
            <a:xfrm>
              <a:off x="918835" y="5263658"/>
              <a:ext cx="7429534" cy="295081"/>
            </a:xfrm>
            <a:prstGeom prst="rect">
              <a:avLst/>
            </a:prstGeom>
            <a:noFill/>
          </p:spPr>
          <p:txBody>
            <a:bodyPr wrap="none" lIns="0" tIns="0" rIns="0" bIns="0" rtlCol="0">
              <a:spAutoFit/>
            </a:bodyPr>
            <a:lstStyle/>
            <a:p>
              <a:r>
                <a:rPr lang="pl-PL" sz="2000" i="1" dirty="0">
                  <a:solidFill>
                    <a:srgbClr val="0000CC"/>
                  </a:solidFill>
                  <a:latin typeface="Cambria Math" panose="02040503050406030204" pitchFamily="18" charset="0"/>
                  <a:ea typeface="Cambria Math" panose="02040503050406030204" pitchFamily="18" charset="0"/>
                </a:rPr>
                <a:t>Gen(Cal) </a:t>
              </a:r>
              <a:r>
                <a:rPr lang="pl-PL" sz="2000" dirty="0">
                  <a:solidFill>
                    <a:srgbClr val="0000CC"/>
                  </a:solidFill>
                  <a:latin typeface="Cambria Math" panose="02040503050406030204" pitchFamily="18" charset="0"/>
                  <a:ea typeface="Cambria Math" panose="02040503050406030204" pitchFamily="18" charset="0"/>
                </a:rPr>
                <a:t>– </a:t>
              </a:r>
              <a:r>
                <a:rPr lang="en-US" sz="2000" i="1" dirty="0">
                  <a:solidFill>
                    <a:srgbClr val="0000CC"/>
                  </a:solidFill>
                  <a:latin typeface="Cambria Math" panose="02040503050406030204" pitchFamily="18" charset="0"/>
                  <a:ea typeface="Cambria Math" panose="02040503050406030204" pitchFamily="18" charset="0"/>
                </a:rPr>
                <a:t>set of granules generated by a given granular calculus </a:t>
              </a:r>
              <a:r>
                <a:rPr lang="pl-PL" sz="2000" i="1" dirty="0">
                  <a:solidFill>
                    <a:srgbClr val="0000CC"/>
                  </a:solidFill>
                  <a:latin typeface="Cambria Math" panose="02040503050406030204" pitchFamily="18" charset="0"/>
                  <a:ea typeface="Cambria Math" panose="02040503050406030204" pitchFamily="18" charset="0"/>
                </a:rPr>
                <a:t>Cal</a:t>
              </a:r>
              <a:endParaRPr lang="en-US" sz="2000" i="1" dirty="0">
                <a:solidFill>
                  <a:srgbClr val="0000CC"/>
                </a:solidFill>
                <a:latin typeface="Cambria Math" panose="02040503050406030204" pitchFamily="18" charset="0"/>
                <a:ea typeface="Cambria Math" panose="02040503050406030204" pitchFamily="18" charset="0"/>
              </a:endParaRPr>
            </a:p>
          </p:txBody>
        </p:sp>
        <p:sp>
          <p:nvSpPr>
            <p:cNvPr id="9" name="Strzałka w dół 8"/>
            <p:cNvSpPr/>
            <p:nvPr/>
          </p:nvSpPr>
          <p:spPr>
            <a:xfrm rot="11763405">
              <a:off x="1524449" y="4445460"/>
              <a:ext cx="257604" cy="788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pole tekstowe 9"/>
                <p:cNvSpPr txBox="1"/>
                <p:nvPr/>
              </p:nvSpPr>
              <p:spPr>
                <a:xfrm>
                  <a:off x="1500829" y="2902106"/>
                  <a:ext cx="629786" cy="13278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1800" b="0" i="1" smtClean="0">
                                <a:solidFill>
                                  <a:srgbClr val="0000CC"/>
                                </a:solidFill>
                                <a:latin typeface="Cambria Math" panose="02040503050406030204" pitchFamily="18" charset="0"/>
                              </a:rPr>
                            </m:ctrlPr>
                          </m:sSubPr>
                          <m:e>
                            <m:r>
                              <a:rPr lang="pl-PL" sz="1800" b="0" i="1" smtClean="0">
                                <a:solidFill>
                                  <a:srgbClr val="0000CC"/>
                                </a:solidFill>
                                <a:latin typeface="Cambria Math" panose="02040503050406030204" pitchFamily="18" charset="0"/>
                              </a:rPr>
                              <m:t>𝑔</m:t>
                            </m:r>
                          </m:e>
                          <m:sub>
                            <m:r>
                              <a:rPr lang="pl-PL" sz="1800" b="0" i="1" smtClean="0">
                                <a:solidFill>
                                  <a:srgbClr val="0000CC"/>
                                </a:solidFill>
                                <a:latin typeface="Cambria Math" panose="02040503050406030204" pitchFamily="18" charset="0"/>
                              </a:rPr>
                              <m:t>1</m:t>
                            </m:r>
                          </m:sub>
                        </m:sSub>
                      </m:oMath>
                    </m:oMathPara>
                  </a14:m>
                  <a:endParaRPr lang="pl-PL" sz="1800" b="0" i="1" dirty="0">
                    <a:solidFill>
                      <a:srgbClr val="0000CC"/>
                    </a:solidFill>
                    <a:latin typeface="Cambria Math" panose="02040503050406030204" pitchFamily="18" charset="0"/>
                  </a:endParaRPr>
                </a:p>
                <a:p>
                  <a:r>
                    <a:rPr lang="pl-PL" sz="1800" dirty="0">
                      <a:solidFill>
                        <a:srgbClr val="0000CC"/>
                      </a:solidFill>
                    </a:rPr>
                    <a:t>  …</a:t>
                  </a:r>
                </a:p>
                <a:p>
                  <a:pPr/>
                  <a14:m>
                    <m:oMathPara xmlns:m="http://schemas.openxmlformats.org/officeDocument/2006/math">
                      <m:oMathParaPr>
                        <m:jc m:val="centerGroup"/>
                      </m:oMathParaPr>
                      <m:oMath xmlns:m="http://schemas.openxmlformats.org/officeDocument/2006/math">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rPr>
                              <m:t>𝑔</m:t>
                            </m:r>
                          </m:e>
                          <m:sub>
                            <m:r>
                              <a:rPr lang="pl-PL" sz="1800" b="0" i="1" smtClean="0">
                                <a:solidFill>
                                  <a:srgbClr val="0000CC"/>
                                </a:solidFill>
                                <a:latin typeface="Cambria Math" panose="02040503050406030204" pitchFamily="18" charset="0"/>
                              </a:rPr>
                              <m:t>𝑖</m:t>
                            </m:r>
                          </m:sub>
                        </m:sSub>
                      </m:oMath>
                    </m:oMathPara>
                  </a14:m>
                  <a:endParaRPr lang="pl-PL" sz="1800" dirty="0">
                    <a:solidFill>
                      <a:srgbClr val="0000CC"/>
                    </a:solidFill>
                  </a:endParaRPr>
                </a:p>
                <a:p>
                  <a:r>
                    <a:rPr lang="pl-PL" sz="1800" dirty="0">
                      <a:solidFill>
                        <a:srgbClr val="0000CC"/>
                      </a:solidFill>
                    </a:rPr>
                    <a:t>  …</a:t>
                  </a:r>
                </a:p>
                <a:p>
                  <a:r>
                    <a:rPr lang="pl-PL" sz="1800" dirty="0">
                      <a:solidFill>
                        <a:srgbClr val="0000CC"/>
                      </a:solidFill>
                    </a:rPr>
                    <a:t> </a:t>
                  </a:r>
                  <a14:m>
                    <m:oMath xmlns:m="http://schemas.openxmlformats.org/officeDocument/2006/math">
                      <m:sSub>
                        <m:sSubPr>
                          <m:ctrlPr>
                            <a:rPr lang="pl-PL" sz="1800" i="1">
                              <a:solidFill>
                                <a:srgbClr val="0000CC"/>
                              </a:solidFill>
                              <a:latin typeface="Cambria Math" panose="02040503050406030204" pitchFamily="18" charset="0"/>
                            </a:rPr>
                          </m:ctrlPr>
                        </m:sSubPr>
                        <m:e>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𝑔</m:t>
                          </m:r>
                        </m:e>
                        <m:sub>
                          <m:r>
                            <a:rPr lang="pl-PL" sz="1800" b="0" i="1" smtClean="0">
                              <a:solidFill>
                                <a:srgbClr val="0000CC"/>
                              </a:solidFill>
                              <a:latin typeface="Cambria Math" panose="02040503050406030204" pitchFamily="18" charset="0"/>
                              <a:ea typeface="Cambria Math" panose="02040503050406030204" pitchFamily="18" charset="0"/>
                            </a:rPr>
                            <m:t>𝑛</m:t>
                          </m:r>
                        </m:sub>
                      </m:sSub>
                    </m:oMath>
                  </a14:m>
                  <a:endParaRPr lang="en-US" sz="1800" dirty="0">
                    <a:solidFill>
                      <a:srgbClr val="0000CC"/>
                    </a:solidFill>
                  </a:endParaRPr>
                </a:p>
              </p:txBody>
            </p:sp>
          </mc:Choice>
          <mc:Fallback xmlns="">
            <p:sp>
              <p:nvSpPr>
                <p:cNvPr id="10" name="pole tekstowe 9"/>
                <p:cNvSpPr txBox="1">
                  <a:spLocks noRot="1" noChangeAspect="1" noMove="1" noResize="1" noEditPoints="1" noAdjustHandles="1" noChangeArrowheads="1" noChangeShapeType="1" noTextEdit="1"/>
                </p:cNvSpPr>
                <p:nvPr/>
              </p:nvSpPr>
              <p:spPr>
                <a:xfrm>
                  <a:off x="1500829" y="2902106"/>
                  <a:ext cx="629786" cy="1327864"/>
                </a:xfrm>
                <a:prstGeom prst="rect">
                  <a:avLst/>
                </a:prstGeom>
                <a:blipFill>
                  <a:blip r:embed="rId5"/>
                  <a:stretch>
                    <a:fillRect l="-2913" b="-9174"/>
                  </a:stretch>
                </a:blipFill>
              </p:spPr>
              <p:txBody>
                <a:bodyPr/>
                <a:lstStyle/>
                <a:p>
                  <a:r>
                    <a:rPr lang="en-US">
                      <a:noFill/>
                    </a:rPr>
                    <a:t> </a:t>
                  </a:r>
                </a:p>
              </p:txBody>
            </p:sp>
          </mc:Fallback>
        </mc:AlternateContent>
        <p:cxnSp>
          <p:nvCxnSpPr>
            <p:cNvPr id="13" name="Łącznik prosty 12"/>
            <p:cNvCxnSpPr/>
            <p:nvPr/>
          </p:nvCxnSpPr>
          <p:spPr>
            <a:xfrm>
              <a:off x="3138727" y="2813135"/>
              <a:ext cx="0" cy="151683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Łącznik prosty 13"/>
            <p:cNvCxnSpPr/>
            <p:nvPr/>
          </p:nvCxnSpPr>
          <p:spPr>
            <a:xfrm flipV="1">
              <a:off x="2148470" y="3635500"/>
              <a:ext cx="1854353" cy="6087"/>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Nawias klamrowy otwierający 20"/>
            <p:cNvSpPr/>
            <p:nvPr/>
          </p:nvSpPr>
          <p:spPr>
            <a:xfrm>
              <a:off x="1266519" y="2824423"/>
              <a:ext cx="322946" cy="150754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pole tekstowe 22"/>
                <p:cNvSpPr txBox="1"/>
                <p:nvPr/>
              </p:nvSpPr>
              <p:spPr>
                <a:xfrm rot="16200000">
                  <a:off x="-221678" y="3205646"/>
                  <a:ext cx="2718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1800" b="0" i="1" smtClean="0">
                            <a:solidFill>
                              <a:srgbClr val="0000CC"/>
                            </a:solidFill>
                            <a:latin typeface="Cambria Math" panose="02040503050406030204" pitchFamily="18" charset="0"/>
                          </a:rPr>
                          <m:t>𝑈</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𝑢𝑛𝑖𝑣𝑒𝑟𝑠𝑒</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𝑠𝑒𝑚𝑎𝑛𝑡𝑖𝑐𝑠</m:t>
                        </m:r>
                      </m:oMath>
                    </m:oMathPara>
                  </a14:m>
                  <a:endParaRPr lang="en-US" sz="1800" dirty="0">
                    <a:solidFill>
                      <a:srgbClr val="0000CC"/>
                    </a:solidFill>
                  </a:endParaRPr>
                </a:p>
              </p:txBody>
            </p:sp>
          </mc:Choice>
          <mc:Fallback xmlns="">
            <p:sp>
              <p:nvSpPr>
                <p:cNvPr id="23" name="pole tekstowe 22"/>
                <p:cNvSpPr txBox="1">
                  <a:spLocks noRot="1" noChangeAspect="1" noMove="1" noResize="1" noEditPoints="1" noAdjustHandles="1" noChangeArrowheads="1" noChangeShapeType="1" noTextEdit="1"/>
                </p:cNvSpPr>
                <p:nvPr/>
              </p:nvSpPr>
              <p:spPr>
                <a:xfrm rot="16200000">
                  <a:off x="-221678" y="3205646"/>
                  <a:ext cx="2718923" cy="276999"/>
                </a:xfrm>
                <a:prstGeom prst="rect">
                  <a:avLst/>
                </a:prstGeom>
                <a:blipFill>
                  <a:blip r:embed="rId6"/>
                  <a:stretch>
                    <a:fillRect l="-2222" t="-4260" r="-37778" b="-31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pole tekstowe 23"/>
                <p:cNvSpPr txBox="1"/>
                <p:nvPr/>
              </p:nvSpPr>
              <p:spPr>
                <a:xfrm>
                  <a:off x="4741279" y="2658899"/>
                  <a:ext cx="2790944" cy="848357"/>
                </a:xfrm>
                <a:prstGeom prst="rect">
                  <a:avLst/>
                </a:prstGeom>
                <a:noFill/>
              </p:spPr>
              <p:txBody>
                <a:bodyPr wrap="square" lIns="0" tIns="0" rIns="0" bIns="0" rtlCol="0">
                  <a:spAutoFit/>
                </a:bodyPr>
                <a:lstStyle/>
                <a:p>
                  <a:r>
                    <a:rPr lang="en-US" sz="1800" i="1" dirty="0">
                      <a:solidFill>
                        <a:srgbClr val="0000CC"/>
                      </a:solidFill>
                      <a:latin typeface="Cambria Math" panose="02040503050406030204" pitchFamily="18" charset="0"/>
                    </a:rPr>
                    <a:t>n</a:t>
                  </a:r>
                  <a:r>
                    <a:rPr lang="en-US" sz="1800" b="0" i="1" dirty="0">
                      <a:solidFill>
                        <a:srgbClr val="0000CC"/>
                      </a:solidFill>
                      <a:latin typeface="Cambria Math" panose="02040503050406030204" pitchFamily="18" charset="0"/>
                    </a:rPr>
                    <a:t>ew granules</a:t>
                  </a:r>
                  <a:r>
                    <a:rPr lang="pl-PL" sz="1800" b="0" i="1" dirty="0">
                      <a:solidFill>
                        <a:srgbClr val="0000CC"/>
                      </a:solidFill>
                      <a:latin typeface="Cambria Math" panose="02040503050406030204" pitchFamily="18" charset="0"/>
                    </a:rPr>
                    <a:t>:</a:t>
                  </a:r>
                  <a:endParaRPr lang="en-US" sz="1800" b="0" i="1" dirty="0">
                    <a:solidFill>
                      <a:srgbClr val="0000CC"/>
                    </a:solidFill>
                    <a:latin typeface="Cambria Math" panose="02040503050406030204" pitchFamily="18" charset="0"/>
                  </a:endParaRPr>
                </a:p>
                <a:p>
                  <a14:m>
                    <m:oMath xmlns:m="http://schemas.openxmlformats.org/officeDocument/2006/math">
                      <m:sSubSup>
                        <m:sSubSupPr>
                          <m:ctrlPr>
                            <a:rPr lang="pl-PL" sz="1800" i="1">
                              <a:solidFill>
                                <a:srgbClr val="0000CC"/>
                              </a:solidFill>
                              <a:latin typeface="Cambria Math" panose="02040503050406030204" pitchFamily="18" charset="0"/>
                            </a:rPr>
                          </m:ctrlPr>
                        </m:sSubSup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𝑗</m:t>
                          </m:r>
                        </m:sub>
                        <m:sup>
                          <m:r>
                            <a:rPr lang="pl-PL" sz="1800" i="1">
                              <a:solidFill>
                                <a:srgbClr val="0000CC"/>
                              </a:solidFill>
                              <a:latin typeface="Cambria Math" panose="02040503050406030204" pitchFamily="18" charset="0"/>
                            </a:rPr>
                            <m:t>∗</m:t>
                          </m:r>
                        </m:sup>
                      </m:sSubSup>
                      <m:r>
                        <a:rPr lang="pl-PL" sz="1800" i="1">
                          <a:solidFill>
                            <a:srgbClr val="0000CC"/>
                          </a:solidFill>
                          <a:latin typeface="Cambria Math" panose="02040503050406030204" pitchFamily="18" charset="0"/>
                        </a:rPr>
                        <m:t>=(</m:t>
                      </m:r>
                    </m:oMath>
                  </a14:m>
                  <a:r>
                    <a:rPr lang="pl-PL" sz="1800" b="0" i="1" dirty="0">
                      <a:solidFill>
                        <a:srgbClr val="0000CC"/>
                      </a:solidFill>
                      <a:latin typeface="Cambria Math" panose="02040503050406030204" pitchFamily="18" charset="0"/>
                    </a:rPr>
                    <a:t>syn</a:t>
                  </a:r>
                  <a:r>
                    <a:rPr lang="pl-PL" sz="1800" b="0" dirty="0">
                      <a:solidFill>
                        <a:srgbClr val="0000CC"/>
                      </a:solidFill>
                      <a:latin typeface="Cambria Math" panose="02040503050406030204" pitchFamily="18" charset="0"/>
                    </a:rPr>
                    <a:t>(</a:t>
                  </a:r>
                  <a14:m>
                    <m:oMath xmlns:m="http://schemas.openxmlformats.org/officeDocument/2006/math">
                      <m:sSubSup>
                        <m:sSubSupPr>
                          <m:ctrlPr>
                            <a:rPr lang="pl-PL" sz="1800" i="1">
                              <a:solidFill>
                                <a:srgbClr val="0000CC"/>
                              </a:solidFill>
                              <a:latin typeface="Cambria Math" panose="02040503050406030204" pitchFamily="18" charset="0"/>
                            </a:rPr>
                          </m:ctrlPr>
                        </m:sSubSup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𝑗</m:t>
                          </m:r>
                        </m:sub>
                        <m:sup>
                          <m:r>
                            <a:rPr lang="pl-PL" sz="1800" i="1">
                              <a:solidFill>
                                <a:srgbClr val="0000CC"/>
                              </a:solidFill>
                              <a:latin typeface="Cambria Math" panose="02040503050406030204" pitchFamily="18" charset="0"/>
                            </a:rPr>
                            <m:t>∗</m:t>
                          </m:r>
                        </m:sup>
                      </m:sSubSup>
                    </m:oMath>
                  </a14:m>
                  <a:r>
                    <a:rPr lang="pl-PL" sz="1800" b="0" dirty="0">
                      <a:solidFill>
                        <a:srgbClr val="0000CC"/>
                      </a:solidFill>
                      <a:latin typeface="Cambria Math" panose="02040503050406030204" pitchFamily="18" charset="0"/>
                    </a:rPr>
                    <a:t>), </a:t>
                  </a:r>
                  <a:r>
                    <a:rPr lang="pl-PL" sz="1800" b="0" i="1" dirty="0" err="1">
                      <a:solidFill>
                        <a:srgbClr val="0000CC"/>
                      </a:solidFill>
                      <a:latin typeface="Cambria Math" panose="02040503050406030204" pitchFamily="18" charset="0"/>
                    </a:rPr>
                    <a:t>sem</a:t>
                  </a:r>
                  <a:r>
                    <a:rPr lang="pl-PL" sz="1800" b="0" dirty="0">
                      <a:solidFill>
                        <a:srgbClr val="0000CC"/>
                      </a:solidFill>
                      <a:latin typeface="Cambria Math" panose="02040503050406030204" pitchFamily="18" charset="0"/>
                    </a:rPr>
                    <a:t>(</a:t>
                  </a:r>
                  <a14:m>
                    <m:oMath xmlns:m="http://schemas.openxmlformats.org/officeDocument/2006/math">
                      <m:sSubSup>
                        <m:sSubSupPr>
                          <m:ctrlPr>
                            <a:rPr lang="pl-PL" sz="1800" i="1">
                              <a:solidFill>
                                <a:srgbClr val="0000CC"/>
                              </a:solidFill>
                              <a:latin typeface="Cambria Math" panose="02040503050406030204" pitchFamily="18" charset="0"/>
                            </a:rPr>
                          </m:ctrlPr>
                        </m:sSubSup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𝑗</m:t>
                          </m:r>
                        </m:sub>
                        <m:sup>
                          <m:r>
                            <a:rPr lang="pl-PL" sz="1800" i="1">
                              <a:solidFill>
                                <a:srgbClr val="0000CC"/>
                              </a:solidFill>
                              <a:latin typeface="Cambria Math" panose="02040503050406030204" pitchFamily="18" charset="0"/>
                            </a:rPr>
                            <m:t>∗</m:t>
                          </m:r>
                        </m:sup>
                      </m:sSubSup>
                    </m:oMath>
                  </a14:m>
                  <a:r>
                    <a:rPr lang="pl-PL" sz="1800" b="0" dirty="0">
                      <a:solidFill>
                        <a:srgbClr val="0000CC"/>
                      </a:solidFill>
                      <a:latin typeface="Cambria Math" panose="02040503050406030204" pitchFamily="18" charset="0"/>
                    </a:rPr>
                    <a:t>))</a:t>
                  </a:r>
                </a:p>
                <a:p>
                  <a:r>
                    <a:rPr lang="pl-PL" sz="1800" b="0" dirty="0">
                      <a:solidFill>
                        <a:srgbClr val="0000CC"/>
                      </a:solidFill>
                    </a:rPr>
                    <a:t>    </a:t>
                  </a:r>
                  <a14:m>
                    <m:oMath xmlns:m="http://schemas.openxmlformats.org/officeDocument/2006/math">
                      <m:r>
                        <a:rPr lang="pl-PL" sz="1800" b="0" i="1" smtClean="0">
                          <a:solidFill>
                            <a:srgbClr val="0000CC"/>
                          </a:solidFill>
                          <a:latin typeface="Cambria Math" panose="02040503050406030204" pitchFamily="18" charset="0"/>
                        </a:rPr>
                        <m:t>=(</m:t>
                      </m:r>
                      <m:sSub>
                        <m:sSubPr>
                          <m:ctrlPr>
                            <a:rPr lang="pl-PL" sz="1800" b="0" i="1" smtClean="0">
                              <a:solidFill>
                                <a:srgbClr val="0000CC"/>
                              </a:solidFill>
                              <a:latin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rPr>
                            <m:t>𝑗</m:t>
                          </m:r>
                        </m:sub>
                      </m:sSub>
                      <m:r>
                        <a:rPr lang="pl-PL" sz="1800" b="0" i="1" smtClean="0">
                          <a:solidFill>
                            <a:srgbClr val="0000CC"/>
                          </a:solidFill>
                          <a:latin typeface="Cambria Math" panose="02040503050406030204" pitchFamily="18" charset="0"/>
                        </a:rPr>
                        <m:t>,  </m:t>
                      </m:r>
                    </m:oMath>
                  </a14:m>
                  <a:r>
                    <a:rPr lang="pl-PL" sz="1800" b="0" dirty="0">
                      <a:solidFill>
                        <a:srgbClr val="0000CC"/>
                      </a:solidFill>
                      <a:latin typeface="Cambria Math" panose="02040503050406030204" pitchFamily="18" charset="0"/>
                    </a:rPr>
                    <a:t>{</a:t>
                  </a:r>
                  <a14:m>
                    <m:oMath xmlns:m="http://schemas.openxmlformats.org/officeDocument/2006/math">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𝑖</m:t>
                          </m:r>
                        </m:sub>
                      </m:sSub>
                      <m:r>
                        <m:rPr>
                          <m:sty m:val="p"/>
                        </m:rPr>
                        <a:rPr lang="pl-PL" sz="1800" dirty="0">
                          <a:solidFill>
                            <a:srgbClr val="0000CC"/>
                          </a:solidFill>
                          <a:latin typeface="Cambria Math" panose="02040503050406030204" pitchFamily="18" charset="0"/>
                          <a:ea typeface="Cambria Math" panose="02040503050406030204" pitchFamily="18" charset="0"/>
                        </a:rPr>
                        <m:t>ϵ</m:t>
                      </m:r>
                      <m:r>
                        <a:rPr lang="pl-PL" sz="1800" b="0" i="1" dirty="0" smtClean="0">
                          <a:solidFill>
                            <a:srgbClr val="0000CC"/>
                          </a:solidFill>
                          <a:latin typeface="Cambria Math" panose="02040503050406030204" pitchFamily="18" charset="0"/>
                          <a:ea typeface="Cambria Math" panose="02040503050406030204" pitchFamily="18" charset="0"/>
                        </a:rPr>
                        <m:t>𝑈</m:t>
                      </m:r>
                      <m:r>
                        <a:rPr lang="pl-PL" sz="1800" b="0" i="0" dirty="0" smtClean="0">
                          <a:solidFill>
                            <a:srgbClr val="0000CC"/>
                          </a:solidFill>
                          <a:latin typeface="Cambria Math" panose="02040503050406030204" pitchFamily="18" charset="0"/>
                          <a:ea typeface="Cambria Math" panose="02040503050406030204" pitchFamily="18" charset="0"/>
                        </a:rPr>
                        <m:t>:</m:t>
                      </m:r>
                      <m:sSub>
                        <m:sSubPr>
                          <m:ctrlPr>
                            <a:rPr lang="pl-PL" sz="1800" b="0" i="1" dirty="0" smtClean="0">
                              <a:solidFill>
                                <a:srgbClr val="0000CC"/>
                              </a:solidFill>
                              <a:latin typeface="Cambria Math" panose="02040503050406030204" pitchFamily="18" charset="0"/>
                              <a:ea typeface="Cambria Math" panose="02040503050406030204" pitchFamily="18" charset="0"/>
                            </a:rPr>
                          </m:ctrlPr>
                        </m:sSubPr>
                        <m:e>
                          <m:r>
                            <a:rPr lang="pl-PL" sz="1800" b="0" i="1" dirty="0" smtClean="0">
                              <a:solidFill>
                                <a:srgbClr val="0000CC"/>
                              </a:solidFill>
                              <a:latin typeface="Cambria Math" panose="02040503050406030204" pitchFamily="18" charset="0"/>
                              <a:ea typeface="Cambria Math" panose="02040503050406030204" pitchFamily="18" charset="0"/>
                            </a:rPr>
                            <m:t>𝑔</m:t>
                          </m:r>
                        </m:e>
                        <m:sub>
                          <m:r>
                            <a:rPr lang="pl-PL" sz="1800" b="0" i="1" dirty="0" smtClean="0">
                              <a:solidFill>
                                <a:srgbClr val="0000CC"/>
                              </a:solidFill>
                              <a:latin typeface="Cambria Math" panose="02040503050406030204" pitchFamily="18" charset="0"/>
                              <a:ea typeface="Cambria Math" panose="02040503050406030204" pitchFamily="18" charset="0"/>
                            </a:rPr>
                            <m:t>𝑖</m:t>
                          </m:r>
                        </m:sub>
                      </m:sSub>
                      <m:r>
                        <a:rPr lang="pl-PL" sz="1800" b="0" i="1" dirty="0" smtClean="0">
                          <a:solidFill>
                            <a:srgbClr val="0000CC"/>
                          </a:solidFill>
                          <a:latin typeface="Cambria Math" panose="02040503050406030204" pitchFamily="18" charset="0"/>
                          <a:ea typeface="Cambria Math" panose="02040503050406030204" pitchFamily="18" charset="0"/>
                        </a:rPr>
                        <m:t>⊨</m:t>
                      </m:r>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i="1">
                              <a:solidFill>
                                <a:srgbClr val="0000CC"/>
                              </a:solidFill>
                              <a:latin typeface="Cambria Math" panose="02040503050406030204" pitchFamily="18" charset="0"/>
                            </a:rPr>
                            <m:t>𝑗</m:t>
                          </m:r>
                        </m:sub>
                      </m:sSub>
                    </m:oMath>
                  </a14:m>
                  <a:r>
                    <a:rPr lang="pl-PL" sz="1800" dirty="0">
                      <a:solidFill>
                        <a:srgbClr val="0000CC"/>
                      </a:solidFill>
                    </a:rPr>
                    <a:t>})</a:t>
                  </a:r>
                  <a:endParaRPr lang="en-US" sz="1800" dirty="0">
                    <a:solidFill>
                      <a:srgbClr val="0000CC"/>
                    </a:solidFill>
                  </a:endParaRPr>
                </a:p>
              </p:txBody>
            </p:sp>
          </mc:Choice>
          <mc:Fallback xmlns="">
            <p:sp>
              <p:nvSpPr>
                <p:cNvPr id="24" name="pole tekstowe 23"/>
                <p:cNvSpPr txBox="1">
                  <a:spLocks noRot="1" noChangeAspect="1" noMove="1" noResize="1" noEditPoints="1" noAdjustHandles="1" noChangeArrowheads="1" noChangeShapeType="1" noTextEdit="1"/>
                </p:cNvSpPr>
                <p:nvPr/>
              </p:nvSpPr>
              <p:spPr>
                <a:xfrm>
                  <a:off x="4741279" y="2658899"/>
                  <a:ext cx="2790944" cy="848357"/>
                </a:xfrm>
                <a:prstGeom prst="rect">
                  <a:avLst/>
                </a:prstGeom>
                <a:blipFill>
                  <a:blip r:embed="rId7"/>
                  <a:stretch>
                    <a:fillRect l="-5022" t="-10072" b="-17266"/>
                  </a:stretch>
                </a:blipFill>
              </p:spPr>
              <p:txBody>
                <a:bodyPr/>
                <a:lstStyle/>
                <a:p>
                  <a:r>
                    <a:rPr lang="en-US">
                      <a:noFill/>
                    </a:rPr>
                    <a:t> </a:t>
                  </a:r>
                </a:p>
              </p:txBody>
            </p:sp>
          </mc:Fallback>
        </mc:AlternateContent>
        <p:sp>
          <p:nvSpPr>
            <p:cNvPr id="26" name="Nawias klamrowy otwierający 25"/>
            <p:cNvSpPr/>
            <p:nvPr/>
          </p:nvSpPr>
          <p:spPr>
            <a:xfrm rot="5400000">
              <a:off x="3287424" y="1188379"/>
              <a:ext cx="368572" cy="207033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pole tekstowe 26"/>
            <p:cNvSpPr txBox="1"/>
            <p:nvPr/>
          </p:nvSpPr>
          <p:spPr>
            <a:xfrm>
              <a:off x="4830031" y="3699173"/>
              <a:ext cx="3192024" cy="707886"/>
            </a:xfrm>
            <a:prstGeom prst="rect">
              <a:avLst/>
            </a:prstGeom>
            <a:noFill/>
          </p:spPr>
          <p:txBody>
            <a:bodyPr wrap="square" lIns="0" tIns="0" rIns="0" bIns="0" rtlCol="0">
              <a:spAutoFit/>
            </a:bodyPr>
            <a:lstStyle/>
            <a:p>
              <a:pPr algn="ctr"/>
              <a:r>
                <a:rPr lang="en-US" sz="1800" i="1" dirty="0">
                  <a:solidFill>
                    <a:srgbClr val="0000CC"/>
                  </a:solidFill>
                  <a:latin typeface="Cambria Math" panose="02040503050406030204" pitchFamily="18" charset="0"/>
                </a:rPr>
                <a:t>satisfiability </a:t>
              </a:r>
              <a:r>
                <a:rPr lang="pl-PL" sz="1800" i="1" dirty="0">
                  <a:solidFill>
                    <a:srgbClr val="0000CC"/>
                  </a:solidFill>
                  <a:latin typeface="Cambria Math" panose="02040503050406030204" pitchFamily="18" charset="0"/>
                </a:rPr>
                <a:t> </a:t>
              </a:r>
              <a:r>
                <a:rPr lang="en-US" sz="1800" i="1" dirty="0">
                  <a:solidFill>
                    <a:srgbClr val="0000CC"/>
                  </a:solidFill>
                  <a:latin typeface="Cambria Math" panose="02040503050406030204" pitchFamily="18" charset="0"/>
                </a:rPr>
                <a:t>relation</a:t>
              </a:r>
              <a:endParaRPr lang="pl-PL" sz="1800" i="1" dirty="0">
                <a:solidFill>
                  <a:srgbClr val="0000CC"/>
                </a:solidFill>
                <a:latin typeface="Cambria Math" panose="02040503050406030204" pitchFamily="18" charset="0"/>
              </a:endParaRPr>
            </a:p>
            <a:p>
              <a:pPr algn="ctr"/>
              <a:r>
                <a:rPr lang="pl-PL" sz="1400" i="1" dirty="0">
                  <a:solidFill>
                    <a:srgbClr val="0000CC"/>
                  </a:solidFill>
                  <a:latin typeface="Cambria Math" panose="02040503050406030204" pitchFamily="18" charset="0"/>
                </a:rPr>
                <a:t>(</a:t>
              </a:r>
              <a:r>
                <a:rPr lang="en-US" sz="1400" i="1" noProof="0" dirty="0">
                  <a:solidFill>
                    <a:srgbClr val="0000CC"/>
                  </a:solidFill>
                  <a:latin typeface="Cambria Math" panose="02040503050406030204" pitchFamily="18" charset="0"/>
                </a:rPr>
                <a:t>may be generalized to fuzzy, rough-fuzzy, argumentation based, paraconsistent)</a:t>
              </a:r>
              <a:endParaRPr lang="en-US" sz="1400" dirty="0">
                <a:solidFill>
                  <a:srgbClr val="0000CC"/>
                </a:solidFill>
              </a:endParaRPr>
            </a:p>
          </p:txBody>
        </p:sp>
        <p:sp>
          <p:nvSpPr>
            <p:cNvPr id="28" name="Strzałka w prawo 27"/>
            <p:cNvSpPr/>
            <p:nvPr/>
          </p:nvSpPr>
          <p:spPr>
            <a:xfrm rot="16200000">
              <a:off x="6619115" y="3511261"/>
              <a:ext cx="250821" cy="241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ole tekstowe 31"/>
            <p:cNvSpPr txBox="1"/>
            <p:nvPr/>
          </p:nvSpPr>
          <p:spPr>
            <a:xfrm>
              <a:off x="1787475" y="4798641"/>
              <a:ext cx="1611037" cy="354097"/>
            </a:xfrm>
            <a:prstGeom prst="rect">
              <a:avLst/>
            </a:prstGeom>
            <a:noFill/>
          </p:spPr>
          <p:txBody>
            <a:bodyPr wrap="square" rtlCol="0">
              <a:spAutoFit/>
            </a:bodyPr>
            <a:lstStyle/>
            <a:p>
              <a:r>
                <a:rPr lang="en-US" sz="1800" b="1" i="1" dirty="0">
                  <a:solidFill>
                    <a:srgbClr val="0000CC"/>
                  </a:solidFill>
                  <a:latin typeface="Cambria Math" panose="02040503050406030204" pitchFamily="18" charset="0"/>
                  <a:ea typeface="Cambria Math" panose="02040503050406030204" pitchFamily="18" charset="0"/>
                </a:rPr>
                <a:t>discovery</a:t>
              </a:r>
              <a:r>
                <a:rPr lang="en-US" sz="1800" dirty="0">
                  <a:solidFill>
                    <a:srgbClr val="0000CC"/>
                  </a:solidFill>
                  <a:latin typeface="Cambria Math" panose="02040503050406030204" pitchFamily="18" charset="0"/>
                  <a:ea typeface="Cambria Math" panose="02040503050406030204" pitchFamily="18" charset="0"/>
                </a:rPr>
                <a:t> </a:t>
              </a:r>
              <a:r>
                <a:rPr lang="pl-PL" sz="1800" i="1" dirty="0">
                  <a:solidFill>
                    <a:srgbClr val="0000CC"/>
                  </a:solidFill>
                  <a:latin typeface="Cambria Math" panose="02040503050406030204" pitchFamily="18" charset="0"/>
                  <a:ea typeface="Cambria Math" panose="02040503050406030204" pitchFamily="18" charset="0"/>
                </a:rPr>
                <a:t>of</a:t>
              </a:r>
              <a:r>
                <a:rPr lang="pl-PL" sz="1800" dirty="0">
                  <a:solidFill>
                    <a:srgbClr val="0000CC"/>
                  </a:solidFill>
                  <a:latin typeface="Cambria Math" panose="02040503050406030204" pitchFamily="18" charset="0"/>
                  <a:ea typeface="Cambria Math" panose="02040503050406030204" pitchFamily="18" charset="0"/>
                </a:rPr>
                <a:t> </a:t>
              </a:r>
              <a:r>
                <a:rPr lang="pl-PL" sz="1800" i="1" dirty="0">
                  <a:solidFill>
                    <a:srgbClr val="0000CC"/>
                  </a:solidFill>
                  <a:latin typeface="Cambria Math" panose="02040503050406030204" pitchFamily="18" charset="0"/>
                  <a:ea typeface="Cambria Math" panose="02040503050406030204" pitchFamily="18" charset="0"/>
                </a:rPr>
                <a:t>U</a:t>
              </a:r>
              <a:endParaRPr lang="en-US" sz="1800" i="1" dirty="0">
                <a:solidFill>
                  <a:srgbClr val="0000CC"/>
                </a:solidFill>
                <a:latin typeface="Cambria Math" panose="02040503050406030204" pitchFamily="18" charset="0"/>
                <a:ea typeface="Cambria Math" panose="02040503050406030204" pitchFamily="18" charset="0"/>
              </a:endParaRPr>
            </a:p>
          </p:txBody>
        </p:sp>
        <p:sp>
          <p:nvSpPr>
            <p:cNvPr id="34" name="pole tekstowe 33"/>
            <p:cNvSpPr txBox="1"/>
            <p:nvPr/>
          </p:nvSpPr>
          <p:spPr>
            <a:xfrm>
              <a:off x="1473940" y="1606654"/>
              <a:ext cx="1840551" cy="354097"/>
            </a:xfrm>
            <a:prstGeom prst="rect">
              <a:avLst/>
            </a:prstGeom>
            <a:noFill/>
          </p:spPr>
          <p:txBody>
            <a:bodyPr wrap="square" rtlCol="0">
              <a:spAutoFit/>
            </a:bodyPr>
            <a:lstStyle/>
            <a:p>
              <a:r>
                <a:rPr lang="en-US" sz="1800" b="1" i="1" dirty="0">
                  <a:solidFill>
                    <a:srgbClr val="0000CC"/>
                  </a:solidFill>
                  <a:latin typeface="Cambria Math" panose="02040503050406030204" pitchFamily="18" charset="0"/>
                  <a:ea typeface="Cambria Math" panose="02040503050406030204" pitchFamily="18" charset="0"/>
                </a:rPr>
                <a:t>selection</a:t>
              </a:r>
              <a:r>
                <a:rPr lang="pl-PL" sz="1800" b="1" i="1" dirty="0">
                  <a:solidFill>
                    <a:srgbClr val="0000CC"/>
                  </a:solidFill>
                  <a:latin typeface="Cambria Math" panose="02040503050406030204" pitchFamily="18" charset="0"/>
                  <a:ea typeface="Cambria Math" panose="02040503050406030204" pitchFamily="18" charset="0"/>
                </a:rPr>
                <a:t> </a:t>
              </a:r>
              <a:r>
                <a:rPr lang="pl-PL" sz="1800" i="1" dirty="0">
                  <a:solidFill>
                    <a:srgbClr val="0000CC"/>
                  </a:solidFill>
                  <a:latin typeface="Cambria Math" panose="02040503050406030204" pitchFamily="18" charset="0"/>
                  <a:ea typeface="Cambria Math" panose="02040503050406030204" pitchFamily="18" charset="0"/>
                </a:rPr>
                <a:t>from L</a:t>
              </a:r>
              <a:endParaRPr lang="en-US" sz="1800" i="1" dirty="0">
                <a:solidFill>
                  <a:srgbClr val="0000CC"/>
                </a:solidFill>
                <a:latin typeface="Cambria Math" panose="02040503050406030204" pitchFamily="18" charset="0"/>
                <a:ea typeface="Cambria Math" panose="02040503050406030204" pitchFamily="18" charset="0"/>
              </a:endParaRPr>
            </a:p>
          </p:txBody>
        </p:sp>
        <p:sp>
          <p:nvSpPr>
            <p:cNvPr id="36" name="pole tekstowe 35"/>
            <p:cNvSpPr txBox="1"/>
            <p:nvPr/>
          </p:nvSpPr>
          <p:spPr>
            <a:xfrm>
              <a:off x="1941972" y="4445461"/>
              <a:ext cx="6066475" cy="354097"/>
            </a:xfrm>
            <a:prstGeom prst="rect">
              <a:avLst/>
            </a:prstGeom>
            <a:noFill/>
          </p:spPr>
          <p:txBody>
            <a:bodyPr wrap="square" rtlCol="0">
              <a:spAutoFit/>
            </a:bodyPr>
            <a:lstStyle/>
            <a:p>
              <a:r>
                <a:rPr lang="en-US" sz="1800" b="1" i="1" dirty="0">
                  <a:solidFill>
                    <a:srgbClr val="0000CC"/>
                  </a:solidFill>
                  <a:latin typeface="Cambria Math" panose="02040503050406030204" pitchFamily="18" charset="0"/>
                  <a:ea typeface="Cambria Math" panose="02040503050406030204" pitchFamily="18" charset="0"/>
                </a:rPr>
                <a:t>discovery</a:t>
              </a:r>
              <a:r>
                <a:rPr lang="en-US" sz="1800" dirty="0">
                  <a:solidFill>
                    <a:srgbClr val="0000CC"/>
                  </a:solidFill>
                  <a:latin typeface="Cambria Math" panose="02040503050406030204" pitchFamily="18" charset="0"/>
                  <a:ea typeface="Cambria Math" panose="02040503050406030204" pitchFamily="18" charset="0"/>
                </a:rPr>
                <a:t> </a:t>
              </a:r>
              <a:r>
                <a:rPr lang="en-US" sz="1800" i="1" dirty="0">
                  <a:solidFill>
                    <a:srgbClr val="0000CC"/>
                  </a:solidFill>
                  <a:latin typeface="Cambria Math" panose="02040503050406030204" pitchFamily="18" charset="0"/>
                  <a:ea typeface="Cambria Math" panose="02040503050406030204" pitchFamily="18" charset="0"/>
                </a:rPr>
                <a:t>of</a:t>
              </a:r>
              <a:r>
                <a:rPr lang="en-US" sz="1800" dirty="0">
                  <a:solidFill>
                    <a:srgbClr val="0000CC"/>
                  </a:solidFill>
                  <a:latin typeface="Cambria Math" panose="02040503050406030204" pitchFamily="18" charset="0"/>
                  <a:ea typeface="Cambria Math" panose="02040503050406030204" pitchFamily="18" charset="0"/>
                </a:rPr>
                <a:t> </a:t>
              </a:r>
              <a:r>
                <a:rPr lang="en-US" sz="1800" i="1" dirty="0">
                  <a:solidFill>
                    <a:srgbClr val="0000CC"/>
                  </a:solidFill>
                  <a:latin typeface="Cambria Math" panose="02040503050406030204" pitchFamily="18" charset="0"/>
                  <a:ea typeface="Cambria Math" panose="02040503050406030204" pitchFamily="18" charset="0"/>
                </a:rPr>
                <a:t> relevant quality measures defined on granules</a:t>
              </a:r>
            </a:p>
          </p:txBody>
        </p:sp>
        <mc:AlternateContent xmlns:mc="http://schemas.openxmlformats.org/markup-compatibility/2006" xmlns:a14="http://schemas.microsoft.com/office/drawing/2010/main">
          <mc:Choice Requires="a14">
            <p:sp>
              <p:nvSpPr>
                <p:cNvPr id="39" name="Prostokąt 38"/>
                <p:cNvSpPr/>
                <p:nvPr/>
              </p:nvSpPr>
              <p:spPr>
                <a:xfrm>
                  <a:off x="3244330" y="3235848"/>
                  <a:ext cx="1406565" cy="3916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dirty="0" smtClean="0">
                                <a:solidFill>
                                  <a:srgbClr val="0000CC"/>
                                </a:solidFill>
                                <a:latin typeface="Cambria Math" panose="02040503050406030204" pitchFamily="18" charset="0"/>
                                <a:ea typeface="Cambria Math" panose="02040503050406030204" pitchFamily="18" charset="0"/>
                              </a:rPr>
                            </m:ctrlPr>
                          </m:sSubPr>
                          <m:e>
                            <m:r>
                              <a:rPr lang="pl-PL" sz="1800" b="0" i="1" dirty="0" smtClean="0">
                                <a:solidFill>
                                  <a:srgbClr val="0000CC"/>
                                </a:solidFill>
                                <a:latin typeface="Cambria Math" panose="02040503050406030204" pitchFamily="18" charset="0"/>
                                <a:ea typeface="Cambria Math" panose="02040503050406030204" pitchFamily="18" charset="0"/>
                              </a:rPr>
                              <m:t>1 </m:t>
                            </m:r>
                            <m:r>
                              <m:rPr>
                                <m:sty m:val="p"/>
                              </m:rPr>
                              <a:rPr lang="pl-PL" sz="1800" b="0" i="0" dirty="0" smtClean="0">
                                <a:solidFill>
                                  <a:srgbClr val="0000CC"/>
                                </a:solidFill>
                                <a:latin typeface="Cambria Math" panose="02040503050406030204" pitchFamily="18" charset="0"/>
                                <a:ea typeface="Cambria Math" panose="02040503050406030204" pitchFamily="18" charset="0"/>
                              </a:rPr>
                              <m:t>if</m:t>
                            </m:r>
                            <m:r>
                              <a:rPr lang="pl-PL" sz="1800" b="0" i="1" dirty="0" smtClean="0">
                                <a:solidFill>
                                  <a:srgbClr val="0000CC"/>
                                </a:solidFill>
                                <a:latin typeface="Cambria Math" panose="02040503050406030204" pitchFamily="18" charset="0"/>
                                <a:ea typeface="Cambria Math" panose="02040503050406030204" pitchFamily="18" charset="0"/>
                              </a:rPr>
                              <m:t> </m:t>
                            </m:r>
                            <m:r>
                              <a:rPr lang="pl-PL" sz="1800" i="1" dirty="0">
                                <a:solidFill>
                                  <a:srgbClr val="0000CC"/>
                                </a:solidFill>
                                <a:latin typeface="Cambria Math" panose="02040503050406030204" pitchFamily="18" charset="0"/>
                                <a:ea typeface="Cambria Math" panose="02040503050406030204" pitchFamily="18" charset="0"/>
                              </a:rPr>
                              <m:t>𝑔</m:t>
                            </m:r>
                          </m:e>
                          <m:sub>
                            <m:r>
                              <a:rPr lang="pl-PL" sz="1800" i="1" dirty="0">
                                <a:solidFill>
                                  <a:srgbClr val="0000CC"/>
                                </a:solidFill>
                                <a:latin typeface="Cambria Math" panose="02040503050406030204" pitchFamily="18" charset="0"/>
                                <a:ea typeface="Cambria Math" panose="02040503050406030204" pitchFamily="18" charset="0"/>
                              </a:rPr>
                              <m:t>𝑖</m:t>
                            </m:r>
                          </m:sub>
                        </m:sSub>
                        <m:r>
                          <a:rPr lang="pl-PL" sz="1800" i="1" dirty="0">
                            <a:solidFill>
                              <a:srgbClr val="0000CC"/>
                            </a:solidFill>
                            <a:latin typeface="Cambria Math" panose="02040503050406030204" pitchFamily="18" charset="0"/>
                            <a:ea typeface="Cambria Math" panose="02040503050406030204" pitchFamily="18" charset="0"/>
                          </a:rPr>
                          <m:t>⊨</m:t>
                        </m:r>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i="1">
                                <a:solidFill>
                                  <a:srgbClr val="0000CC"/>
                                </a:solidFill>
                                <a:latin typeface="Cambria Math" panose="02040503050406030204" pitchFamily="18" charset="0"/>
                              </a:rPr>
                              <m:t>𝑗</m:t>
                            </m:r>
                          </m:sub>
                        </m:sSub>
                      </m:oMath>
                    </m:oMathPara>
                  </a14:m>
                  <a:endParaRPr lang="en-US" sz="1800" dirty="0"/>
                </a:p>
              </p:txBody>
            </p:sp>
          </mc:Choice>
          <mc:Fallback xmlns="">
            <p:sp>
              <p:nvSpPr>
                <p:cNvPr id="39" name="Prostokąt 38"/>
                <p:cNvSpPr>
                  <a:spLocks noRot="1" noChangeAspect="1" noMove="1" noResize="1" noEditPoints="1" noAdjustHandles="1" noChangeArrowheads="1" noChangeShapeType="1" noTextEdit="1"/>
                </p:cNvSpPr>
                <p:nvPr/>
              </p:nvSpPr>
              <p:spPr>
                <a:xfrm>
                  <a:off x="3244330" y="3235848"/>
                  <a:ext cx="1406565" cy="391646"/>
                </a:xfrm>
                <a:prstGeom prst="rect">
                  <a:avLst/>
                </a:prstGeom>
                <a:blipFill>
                  <a:blip r:embed="rId8"/>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Prostokąt 39"/>
                <p:cNvSpPr/>
                <p:nvPr/>
              </p:nvSpPr>
              <p:spPr>
                <a:xfrm>
                  <a:off x="3275856" y="3757434"/>
                  <a:ext cx="1350860" cy="391646"/>
                </a:xfrm>
                <a:prstGeom prst="rect">
                  <a:avLst/>
                </a:prstGeom>
              </p:spPr>
              <p:txBody>
                <a:bodyPr wrap="square">
                  <a:spAutoFit/>
                </a:bodyPr>
                <a:lstStyle/>
                <a:p>
                  <a:r>
                    <a:rPr lang="pl-PL" sz="1800" dirty="0">
                      <a:solidFill>
                        <a:srgbClr val="0000CC"/>
                      </a:solidFill>
                      <a:ea typeface="Cambria Math" panose="02040503050406030204" pitchFamily="18" charset="0"/>
                    </a:rPr>
                    <a:t>0 </a:t>
                  </a:r>
                  <a:r>
                    <a:rPr lang="pl-PL" sz="1800" dirty="0" err="1">
                      <a:solidFill>
                        <a:srgbClr val="0000CC"/>
                      </a:solidFill>
                      <a:ea typeface="Cambria Math" panose="02040503050406030204" pitchFamily="18" charset="0"/>
                    </a:rPr>
                    <a:t>if</a:t>
                  </a:r>
                  <a:r>
                    <a:rPr lang="pl-PL" sz="1800" dirty="0">
                      <a:solidFill>
                        <a:srgbClr val="0000CC"/>
                      </a:solidFill>
                      <a:ea typeface="Cambria Math" panose="02040503050406030204" pitchFamily="18" charset="0"/>
                    </a:rPr>
                    <a:t> </a:t>
                  </a:r>
                  <a14:m>
                    <m:oMath xmlns:m="http://schemas.openxmlformats.org/officeDocument/2006/math">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i="1" dirty="0">
                              <a:solidFill>
                                <a:srgbClr val="0000CC"/>
                              </a:solidFill>
                              <a:latin typeface="Cambria Math" panose="02040503050406030204" pitchFamily="18" charset="0"/>
                              <a:ea typeface="Cambria Math" panose="02040503050406030204" pitchFamily="18" charset="0"/>
                            </a:rPr>
                            <m:t>𝑔</m:t>
                          </m:r>
                        </m:e>
                        <m:sub>
                          <m:r>
                            <a:rPr lang="pl-PL" sz="1800" i="1" dirty="0">
                              <a:solidFill>
                                <a:srgbClr val="0000CC"/>
                              </a:solidFill>
                              <a:latin typeface="Cambria Math" panose="02040503050406030204" pitchFamily="18" charset="0"/>
                              <a:ea typeface="Cambria Math" panose="02040503050406030204" pitchFamily="18" charset="0"/>
                            </a:rPr>
                            <m:t>𝑖</m:t>
                          </m:r>
                        </m:sub>
                      </m:sSub>
                      <m:r>
                        <a:rPr lang="pl-PL" sz="1800" i="1" dirty="0">
                          <a:solidFill>
                            <a:srgbClr val="0000CC"/>
                          </a:solidFill>
                          <a:latin typeface="Cambria Math" panose="02040503050406030204" pitchFamily="18" charset="0"/>
                          <a:ea typeface="Cambria Math" panose="02040503050406030204" pitchFamily="18" charset="0"/>
                        </a:rPr>
                        <m:t>⊨</m:t>
                      </m:r>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i="1">
                              <a:solidFill>
                                <a:srgbClr val="0000CC"/>
                              </a:solidFill>
                              <a:latin typeface="Cambria Math" panose="02040503050406030204" pitchFamily="18" charset="0"/>
                            </a:rPr>
                            <m:t>𝑗</m:t>
                          </m:r>
                        </m:sub>
                      </m:sSub>
                    </m:oMath>
                  </a14:m>
                  <a:endParaRPr lang="en-US" sz="1800" dirty="0"/>
                </a:p>
              </p:txBody>
            </p:sp>
          </mc:Choice>
          <mc:Fallback xmlns="">
            <p:sp>
              <p:nvSpPr>
                <p:cNvPr id="40" name="Prostokąt 39"/>
                <p:cNvSpPr>
                  <a:spLocks noRot="1" noChangeAspect="1" noMove="1" noResize="1" noEditPoints="1" noAdjustHandles="1" noChangeArrowheads="1" noChangeShapeType="1" noTextEdit="1"/>
                </p:cNvSpPr>
                <p:nvPr/>
              </p:nvSpPr>
              <p:spPr>
                <a:xfrm>
                  <a:off x="3275856" y="3757434"/>
                  <a:ext cx="1350860" cy="391646"/>
                </a:xfrm>
                <a:prstGeom prst="rect">
                  <a:avLst/>
                </a:prstGeom>
                <a:blipFill>
                  <a:blip r:embed="rId9"/>
                  <a:stretch>
                    <a:fillRect l="-3604" t="-7813" b="-18750"/>
                  </a:stretch>
                </a:blipFill>
              </p:spPr>
              <p:txBody>
                <a:bodyPr/>
                <a:lstStyle/>
                <a:p>
                  <a:r>
                    <a:rPr lang="en-US">
                      <a:noFill/>
                    </a:rPr>
                    <a:t> </a:t>
                  </a:r>
                </a:p>
              </p:txBody>
            </p:sp>
          </mc:Fallback>
        </mc:AlternateContent>
        <p:cxnSp>
          <p:nvCxnSpPr>
            <p:cNvPr id="42" name="Łącznik prosty 41"/>
            <p:cNvCxnSpPr/>
            <p:nvPr/>
          </p:nvCxnSpPr>
          <p:spPr>
            <a:xfrm flipV="1">
              <a:off x="3995936" y="3881030"/>
              <a:ext cx="155465" cy="1720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Łącznik prosty ze strzałką 45"/>
            <p:cNvCxnSpPr>
              <a:cxnSpLocks/>
            </p:cNvCxnSpPr>
            <p:nvPr/>
          </p:nvCxnSpPr>
          <p:spPr>
            <a:xfrm flipH="1">
              <a:off x="3157228" y="3431671"/>
              <a:ext cx="241284" cy="17671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7" name="Łącznik prosty ze strzałką 46"/>
            <p:cNvCxnSpPr>
              <a:cxnSpLocks/>
            </p:cNvCxnSpPr>
            <p:nvPr/>
          </p:nvCxnSpPr>
          <p:spPr>
            <a:xfrm flipH="1" flipV="1">
              <a:off x="3156583" y="3665896"/>
              <a:ext cx="157908" cy="19118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52"/>
            <p:cNvCxnSpPr/>
            <p:nvPr/>
          </p:nvCxnSpPr>
          <p:spPr>
            <a:xfrm>
              <a:off x="1572896" y="2792823"/>
              <a:ext cx="3062799" cy="77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Łącznik prosty 53"/>
            <p:cNvCxnSpPr/>
            <p:nvPr/>
          </p:nvCxnSpPr>
          <p:spPr>
            <a:xfrm flipH="1" flipV="1">
              <a:off x="2104420" y="2400034"/>
              <a:ext cx="2682" cy="21023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Prostokąt 66"/>
            <p:cNvSpPr/>
            <p:nvPr/>
          </p:nvSpPr>
          <p:spPr>
            <a:xfrm>
              <a:off x="1584303" y="2419591"/>
              <a:ext cx="3051392" cy="2083217"/>
            </a:xfrm>
            <a:prstGeom prst="rect">
              <a:avLst/>
            </a:prstGeom>
            <a:solidFill>
              <a:srgbClr val="66FF66">
                <a:alpha val="2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 </a:t>
              </a:r>
              <a:endParaRPr lang="en-US" dirty="0"/>
            </a:p>
          </p:txBody>
        </p:sp>
      </p:grpSp>
      <p:sp>
        <p:nvSpPr>
          <p:cNvPr id="5" name="pole tekstowe 4">
            <a:extLst>
              <a:ext uri="{FF2B5EF4-FFF2-40B4-BE49-F238E27FC236}">
                <a16:creationId xmlns="" xmlns:a16="http://schemas.microsoft.com/office/drawing/2014/main" id="{E885433E-0C42-64A0-FB05-5EDEA3E77771}"/>
              </a:ext>
            </a:extLst>
          </p:cNvPr>
          <p:cNvSpPr txBox="1"/>
          <p:nvPr/>
        </p:nvSpPr>
        <p:spPr>
          <a:xfrm>
            <a:off x="60436" y="5443977"/>
            <a:ext cx="8976060" cy="1384995"/>
          </a:xfrm>
          <a:prstGeom prst="rect">
            <a:avLst/>
          </a:prstGeom>
          <a:noFill/>
        </p:spPr>
        <p:txBody>
          <a:bodyPr wrap="square" rtlCol="0">
            <a:spAutoFit/>
          </a:bodyPr>
          <a:lstStyle/>
          <a:p>
            <a:r>
              <a:rPr lang="en-US" sz="1400" i="1" noProof="0" dirty="0">
                <a:solidFill>
                  <a:srgbClr val="0000FF"/>
                </a:solidFill>
              </a:rPr>
              <a:t>Optimization problems in searching for the relevant granules: (</a:t>
            </a:r>
            <a:r>
              <a:rPr lang="en-US" sz="1400" i="1" noProof="0" dirty="0" err="1">
                <a:solidFill>
                  <a:srgbClr val="0000FF"/>
                </a:solidFill>
              </a:rPr>
              <a:t>i</a:t>
            </a:r>
            <a:r>
              <a:rPr lang="en-US" sz="1400" i="1" noProof="0" dirty="0">
                <a:solidFill>
                  <a:srgbClr val="0000FF"/>
                </a:solidFill>
              </a:rPr>
              <a:t>) </a:t>
            </a:r>
            <a:r>
              <a:rPr lang="pl-PL" sz="1400" i="1" dirty="0">
                <a:solidFill>
                  <a:srgbClr val="0000FF"/>
                </a:solidFill>
              </a:rPr>
              <a:t>B</a:t>
            </a:r>
            <a:r>
              <a:rPr lang="en-US" sz="1400" i="1" noProof="0" dirty="0" err="1">
                <a:solidFill>
                  <a:srgbClr val="0000FF"/>
                </a:solidFill>
              </a:rPr>
              <a:t>oolean</a:t>
            </a:r>
            <a:r>
              <a:rPr lang="en-US" sz="1400" i="1" noProof="0" dirty="0">
                <a:solidFill>
                  <a:srgbClr val="0000FF"/>
                </a:solidFill>
              </a:rPr>
              <a:t> reasoning (</a:t>
            </a:r>
            <a:r>
              <a:rPr lang="pl-PL" sz="1400" i="1" dirty="0" err="1">
                <a:solidFill>
                  <a:srgbClr val="0000FF"/>
                </a:solidFill>
              </a:rPr>
              <a:t>see</a:t>
            </a:r>
            <a:r>
              <a:rPr lang="pl-PL" sz="1400" i="1" dirty="0">
                <a:solidFill>
                  <a:srgbClr val="0000FF"/>
                </a:solidFill>
              </a:rPr>
              <a:t>, </a:t>
            </a:r>
            <a:r>
              <a:rPr lang="pl-PL" sz="1400" i="1" dirty="0" err="1">
                <a:solidFill>
                  <a:srgbClr val="0000FF"/>
                </a:solidFill>
              </a:rPr>
              <a:t>e.g</a:t>
            </a:r>
            <a:r>
              <a:rPr lang="pl-PL" sz="1400" i="1" dirty="0">
                <a:solidFill>
                  <a:srgbClr val="0000FF"/>
                </a:solidFill>
              </a:rPr>
              <a:t>.,</a:t>
            </a:r>
            <a:r>
              <a:rPr lang="pl-PL" sz="1400" dirty="0">
                <a:solidFill>
                  <a:srgbClr val="0000CC"/>
                </a:solidFill>
              </a:rPr>
              <a:t> </a:t>
            </a:r>
            <a:r>
              <a:rPr lang="en-US" sz="1400" i="1" dirty="0">
                <a:solidFill>
                  <a:srgbClr val="0000FF"/>
                </a:solidFill>
              </a:rPr>
              <a:t>Z. Pawlak, A. Skowron: Rough Sets and Boolean Reasoning. Inf</a:t>
            </a:r>
            <a:r>
              <a:rPr lang="pl-PL" sz="1400" i="1" dirty="0">
                <a:solidFill>
                  <a:srgbClr val="0000FF"/>
                </a:solidFill>
              </a:rPr>
              <a:t>. S</a:t>
            </a:r>
            <a:r>
              <a:rPr lang="en-US" sz="1400" i="1" dirty="0">
                <a:solidFill>
                  <a:srgbClr val="0000FF"/>
                </a:solidFill>
              </a:rPr>
              <a:t>ci</a:t>
            </a:r>
            <a:r>
              <a:rPr lang="pl-PL" sz="1400" i="1" dirty="0">
                <a:solidFill>
                  <a:srgbClr val="0000FF"/>
                </a:solidFill>
              </a:rPr>
              <a:t>.</a:t>
            </a:r>
            <a:r>
              <a:rPr lang="en-US" sz="1400" i="1" dirty="0">
                <a:solidFill>
                  <a:srgbClr val="0000FF"/>
                </a:solidFill>
              </a:rPr>
              <a:t> 177(1)</a:t>
            </a:r>
            <a:r>
              <a:rPr lang="pl-PL" sz="1400" i="1" dirty="0">
                <a:solidFill>
                  <a:srgbClr val="0000FF"/>
                </a:solidFill>
              </a:rPr>
              <a:t>,</a:t>
            </a:r>
            <a:r>
              <a:rPr lang="en-US" sz="1400" i="1" dirty="0">
                <a:solidFill>
                  <a:srgbClr val="0000FF"/>
                </a:solidFill>
              </a:rPr>
              <a:t> 41-73  (2007)</a:t>
            </a:r>
            <a:r>
              <a:rPr lang="pl-PL" sz="1400" i="1" dirty="0">
                <a:solidFill>
                  <a:srgbClr val="0000FF"/>
                </a:solidFill>
              </a:rPr>
              <a:t>.</a:t>
            </a:r>
            <a:endParaRPr lang="en-US" sz="1400" dirty="0"/>
          </a:p>
          <a:p>
            <a:r>
              <a:rPr lang="pl-PL" sz="1400" i="1" dirty="0">
                <a:solidFill>
                  <a:srgbClr val="0000FF"/>
                </a:solidFill>
              </a:rPr>
              <a:t>doi.org/10.1016/j.ins.2006.06.007, (ii) </a:t>
            </a:r>
            <a:r>
              <a:rPr lang="en-US" sz="1400" i="1" noProof="0" dirty="0">
                <a:solidFill>
                  <a:srgbClr val="0000FF"/>
                </a:solidFill>
              </a:rPr>
              <a:t>reinforcement learning also</a:t>
            </a:r>
            <a:r>
              <a:rPr lang="pl-PL" sz="1400" i="1" noProof="0" dirty="0">
                <a:solidFill>
                  <a:srgbClr val="0000FF"/>
                </a:solidFill>
              </a:rPr>
              <a:t> </a:t>
            </a:r>
            <a:r>
              <a:rPr lang="en-US" sz="1400" i="1" noProof="0" dirty="0">
                <a:solidFill>
                  <a:srgbClr val="0000FF"/>
                </a:solidFill>
              </a:rPr>
              <a:t>in interaction </a:t>
            </a:r>
            <a:r>
              <a:rPr lang="pl-PL" sz="1400" i="1" noProof="0" dirty="0">
                <a:solidFill>
                  <a:srgbClr val="0000FF"/>
                </a:solidFill>
              </a:rPr>
              <a:t>(</a:t>
            </a:r>
            <a:r>
              <a:rPr lang="en-US" sz="1400" i="1" noProof="0" dirty="0">
                <a:solidFill>
                  <a:srgbClr val="0000FF"/>
                </a:solidFill>
              </a:rPr>
              <a:t>dialogues)</a:t>
            </a:r>
            <a:r>
              <a:rPr lang="pl-PL" sz="1400" i="1" noProof="0" dirty="0">
                <a:solidFill>
                  <a:srgbClr val="0000FF"/>
                </a:solidFill>
              </a:rPr>
              <a:t> </a:t>
            </a:r>
            <a:r>
              <a:rPr lang="en-US" sz="1400" i="1" noProof="0" dirty="0">
                <a:solidFill>
                  <a:srgbClr val="0000FF"/>
                </a:solidFill>
              </a:rPr>
              <a:t>with LLM, Agentic systems and experts  (see, e.g., https://arxiv.org/pdf/2509.08827</a:t>
            </a:r>
            <a:r>
              <a:rPr lang="pl-PL" sz="1400" i="1" dirty="0">
                <a:solidFill>
                  <a:srgbClr val="0000FF"/>
                </a:solidFill>
              </a:rPr>
              <a:t>; https://arxiv.org/pdf/2601.1535; https://openreview.net/pdf?id=RY19y2RI1O; https://www.linkedin.com/pulse/reinforcement-learning-market-report-veprc/; </a:t>
            </a:r>
            <a:r>
              <a:rPr lang="en-US" sz="1400" i="1" dirty="0">
                <a:solidFill>
                  <a:srgbClr val="0000FF"/>
                </a:solidFill>
              </a:rPr>
              <a:t>https://doi.org/10.1145/3729220</a:t>
            </a:r>
            <a:r>
              <a:rPr lang="pl-PL" sz="1400" i="1" dirty="0">
                <a:solidFill>
                  <a:srgbClr val="0000FF"/>
                </a:solidFill>
              </a:rPr>
              <a:t>)</a:t>
            </a:r>
          </a:p>
        </p:txBody>
      </p:sp>
    </p:spTree>
    <p:extLst>
      <p:ext uri="{BB962C8B-B14F-4D97-AF65-F5344CB8AC3E}">
        <p14:creationId xmlns:p14="http://schemas.microsoft.com/office/powerpoint/2010/main" val="27207123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B83B2B8-B15C-5248-FF77-57927E3FC56C}"/>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E929A36A-D4B5-96FD-25D1-CDF87F20892A}"/>
              </a:ext>
            </a:extLst>
          </p:cNvPr>
          <p:cNvSpPr txBox="1">
            <a:spLocks noChangeArrowheads="1"/>
          </p:cNvSpPr>
          <p:nvPr/>
        </p:nvSpPr>
        <p:spPr bwMode="auto">
          <a:xfrm>
            <a:off x="0" y="76446"/>
            <a:ext cx="9036496" cy="7718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2400" b="1" dirty="0">
                <a:solidFill>
                  <a:srgbClr val="0000CC"/>
                </a:solidFill>
              </a:rPr>
              <a:t>DISCOVERY OF GRANULES AS COMPUTATIONAL BUILDING BLOCKS FOR COGNITION IN HIERARCHICAL LEARNING</a:t>
            </a:r>
            <a:endParaRPr lang="en-US" sz="2400" b="1" dirty="0">
              <a:latin typeface="+mn-lt"/>
            </a:endParaRPr>
          </a:p>
        </p:txBody>
      </p:sp>
      <p:sp>
        <p:nvSpPr>
          <p:cNvPr id="2" name="Symbol zastępczy numeru slajdu 1">
            <a:extLst>
              <a:ext uri="{FF2B5EF4-FFF2-40B4-BE49-F238E27FC236}">
                <a16:creationId xmlns="" xmlns:a16="http://schemas.microsoft.com/office/drawing/2014/main" id="{877196C5-E5EC-99BE-57B1-FF428670330B}"/>
              </a:ext>
            </a:extLst>
          </p:cNvPr>
          <p:cNvSpPr>
            <a:spLocks noGrp="1"/>
          </p:cNvSpPr>
          <p:nvPr>
            <p:ph type="sldNum" sz="quarter" idx="12"/>
          </p:nvPr>
        </p:nvSpPr>
        <p:spPr>
          <a:xfrm>
            <a:off x="8633061" y="6453337"/>
            <a:ext cx="410832" cy="284521"/>
          </a:xfrm>
        </p:spPr>
        <p:txBody>
          <a:bodyPr/>
          <a:lstStyle/>
          <a:p>
            <a:pPr>
              <a:defRPr/>
            </a:pPr>
            <a:fld id="{D02E777F-298D-4C96-825C-3DC57E52C55E}" type="slidenum">
              <a:rPr lang="pl-PL" smtClean="0"/>
              <a:pPr>
                <a:defRPr/>
              </a:pPr>
              <a:t>97</a:t>
            </a:fld>
            <a:endParaRPr lang="pl-PL" dirty="0"/>
          </a:p>
        </p:txBody>
      </p:sp>
      <p:grpSp>
        <p:nvGrpSpPr>
          <p:cNvPr id="33" name="Grupa 32">
            <a:extLst>
              <a:ext uri="{FF2B5EF4-FFF2-40B4-BE49-F238E27FC236}">
                <a16:creationId xmlns="" xmlns:a16="http://schemas.microsoft.com/office/drawing/2014/main" id="{DF179E4F-FFD1-C874-82CE-C407B980EE44}"/>
              </a:ext>
            </a:extLst>
          </p:cNvPr>
          <p:cNvGrpSpPr/>
          <p:nvPr/>
        </p:nvGrpSpPr>
        <p:grpSpPr>
          <a:xfrm>
            <a:off x="182996" y="942594"/>
            <a:ext cx="8834889" cy="5795264"/>
            <a:chOff x="72172" y="836712"/>
            <a:chExt cx="8834889" cy="5795264"/>
          </a:xfrm>
        </p:grpSpPr>
        <p:sp>
          <p:nvSpPr>
            <p:cNvPr id="29" name="Równoległobok 28">
              <a:extLst>
                <a:ext uri="{FF2B5EF4-FFF2-40B4-BE49-F238E27FC236}">
                  <a16:creationId xmlns="" xmlns:a16="http://schemas.microsoft.com/office/drawing/2014/main" id="{50A52369-A073-7623-02B3-F343A29690FC}"/>
                </a:ext>
              </a:extLst>
            </p:cNvPr>
            <p:cNvSpPr/>
            <p:nvPr/>
          </p:nvSpPr>
          <p:spPr>
            <a:xfrm>
              <a:off x="72172" y="836712"/>
              <a:ext cx="8784976" cy="4614197"/>
            </a:xfrm>
            <a:prstGeom prst="parallelogram">
              <a:avLst>
                <a:gd name="adj" fmla="val 1024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ównoległobok 30">
              <a:extLst>
                <a:ext uri="{FF2B5EF4-FFF2-40B4-BE49-F238E27FC236}">
                  <a16:creationId xmlns="" xmlns:a16="http://schemas.microsoft.com/office/drawing/2014/main" id="{C7F43000-55BC-A3B0-4B43-351B7755D098}"/>
                </a:ext>
              </a:extLst>
            </p:cNvPr>
            <p:cNvSpPr/>
            <p:nvPr/>
          </p:nvSpPr>
          <p:spPr>
            <a:xfrm>
              <a:off x="100107" y="5708646"/>
              <a:ext cx="8568951" cy="923330"/>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pole tekstowe 2">
                  <a:extLst>
                    <a:ext uri="{FF2B5EF4-FFF2-40B4-BE49-F238E27FC236}">
                      <a16:creationId xmlns="" xmlns:a16="http://schemas.microsoft.com/office/drawing/2014/main" id="{44358F57-331C-361B-436D-FA9A5FE63B0F}"/>
                    </a:ext>
                  </a:extLst>
                </p:cNvPr>
                <p:cNvSpPr txBox="1"/>
                <p:nvPr/>
              </p:nvSpPr>
              <p:spPr>
                <a:xfrm>
                  <a:off x="606574" y="866193"/>
                  <a:ext cx="8300487" cy="85356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pl-PL" sz="1800" b="1" i="1" smtClean="0">
                            <a:solidFill>
                              <a:srgbClr val="0000CC"/>
                            </a:solidFill>
                            <a:latin typeface="Cambria Math" panose="02040503050406030204" pitchFamily="18" charset="0"/>
                          </a:rPr>
                          <m:t>𝒅𝒊𝒔𝒄𝒐𝒗𝒆𝒓𝒚</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𝑜𝑓𝐿</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𝑓𝑟𝑎𝑔𝑚𝑒𝑛𝑡</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𝑛𝑎𝑡𝑢𝑟𝑎𝑙</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𝑙𝑎𝑛𝑔𝑢𝑎𝑔𝑒</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𝑓𝑜𝑟</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𝑟𝑒𝑝𝑟𝑒𝑠𝑒𝑛𝑡𝑎𝑡𝑖𝑜𝑛</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𝑠𝑦𝑛𝑡𝑎𝑥</m:t>
                        </m:r>
                        <m:r>
                          <a:rPr lang="pl-PL" sz="1800" b="0" i="1" smtClean="0">
                            <a:solidFill>
                              <a:srgbClr val="0000CC"/>
                            </a:solidFill>
                            <a:latin typeface="Cambria Math" panose="02040503050406030204" pitchFamily="18" charset="0"/>
                          </a:rPr>
                          <m:t> </m:t>
                        </m:r>
                      </m:oMath>
                    </m:oMathPara>
                  </a14:m>
                  <a:endParaRPr lang="pl-PL" sz="1800" b="0" i="1" dirty="0">
                    <a:solidFill>
                      <a:srgbClr val="0000CC"/>
                    </a:solidFill>
                    <a:latin typeface="Cambria Math" panose="02040503050406030204" pitchFamily="18" charset="0"/>
                  </a:endParaRPr>
                </a:p>
                <a:p>
                  <a14:m>
                    <m:oMath xmlns:m="http://schemas.openxmlformats.org/officeDocument/2006/math">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𝑛𝑒𝑤</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𝑔𝑟𝑎𝑛𝑢𝑙𝑒𝑠</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𝑜𝑛</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𝑎</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h𝑖𝑔h𝑒𝑟</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h𝑖𝑒𝑟𝑎𝑟𝑐h𝑖𝑐𝑎𝑙</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𝑙𝑒𝑣𝑒𝑙</m:t>
                      </m:r>
                    </m:oMath>
                  </a14:m>
                  <a:r>
                    <a:rPr lang="pl-PL" sz="1800" b="0" i="1" dirty="0">
                      <a:solidFill>
                        <a:srgbClr val="0000CC"/>
                      </a:solidFill>
                      <a:latin typeface="Cambria Math" panose="02040503050406030204" pitchFamily="18" charset="0"/>
                    </a:rPr>
                    <a:t>and </a:t>
                  </a:r>
                  <a:r>
                    <a:rPr lang="en-US" sz="1800" b="0" i="1" dirty="0">
                      <a:solidFill>
                        <a:srgbClr val="0000CC"/>
                      </a:solidFill>
                      <a:latin typeface="Cambria Math" panose="02040503050406030204" pitchFamily="18" charset="0"/>
                    </a:rPr>
                    <a:t>its interpretation </a:t>
                  </a:r>
                  <a:r>
                    <a:rPr lang="pl-PL" sz="1800" b="0" i="1" dirty="0">
                      <a:solidFill>
                        <a:srgbClr val="0000CC"/>
                      </a:solidFill>
                      <a:latin typeface="Cambria Math" panose="02040503050406030204" pitchFamily="18" charset="0"/>
                    </a:rPr>
                    <a:t>(</a:t>
                  </a:r>
                  <a:r>
                    <a:rPr lang="en-US" sz="1800" i="1" noProof="0" dirty="0">
                      <a:solidFill>
                        <a:srgbClr val="0000CC"/>
                      </a:solidFill>
                      <a:latin typeface="Cambria Math" panose="02040503050406030204" pitchFamily="18" charset="0"/>
                    </a:rPr>
                    <a:t>matching </a:t>
                  </a:r>
                  <a:r>
                    <a:rPr lang="en-US" sz="1800" i="1" dirty="0">
                      <a:solidFill>
                        <a:srgbClr val="0000CC"/>
                      </a:solidFill>
                      <a:latin typeface="Cambria Math" panose="02040503050406030204" pitchFamily="18" charset="0"/>
                    </a:rPr>
                    <a:t>relation</a:t>
                  </a:r>
                  <a14:m>
                    <m:oMath xmlns:m="http://schemas.openxmlformats.org/officeDocument/2006/math">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b="0" i="1" dirty="0" smtClean="0">
                              <a:solidFill>
                                <a:srgbClr val="0000CC"/>
                              </a:solidFill>
                              <a:latin typeface="Cambria Math" panose="02040503050406030204" pitchFamily="18" charset="0"/>
                              <a:ea typeface="Cambria Math" panose="02040503050406030204" pitchFamily="18" charset="0"/>
                            </a:rPr>
                            <m:t> </m:t>
                          </m:r>
                          <m:r>
                            <a:rPr lang="pl-PL" sz="1800" i="1" dirty="0">
                              <a:solidFill>
                                <a:srgbClr val="0000CC"/>
                              </a:solidFill>
                              <a:latin typeface="Cambria Math" panose="02040503050406030204" pitchFamily="18" charset="0"/>
                              <a:ea typeface="Cambria Math" panose="02040503050406030204" pitchFamily="18" charset="0"/>
                            </a:rPr>
                            <m:t>⊩</m:t>
                          </m:r>
                        </m:e>
                        <m:sub>
                          <m:r>
                            <a:rPr lang="pl-PL" sz="1800" i="1" dirty="0">
                              <a:solidFill>
                                <a:srgbClr val="0000CC"/>
                              </a:solidFill>
                              <a:latin typeface="Cambria Math" panose="02040503050406030204" pitchFamily="18" charset="0"/>
                              <a:ea typeface="Cambria Math" panose="02040503050406030204" pitchFamily="18" charset="0"/>
                            </a:rPr>
                            <m:t>𝑑𝑒𝑔</m:t>
                          </m:r>
                        </m:sub>
                      </m:sSub>
                    </m:oMath>
                  </a14:m>
                  <a:r>
                    <a:rPr lang="pl-PL" sz="1800" b="0" dirty="0">
                      <a:solidFill>
                        <a:srgbClr val="0000CC"/>
                      </a:solidFill>
                      <a:latin typeface="Cambria Math" panose="02040503050406030204" pitchFamily="18" charset="0"/>
                    </a:rPr>
                    <a:t>)</a:t>
                  </a:r>
                  <a14:m>
                    <m:oMath xmlns:m="http://schemas.openxmlformats.org/officeDocument/2006/math">
                      <m:r>
                        <a:rPr lang="pl-PL" sz="1800" b="0" i="1" smtClean="0">
                          <a:solidFill>
                            <a:srgbClr val="0000CC"/>
                          </a:solidFill>
                          <a:latin typeface="Cambria Math" panose="02040503050406030204" pitchFamily="18" charset="0"/>
                        </a:rPr>
                        <m:t>               </m:t>
                      </m:r>
                    </m:oMath>
                  </a14:m>
                  <a:endParaRPr lang="pl-PL" sz="1800" dirty="0">
                    <a:solidFill>
                      <a:srgbClr val="0000CC"/>
                    </a:solidFill>
                  </a:endParaRPr>
                </a:p>
              </p:txBody>
            </p:sp>
          </mc:Choice>
          <mc:Fallback xmlns="">
            <p:sp>
              <p:nvSpPr>
                <p:cNvPr id="3" name="pole tekstowe 2">
                  <a:extLst>
                    <a:ext uri="{FF2B5EF4-FFF2-40B4-BE49-F238E27FC236}">
                      <a16:creationId xmlns:a16="http://schemas.microsoft.com/office/drawing/2014/main" id="{44358F57-331C-361B-436D-FA9A5FE63B0F}"/>
                    </a:ext>
                  </a:extLst>
                </p:cNvPr>
                <p:cNvSpPr txBox="1">
                  <a:spLocks noRot="1" noChangeAspect="1" noMove="1" noResize="1" noEditPoints="1" noAdjustHandles="1" noChangeArrowheads="1" noChangeShapeType="1" noTextEdit="1"/>
                </p:cNvSpPr>
                <p:nvPr/>
              </p:nvSpPr>
              <p:spPr>
                <a:xfrm>
                  <a:off x="606574" y="866193"/>
                  <a:ext cx="8300487" cy="853567"/>
                </a:xfrm>
                <a:prstGeom prst="rect">
                  <a:avLst/>
                </a:prstGeom>
                <a:blipFill>
                  <a:blip r:embed="rId3"/>
                  <a:stretch>
                    <a:fillRect l="-1763" t="-714" b="-12857"/>
                  </a:stretch>
                </a:blipFill>
              </p:spPr>
              <p:txBody>
                <a:bodyPr/>
                <a:lstStyle/>
                <a:p>
                  <a:r>
                    <a:rPr lang="en-US">
                      <a:noFill/>
                    </a:rPr>
                    <a:t> </a:t>
                  </a:r>
                </a:p>
              </p:txBody>
            </p:sp>
          </mc:Fallback>
        </mc:AlternateContent>
        <p:sp>
          <p:nvSpPr>
            <p:cNvPr id="7" name="Strzałka w dół 6">
              <a:extLst>
                <a:ext uri="{FF2B5EF4-FFF2-40B4-BE49-F238E27FC236}">
                  <a16:creationId xmlns="" xmlns:a16="http://schemas.microsoft.com/office/drawing/2014/main" id="{B43BE21E-4AF9-01D8-1D81-8F304932746C}"/>
                </a:ext>
              </a:extLst>
            </p:cNvPr>
            <p:cNvSpPr/>
            <p:nvPr/>
          </p:nvSpPr>
          <p:spPr>
            <a:xfrm>
              <a:off x="2862021" y="1641599"/>
              <a:ext cx="223743" cy="3719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ole tekstowe 7">
              <a:extLst>
                <a:ext uri="{FF2B5EF4-FFF2-40B4-BE49-F238E27FC236}">
                  <a16:creationId xmlns="" xmlns:a16="http://schemas.microsoft.com/office/drawing/2014/main" id="{3A761F69-FFE5-4E27-4CD7-C63EF3244491}"/>
                </a:ext>
              </a:extLst>
            </p:cNvPr>
            <p:cNvSpPr txBox="1"/>
            <p:nvPr/>
          </p:nvSpPr>
          <p:spPr>
            <a:xfrm>
              <a:off x="322976" y="5686274"/>
              <a:ext cx="8237523" cy="923330"/>
            </a:xfrm>
            <a:prstGeom prst="rect">
              <a:avLst/>
            </a:prstGeom>
            <a:noFill/>
          </p:spPr>
          <p:txBody>
            <a:bodyPr wrap="square" lIns="0" tIns="0" rIns="0" bIns="0" rtlCol="0">
              <a:spAutoFit/>
            </a:bodyPr>
            <a:lstStyle/>
            <a:p>
              <a:r>
                <a:rPr lang="en-US" sz="2000" i="1" dirty="0">
                  <a:solidFill>
                    <a:srgbClr val="0000CC"/>
                  </a:solidFill>
                  <a:latin typeface="Cambria Math" panose="02040503050406030204" pitchFamily="18" charset="0"/>
                  <a:ea typeface="Cambria Math" panose="02040503050406030204" pitchFamily="18" charset="0"/>
                </a:rPr>
                <a:t>Gen(Cal) </a:t>
              </a:r>
              <a:r>
                <a:rPr lang="en-US" sz="2000" dirty="0">
                  <a:solidFill>
                    <a:srgbClr val="0000CC"/>
                  </a:solidFill>
                  <a:latin typeface="Cambria Math" panose="02040503050406030204" pitchFamily="18" charset="0"/>
                  <a:ea typeface="Cambria Math" panose="02040503050406030204" pitchFamily="18" charset="0"/>
                </a:rPr>
                <a:t>– </a:t>
              </a:r>
              <a:r>
                <a:rPr lang="en-US" sz="2000" i="1" noProof="0" dirty="0">
                  <a:solidFill>
                    <a:srgbClr val="0000CC"/>
                  </a:solidFill>
                  <a:latin typeface="Cambria Math" panose="02040503050406030204" pitchFamily="18" charset="0"/>
                  <a:ea typeface="Cambria Math" panose="02040503050406030204" pitchFamily="18" charset="0"/>
                </a:rPr>
                <a:t>set of granules generated by a given granular calculus Cal on a lower hierarchical level with syntax of granules represented  in a fragment of natural language </a:t>
              </a:r>
            </a:p>
          </p:txBody>
        </p:sp>
        <p:sp>
          <p:nvSpPr>
            <p:cNvPr id="9" name="Strzałka w dół 8">
              <a:extLst>
                <a:ext uri="{FF2B5EF4-FFF2-40B4-BE49-F238E27FC236}">
                  <a16:creationId xmlns="" xmlns:a16="http://schemas.microsoft.com/office/drawing/2014/main" id="{8B9A6F75-2E85-E190-3CFA-02F830A73C19}"/>
                </a:ext>
              </a:extLst>
            </p:cNvPr>
            <p:cNvSpPr/>
            <p:nvPr/>
          </p:nvSpPr>
          <p:spPr>
            <a:xfrm rot="11923618">
              <a:off x="1141212" y="4412948"/>
              <a:ext cx="303230" cy="13048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pole tekstowe 22">
                  <a:extLst>
                    <a:ext uri="{FF2B5EF4-FFF2-40B4-BE49-F238E27FC236}">
                      <a16:creationId xmlns="" xmlns:a16="http://schemas.microsoft.com/office/drawing/2014/main" id="{002B1835-5B17-8136-A605-812B2077E78A}"/>
                    </a:ext>
                  </a:extLst>
                </p:cNvPr>
                <p:cNvSpPr txBox="1"/>
                <p:nvPr/>
              </p:nvSpPr>
              <p:spPr>
                <a:xfrm rot="16200000">
                  <a:off x="-517388" y="3268782"/>
                  <a:ext cx="2718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1800" b="0" i="1" smtClean="0">
                            <a:solidFill>
                              <a:srgbClr val="0000CC"/>
                            </a:solidFill>
                            <a:latin typeface="Cambria Math" panose="02040503050406030204" pitchFamily="18" charset="0"/>
                          </a:rPr>
                          <m:t>𝑈</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𝑢𝑛𝑖𝑣𝑒𝑟𝑠𝑒</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𝑜𝑓</m:t>
                        </m:r>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𝑠𝑒𝑚𝑎𝑛𝑡𝑖𝑐𝑠</m:t>
                        </m:r>
                      </m:oMath>
                    </m:oMathPara>
                  </a14:m>
                  <a:endParaRPr lang="en-US" sz="1800" dirty="0">
                    <a:solidFill>
                      <a:srgbClr val="0000CC"/>
                    </a:solidFill>
                  </a:endParaRPr>
                </a:p>
              </p:txBody>
            </p:sp>
          </mc:Choice>
          <mc:Fallback xmlns="">
            <p:sp>
              <p:nvSpPr>
                <p:cNvPr id="23" name="pole tekstowe 22">
                  <a:extLst>
                    <a:ext uri="{FF2B5EF4-FFF2-40B4-BE49-F238E27FC236}">
                      <a16:creationId xmlns:a16="http://schemas.microsoft.com/office/drawing/2014/main" id="{002B1835-5B17-8136-A605-812B2077E78A}"/>
                    </a:ext>
                  </a:extLst>
                </p:cNvPr>
                <p:cNvSpPr txBox="1">
                  <a:spLocks noRot="1" noChangeAspect="1" noMove="1" noResize="1" noEditPoints="1" noAdjustHandles="1" noChangeArrowheads="1" noChangeShapeType="1" noTextEdit="1"/>
                </p:cNvSpPr>
                <p:nvPr/>
              </p:nvSpPr>
              <p:spPr>
                <a:xfrm rot="16200000">
                  <a:off x="-517388" y="3268782"/>
                  <a:ext cx="2718923" cy="276999"/>
                </a:xfrm>
                <a:prstGeom prst="rect">
                  <a:avLst/>
                </a:prstGeom>
                <a:blipFill>
                  <a:blip r:embed="rId4"/>
                  <a:stretch>
                    <a:fillRect t="-4260" r="-34783" b="-31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pole tekstowe 23">
                  <a:extLst>
                    <a:ext uri="{FF2B5EF4-FFF2-40B4-BE49-F238E27FC236}">
                      <a16:creationId xmlns="" xmlns:a16="http://schemas.microsoft.com/office/drawing/2014/main" id="{BA298443-3C95-BC1E-80EB-22A44B9597BF}"/>
                    </a:ext>
                  </a:extLst>
                </p:cNvPr>
                <p:cNvSpPr txBox="1"/>
                <p:nvPr/>
              </p:nvSpPr>
              <p:spPr>
                <a:xfrm>
                  <a:off x="5131669" y="3309836"/>
                  <a:ext cx="3261288" cy="917559"/>
                </a:xfrm>
                <a:prstGeom prst="rect">
                  <a:avLst/>
                </a:prstGeom>
                <a:noFill/>
              </p:spPr>
              <p:txBody>
                <a:bodyPr wrap="square" lIns="0" tIns="0" rIns="0" bIns="0" rtlCol="0">
                  <a:spAutoFit/>
                </a:bodyPr>
                <a:lstStyle/>
                <a:p>
                  <a:r>
                    <a:rPr lang="en-US" sz="1800" i="1" dirty="0">
                      <a:solidFill>
                        <a:srgbClr val="0000CC"/>
                      </a:solidFill>
                      <a:latin typeface="Cambria Math" panose="02040503050406030204" pitchFamily="18" charset="0"/>
                    </a:rPr>
                    <a:t>n</a:t>
                  </a:r>
                  <a:r>
                    <a:rPr lang="en-US" sz="1800" b="0" i="1" dirty="0">
                      <a:solidFill>
                        <a:srgbClr val="0000CC"/>
                      </a:solidFill>
                      <a:latin typeface="Cambria Math" panose="02040503050406030204" pitchFamily="18" charset="0"/>
                    </a:rPr>
                    <a:t>ew granules</a:t>
                  </a:r>
                  <a:r>
                    <a:rPr lang="pl-PL" sz="1800" b="0" i="1" dirty="0">
                      <a:solidFill>
                        <a:srgbClr val="0000CC"/>
                      </a:solidFill>
                      <a:latin typeface="Cambria Math" panose="02040503050406030204" pitchFamily="18" charset="0"/>
                    </a:rPr>
                    <a:t>:</a:t>
                  </a:r>
                  <a:endParaRPr lang="en-US" sz="1800" b="0" i="1" dirty="0">
                    <a:solidFill>
                      <a:srgbClr val="0000CC"/>
                    </a:solidFill>
                    <a:latin typeface="Cambria Math" panose="02040503050406030204" pitchFamily="18" charset="0"/>
                  </a:endParaRPr>
                </a:p>
                <a:p>
                  <a14:m>
                    <m:oMath xmlns:m="http://schemas.openxmlformats.org/officeDocument/2006/math">
                      <m:sSubSup>
                        <m:sSubSupPr>
                          <m:ctrlPr>
                            <a:rPr lang="pl-PL" sz="1800" i="1">
                              <a:solidFill>
                                <a:srgbClr val="0000CC"/>
                              </a:solidFill>
                              <a:latin typeface="Cambria Math" panose="02040503050406030204" pitchFamily="18" charset="0"/>
                            </a:rPr>
                          </m:ctrlPr>
                        </m:sSubSup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𝑗</m:t>
                          </m:r>
                        </m:sub>
                        <m:sup>
                          <m:r>
                            <a:rPr lang="pl-PL" sz="1800" i="1">
                              <a:solidFill>
                                <a:srgbClr val="0000CC"/>
                              </a:solidFill>
                              <a:latin typeface="Cambria Math" panose="02040503050406030204" pitchFamily="18" charset="0"/>
                            </a:rPr>
                            <m:t>∗</m:t>
                          </m:r>
                        </m:sup>
                      </m:sSubSup>
                      <m:r>
                        <a:rPr lang="pl-PL" sz="1800" i="1">
                          <a:solidFill>
                            <a:srgbClr val="0000CC"/>
                          </a:solidFill>
                          <a:latin typeface="Cambria Math" panose="02040503050406030204" pitchFamily="18" charset="0"/>
                        </a:rPr>
                        <m:t>=(</m:t>
                      </m:r>
                    </m:oMath>
                  </a14:m>
                  <a:r>
                    <a:rPr lang="pl-PL" sz="1800" b="0" i="1" dirty="0">
                      <a:solidFill>
                        <a:srgbClr val="0000CC"/>
                      </a:solidFill>
                      <a:latin typeface="Cambria Math" panose="02040503050406030204" pitchFamily="18" charset="0"/>
                    </a:rPr>
                    <a:t>syn</a:t>
                  </a:r>
                  <a:r>
                    <a:rPr lang="pl-PL" sz="1800" b="0" dirty="0">
                      <a:solidFill>
                        <a:srgbClr val="0000CC"/>
                      </a:solidFill>
                      <a:latin typeface="Cambria Math" panose="02040503050406030204" pitchFamily="18" charset="0"/>
                    </a:rPr>
                    <a:t>(</a:t>
                  </a:r>
                  <a14:m>
                    <m:oMath xmlns:m="http://schemas.openxmlformats.org/officeDocument/2006/math">
                      <m:sSubSup>
                        <m:sSubSupPr>
                          <m:ctrlPr>
                            <a:rPr lang="pl-PL" sz="1800" i="1">
                              <a:solidFill>
                                <a:srgbClr val="0000CC"/>
                              </a:solidFill>
                              <a:latin typeface="Cambria Math" panose="02040503050406030204" pitchFamily="18" charset="0"/>
                            </a:rPr>
                          </m:ctrlPr>
                        </m:sSubSup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𝑗</m:t>
                          </m:r>
                        </m:sub>
                        <m:sup>
                          <m:r>
                            <a:rPr lang="pl-PL" sz="1800" i="1">
                              <a:solidFill>
                                <a:srgbClr val="0000CC"/>
                              </a:solidFill>
                              <a:latin typeface="Cambria Math" panose="02040503050406030204" pitchFamily="18" charset="0"/>
                            </a:rPr>
                            <m:t>∗</m:t>
                          </m:r>
                        </m:sup>
                      </m:sSubSup>
                    </m:oMath>
                  </a14:m>
                  <a:r>
                    <a:rPr lang="pl-PL" sz="1800" b="0" dirty="0">
                      <a:solidFill>
                        <a:srgbClr val="0000CC"/>
                      </a:solidFill>
                      <a:latin typeface="Cambria Math" panose="02040503050406030204" pitchFamily="18" charset="0"/>
                    </a:rPr>
                    <a:t>), </a:t>
                  </a:r>
                  <a:r>
                    <a:rPr lang="pl-PL" sz="1800" b="0" i="1" dirty="0" err="1">
                      <a:solidFill>
                        <a:srgbClr val="0000CC"/>
                      </a:solidFill>
                      <a:latin typeface="Cambria Math" panose="02040503050406030204" pitchFamily="18" charset="0"/>
                    </a:rPr>
                    <a:t>sem</a:t>
                  </a:r>
                  <a:r>
                    <a:rPr lang="pl-PL" sz="1800" b="0" dirty="0">
                      <a:solidFill>
                        <a:srgbClr val="0000CC"/>
                      </a:solidFill>
                      <a:latin typeface="Cambria Math" panose="02040503050406030204" pitchFamily="18" charset="0"/>
                    </a:rPr>
                    <a:t>(</a:t>
                  </a:r>
                  <a14:m>
                    <m:oMath xmlns:m="http://schemas.openxmlformats.org/officeDocument/2006/math">
                      <m:sSubSup>
                        <m:sSubSupPr>
                          <m:ctrlPr>
                            <a:rPr lang="pl-PL" sz="1800" i="1">
                              <a:solidFill>
                                <a:srgbClr val="0000CC"/>
                              </a:solidFill>
                              <a:latin typeface="Cambria Math" panose="02040503050406030204" pitchFamily="18" charset="0"/>
                            </a:rPr>
                          </m:ctrlPr>
                        </m:sSubSup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𝑗</m:t>
                          </m:r>
                        </m:sub>
                        <m:sup>
                          <m:r>
                            <a:rPr lang="pl-PL" sz="1800" i="1">
                              <a:solidFill>
                                <a:srgbClr val="0000CC"/>
                              </a:solidFill>
                              <a:latin typeface="Cambria Math" panose="02040503050406030204" pitchFamily="18" charset="0"/>
                            </a:rPr>
                            <m:t>∗</m:t>
                          </m:r>
                        </m:sup>
                      </m:sSubSup>
                    </m:oMath>
                  </a14:m>
                  <a:r>
                    <a:rPr lang="pl-PL" sz="1800" b="0" dirty="0">
                      <a:solidFill>
                        <a:srgbClr val="0000CC"/>
                      </a:solidFill>
                      <a:latin typeface="Cambria Math" panose="02040503050406030204" pitchFamily="18" charset="0"/>
                    </a:rPr>
                    <a:t>))</a:t>
                  </a:r>
                </a:p>
                <a:p>
                  <a:r>
                    <a:rPr lang="pl-PL" sz="1800" b="0" dirty="0">
                      <a:solidFill>
                        <a:srgbClr val="0000CC"/>
                      </a:solidFill>
                    </a:rPr>
                    <a:t>    </a:t>
                  </a:r>
                  <a14:m>
                    <m:oMath xmlns:m="http://schemas.openxmlformats.org/officeDocument/2006/math">
                      <m:r>
                        <a:rPr lang="pl-PL" sz="1800" b="0" i="1" smtClean="0">
                          <a:solidFill>
                            <a:srgbClr val="0000CC"/>
                          </a:solidFill>
                          <a:latin typeface="Cambria Math" panose="02040503050406030204" pitchFamily="18" charset="0"/>
                        </a:rPr>
                        <m:t>=(</m:t>
                      </m:r>
                      <m:sSub>
                        <m:sSubPr>
                          <m:ctrlPr>
                            <a:rPr lang="pl-PL" sz="1800" b="0" i="1" smtClean="0">
                              <a:solidFill>
                                <a:srgbClr val="0000CC"/>
                              </a:solidFill>
                              <a:latin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rPr>
                            <m:t>𝑗</m:t>
                          </m:r>
                        </m:sub>
                      </m:sSub>
                      <m:r>
                        <a:rPr lang="pl-PL" sz="1800" b="0" i="1" smtClean="0">
                          <a:solidFill>
                            <a:srgbClr val="0000CC"/>
                          </a:solidFill>
                          <a:latin typeface="Cambria Math" panose="02040503050406030204" pitchFamily="18" charset="0"/>
                        </a:rPr>
                        <m:t>,  </m:t>
                      </m:r>
                    </m:oMath>
                  </a14:m>
                  <a:r>
                    <a:rPr lang="pl-PL" sz="1800" b="0" dirty="0">
                      <a:solidFill>
                        <a:srgbClr val="0000CC"/>
                      </a:solidFill>
                      <a:latin typeface="Cambria Math" panose="02040503050406030204" pitchFamily="18" charset="0"/>
                    </a:rPr>
                    <a:t>{</a:t>
                  </a:r>
                  <a14:m>
                    <m:oMath xmlns:m="http://schemas.openxmlformats.org/officeDocument/2006/math">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rPr>
                            <m:t>𝑔</m:t>
                          </m:r>
                        </m:e>
                        <m:sub>
                          <m:r>
                            <a:rPr lang="pl-PL" sz="1800" i="1">
                              <a:solidFill>
                                <a:srgbClr val="0000CC"/>
                              </a:solidFill>
                              <a:latin typeface="Cambria Math" panose="02040503050406030204" pitchFamily="18" charset="0"/>
                            </a:rPr>
                            <m:t>𝑖</m:t>
                          </m:r>
                        </m:sub>
                      </m:sSub>
                      <m:r>
                        <m:rPr>
                          <m:sty m:val="p"/>
                        </m:rPr>
                        <a:rPr lang="pl-PL" sz="1800" dirty="0">
                          <a:solidFill>
                            <a:srgbClr val="0000CC"/>
                          </a:solidFill>
                          <a:latin typeface="Cambria Math" panose="02040503050406030204" pitchFamily="18" charset="0"/>
                          <a:ea typeface="Cambria Math" panose="02040503050406030204" pitchFamily="18" charset="0"/>
                        </a:rPr>
                        <m:t>ϵ</m:t>
                      </m:r>
                      <m:r>
                        <a:rPr lang="pl-PL" sz="1800" b="0" i="1" dirty="0" smtClean="0">
                          <a:solidFill>
                            <a:srgbClr val="0000CC"/>
                          </a:solidFill>
                          <a:latin typeface="Cambria Math" panose="02040503050406030204" pitchFamily="18" charset="0"/>
                          <a:ea typeface="Cambria Math" panose="02040503050406030204" pitchFamily="18" charset="0"/>
                        </a:rPr>
                        <m:t>𝑈</m:t>
                      </m:r>
                      <m:r>
                        <a:rPr lang="pl-PL" sz="1800" b="0" i="0" dirty="0" smtClean="0">
                          <a:solidFill>
                            <a:srgbClr val="0000CC"/>
                          </a:solidFill>
                          <a:latin typeface="Cambria Math" panose="02040503050406030204" pitchFamily="18" charset="0"/>
                          <a:ea typeface="Cambria Math" panose="02040503050406030204" pitchFamily="18" charset="0"/>
                        </a:rPr>
                        <m:t>:</m:t>
                      </m:r>
                      <m:sSub>
                        <m:sSubPr>
                          <m:ctrlPr>
                            <a:rPr lang="pl-PL" sz="1800" b="0" i="1" dirty="0" smtClean="0">
                              <a:solidFill>
                                <a:srgbClr val="0000CC"/>
                              </a:solidFill>
                              <a:latin typeface="Cambria Math" panose="02040503050406030204" pitchFamily="18" charset="0"/>
                              <a:ea typeface="Cambria Math" panose="02040503050406030204" pitchFamily="18" charset="0"/>
                            </a:rPr>
                          </m:ctrlPr>
                        </m:sSubPr>
                        <m:e>
                          <m:r>
                            <a:rPr lang="pl-PL" sz="1800" b="0" i="1" dirty="0" smtClean="0">
                              <a:solidFill>
                                <a:srgbClr val="0000CC"/>
                              </a:solidFill>
                              <a:latin typeface="Cambria Math" panose="02040503050406030204" pitchFamily="18" charset="0"/>
                              <a:ea typeface="Cambria Math" panose="02040503050406030204" pitchFamily="18" charset="0"/>
                            </a:rPr>
                            <m:t>𝑔</m:t>
                          </m:r>
                        </m:e>
                        <m:sub>
                          <m:r>
                            <a:rPr lang="pl-PL" sz="1800" b="0" i="1" dirty="0" smtClean="0">
                              <a:solidFill>
                                <a:srgbClr val="0000CC"/>
                              </a:solidFill>
                              <a:latin typeface="Cambria Math" panose="02040503050406030204" pitchFamily="18" charset="0"/>
                              <a:ea typeface="Cambria Math" panose="02040503050406030204" pitchFamily="18" charset="0"/>
                            </a:rPr>
                            <m:t>𝑖</m:t>
                          </m:r>
                        </m:sub>
                      </m:sSub>
                      <m:sSub>
                        <m:sSubPr>
                          <m:ctrlPr>
                            <a:rPr lang="pl-PL" sz="1800" b="0" i="1" dirty="0" smtClean="0">
                              <a:solidFill>
                                <a:srgbClr val="0000CC"/>
                              </a:solidFill>
                              <a:latin typeface="Cambria Math" panose="02040503050406030204" pitchFamily="18" charset="0"/>
                              <a:ea typeface="Cambria Math" panose="02040503050406030204" pitchFamily="18" charset="0"/>
                            </a:rPr>
                          </m:ctrlPr>
                        </m:sSubPr>
                        <m:e>
                          <m:r>
                            <a:rPr lang="pl-PL" sz="1800" i="1" dirty="0">
                              <a:solidFill>
                                <a:srgbClr val="0000CC"/>
                              </a:solidFill>
                              <a:latin typeface="Cambria Math" panose="02040503050406030204" pitchFamily="18" charset="0"/>
                              <a:ea typeface="Cambria Math" panose="02040503050406030204" pitchFamily="18" charset="0"/>
                            </a:rPr>
                            <m:t>⊩</m:t>
                          </m:r>
                        </m:e>
                        <m:sub>
                          <m:sSub>
                            <m:sSubPr>
                              <m:ctrlPr>
                                <a:rPr lang="pl-PL" sz="1800" i="1" dirty="0" smtClean="0">
                                  <a:solidFill>
                                    <a:srgbClr val="0000CC"/>
                                  </a:solidFill>
                                  <a:latin typeface="Cambria Math" panose="02040503050406030204" pitchFamily="18" charset="0"/>
                                  <a:ea typeface="Cambria Math" panose="02040503050406030204" pitchFamily="18" charset="0"/>
                                </a:rPr>
                              </m:ctrlPr>
                            </m:sSubPr>
                            <m:e>
                              <m:r>
                                <a:rPr lang="pl-PL" sz="1800" b="0" i="1" dirty="0" smtClean="0">
                                  <a:solidFill>
                                    <a:srgbClr val="0000CC"/>
                                  </a:solidFill>
                                  <a:latin typeface="Cambria Math" panose="02040503050406030204" pitchFamily="18" charset="0"/>
                                  <a:ea typeface="Cambria Math" panose="02040503050406030204" pitchFamily="18" charset="0"/>
                                </a:rPr>
                                <m:t>𝑑𝑒𝑔</m:t>
                              </m:r>
                            </m:e>
                            <m:sub>
                              <m:r>
                                <a:rPr lang="pl-PL" sz="1800" b="0" i="1" dirty="0" smtClean="0">
                                  <a:solidFill>
                                    <a:srgbClr val="0000CC"/>
                                  </a:solidFill>
                                  <a:latin typeface="Cambria Math" panose="02040503050406030204" pitchFamily="18" charset="0"/>
                                  <a:ea typeface="Cambria Math" panose="02040503050406030204" pitchFamily="18" charset="0"/>
                                </a:rPr>
                                <m:t>𝑗</m:t>
                              </m:r>
                            </m:sub>
                          </m:sSub>
                        </m:sub>
                      </m:sSub>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i="1">
                              <a:solidFill>
                                <a:srgbClr val="0000CC"/>
                              </a:solidFill>
                              <a:latin typeface="Cambria Math" panose="02040503050406030204" pitchFamily="18" charset="0"/>
                            </a:rPr>
                            <m:t>𝑗</m:t>
                          </m:r>
                        </m:sub>
                      </m:sSub>
                    </m:oMath>
                  </a14:m>
                  <a:r>
                    <a:rPr lang="pl-PL" sz="1800" dirty="0">
                      <a:solidFill>
                        <a:srgbClr val="0000CC"/>
                      </a:solidFill>
                    </a:rPr>
                    <a:t>})</a:t>
                  </a:r>
                  <a:endParaRPr lang="en-US" sz="1800" dirty="0">
                    <a:solidFill>
                      <a:srgbClr val="0000CC"/>
                    </a:solidFill>
                  </a:endParaRPr>
                </a:p>
              </p:txBody>
            </p:sp>
          </mc:Choice>
          <mc:Fallback xmlns="">
            <p:sp>
              <p:nvSpPr>
                <p:cNvPr id="24" name="pole tekstowe 23">
                  <a:extLst>
                    <a:ext uri="{FF2B5EF4-FFF2-40B4-BE49-F238E27FC236}">
                      <a16:creationId xmlns:a16="http://schemas.microsoft.com/office/drawing/2014/main" xmlns="" xmlns:a14="http://schemas.microsoft.com/office/drawing/2010/main" id="{BA298443-3C95-BC1E-80EB-22A44B9597BF}"/>
                    </a:ext>
                  </a:extLst>
                </p:cNvPr>
                <p:cNvSpPr txBox="1">
                  <a:spLocks noRot="1" noChangeAspect="1" noMove="1" noResize="1" noEditPoints="1" noAdjustHandles="1" noChangeArrowheads="1" noChangeShapeType="1" noTextEdit="1"/>
                </p:cNvSpPr>
                <p:nvPr/>
              </p:nvSpPr>
              <p:spPr>
                <a:xfrm>
                  <a:off x="5131669" y="3309836"/>
                  <a:ext cx="3261288" cy="917559"/>
                </a:xfrm>
                <a:prstGeom prst="rect">
                  <a:avLst/>
                </a:prstGeom>
                <a:blipFill rotWithShape="0">
                  <a:blip r:embed="rId5"/>
                  <a:stretch>
                    <a:fillRect l="-4486" t="-9272" b="-8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pole tekstowe 26">
                  <a:extLst>
                    <a:ext uri="{FF2B5EF4-FFF2-40B4-BE49-F238E27FC236}">
                      <a16:creationId xmlns="" xmlns:a16="http://schemas.microsoft.com/office/drawing/2014/main" id="{F2287F4B-29A6-0B4C-24B7-C920E850FB43}"/>
                    </a:ext>
                  </a:extLst>
                </p:cNvPr>
                <p:cNvSpPr txBox="1"/>
                <p:nvPr/>
              </p:nvSpPr>
              <p:spPr>
                <a:xfrm>
                  <a:off x="4580411" y="4175268"/>
                  <a:ext cx="3974302" cy="930639"/>
                </a:xfrm>
                <a:prstGeom prst="rect">
                  <a:avLst/>
                </a:prstGeom>
                <a:noFill/>
              </p:spPr>
              <p:txBody>
                <a:bodyPr wrap="square" lIns="0" tIns="0" rIns="0" bIns="0" rtlCol="0">
                  <a:spAutoFit/>
                </a:bodyPr>
                <a:lstStyle/>
                <a:p>
                  <a:pPr algn="ctr"/>
                  <a:r>
                    <a:rPr lang="pl-PL" sz="1800" b="1" i="1" dirty="0">
                      <a:solidFill>
                        <a:srgbClr val="0000CC"/>
                      </a:solidFill>
                      <a:latin typeface="Cambria Math" panose="02040503050406030204" pitchFamily="18" charset="0"/>
                    </a:rPr>
                    <a:t>discovery</a:t>
                  </a:r>
                  <a:r>
                    <a:rPr lang="pl-PL" sz="1800" i="1" dirty="0">
                      <a:solidFill>
                        <a:srgbClr val="0000CC"/>
                      </a:solidFill>
                      <a:latin typeface="Cambria Math" panose="02040503050406030204" pitchFamily="18" charset="0"/>
                    </a:rPr>
                    <a:t> of </a:t>
                  </a:r>
                  <a:r>
                    <a:rPr lang="en-US" sz="1800" i="1" dirty="0">
                      <a:solidFill>
                        <a:srgbClr val="0000CC"/>
                      </a:solidFill>
                      <a:latin typeface="Cambria Math" panose="02040503050406030204" pitchFamily="18" charset="0"/>
                    </a:rPr>
                    <a:t>matching  relation</a:t>
                  </a:r>
                  <a:r>
                    <a:rPr lang="pl-PL" sz="1800" i="1" dirty="0">
                      <a:solidFill>
                        <a:srgbClr val="0000CC"/>
                      </a:solidFill>
                      <a:latin typeface="Cambria Math" panose="02040503050406030204" pitchFamily="18" charset="0"/>
                    </a:rPr>
                    <a:t> </a:t>
                  </a:r>
                  <a14:m>
                    <m:oMath xmlns:m="http://schemas.openxmlformats.org/officeDocument/2006/math">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i="1" dirty="0">
                              <a:solidFill>
                                <a:srgbClr val="0000CC"/>
                              </a:solidFill>
                              <a:latin typeface="Cambria Math" panose="02040503050406030204" pitchFamily="18" charset="0"/>
                              <a:ea typeface="Cambria Math" panose="02040503050406030204" pitchFamily="18" charset="0"/>
                            </a:rPr>
                            <m:t>⊩</m:t>
                          </m:r>
                        </m:e>
                        <m:sub>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i="1" dirty="0">
                                  <a:solidFill>
                                    <a:srgbClr val="0000CC"/>
                                  </a:solidFill>
                                  <a:latin typeface="Cambria Math" panose="02040503050406030204" pitchFamily="18" charset="0"/>
                                  <a:ea typeface="Cambria Math" panose="02040503050406030204" pitchFamily="18" charset="0"/>
                                </a:rPr>
                                <m:t>𝑑𝑒𝑔</m:t>
                              </m:r>
                            </m:e>
                            <m:sub>
                              <m:r>
                                <a:rPr lang="pl-PL" sz="1800" i="1" dirty="0">
                                  <a:solidFill>
                                    <a:srgbClr val="0000CC"/>
                                  </a:solidFill>
                                  <a:latin typeface="Cambria Math" panose="02040503050406030204" pitchFamily="18" charset="0"/>
                                  <a:ea typeface="Cambria Math" panose="02040503050406030204" pitchFamily="18" charset="0"/>
                                </a:rPr>
                                <m:t>𝑗</m:t>
                              </m:r>
                            </m:sub>
                          </m:sSub>
                        </m:sub>
                      </m:sSub>
                    </m:oMath>
                  </a14:m>
                  <a:r>
                    <a:rPr lang="pl-PL" sz="1800" i="1" dirty="0">
                      <a:solidFill>
                        <a:srgbClr val="0000CC"/>
                      </a:solidFill>
                      <a:latin typeface="Cambria Math" panose="02040503050406030204" pitchFamily="18" charset="0"/>
                    </a:rPr>
                    <a:t> (</a:t>
                  </a:r>
                  <a14:m>
                    <m:oMath xmlns:m="http://schemas.openxmlformats.org/officeDocument/2006/math">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i="1">
                              <a:solidFill>
                                <a:srgbClr val="0000CC"/>
                              </a:solidFill>
                              <a:latin typeface="Cambria Math" panose="02040503050406030204" pitchFamily="18" charset="0"/>
                            </a:rPr>
                            <m:t>𝑗</m:t>
                          </m:r>
                        </m:sub>
                      </m:sSub>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𝑚𝑎𝑡𝑐h𝑒𝑠</m:t>
                      </m:r>
                      <m:r>
                        <a:rPr lang="pl-PL" sz="1800" b="0" i="1" smtClean="0">
                          <a:solidFill>
                            <a:srgbClr val="0000CC"/>
                          </a:solidFill>
                          <a:latin typeface="Cambria Math" panose="02040503050406030204" pitchFamily="18" charset="0"/>
                        </a:rPr>
                        <m:t> </m:t>
                      </m:r>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i="1" dirty="0">
                              <a:solidFill>
                                <a:srgbClr val="0000CC"/>
                              </a:solidFill>
                              <a:latin typeface="Cambria Math" panose="02040503050406030204" pitchFamily="18" charset="0"/>
                              <a:ea typeface="Cambria Math" panose="02040503050406030204" pitchFamily="18" charset="0"/>
                            </a:rPr>
                            <m:t>𝑔</m:t>
                          </m:r>
                        </m:e>
                        <m:sub>
                          <m:r>
                            <a:rPr lang="pl-PL" sz="1800" i="1" dirty="0">
                              <a:solidFill>
                                <a:srgbClr val="0000CC"/>
                              </a:solidFill>
                              <a:latin typeface="Cambria Math" panose="02040503050406030204" pitchFamily="18" charset="0"/>
                              <a:ea typeface="Cambria Math" panose="02040503050406030204" pitchFamily="18" charset="0"/>
                            </a:rPr>
                            <m:t>𝑖</m:t>
                          </m:r>
                        </m:sub>
                      </m:sSub>
                      <m:r>
                        <a:rPr lang="pl-PL" sz="1800" b="0" i="1" dirty="0" smtClean="0">
                          <a:solidFill>
                            <a:srgbClr val="0000CC"/>
                          </a:solidFill>
                          <a:latin typeface="Cambria Math" panose="02040503050406030204" pitchFamily="18" charset="0"/>
                          <a:ea typeface="Cambria Math" panose="02040503050406030204" pitchFamily="18" charset="0"/>
                        </a:rPr>
                        <m:t> </m:t>
                      </m:r>
                      <m:r>
                        <a:rPr lang="pl-PL" sz="1800" b="0" i="1" dirty="0" smtClean="0">
                          <a:solidFill>
                            <a:srgbClr val="0000CC"/>
                          </a:solidFill>
                          <a:latin typeface="Cambria Math" panose="02040503050406030204" pitchFamily="18" charset="0"/>
                          <a:ea typeface="Cambria Math" panose="02040503050406030204" pitchFamily="18" charset="0"/>
                        </a:rPr>
                        <m:t>𝑡𝑜</m:t>
                      </m:r>
                      <m:r>
                        <a:rPr lang="pl-PL" sz="1800" b="0" i="1" dirty="0" smtClean="0">
                          <a:solidFill>
                            <a:srgbClr val="0000CC"/>
                          </a:solidFill>
                          <a:latin typeface="Cambria Math" panose="02040503050406030204" pitchFamily="18" charset="0"/>
                          <a:ea typeface="Cambria Math" panose="02040503050406030204" pitchFamily="18" charset="0"/>
                        </a:rPr>
                        <m:t> </m:t>
                      </m:r>
                    </m:oMath>
                  </a14:m>
                  <a:endParaRPr lang="pl-PL" sz="1800" b="0" i="1" dirty="0">
                    <a:solidFill>
                      <a:srgbClr val="0000CC"/>
                    </a:solidFill>
                    <a:latin typeface="Cambria Math" panose="02040503050406030204" pitchFamily="18" charset="0"/>
                    <a:ea typeface="Cambria Math" panose="02040503050406030204" pitchFamily="18" charset="0"/>
                  </a:endParaRPr>
                </a:p>
                <a:p>
                  <a:pPr algn="ctr"/>
                  <a14:m>
                    <m:oMath xmlns:m="http://schemas.openxmlformats.org/officeDocument/2006/math">
                      <m:r>
                        <a:rPr lang="pl-PL" sz="1800" b="0" i="1" dirty="0" smtClean="0">
                          <a:solidFill>
                            <a:srgbClr val="0000CC"/>
                          </a:solidFill>
                          <a:latin typeface="Cambria Math" panose="02040503050406030204" pitchFamily="18" charset="0"/>
                          <a:ea typeface="Cambria Math" panose="02040503050406030204" pitchFamily="18" charset="0"/>
                        </a:rPr>
                        <m:t>𝑑𝑒𝑔𝑟𝑒𝑒</m:t>
                      </m:r>
                      <m:r>
                        <a:rPr lang="pl-PL" sz="1800" b="0" i="1" dirty="0" smtClean="0">
                          <a:solidFill>
                            <a:srgbClr val="0000CC"/>
                          </a:solidFill>
                          <a:latin typeface="Cambria Math" panose="02040503050406030204" pitchFamily="18" charset="0"/>
                          <a:ea typeface="Cambria Math" panose="02040503050406030204" pitchFamily="18" charset="0"/>
                        </a:rPr>
                        <m:t> </m:t>
                      </m:r>
                      <m:r>
                        <a:rPr lang="pl-PL" sz="1800" b="0" i="1" dirty="0" smtClean="0">
                          <a:solidFill>
                            <a:srgbClr val="0000CC"/>
                          </a:solidFill>
                          <a:latin typeface="Cambria Math" panose="02040503050406030204" pitchFamily="18" charset="0"/>
                          <a:ea typeface="Cambria Math" panose="02040503050406030204" pitchFamily="18" charset="0"/>
                        </a:rPr>
                        <m:t>𝑎𝑡</m:t>
                      </m:r>
                      <m:r>
                        <a:rPr lang="pl-PL" sz="1800" b="0" i="1" dirty="0" smtClean="0">
                          <a:solidFill>
                            <a:srgbClr val="0000CC"/>
                          </a:solidFill>
                          <a:latin typeface="Cambria Math" panose="02040503050406030204" pitchFamily="18" charset="0"/>
                          <a:ea typeface="Cambria Math" panose="02040503050406030204" pitchFamily="18" charset="0"/>
                        </a:rPr>
                        <m:t> </m:t>
                      </m:r>
                      <m:r>
                        <a:rPr lang="pl-PL" sz="1800" b="0" i="1" dirty="0" smtClean="0">
                          <a:solidFill>
                            <a:srgbClr val="0000CC"/>
                          </a:solidFill>
                          <a:latin typeface="Cambria Math" panose="02040503050406030204" pitchFamily="18" charset="0"/>
                          <a:ea typeface="Cambria Math" panose="02040503050406030204" pitchFamily="18" charset="0"/>
                        </a:rPr>
                        <m:t>𝑙𝑒𝑎𝑠𝑡</m:t>
                      </m:r>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b="0" i="1" dirty="0" smtClean="0">
                              <a:solidFill>
                                <a:srgbClr val="0000CC"/>
                              </a:solidFill>
                              <a:latin typeface="Cambria Math" panose="02040503050406030204" pitchFamily="18" charset="0"/>
                              <a:ea typeface="Cambria Math" panose="02040503050406030204" pitchFamily="18" charset="0"/>
                            </a:rPr>
                            <m:t> </m:t>
                          </m:r>
                          <m:r>
                            <a:rPr lang="pl-PL" sz="1800" i="1" dirty="0">
                              <a:solidFill>
                                <a:srgbClr val="0000CC"/>
                              </a:solidFill>
                              <a:latin typeface="Cambria Math" panose="02040503050406030204" pitchFamily="18" charset="0"/>
                              <a:ea typeface="Cambria Math" panose="02040503050406030204" pitchFamily="18" charset="0"/>
                            </a:rPr>
                            <m:t>𝑑𝑒𝑔</m:t>
                          </m:r>
                        </m:e>
                        <m:sub>
                          <m:r>
                            <a:rPr lang="pl-PL" sz="1800" i="1" dirty="0">
                              <a:solidFill>
                                <a:srgbClr val="0000CC"/>
                              </a:solidFill>
                              <a:latin typeface="Cambria Math" panose="02040503050406030204" pitchFamily="18" charset="0"/>
                              <a:ea typeface="Cambria Math" panose="02040503050406030204" pitchFamily="18" charset="0"/>
                            </a:rPr>
                            <m:t>𝑗</m:t>
                          </m:r>
                        </m:sub>
                      </m:sSub>
                    </m:oMath>
                  </a14:m>
                  <a:r>
                    <a:rPr lang="pl-PL" sz="1800" i="1" dirty="0">
                      <a:solidFill>
                        <a:srgbClr val="0000CC"/>
                      </a:solidFill>
                      <a:latin typeface="Cambria Math" panose="02040503050406030204" pitchFamily="18" charset="0"/>
                    </a:rPr>
                    <a:t>)</a:t>
                  </a:r>
                </a:p>
              </p:txBody>
            </p:sp>
          </mc:Choice>
          <mc:Fallback xmlns="">
            <p:sp>
              <p:nvSpPr>
                <p:cNvPr id="27" name="pole tekstowe 26">
                  <a:extLst>
                    <a:ext uri="{FF2B5EF4-FFF2-40B4-BE49-F238E27FC236}">
                      <a16:creationId xmlns:a16="http://schemas.microsoft.com/office/drawing/2014/main" xmlns="" xmlns:a14="http://schemas.microsoft.com/office/drawing/2010/main" id="{F2287F4B-29A6-0B4C-24B7-C920E850FB43}"/>
                    </a:ext>
                  </a:extLst>
                </p:cNvPr>
                <p:cNvSpPr txBox="1">
                  <a:spLocks noRot="1" noChangeAspect="1" noMove="1" noResize="1" noEditPoints="1" noAdjustHandles="1" noChangeArrowheads="1" noChangeShapeType="1" noTextEdit="1"/>
                </p:cNvSpPr>
                <p:nvPr/>
              </p:nvSpPr>
              <p:spPr>
                <a:xfrm>
                  <a:off x="4580411" y="4175268"/>
                  <a:ext cx="3974302" cy="930639"/>
                </a:xfrm>
                <a:prstGeom prst="rect">
                  <a:avLst/>
                </a:prstGeom>
                <a:blipFill rotWithShape="0">
                  <a:blip r:embed="rId6"/>
                  <a:stretch>
                    <a:fillRect t="-9150" b="-11111"/>
                  </a:stretch>
                </a:blipFill>
              </p:spPr>
              <p:txBody>
                <a:bodyPr/>
                <a:lstStyle/>
                <a:p>
                  <a:r>
                    <a:rPr lang="en-US">
                      <a:noFill/>
                    </a:rPr>
                    <a:t> </a:t>
                  </a:r>
                </a:p>
              </p:txBody>
            </p:sp>
          </mc:Fallback>
        </mc:AlternateContent>
        <p:sp>
          <p:nvSpPr>
            <p:cNvPr id="32" name="pole tekstowe 31">
              <a:extLst>
                <a:ext uri="{FF2B5EF4-FFF2-40B4-BE49-F238E27FC236}">
                  <a16:creationId xmlns="" xmlns:a16="http://schemas.microsoft.com/office/drawing/2014/main" id="{783617C8-A20B-CD2B-C5E1-EF630DE4FCE8}"/>
                </a:ext>
              </a:extLst>
            </p:cNvPr>
            <p:cNvSpPr txBox="1"/>
            <p:nvPr/>
          </p:nvSpPr>
          <p:spPr>
            <a:xfrm>
              <a:off x="1244206" y="5072485"/>
              <a:ext cx="6672409" cy="369332"/>
            </a:xfrm>
            <a:prstGeom prst="rect">
              <a:avLst/>
            </a:prstGeom>
            <a:noFill/>
          </p:spPr>
          <p:txBody>
            <a:bodyPr wrap="square" rtlCol="0">
              <a:spAutoFit/>
            </a:bodyPr>
            <a:lstStyle/>
            <a:p>
              <a:r>
                <a:rPr lang="en-US" sz="1800" b="1" i="1" dirty="0">
                  <a:solidFill>
                    <a:srgbClr val="0000CC"/>
                  </a:solidFill>
                  <a:latin typeface="Cambria Math" panose="02040503050406030204" pitchFamily="18" charset="0"/>
                  <a:ea typeface="Cambria Math" panose="02040503050406030204" pitchFamily="18" charset="0"/>
                </a:rPr>
                <a:t>discovery</a:t>
              </a:r>
              <a:r>
                <a:rPr lang="en-US" sz="1800" dirty="0">
                  <a:solidFill>
                    <a:srgbClr val="0000CC"/>
                  </a:solidFill>
                  <a:latin typeface="Cambria Math" panose="02040503050406030204" pitchFamily="18" charset="0"/>
                  <a:ea typeface="Cambria Math" panose="02040503050406030204" pitchFamily="18" charset="0"/>
                </a:rPr>
                <a:t> </a:t>
              </a:r>
              <a:r>
                <a:rPr lang="pl-PL" sz="1800" i="1" dirty="0">
                  <a:solidFill>
                    <a:srgbClr val="0000CC"/>
                  </a:solidFill>
                  <a:latin typeface="Cambria Math" panose="02040503050406030204" pitchFamily="18" charset="0"/>
                  <a:ea typeface="Cambria Math" panose="02040503050406030204" pitchFamily="18" charset="0"/>
                </a:rPr>
                <a:t>of</a:t>
              </a:r>
              <a:r>
                <a:rPr lang="pl-PL" sz="1800" dirty="0">
                  <a:solidFill>
                    <a:srgbClr val="0000CC"/>
                  </a:solidFill>
                  <a:latin typeface="Cambria Math" panose="02040503050406030204" pitchFamily="18" charset="0"/>
                  <a:ea typeface="Cambria Math" panose="02040503050406030204" pitchFamily="18" charset="0"/>
                </a:rPr>
                <a:t> </a:t>
              </a:r>
              <a:r>
                <a:rPr lang="pl-PL" sz="1800" i="1" dirty="0">
                  <a:solidFill>
                    <a:srgbClr val="0000CC"/>
                  </a:solidFill>
                  <a:latin typeface="Cambria Math" panose="02040503050406030204" pitchFamily="18" charset="0"/>
                  <a:ea typeface="Cambria Math" panose="02040503050406030204" pitchFamily="18" charset="0"/>
                </a:rPr>
                <a:t>U with</a:t>
              </a:r>
              <a:r>
                <a:rPr lang="en-US" sz="1800" i="1" noProof="0" dirty="0">
                  <a:solidFill>
                    <a:srgbClr val="0000CC"/>
                  </a:solidFill>
                  <a:latin typeface="Cambria Math" panose="02040503050406030204" pitchFamily="18" charset="0"/>
                  <a:ea typeface="Cambria Math" panose="02040503050406030204" pitchFamily="18" charset="0"/>
                </a:rPr>
                <a:t> granules from a lower hierarchical level</a:t>
              </a:r>
              <a:endParaRPr lang="en-US" sz="1800" i="1" dirty="0">
                <a:solidFill>
                  <a:srgbClr val="0000CC"/>
                </a:solidFill>
                <a:latin typeface="Cambria Math" panose="02040503050406030204" pitchFamily="18" charset="0"/>
                <a:ea typeface="Cambria Math" panose="02040503050406030204" pitchFamily="18" charset="0"/>
              </a:endParaRPr>
            </a:p>
          </p:txBody>
        </p:sp>
        <p:sp>
          <p:nvSpPr>
            <p:cNvPr id="34" name="pole tekstowe 33">
              <a:extLst>
                <a:ext uri="{FF2B5EF4-FFF2-40B4-BE49-F238E27FC236}">
                  <a16:creationId xmlns="" xmlns:a16="http://schemas.microsoft.com/office/drawing/2014/main" id="{0CB4BAF3-E3BB-777B-DA24-92CDA4B3E6CB}"/>
                </a:ext>
              </a:extLst>
            </p:cNvPr>
            <p:cNvSpPr txBox="1"/>
            <p:nvPr/>
          </p:nvSpPr>
          <p:spPr>
            <a:xfrm>
              <a:off x="2851761" y="1533237"/>
              <a:ext cx="2063900" cy="369332"/>
            </a:xfrm>
            <a:prstGeom prst="rect">
              <a:avLst/>
            </a:prstGeom>
            <a:noFill/>
          </p:spPr>
          <p:txBody>
            <a:bodyPr wrap="square" rtlCol="0">
              <a:spAutoFit/>
            </a:bodyPr>
            <a:lstStyle/>
            <a:p>
              <a:r>
                <a:rPr lang="pl-PL" sz="1800" b="1" i="1" dirty="0">
                  <a:solidFill>
                    <a:srgbClr val="0000CC"/>
                  </a:solidFill>
                  <a:latin typeface="Cambria Math" panose="02040503050406030204" pitchFamily="18" charset="0"/>
                  <a:ea typeface="Cambria Math" panose="02040503050406030204" pitchFamily="18" charset="0"/>
                </a:rPr>
                <a:t>   </a:t>
              </a:r>
              <a:r>
                <a:rPr lang="en-US" sz="1800" b="1" i="1" dirty="0">
                  <a:solidFill>
                    <a:srgbClr val="0000CC"/>
                  </a:solidFill>
                  <a:latin typeface="Cambria Math" panose="02040503050406030204" pitchFamily="18" charset="0"/>
                  <a:ea typeface="Cambria Math" panose="02040503050406030204" pitchFamily="18" charset="0"/>
                </a:rPr>
                <a:t>selection</a:t>
              </a:r>
              <a:r>
                <a:rPr lang="pl-PL" sz="1800" b="1" i="1" dirty="0">
                  <a:solidFill>
                    <a:srgbClr val="0000CC"/>
                  </a:solidFill>
                  <a:latin typeface="Cambria Math" panose="02040503050406030204" pitchFamily="18" charset="0"/>
                  <a:ea typeface="Cambria Math" panose="02040503050406030204" pitchFamily="18" charset="0"/>
                </a:rPr>
                <a:t> </a:t>
              </a:r>
              <a:r>
                <a:rPr lang="pl-PL" sz="1800" i="1" dirty="0">
                  <a:solidFill>
                    <a:srgbClr val="0000CC"/>
                  </a:solidFill>
                  <a:latin typeface="Cambria Math" panose="02040503050406030204" pitchFamily="18" charset="0"/>
                  <a:ea typeface="Cambria Math" panose="02040503050406030204" pitchFamily="18" charset="0"/>
                </a:rPr>
                <a:t>from L</a:t>
              </a:r>
              <a:endParaRPr lang="en-US" sz="1800" i="1" dirty="0">
                <a:solidFill>
                  <a:srgbClr val="0000CC"/>
                </a:solidFill>
                <a:latin typeface="Cambria Math" panose="02040503050406030204" pitchFamily="18" charset="0"/>
                <a:ea typeface="Cambria Math" panose="02040503050406030204" pitchFamily="18" charset="0"/>
              </a:endParaRPr>
            </a:p>
          </p:txBody>
        </p:sp>
        <p:cxnSp>
          <p:nvCxnSpPr>
            <p:cNvPr id="54" name="Łącznik prosty 53">
              <a:extLst>
                <a:ext uri="{FF2B5EF4-FFF2-40B4-BE49-F238E27FC236}">
                  <a16:creationId xmlns="" xmlns:a16="http://schemas.microsoft.com/office/drawing/2014/main" id="{9C3BCD25-F742-4D6C-8F67-57458080E26D}"/>
                </a:ext>
              </a:extLst>
            </p:cNvPr>
            <p:cNvCxnSpPr>
              <a:cxnSpLocks/>
            </p:cNvCxnSpPr>
            <p:nvPr/>
          </p:nvCxnSpPr>
          <p:spPr>
            <a:xfrm flipV="1">
              <a:off x="1951743" y="2359820"/>
              <a:ext cx="0" cy="21002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upa 15">
              <a:extLst>
                <a:ext uri="{FF2B5EF4-FFF2-40B4-BE49-F238E27FC236}">
                  <a16:creationId xmlns="" xmlns:a16="http://schemas.microsoft.com/office/drawing/2014/main" id="{B9179836-E5DF-EBFF-BC1D-F3D2752F9EC5}"/>
                </a:ext>
              </a:extLst>
            </p:cNvPr>
            <p:cNvGrpSpPr/>
            <p:nvPr/>
          </p:nvGrpSpPr>
          <p:grpSpPr>
            <a:xfrm>
              <a:off x="1010490" y="1998590"/>
              <a:ext cx="6602522" cy="2449814"/>
              <a:chOff x="1145242" y="1800368"/>
              <a:chExt cx="6591737" cy="2449814"/>
            </a:xfrm>
          </p:grpSpPr>
          <p:grpSp>
            <p:nvGrpSpPr>
              <p:cNvPr id="15" name="Grupa 14">
                <a:extLst>
                  <a:ext uri="{FF2B5EF4-FFF2-40B4-BE49-F238E27FC236}">
                    <a16:creationId xmlns="" xmlns:a16="http://schemas.microsoft.com/office/drawing/2014/main" id="{7DFC1265-B423-1372-27C8-01C2C36079BC}"/>
                  </a:ext>
                </a:extLst>
              </p:cNvPr>
              <p:cNvGrpSpPr/>
              <p:nvPr/>
            </p:nvGrpSpPr>
            <p:grpSpPr>
              <a:xfrm>
                <a:off x="1145242" y="1800368"/>
                <a:ext cx="6591737" cy="2292702"/>
                <a:chOff x="1145242" y="1800368"/>
                <a:chExt cx="6591737" cy="2292702"/>
              </a:xfrm>
            </p:grpSpPr>
            <mc:AlternateContent xmlns:mc="http://schemas.openxmlformats.org/markup-compatibility/2006" xmlns:a14="http://schemas.microsoft.com/office/drawing/2010/main">
              <mc:Choice Requires="a14">
                <p:sp>
                  <p:nvSpPr>
                    <p:cNvPr id="6" name="pole tekstowe 5">
                      <a:extLst>
                        <a:ext uri="{FF2B5EF4-FFF2-40B4-BE49-F238E27FC236}">
                          <a16:creationId xmlns="" xmlns:a16="http://schemas.microsoft.com/office/drawing/2014/main" id="{BE325A35-BA2B-2D3B-0AD3-4CB8D73717DB}"/>
                        </a:ext>
                      </a:extLst>
                    </p:cNvPr>
                    <p:cNvSpPr txBox="1"/>
                    <p:nvPr/>
                  </p:nvSpPr>
                  <p:spPr>
                    <a:xfrm>
                      <a:off x="2146019" y="2142554"/>
                      <a:ext cx="5590960" cy="297546"/>
                    </a:xfrm>
                    <a:prstGeom prst="rect">
                      <a:avLst/>
                    </a:prstGeom>
                    <a:noFill/>
                  </p:spPr>
                  <p:txBody>
                    <a:bodyPr wrap="square" lIns="0" tIns="0" rIns="0" bIns="0" rtlCol="0">
                      <a:spAutoFit/>
                    </a:bodyPr>
                    <a:lstStyle/>
                    <a:p>
                      <a14:m>
                        <m:oMath xmlns:m="http://schemas.openxmlformats.org/officeDocument/2006/math">
                          <m:sSub>
                            <m:sSubPr>
                              <m:ctrlPr>
                                <a:rPr lang="pl-PL" sz="1800" b="0" i="1" smtClean="0">
                                  <a:solidFill>
                                    <a:srgbClr val="0000CC"/>
                                  </a:solidFill>
                                  <a:latin typeface="Cambria Math" panose="02040503050406030204" pitchFamily="18" charset="0"/>
                                  <a:ea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ea typeface="Cambria Math" panose="02040503050406030204" pitchFamily="18" charset="0"/>
                                </a:rPr>
                                <m:t>1</m:t>
                              </m:r>
                            </m:sub>
                          </m:sSub>
                          <m:r>
                            <a:rPr lang="pl-PL" sz="1800" b="0" i="1" smtClean="0">
                              <a:solidFill>
                                <a:srgbClr val="0000CC"/>
                              </a:solidFill>
                              <a:latin typeface="Cambria Math" panose="02040503050406030204" pitchFamily="18" charset="0"/>
                              <a:ea typeface="Cambria Math" panose="02040503050406030204" pitchFamily="18" charset="0"/>
                            </a:rPr>
                            <m:t>  .   .   .</m:t>
                          </m:r>
                          <m:sSub>
                            <m:sSubPr>
                              <m:ctrlPr>
                                <a:rPr lang="pl-PL" sz="1800" i="1">
                                  <a:solidFill>
                                    <a:srgbClr val="0000CC"/>
                                  </a:solidFill>
                                  <a:latin typeface="Cambria Math" panose="02040503050406030204" pitchFamily="18" charset="0"/>
                                  <a:ea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 </m:t>
                              </m:r>
                              <m:r>
                                <a:rPr lang="pl-PL" sz="1800" i="1">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ea typeface="Cambria Math" panose="02040503050406030204" pitchFamily="18" charset="0"/>
                                </a:rPr>
                                <m:t>𝑗</m:t>
                              </m:r>
                            </m:sub>
                          </m:sSub>
                          <m:r>
                            <a:rPr lang="pl-PL" sz="1800" b="0" i="0">
                              <a:solidFill>
                                <a:srgbClr val="0000CC"/>
                              </a:solidFill>
                              <a:latin typeface="Cambria Math" panose="02040503050406030204" pitchFamily="18" charset="0"/>
                              <a:ea typeface="Cambria Math" panose="02040503050406030204" pitchFamily="18" charset="0"/>
                            </a:rPr>
                            <m:t> </m:t>
                          </m:r>
                        </m:oMath>
                      </a14:m>
                      <a:r>
                        <a:rPr lang="pl-PL" sz="1800" dirty="0">
                          <a:solidFill>
                            <a:srgbClr val="0000CC"/>
                          </a:solidFill>
                          <a:latin typeface="Cambria Math" panose="02040503050406030204" pitchFamily="18" charset="0"/>
                          <a:ea typeface="Cambria Math" panose="02040503050406030204" pitchFamily="18" charset="0"/>
                        </a:rPr>
                        <a:t>  .   .   .   </a:t>
                      </a:r>
                      <a14:m>
                        <m:oMath xmlns:m="http://schemas.openxmlformats.org/officeDocument/2006/math">
                          <m:sSub>
                            <m:sSubPr>
                              <m:ctrlPr>
                                <a:rPr lang="pl-PL" sz="1800" i="1">
                                  <a:solidFill>
                                    <a:srgbClr val="0000CC"/>
                                  </a:solidFill>
                                  <a:latin typeface="Cambria Math" panose="02040503050406030204" pitchFamily="18" charset="0"/>
                                  <a:ea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b="0" i="1" smtClean="0">
                                  <a:solidFill>
                                    <a:srgbClr val="0000CC"/>
                                  </a:solidFill>
                                  <a:latin typeface="Cambria Math" panose="02040503050406030204" pitchFamily="18" charset="0"/>
                                  <a:ea typeface="Cambria Math" panose="02040503050406030204" pitchFamily="18" charset="0"/>
                                </a:rPr>
                                <m:t>𝑚</m:t>
                              </m:r>
                            </m:sub>
                          </m:sSub>
                        </m:oMath>
                      </a14:m>
                      <a:r>
                        <a:rPr lang="pl-PL" sz="1800" dirty="0">
                          <a:solidFill>
                            <a:srgbClr val="0000CC"/>
                          </a:solidFill>
                          <a:latin typeface="Cambria Math" panose="02040503050406030204" pitchFamily="18" charset="0"/>
                          <a:ea typeface="Cambria Math" panose="02040503050406030204" pitchFamily="18" charset="0"/>
                        </a:rPr>
                        <a:t>               </a:t>
                      </a:r>
                      <a:r>
                        <a:rPr lang="en-US" sz="1800" i="1" dirty="0">
                          <a:solidFill>
                            <a:srgbClr val="0000CC"/>
                          </a:solidFill>
                          <a:latin typeface="Cambria Math" panose="02040503050406030204" pitchFamily="18" charset="0"/>
                          <a:ea typeface="Cambria Math" panose="02040503050406030204" pitchFamily="18" charset="0"/>
                        </a:rPr>
                        <a:t>syntax of new granules</a:t>
                      </a:r>
                      <a:endParaRPr lang="en-US" sz="1800" dirty="0">
                        <a:solidFill>
                          <a:srgbClr val="0000CC"/>
                        </a:solidFill>
                        <a:latin typeface="Cambria Math" panose="02040503050406030204" pitchFamily="18" charset="0"/>
                        <a:ea typeface="Cambria Math" panose="02040503050406030204" pitchFamily="18" charset="0"/>
                      </a:endParaRPr>
                    </a:p>
                  </p:txBody>
                </p:sp>
              </mc:Choice>
              <mc:Fallback xmlns="">
                <p:sp>
                  <p:nvSpPr>
                    <p:cNvPr id="6" name="pole tekstowe 5">
                      <a:extLst>
                        <a:ext uri="{FF2B5EF4-FFF2-40B4-BE49-F238E27FC236}">
                          <a16:creationId xmlns:a16="http://schemas.microsoft.com/office/drawing/2014/main" xmlns="" xmlns:a14="http://schemas.microsoft.com/office/drawing/2010/main" id="{BE325A35-BA2B-2D3B-0AD3-4CB8D73717DB}"/>
                        </a:ext>
                      </a:extLst>
                    </p:cNvPr>
                    <p:cNvSpPr txBox="1">
                      <a:spLocks noRot="1" noChangeAspect="1" noMove="1" noResize="1" noEditPoints="1" noAdjustHandles="1" noChangeArrowheads="1" noChangeShapeType="1" noTextEdit="1"/>
                    </p:cNvSpPr>
                    <p:nvPr/>
                  </p:nvSpPr>
                  <p:spPr>
                    <a:xfrm>
                      <a:off x="2146019" y="2142554"/>
                      <a:ext cx="5590960" cy="297546"/>
                    </a:xfrm>
                    <a:prstGeom prst="rect">
                      <a:avLst/>
                    </a:prstGeom>
                    <a:blipFill rotWithShape="0">
                      <a:blip r:embed="rId7"/>
                      <a:stretch>
                        <a:fillRect l="-1088" t="-28571" b="-38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pole tekstowe 9">
                      <a:extLst>
                        <a:ext uri="{FF2B5EF4-FFF2-40B4-BE49-F238E27FC236}">
                          <a16:creationId xmlns="" xmlns:a16="http://schemas.microsoft.com/office/drawing/2014/main" id="{96050D8F-8C79-7542-3B71-C45FD8B5E38D}"/>
                        </a:ext>
                      </a:extLst>
                    </p:cNvPr>
                    <p:cNvSpPr txBox="1"/>
                    <p:nvPr/>
                  </p:nvSpPr>
                  <p:spPr>
                    <a:xfrm>
                      <a:off x="1457914" y="2676073"/>
                      <a:ext cx="629786" cy="13278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1800" b="0" i="1" smtClean="0">
                                    <a:solidFill>
                                      <a:srgbClr val="0000CC"/>
                                    </a:solidFill>
                                    <a:latin typeface="Cambria Math" panose="02040503050406030204" pitchFamily="18" charset="0"/>
                                  </a:rPr>
                                </m:ctrlPr>
                              </m:sSubPr>
                              <m:e>
                                <m:r>
                                  <a:rPr lang="pl-PL" sz="1800" b="0" i="1" smtClean="0">
                                    <a:solidFill>
                                      <a:srgbClr val="0000CC"/>
                                    </a:solidFill>
                                    <a:latin typeface="Cambria Math" panose="02040503050406030204" pitchFamily="18" charset="0"/>
                                  </a:rPr>
                                  <m:t>𝑔</m:t>
                                </m:r>
                              </m:e>
                              <m:sub>
                                <m:r>
                                  <a:rPr lang="pl-PL" sz="1800" b="0" i="1" smtClean="0">
                                    <a:solidFill>
                                      <a:srgbClr val="0000CC"/>
                                    </a:solidFill>
                                    <a:latin typeface="Cambria Math" panose="02040503050406030204" pitchFamily="18" charset="0"/>
                                  </a:rPr>
                                  <m:t>1</m:t>
                                </m:r>
                              </m:sub>
                            </m:sSub>
                          </m:oMath>
                        </m:oMathPara>
                      </a14:m>
                      <a:endParaRPr lang="pl-PL" sz="1800" b="0" i="1" dirty="0">
                        <a:solidFill>
                          <a:srgbClr val="0000CC"/>
                        </a:solidFill>
                        <a:latin typeface="Cambria Math" panose="02040503050406030204" pitchFamily="18" charset="0"/>
                      </a:endParaRPr>
                    </a:p>
                    <a:p>
                      <a:r>
                        <a:rPr lang="pl-PL" sz="1800" dirty="0">
                          <a:solidFill>
                            <a:srgbClr val="0000CC"/>
                          </a:solidFill>
                        </a:rPr>
                        <a:t>  …</a:t>
                      </a:r>
                    </a:p>
                    <a:p>
                      <a:pPr/>
                      <a14:m>
                        <m:oMathPara xmlns:m="http://schemas.openxmlformats.org/officeDocument/2006/math">
                          <m:oMathParaPr>
                            <m:jc m:val="centerGroup"/>
                          </m:oMathParaPr>
                          <m:oMath xmlns:m="http://schemas.openxmlformats.org/officeDocument/2006/math">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rPr>
                                  <m:t>𝑔</m:t>
                                </m:r>
                              </m:e>
                              <m:sub>
                                <m:r>
                                  <a:rPr lang="pl-PL" sz="1800" b="0" i="1" smtClean="0">
                                    <a:solidFill>
                                      <a:srgbClr val="0000CC"/>
                                    </a:solidFill>
                                    <a:latin typeface="Cambria Math" panose="02040503050406030204" pitchFamily="18" charset="0"/>
                                  </a:rPr>
                                  <m:t>𝑖</m:t>
                                </m:r>
                              </m:sub>
                            </m:sSub>
                          </m:oMath>
                        </m:oMathPara>
                      </a14:m>
                      <a:endParaRPr lang="pl-PL" sz="1800" dirty="0">
                        <a:solidFill>
                          <a:srgbClr val="0000CC"/>
                        </a:solidFill>
                      </a:endParaRPr>
                    </a:p>
                    <a:p>
                      <a:r>
                        <a:rPr lang="pl-PL" sz="1800" dirty="0">
                          <a:solidFill>
                            <a:srgbClr val="0000CC"/>
                          </a:solidFill>
                        </a:rPr>
                        <a:t>  …</a:t>
                      </a:r>
                    </a:p>
                    <a:p>
                      <a:r>
                        <a:rPr lang="pl-PL" sz="1800" dirty="0">
                          <a:solidFill>
                            <a:srgbClr val="0000CC"/>
                          </a:solidFill>
                        </a:rPr>
                        <a:t> </a:t>
                      </a:r>
                      <a14:m>
                        <m:oMath xmlns:m="http://schemas.openxmlformats.org/officeDocument/2006/math">
                          <m:sSub>
                            <m:sSubPr>
                              <m:ctrlPr>
                                <a:rPr lang="pl-PL" sz="1800" i="1">
                                  <a:solidFill>
                                    <a:srgbClr val="0000CC"/>
                                  </a:solidFill>
                                  <a:latin typeface="Cambria Math" panose="02040503050406030204" pitchFamily="18" charset="0"/>
                                </a:rPr>
                              </m:ctrlPr>
                            </m:sSubPr>
                            <m:e>
                              <m:r>
                                <a:rPr lang="pl-PL" sz="1800" b="0" i="1" smtClean="0">
                                  <a:solidFill>
                                    <a:srgbClr val="0000CC"/>
                                  </a:solidFill>
                                  <a:latin typeface="Cambria Math" panose="02040503050406030204" pitchFamily="18" charset="0"/>
                                </a:rPr>
                                <m:t>  </m:t>
                              </m:r>
                              <m:r>
                                <a:rPr lang="pl-PL" sz="1800" b="0" i="1" smtClean="0">
                                  <a:solidFill>
                                    <a:srgbClr val="0000CC"/>
                                  </a:solidFill>
                                  <a:latin typeface="Cambria Math" panose="02040503050406030204" pitchFamily="18" charset="0"/>
                                </a:rPr>
                                <m:t>𝑔</m:t>
                              </m:r>
                            </m:e>
                            <m:sub>
                              <m:r>
                                <a:rPr lang="pl-PL" sz="1800" b="0" i="1" smtClean="0">
                                  <a:solidFill>
                                    <a:srgbClr val="0000CC"/>
                                  </a:solidFill>
                                  <a:latin typeface="Cambria Math" panose="02040503050406030204" pitchFamily="18" charset="0"/>
                                  <a:ea typeface="Cambria Math" panose="02040503050406030204" pitchFamily="18" charset="0"/>
                                </a:rPr>
                                <m:t>𝑛</m:t>
                              </m:r>
                            </m:sub>
                          </m:sSub>
                        </m:oMath>
                      </a14:m>
                      <a:endParaRPr lang="en-US" sz="1800" dirty="0">
                        <a:solidFill>
                          <a:srgbClr val="0000CC"/>
                        </a:solidFill>
                      </a:endParaRPr>
                    </a:p>
                  </p:txBody>
                </p:sp>
              </mc:Choice>
              <mc:Fallback xmlns="">
                <p:sp>
                  <p:nvSpPr>
                    <p:cNvPr id="10" name="pole tekstowe 9">
                      <a:extLst>
                        <a:ext uri="{FF2B5EF4-FFF2-40B4-BE49-F238E27FC236}">
                          <a16:creationId xmlns:a16="http://schemas.microsoft.com/office/drawing/2014/main" id="{96050D8F-8C79-7542-3B71-C45FD8B5E38D}"/>
                        </a:ext>
                      </a:extLst>
                    </p:cNvPr>
                    <p:cNvSpPr txBox="1">
                      <a:spLocks noRot="1" noChangeAspect="1" noMove="1" noResize="1" noEditPoints="1" noAdjustHandles="1" noChangeArrowheads="1" noChangeShapeType="1" noTextEdit="1"/>
                    </p:cNvSpPr>
                    <p:nvPr/>
                  </p:nvSpPr>
                  <p:spPr>
                    <a:xfrm>
                      <a:off x="1457914" y="2676073"/>
                      <a:ext cx="629786" cy="1327864"/>
                    </a:xfrm>
                    <a:prstGeom prst="rect">
                      <a:avLst/>
                    </a:prstGeom>
                    <a:blipFill>
                      <a:blip r:embed="rId8"/>
                      <a:stretch>
                        <a:fillRect l="-1923" b="-9677"/>
                      </a:stretch>
                    </a:blipFill>
                  </p:spPr>
                  <p:txBody>
                    <a:bodyPr/>
                    <a:lstStyle/>
                    <a:p>
                      <a:r>
                        <a:rPr lang="en-US">
                          <a:noFill/>
                        </a:rPr>
                        <a:t> </a:t>
                      </a:r>
                    </a:p>
                  </p:txBody>
                </p:sp>
              </mc:Fallback>
            </mc:AlternateContent>
            <p:cxnSp>
              <p:nvCxnSpPr>
                <p:cNvPr id="13" name="Łącznik prosty 12">
                  <a:extLst>
                    <a:ext uri="{FF2B5EF4-FFF2-40B4-BE49-F238E27FC236}">
                      <a16:creationId xmlns="" xmlns:a16="http://schemas.microsoft.com/office/drawing/2014/main" id="{78ACF327-CDD3-699C-7F59-F966CCF73C3B}"/>
                    </a:ext>
                  </a:extLst>
                </p:cNvPr>
                <p:cNvCxnSpPr/>
                <p:nvPr/>
              </p:nvCxnSpPr>
              <p:spPr>
                <a:xfrm>
                  <a:off x="3046586" y="2574240"/>
                  <a:ext cx="0" cy="151683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Łącznik prosty 13">
                  <a:extLst>
                    <a:ext uri="{FF2B5EF4-FFF2-40B4-BE49-F238E27FC236}">
                      <a16:creationId xmlns="" xmlns:a16="http://schemas.microsoft.com/office/drawing/2014/main" id="{9D34611A-466B-1D38-7470-986759337A7B}"/>
                    </a:ext>
                  </a:extLst>
                </p:cNvPr>
                <p:cNvCxnSpPr/>
                <p:nvPr/>
              </p:nvCxnSpPr>
              <p:spPr>
                <a:xfrm flipV="1">
                  <a:off x="2056329" y="3396605"/>
                  <a:ext cx="1854353" cy="6087"/>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Nawias klamrowy otwierający 20">
                  <a:extLst>
                    <a:ext uri="{FF2B5EF4-FFF2-40B4-BE49-F238E27FC236}">
                      <a16:creationId xmlns="" xmlns:a16="http://schemas.microsoft.com/office/drawing/2014/main" id="{8353AA8D-B31F-D86E-904A-F571A224EFDC}"/>
                    </a:ext>
                  </a:extLst>
                </p:cNvPr>
                <p:cNvSpPr/>
                <p:nvPr/>
              </p:nvSpPr>
              <p:spPr>
                <a:xfrm>
                  <a:off x="1145242" y="2585528"/>
                  <a:ext cx="322946" cy="150754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Nawias klamrowy otwierający 25">
                  <a:extLst>
                    <a:ext uri="{FF2B5EF4-FFF2-40B4-BE49-F238E27FC236}">
                      <a16:creationId xmlns="" xmlns:a16="http://schemas.microsoft.com/office/drawing/2014/main" id="{F23E6019-B742-12A0-3EAE-8081AD81E26C}"/>
                    </a:ext>
                  </a:extLst>
                </p:cNvPr>
                <p:cNvSpPr/>
                <p:nvPr/>
              </p:nvSpPr>
              <p:spPr>
                <a:xfrm rot="5400000">
                  <a:off x="2949000" y="1093142"/>
                  <a:ext cx="358941" cy="177339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Prostokąt 38">
                      <a:extLst>
                        <a:ext uri="{FF2B5EF4-FFF2-40B4-BE49-F238E27FC236}">
                          <a16:creationId xmlns="" xmlns:a16="http://schemas.microsoft.com/office/drawing/2014/main" id="{BD8888FC-3A57-B881-0812-FDBCBA5D65CA}"/>
                        </a:ext>
                      </a:extLst>
                    </p:cNvPr>
                    <p:cNvSpPr/>
                    <p:nvPr/>
                  </p:nvSpPr>
                  <p:spPr>
                    <a:xfrm>
                      <a:off x="3008069" y="2732980"/>
                      <a:ext cx="1748749" cy="4243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dirty="0" smtClean="0">
                                    <a:solidFill>
                                      <a:srgbClr val="0000CC"/>
                                    </a:solidFill>
                                    <a:latin typeface="Cambria Math" panose="02040503050406030204" pitchFamily="18" charset="0"/>
                                    <a:ea typeface="Cambria Math" panose="02040503050406030204" pitchFamily="18" charset="0"/>
                                  </a:rPr>
                                </m:ctrlPr>
                              </m:sSubPr>
                              <m:e>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i="1" dirty="0">
                                        <a:solidFill>
                                          <a:srgbClr val="0000CC"/>
                                        </a:solidFill>
                                        <a:latin typeface="Cambria Math" panose="02040503050406030204" pitchFamily="18" charset="0"/>
                                        <a:ea typeface="Cambria Math" panose="02040503050406030204" pitchFamily="18" charset="0"/>
                                      </a:rPr>
                                      <m:t>𝑑𝑒𝑔</m:t>
                                    </m:r>
                                  </m:e>
                                  <m:sub>
                                    <m:r>
                                      <a:rPr lang="pl-PL" sz="1800" i="1" dirty="0">
                                        <a:solidFill>
                                          <a:srgbClr val="0000CC"/>
                                        </a:solidFill>
                                        <a:latin typeface="Cambria Math" panose="02040503050406030204" pitchFamily="18" charset="0"/>
                                        <a:ea typeface="Cambria Math" panose="02040503050406030204" pitchFamily="18" charset="0"/>
                                      </a:rPr>
                                      <m:t>𝑗</m:t>
                                    </m:r>
                                  </m:sub>
                                </m:sSub>
                                <m:r>
                                  <a:rPr lang="pl-PL" sz="1800" b="0" i="1" dirty="0" smtClean="0">
                                    <a:solidFill>
                                      <a:srgbClr val="0000CC"/>
                                    </a:solidFill>
                                    <a:latin typeface="Cambria Math" panose="02040503050406030204" pitchFamily="18" charset="0"/>
                                    <a:ea typeface="Cambria Math" panose="02040503050406030204" pitchFamily="18" charset="0"/>
                                  </a:rPr>
                                  <m:t>: </m:t>
                                </m:r>
                                <m:r>
                                  <a:rPr lang="pl-PL" sz="1800" i="1" dirty="0">
                                    <a:solidFill>
                                      <a:srgbClr val="0000CC"/>
                                    </a:solidFill>
                                    <a:latin typeface="Cambria Math" panose="02040503050406030204" pitchFamily="18" charset="0"/>
                                    <a:ea typeface="Cambria Math" panose="02040503050406030204" pitchFamily="18" charset="0"/>
                                  </a:rPr>
                                  <m:t>𝑔</m:t>
                                </m:r>
                              </m:e>
                              <m:sub>
                                <m:r>
                                  <a:rPr lang="pl-PL" sz="1800" i="1" dirty="0">
                                    <a:solidFill>
                                      <a:srgbClr val="0000CC"/>
                                    </a:solidFill>
                                    <a:latin typeface="Cambria Math" panose="02040503050406030204" pitchFamily="18" charset="0"/>
                                    <a:ea typeface="Cambria Math" panose="02040503050406030204" pitchFamily="18" charset="0"/>
                                  </a:rPr>
                                  <m:t>𝑖</m:t>
                                </m:r>
                              </m:sub>
                            </m:sSub>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i="1" dirty="0">
                                    <a:solidFill>
                                      <a:srgbClr val="0000CC"/>
                                    </a:solidFill>
                                    <a:latin typeface="Cambria Math" panose="02040503050406030204" pitchFamily="18" charset="0"/>
                                    <a:ea typeface="Cambria Math" panose="02040503050406030204" pitchFamily="18" charset="0"/>
                                  </a:rPr>
                                  <m:t>⊩</m:t>
                                </m:r>
                              </m:e>
                              <m:sub>
                                <m:sSub>
                                  <m:sSubPr>
                                    <m:ctrlPr>
                                      <a:rPr lang="pl-PL" sz="1800" i="1" dirty="0">
                                        <a:solidFill>
                                          <a:srgbClr val="0000CC"/>
                                        </a:solidFill>
                                        <a:latin typeface="Cambria Math" panose="02040503050406030204" pitchFamily="18" charset="0"/>
                                        <a:ea typeface="Cambria Math" panose="02040503050406030204" pitchFamily="18" charset="0"/>
                                      </a:rPr>
                                    </m:ctrlPr>
                                  </m:sSubPr>
                                  <m:e>
                                    <m:r>
                                      <a:rPr lang="pl-PL" sz="1800" i="1" dirty="0">
                                        <a:solidFill>
                                          <a:srgbClr val="0000CC"/>
                                        </a:solidFill>
                                        <a:latin typeface="Cambria Math" panose="02040503050406030204" pitchFamily="18" charset="0"/>
                                        <a:ea typeface="Cambria Math" panose="02040503050406030204" pitchFamily="18" charset="0"/>
                                      </a:rPr>
                                      <m:t>𝑑𝑒𝑔</m:t>
                                    </m:r>
                                  </m:e>
                                  <m:sub>
                                    <m:r>
                                      <a:rPr lang="pl-PL" sz="1800" i="1" dirty="0">
                                        <a:solidFill>
                                          <a:srgbClr val="0000CC"/>
                                        </a:solidFill>
                                        <a:latin typeface="Cambria Math" panose="02040503050406030204" pitchFamily="18" charset="0"/>
                                        <a:ea typeface="Cambria Math" panose="02040503050406030204" pitchFamily="18" charset="0"/>
                                      </a:rPr>
                                      <m:t>𝑗</m:t>
                                    </m:r>
                                  </m:sub>
                                </m:sSub>
                              </m:sub>
                            </m:sSub>
                            <m:sSub>
                              <m:sSubPr>
                                <m:ctrlPr>
                                  <a:rPr lang="pl-PL"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𝛼</m:t>
                                </m:r>
                              </m:e>
                              <m:sub>
                                <m:r>
                                  <a:rPr lang="pl-PL" sz="1800" i="1">
                                    <a:solidFill>
                                      <a:srgbClr val="0000CC"/>
                                    </a:solidFill>
                                    <a:latin typeface="Cambria Math" panose="02040503050406030204" pitchFamily="18" charset="0"/>
                                  </a:rPr>
                                  <m:t>𝑗</m:t>
                                </m:r>
                              </m:sub>
                            </m:sSub>
                          </m:oMath>
                        </m:oMathPara>
                      </a14:m>
                      <a:endParaRPr lang="en-US" sz="1800" dirty="0"/>
                    </a:p>
                  </p:txBody>
                </p:sp>
              </mc:Choice>
              <mc:Fallback xmlns="">
                <p:sp>
                  <p:nvSpPr>
                    <p:cNvPr id="39" name="Prostokąt 38">
                      <a:extLst>
                        <a:ext uri="{FF2B5EF4-FFF2-40B4-BE49-F238E27FC236}">
                          <a16:creationId xmlns:a16="http://schemas.microsoft.com/office/drawing/2014/main" xmlns="" xmlns:a14="http://schemas.microsoft.com/office/drawing/2010/main" id="{BD8888FC-3A57-B881-0812-FDBCBA5D65CA}"/>
                        </a:ext>
                      </a:extLst>
                    </p:cNvPr>
                    <p:cNvSpPr>
                      <a:spLocks noRot="1" noChangeAspect="1" noMove="1" noResize="1" noEditPoints="1" noAdjustHandles="1" noChangeArrowheads="1" noChangeShapeType="1" noTextEdit="1"/>
                    </p:cNvSpPr>
                    <p:nvPr/>
                  </p:nvSpPr>
                  <p:spPr>
                    <a:xfrm>
                      <a:off x="3008069" y="2732980"/>
                      <a:ext cx="1748749" cy="424347"/>
                    </a:xfrm>
                    <a:prstGeom prst="rect">
                      <a:avLst/>
                    </a:prstGeom>
                    <a:blipFill rotWithShape="0">
                      <a:blip r:embed="rId9"/>
                      <a:stretch>
                        <a:fillRect l="-1045" r="-7666" b="-5714"/>
                      </a:stretch>
                    </a:blipFill>
                  </p:spPr>
                  <p:txBody>
                    <a:bodyPr/>
                    <a:lstStyle/>
                    <a:p>
                      <a:r>
                        <a:rPr lang="en-US">
                          <a:noFill/>
                        </a:rPr>
                        <a:t> </a:t>
                      </a:r>
                    </a:p>
                  </p:txBody>
                </p:sp>
              </mc:Fallback>
            </mc:AlternateContent>
            <p:cxnSp>
              <p:nvCxnSpPr>
                <p:cNvPr id="46" name="Łącznik prosty ze strzałką 45">
                  <a:extLst>
                    <a:ext uri="{FF2B5EF4-FFF2-40B4-BE49-F238E27FC236}">
                      <a16:creationId xmlns="" xmlns:a16="http://schemas.microsoft.com/office/drawing/2014/main" id="{C8BF011B-8408-C155-0FF9-D141EC7BAC1F}"/>
                    </a:ext>
                  </a:extLst>
                </p:cNvPr>
                <p:cNvCxnSpPr>
                  <a:cxnSpLocks/>
                </p:cNvCxnSpPr>
                <p:nvPr/>
              </p:nvCxnSpPr>
              <p:spPr>
                <a:xfrm flipH="1">
                  <a:off x="3065087" y="3105250"/>
                  <a:ext cx="190430" cy="2642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52">
                  <a:extLst>
                    <a:ext uri="{FF2B5EF4-FFF2-40B4-BE49-F238E27FC236}">
                      <a16:creationId xmlns="" xmlns:a16="http://schemas.microsoft.com/office/drawing/2014/main" id="{A754D36E-5985-053A-E848-B178A7C5BB53}"/>
                    </a:ext>
                  </a:extLst>
                </p:cNvPr>
                <p:cNvCxnSpPr>
                  <a:cxnSpLocks/>
                </p:cNvCxnSpPr>
                <p:nvPr/>
              </p:nvCxnSpPr>
              <p:spPr>
                <a:xfrm>
                  <a:off x="1449198" y="2555596"/>
                  <a:ext cx="3415822" cy="141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Prostokąt 66">
                <a:extLst>
                  <a:ext uri="{FF2B5EF4-FFF2-40B4-BE49-F238E27FC236}">
                    <a16:creationId xmlns="" xmlns:a16="http://schemas.microsoft.com/office/drawing/2014/main" id="{94F854AA-8982-7486-7969-96FFF0B7BBF2}"/>
                  </a:ext>
                </a:extLst>
              </p:cNvPr>
              <p:cNvSpPr/>
              <p:nvPr/>
            </p:nvSpPr>
            <p:spPr>
              <a:xfrm>
                <a:off x="1468188" y="2166965"/>
                <a:ext cx="3396832" cy="2083217"/>
              </a:xfrm>
              <a:prstGeom prst="rect">
                <a:avLst/>
              </a:prstGeom>
              <a:solidFill>
                <a:srgbClr val="66FF66">
                  <a:alpha val="2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 </a:t>
                </a:r>
                <a:endParaRPr lang="en-US" dirty="0"/>
              </a:p>
            </p:txBody>
          </p:sp>
        </p:grpSp>
      </p:grpSp>
      <p:sp>
        <p:nvSpPr>
          <p:cNvPr id="5" name="pole tekstowe 4"/>
          <p:cNvSpPr txBox="1"/>
          <p:nvPr/>
        </p:nvSpPr>
        <p:spPr>
          <a:xfrm>
            <a:off x="5320099" y="2687217"/>
            <a:ext cx="3223324" cy="646331"/>
          </a:xfrm>
          <a:prstGeom prst="rect">
            <a:avLst/>
          </a:prstGeom>
          <a:noFill/>
        </p:spPr>
        <p:txBody>
          <a:bodyPr wrap="square" rtlCol="0">
            <a:spAutoFit/>
          </a:bodyPr>
          <a:lstStyle/>
          <a:p>
            <a:r>
              <a:rPr lang="pl-PL" sz="1800" dirty="0">
                <a:solidFill>
                  <a:srgbClr val="0000CC"/>
                </a:solidFill>
                <a:latin typeface="Cambria Math" panose="02040503050406030204" pitchFamily="18" charset="0"/>
                <a:ea typeface="Cambria Math" panose="02040503050406030204" pitchFamily="18" charset="0"/>
              </a:rPr>
              <a:t>(</a:t>
            </a:r>
            <a:r>
              <a:rPr lang="en-US" sz="1800" i="1" dirty="0">
                <a:solidFill>
                  <a:srgbClr val="0000CC"/>
                </a:solidFill>
                <a:latin typeface="Cambria Math" panose="02040503050406030204" pitchFamily="18" charset="0"/>
                <a:ea typeface="Cambria Math" panose="02040503050406030204" pitchFamily="18" charset="0"/>
              </a:rPr>
              <a:t>sentences or more compound texts </a:t>
            </a:r>
            <a:r>
              <a:rPr lang="pl-PL" sz="1800" i="1" dirty="0">
                <a:solidFill>
                  <a:srgbClr val="0000CC"/>
                </a:solidFill>
                <a:latin typeface="Cambria Math" panose="02040503050406030204" pitchFamily="18" charset="0"/>
                <a:ea typeface="Cambria Math" panose="02040503050406030204" pitchFamily="18" charset="0"/>
              </a:rPr>
              <a:t>from L</a:t>
            </a:r>
            <a:r>
              <a:rPr lang="en-US" sz="1800" dirty="0">
                <a:solidFill>
                  <a:srgbClr val="0000CC"/>
                </a:solidFill>
                <a:latin typeface="Cambria Math" panose="02040503050406030204" pitchFamily="18" charset="0"/>
                <a:ea typeface="Cambria Math" panose="02040503050406030204" pitchFamily="18" charset="0"/>
              </a:rPr>
              <a:t>)</a:t>
            </a:r>
            <a:endParaRPr lang="en-US" sz="1800" dirty="0"/>
          </a:p>
        </p:txBody>
      </p:sp>
    </p:spTree>
    <p:extLst>
      <p:ext uri="{BB962C8B-B14F-4D97-AF65-F5344CB8AC3E}">
        <p14:creationId xmlns:p14="http://schemas.microsoft.com/office/powerpoint/2010/main" val="22251477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B83B2B8-B15C-5248-FF77-57927E3FC56C}"/>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E929A36A-D4B5-96FD-25D1-CDF87F20892A}"/>
              </a:ext>
            </a:extLst>
          </p:cNvPr>
          <p:cNvSpPr txBox="1">
            <a:spLocks noChangeArrowheads="1"/>
          </p:cNvSpPr>
          <p:nvPr/>
        </p:nvSpPr>
        <p:spPr bwMode="auto">
          <a:xfrm>
            <a:off x="24492" y="76445"/>
            <a:ext cx="9036496" cy="10306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2400" b="1" dirty="0">
                <a:solidFill>
                  <a:srgbClr val="0000CC"/>
                </a:solidFill>
              </a:rPr>
              <a:t>DISCOVERY OF GRANULES AS COMPUTATIONAL BUILDING BLOCKS FOR COGNITION IN HIERARCHICAL LEARNING</a:t>
            </a:r>
            <a:r>
              <a:rPr lang="pl-PL" sz="2400" b="1" dirty="0">
                <a:solidFill>
                  <a:srgbClr val="0000CC"/>
                </a:solidFill>
              </a:rPr>
              <a:t>: </a:t>
            </a:r>
            <a:r>
              <a:rPr lang="en-US" sz="2400" b="1" dirty="0">
                <a:solidFill>
                  <a:srgbClr val="0000CC"/>
                </a:solidFill>
              </a:rPr>
              <a:t>EXAMPLE</a:t>
            </a:r>
            <a:endParaRPr lang="en-US" sz="2400" b="1" dirty="0">
              <a:latin typeface="+mn-lt"/>
            </a:endParaRPr>
          </a:p>
        </p:txBody>
      </p:sp>
      <p:sp>
        <p:nvSpPr>
          <p:cNvPr id="2" name="Symbol zastępczy numeru slajdu 1">
            <a:extLst>
              <a:ext uri="{FF2B5EF4-FFF2-40B4-BE49-F238E27FC236}">
                <a16:creationId xmlns="" xmlns:a16="http://schemas.microsoft.com/office/drawing/2014/main" id="{877196C5-E5EC-99BE-57B1-FF428670330B}"/>
              </a:ext>
            </a:extLst>
          </p:cNvPr>
          <p:cNvSpPr>
            <a:spLocks noGrp="1"/>
          </p:cNvSpPr>
          <p:nvPr>
            <p:ph type="sldNum" sz="quarter" idx="12"/>
          </p:nvPr>
        </p:nvSpPr>
        <p:spPr>
          <a:xfrm>
            <a:off x="8633061" y="6453337"/>
            <a:ext cx="410832" cy="284521"/>
          </a:xfrm>
        </p:spPr>
        <p:txBody>
          <a:bodyPr/>
          <a:lstStyle/>
          <a:p>
            <a:pPr>
              <a:defRPr/>
            </a:pPr>
            <a:fld id="{D02E777F-298D-4C96-825C-3DC57E52C55E}" type="slidenum">
              <a:rPr lang="pl-PL" smtClean="0"/>
              <a:pPr>
                <a:defRPr/>
              </a:pPr>
              <a:t>98</a:t>
            </a:fld>
            <a:endParaRPr lang="pl-PL" dirty="0"/>
          </a:p>
        </p:txBody>
      </p:sp>
      <mc:AlternateContent xmlns:mc="http://schemas.openxmlformats.org/markup-compatibility/2006" xmlns:a14="http://schemas.microsoft.com/office/drawing/2010/main">
        <mc:Choice Requires="a14">
          <p:sp>
            <p:nvSpPr>
              <p:cNvPr id="24" name="pole tekstowe 23">
                <a:extLst>
                  <a:ext uri="{FF2B5EF4-FFF2-40B4-BE49-F238E27FC236}">
                    <a16:creationId xmlns="" xmlns:a16="http://schemas.microsoft.com/office/drawing/2014/main" id="{BA298443-3C95-BC1E-80EB-22A44B9597BF}"/>
                  </a:ext>
                </a:extLst>
              </p:cNvPr>
              <p:cNvSpPr txBox="1"/>
              <p:nvPr/>
            </p:nvSpPr>
            <p:spPr>
              <a:xfrm>
                <a:off x="114901" y="2718203"/>
                <a:ext cx="8928992" cy="1291892"/>
              </a:xfrm>
              <a:prstGeom prst="rect">
                <a:avLst/>
              </a:prstGeom>
              <a:noFill/>
            </p:spPr>
            <p:txBody>
              <a:bodyPr wrap="square" lIns="0" tIns="0" rIns="0" bIns="0" rtlCol="0">
                <a:spAutoFit/>
              </a:bodyPr>
              <a:lstStyle/>
              <a:p>
                <a:pPr algn="ctr"/>
                <a:r>
                  <a:rPr lang="pl-PL" sz="2000" dirty="0">
                    <a:solidFill>
                      <a:srgbClr val="0000CC"/>
                    </a:solidFill>
                    <a:latin typeface="Cambria Math" panose="02040503050406030204" pitchFamily="18" charset="0"/>
                    <a:ea typeface="Cambria Math" panose="02040503050406030204" pitchFamily="18" charset="0"/>
                  </a:rPr>
                  <a:t>Optimizing the </a:t>
                </a:r>
                <a:r>
                  <a:rPr lang="en-US" sz="2000" dirty="0">
                    <a:solidFill>
                      <a:srgbClr val="0000CC"/>
                    </a:solidFill>
                    <a:latin typeface="Cambria Math" panose="02040503050406030204" pitchFamily="18" charset="0"/>
                    <a:ea typeface="Cambria Math" panose="02040503050406030204" pitchFamily="18" charset="0"/>
                  </a:rPr>
                  <a:t>balance between the description length measured </a:t>
                </a:r>
                <a:r>
                  <a:rPr lang="pl-PL" sz="2000" dirty="0">
                    <a:solidFill>
                      <a:srgbClr val="0000CC"/>
                    </a:solidFill>
                    <a:latin typeface="Cambria Math" panose="02040503050406030204" pitchFamily="18" charset="0"/>
                    <a:ea typeface="Cambria Math" panose="02040503050406030204" pitchFamily="18" charset="0"/>
                  </a:rPr>
                  <a:t>by </a:t>
                </a:r>
                <a14:m>
                  <m:oMath xmlns:m="http://schemas.openxmlformats.org/officeDocument/2006/math">
                    <m:d>
                      <m:dPr>
                        <m:begChr m:val="|"/>
                        <m:endChr m:val="|"/>
                        <m:ctrlPr>
                          <a:rPr lang="en-US" sz="2000" i="1">
                            <a:solidFill>
                              <a:srgbClr val="0000CC"/>
                            </a:solidFill>
                            <a:latin typeface="Cambria Math" panose="02040503050406030204" pitchFamily="18" charset="0"/>
                            <a:ea typeface="Cambria Math" panose="02040503050406030204" pitchFamily="18" charset="0"/>
                          </a:rPr>
                        </m:ctrlPr>
                      </m:dPr>
                      <m:e>
                        <m:r>
                          <a:rPr lang="pl-PL" sz="2000" b="0" i="1" smtClean="0">
                            <a:solidFill>
                              <a:srgbClr val="0000CC"/>
                            </a:solidFill>
                            <a:latin typeface="Cambria Math" panose="02040503050406030204" pitchFamily="18" charset="0"/>
                            <a:ea typeface="Cambria Math" panose="02040503050406030204" pitchFamily="18" charset="0"/>
                          </a:rPr>
                          <m:t>𝐵</m:t>
                        </m:r>
                      </m:e>
                    </m:d>
                  </m:oMath>
                </a14:m>
                <a:r>
                  <a:rPr lang="pl-PL" sz="2000" dirty="0">
                    <a:solidFill>
                      <a:srgbClr val="0000CC"/>
                    </a:solidFill>
                    <a:latin typeface="Cambria Math" panose="02040503050406030204" pitchFamily="18" charset="0"/>
                    <a:ea typeface="Cambria Math" panose="02040503050406030204" pitchFamily="18" charset="0"/>
                  </a:rPr>
                  <a:t> (</a:t>
                </a:r>
                <a:r>
                  <a:rPr lang="en-US" sz="2000" dirty="0">
                    <a:solidFill>
                      <a:srgbClr val="0000CC"/>
                    </a:solidFill>
                    <a:latin typeface="Cambria Math" panose="02040503050406030204" pitchFamily="18" charset="0"/>
                    <a:ea typeface="Cambria Math" panose="02040503050406030204" pitchFamily="18" charset="0"/>
                  </a:rPr>
                  <a:t>where </a:t>
                </a:r>
                <a14:m>
                  <m:oMath xmlns:m="http://schemas.openxmlformats.org/officeDocument/2006/math">
                    <m:r>
                      <a:rPr lang="pl-PL" sz="2000" b="0" i="1" smtClean="0">
                        <a:solidFill>
                          <a:srgbClr val="0000CC"/>
                        </a:solidFill>
                        <a:latin typeface="Cambria Math" panose="02040503050406030204" pitchFamily="18" charset="0"/>
                        <a:ea typeface="Cambria Math" panose="02040503050406030204" pitchFamily="18" charset="0"/>
                      </a:rPr>
                      <m:t>𝐵</m:t>
                    </m:r>
                    <m:r>
                      <a:rPr lang="pl-PL" sz="2000" b="0" i="1" smtClean="0">
                        <a:solidFill>
                          <a:srgbClr val="0000CC"/>
                        </a:solidFill>
                        <a:latin typeface="Cambria Math" panose="02040503050406030204" pitchFamily="18" charset="0"/>
                        <a:ea typeface="Cambria Math" panose="02040503050406030204" pitchFamily="18" charset="0"/>
                      </a:rPr>
                      <m:t>⊆{1,…,</m:t>
                    </m:r>
                    <m:r>
                      <a:rPr lang="pl-PL" sz="2000" b="0" i="1" smtClean="0">
                        <a:solidFill>
                          <a:srgbClr val="0000CC"/>
                        </a:solidFill>
                        <a:latin typeface="Cambria Math" panose="02040503050406030204" pitchFamily="18" charset="0"/>
                        <a:ea typeface="Cambria Math" panose="02040503050406030204" pitchFamily="18" charset="0"/>
                      </a:rPr>
                      <m:t>𝑛</m:t>
                    </m:r>
                    <m:r>
                      <a:rPr lang="pl-PL" sz="2000" b="0" i="1" smtClean="0">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latin typeface="Cambria Math" panose="02040503050406030204" pitchFamily="18" charset="0"/>
                    <a:ea typeface="Cambria Math" panose="02040503050406030204" pitchFamily="18" charset="0"/>
                  </a:rPr>
                  <a:t> ) and the </a:t>
                </a:r>
                <a:r>
                  <a:rPr lang="en-US" sz="2000" dirty="0">
                    <a:solidFill>
                      <a:srgbClr val="0000CC"/>
                    </a:solidFill>
                    <a:latin typeface="Cambria Math" panose="02040503050406030204" pitchFamily="18" charset="0"/>
                    <a:ea typeface="Cambria Math" panose="02040503050406030204" pitchFamily="18" charset="0"/>
                  </a:rPr>
                  <a:t>purity of labeling of granules </a:t>
                </a:r>
                <a:r>
                  <a:rPr lang="pl-PL" sz="2000" dirty="0">
                    <a:solidFill>
                      <a:srgbClr val="0000CC"/>
                    </a:solidFill>
                    <a:latin typeface="Cambria Math" panose="02040503050406030204" pitchFamily="18" charset="0"/>
                    <a:ea typeface="Cambria Math" panose="02040503050406030204" pitchFamily="18" charset="0"/>
                  </a:rPr>
                  <a:t>from </a:t>
                </a:r>
                <a:r>
                  <a:rPr lang="pl-PL" sz="2000" i="1" dirty="0">
                    <a:solidFill>
                      <a:srgbClr val="0000CC"/>
                    </a:solidFill>
                    <a:latin typeface="Cambria Math" panose="02040503050406030204" pitchFamily="18" charset="0"/>
                    <a:ea typeface="Cambria Math" panose="02040503050406030204" pitchFamily="18" charset="0"/>
                  </a:rPr>
                  <a:t>X</a:t>
                </a:r>
                <a:r>
                  <a:rPr lang="pl-PL" sz="2000" dirty="0">
                    <a:solidFill>
                      <a:srgbClr val="0000CC"/>
                    </a:solidFill>
                    <a:latin typeface="Cambria Math" panose="02040503050406030204" pitchFamily="18" charset="0"/>
                    <a:ea typeface="Cambria Math" panose="02040503050406030204" pitchFamily="18" charset="0"/>
                  </a:rPr>
                  <a:t>=</a:t>
                </a:r>
                <a14:m>
                  <m:oMath xmlns:m="http://schemas.openxmlformats.org/officeDocument/2006/math">
                    <m:nary>
                      <m:naryPr>
                        <m:chr m:val="⋂"/>
                        <m:supHide m:val="on"/>
                        <m:ctrlPr>
                          <a:rPr lang="en-US" sz="2000" i="1">
                            <a:solidFill>
                              <a:srgbClr val="0000CC"/>
                            </a:solidFill>
                            <a:latin typeface="Cambria Math" panose="02040503050406030204" pitchFamily="18" charset="0"/>
                            <a:ea typeface="Cambria Math" panose="02040503050406030204" pitchFamily="18" charset="0"/>
                          </a:rPr>
                        </m:ctrlPr>
                      </m:naryPr>
                      <m:sub>
                        <m:r>
                          <m:rPr>
                            <m:brk m:alnAt="7"/>
                          </m:rPr>
                          <a:rPr lang="pl-PL" sz="2000" b="0" i="1" smtClean="0">
                            <a:solidFill>
                              <a:srgbClr val="0000CC"/>
                            </a:solidFill>
                            <a:latin typeface="Cambria Math" panose="02040503050406030204" pitchFamily="18" charset="0"/>
                            <a:ea typeface="Cambria Math" panose="02040503050406030204" pitchFamily="18" charset="0"/>
                          </a:rPr>
                          <m:t>𝑗</m:t>
                        </m:r>
                        <m:r>
                          <a:rPr lang="pl-PL" sz="2000" b="0" i="1" smtClean="0">
                            <a:solidFill>
                              <a:srgbClr val="0000CC"/>
                            </a:solidFill>
                            <a:latin typeface="Cambria Math" panose="02040503050406030204" pitchFamily="18" charset="0"/>
                            <a:ea typeface="Cambria Math" panose="02040503050406030204" pitchFamily="18" charset="0"/>
                          </a:rPr>
                          <m:t>𝜖</m:t>
                        </m:r>
                        <m:r>
                          <a:rPr lang="pl-PL" sz="2000" b="0" i="1" smtClean="0">
                            <a:solidFill>
                              <a:srgbClr val="0000CC"/>
                            </a:solidFill>
                            <a:latin typeface="Cambria Math" panose="02040503050406030204" pitchFamily="18" charset="0"/>
                            <a:ea typeface="Cambria Math" panose="02040503050406030204" pitchFamily="18" charset="0"/>
                          </a:rPr>
                          <m:t>𝐵</m:t>
                        </m:r>
                      </m:sub>
                      <m:sup/>
                      <m:e>
                        <m:r>
                          <m:rPr>
                            <m:nor/>
                          </m:rPr>
                          <a:rPr lang="en-US" sz="2000" dirty="0">
                            <a:solidFill>
                              <a:srgbClr val="0000CC"/>
                            </a:solidFill>
                            <a:latin typeface="Cambria Math" panose="02040503050406030204" pitchFamily="18" charset="0"/>
                            <a:ea typeface="Cambria Math" panose="02040503050406030204" pitchFamily="18" charset="0"/>
                          </a:rPr>
                          <m:t>{</m:t>
                        </m:r>
                        <m:r>
                          <m:rPr>
                            <m:nor/>
                          </m:rPr>
                          <a:rPr lang="en-US" sz="2000" i="1" dirty="0">
                            <a:solidFill>
                              <a:srgbClr val="0000CC"/>
                            </a:solidFill>
                            <a:latin typeface="Cambria Math" panose="02040503050406030204" pitchFamily="18" charset="0"/>
                            <a:ea typeface="Cambria Math" panose="02040503050406030204" pitchFamily="18" charset="0"/>
                          </a:rPr>
                          <m:t>g</m:t>
                        </m:r>
                        <m:r>
                          <a:rPr lang="en-US" sz="2000" i="1">
                            <a:solidFill>
                              <a:srgbClr val="0000CC"/>
                            </a:solidFill>
                            <a:latin typeface="Cambria Math" panose="02040503050406030204" pitchFamily="18" charset="0"/>
                            <a:ea typeface="Cambria Math" panose="02040503050406030204" pitchFamily="18" charset="0"/>
                          </a:rPr>
                          <m:t> </m:t>
                        </m:r>
                        <m:r>
                          <m:rPr>
                            <m:sty m:val="p"/>
                          </m:rPr>
                          <a:rPr lang="en-US" sz="2000">
                            <a:solidFill>
                              <a:srgbClr val="0000CC"/>
                            </a:solidFill>
                            <a:latin typeface="Cambria Math" panose="02040503050406030204" pitchFamily="18" charset="0"/>
                            <a:ea typeface="Cambria Math" panose="02040503050406030204" pitchFamily="18" charset="0"/>
                          </a:rPr>
                          <m:t>ϵ</m:t>
                        </m:r>
                        <m:r>
                          <a:rPr lang="en-US" sz="2000" i="1">
                            <a:solidFill>
                              <a:srgbClr val="0000CC"/>
                            </a:solidFill>
                            <a:latin typeface="Cambria Math" panose="02040503050406030204" pitchFamily="18" charset="0"/>
                            <a:ea typeface="Cambria Math" panose="02040503050406030204" pitchFamily="18" charset="0"/>
                          </a:rPr>
                          <m:t>𝑈</m:t>
                        </m:r>
                        <m:r>
                          <a:rPr lang="en-US" sz="2000">
                            <a:solidFill>
                              <a:srgbClr val="0000CC"/>
                            </a:solidFill>
                            <a:latin typeface="Cambria Math" panose="02040503050406030204" pitchFamily="18" charset="0"/>
                            <a:ea typeface="Cambria Math" panose="02040503050406030204" pitchFamily="18" charset="0"/>
                          </a:rPr>
                          <m:t>:</m:t>
                        </m:r>
                        <m:r>
                          <a:rPr lang="en-US" sz="2000" i="1">
                            <a:solidFill>
                              <a:srgbClr val="0000CC"/>
                            </a:solidFill>
                            <a:latin typeface="Cambria Math" panose="02040503050406030204" pitchFamily="18" charset="0"/>
                            <a:ea typeface="Cambria Math" panose="02040503050406030204" pitchFamily="18" charset="0"/>
                          </a:rPr>
                          <m:t>𝑔</m:t>
                        </m:r>
                        <m:sSub>
                          <m:sSubPr>
                            <m:ctrlPr>
                              <a:rPr lang="en-US" sz="2000" i="1">
                                <a:solidFill>
                                  <a:srgbClr val="0000CC"/>
                                </a:solidFill>
                                <a:latin typeface="Cambria Math" panose="02040503050406030204" pitchFamily="18" charset="0"/>
                                <a:ea typeface="Cambria Math" panose="02040503050406030204" pitchFamily="18" charset="0"/>
                              </a:rPr>
                            </m:ctrlPr>
                          </m:sSubPr>
                          <m:e>
                            <m:r>
                              <a:rPr lang="en-US" sz="2000" i="1">
                                <a:solidFill>
                                  <a:srgbClr val="0000CC"/>
                                </a:solidFill>
                                <a:latin typeface="Cambria Math" panose="02040503050406030204" pitchFamily="18" charset="0"/>
                                <a:ea typeface="Cambria Math" panose="02040503050406030204" pitchFamily="18" charset="0"/>
                              </a:rPr>
                              <m:t>⊩</m:t>
                            </m:r>
                          </m:e>
                          <m:sub>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𝑑𝑒𝑔</m:t>
                                </m:r>
                              </m:e>
                              <m:sub>
                                <m:r>
                                  <a:rPr lang="pl-PL" sz="2000" i="1">
                                    <a:solidFill>
                                      <a:srgbClr val="0000CC"/>
                                    </a:solidFill>
                                    <a:latin typeface="Cambria Math" panose="02040503050406030204" pitchFamily="18" charset="0"/>
                                    <a:ea typeface="Cambria Math" panose="02040503050406030204" pitchFamily="18" charset="0"/>
                                  </a:rPr>
                                  <m:t>𝑗</m:t>
                                </m:r>
                              </m:sub>
                            </m:sSub>
                          </m:sub>
                        </m:sSub>
                        <m:sSub>
                          <m:sSubPr>
                            <m:ctrlPr>
                              <a:rPr lang="en-US" sz="2000" i="1">
                                <a:solidFill>
                                  <a:srgbClr val="0000CC"/>
                                </a:solidFill>
                                <a:latin typeface="Cambria Math" panose="02040503050406030204" pitchFamily="18" charset="0"/>
                                <a:ea typeface="Cambria Math" panose="02040503050406030204" pitchFamily="18" charset="0"/>
                              </a:rPr>
                            </m:ctrlPr>
                          </m:sSubPr>
                          <m:e>
                            <m:r>
                              <a:rPr lang="en-US" sz="2000" i="1">
                                <a:solidFill>
                                  <a:srgbClr val="0000CC"/>
                                </a:solidFill>
                                <a:latin typeface="Cambria Math" panose="02040503050406030204" pitchFamily="18" charset="0"/>
                                <a:ea typeface="Cambria Math" panose="02040503050406030204" pitchFamily="18" charset="0"/>
                              </a:rPr>
                              <m:t>𝛼</m:t>
                            </m:r>
                          </m:e>
                          <m:sub>
                            <m:r>
                              <a:rPr lang="en-US" sz="2000" i="1">
                                <a:solidFill>
                                  <a:srgbClr val="0000CC"/>
                                </a:solidFill>
                                <a:latin typeface="Cambria Math" panose="02040503050406030204" pitchFamily="18" charset="0"/>
                                <a:ea typeface="Cambria Math" panose="02040503050406030204" pitchFamily="18" charset="0"/>
                              </a:rPr>
                              <m:t>𝑗</m:t>
                            </m:r>
                          </m:sub>
                        </m:sSub>
                        <m:r>
                          <m:rPr>
                            <m:nor/>
                          </m:rPr>
                          <a:rPr lang="en-US" sz="2000" dirty="0">
                            <a:solidFill>
                              <a:srgbClr val="0000CC"/>
                            </a:solidFill>
                            <a:latin typeface="Cambria Math" panose="02040503050406030204" pitchFamily="18" charset="0"/>
                            <a:ea typeface="Cambria Math" panose="02040503050406030204" pitchFamily="18" charset="0"/>
                          </a:rPr>
                          <m:t>}</m:t>
                        </m:r>
                      </m:e>
                    </m:nary>
                    <m:r>
                      <a:rPr lang="pl-PL" sz="2000" b="0" i="0" smtClean="0">
                        <a:solidFill>
                          <a:srgbClr val="0000CC"/>
                        </a:solidFill>
                        <a:latin typeface="Cambria Math" panose="02040503050406030204" pitchFamily="18" charset="0"/>
                        <a:ea typeface="Cambria Math" panose="02040503050406030204" pitchFamily="18" charset="0"/>
                      </a:rPr>
                      <m:t>, </m:t>
                    </m:r>
                  </m:oMath>
                </a14:m>
                <a:endParaRPr lang="pl-PL" sz="2000" b="0" i="0" dirty="0">
                  <a:solidFill>
                    <a:srgbClr val="0000CC"/>
                  </a:solidFill>
                  <a:latin typeface="Cambria Math" panose="02040503050406030204" pitchFamily="18" charset="0"/>
                  <a:ea typeface="Cambria Math" panose="02040503050406030204" pitchFamily="18" charset="0"/>
                </a:endParaRPr>
              </a:p>
              <a:p>
                <a:pPr algn="ctr"/>
                <a14:m>
                  <m:oMath xmlns:m="http://schemas.openxmlformats.org/officeDocument/2006/math">
                    <m:r>
                      <m:rPr>
                        <m:sty m:val="p"/>
                      </m:rPr>
                      <a:rPr lang="pl-PL" sz="2000" b="0" i="0" smtClean="0">
                        <a:solidFill>
                          <a:srgbClr val="0000CC"/>
                        </a:solidFill>
                        <a:latin typeface="Cambria Math" panose="02040503050406030204" pitchFamily="18" charset="0"/>
                        <a:ea typeface="Cambria Math" panose="02040503050406030204" pitchFamily="18" charset="0"/>
                      </a:rPr>
                      <m:t>under</m:t>
                    </m:r>
                    <m:r>
                      <a:rPr lang="pl-PL" sz="2000" b="0" i="0" smtClean="0">
                        <a:solidFill>
                          <a:srgbClr val="0000CC"/>
                        </a:solidFill>
                        <a:latin typeface="Cambria Math" panose="02040503050406030204" pitchFamily="18" charset="0"/>
                        <a:ea typeface="Cambria Math" panose="02040503050406030204" pitchFamily="18" charset="0"/>
                      </a:rPr>
                      <m:t> </m:t>
                    </m:r>
                    <m:r>
                      <m:rPr>
                        <m:sty m:val="p"/>
                      </m:rPr>
                      <a:rPr lang="pl-PL" sz="2000" b="0" i="0" smtClean="0">
                        <a:solidFill>
                          <a:srgbClr val="0000CC"/>
                        </a:solidFill>
                        <a:latin typeface="Cambria Math" panose="02040503050406030204" pitchFamily="18" charset="0"/>
                        <a:ea typeface="Cambria Math" panose="02040503050406030204" pitchFamily="18" charset="0"/>
                      </a:rPr>
                      <m:t>the</m:t>
                    </m:r>
                    <m:r>
                      <a:rPr lang="pl-PL" sz="2000" b="0" i="0" smtClean="0">
                        <a:solidFill>
                          <a:srgbClr val="0000CC"/>
                        </a:solidFill>
                        <a:latin typeface="Cambria Math" panose="02040503050406030204" pitchFamily="18" charset="0"/>
                        <a:ea typeface="Cambria Math" panose="02040503050406030204" pitchFamily="18" charset="0"/>
                      </a:rPr>
                      <m:t> </m:t>
                    </m:r>
                    <m:r>
                      <m:rPr>
                        <m:sty m:val="p"/>
                      </m:rPr>
                      <a:rPr lang="pl-PL" sz="2000">
                        <a:solidFill>
                          <a:srgbClr val="0000CC"/>
                        </a:solidFill>
                        <a:latin typeface="Cambria Math" panose="02040503050406030204" pitchFamily="18" charset="0"/>
                        <a:ea typeface="Cambria Math" panose="02040503050406030204" pitchFamily="18" charset="0"/>
                      </a:rPr>
                      <m:t>constraint</m:t>
                    </m:r>
                    <m:r>
                      <a:rPr lang="pl-PL" sz="2000">
                        <a:solidFill>
                          <a:srgbClr val="0000CC"/>
                        </a:solidFill>
                        <a:latin typeface="Cambria Math" panose="02040503050406030204" pitchFamily="18" charset="0"/>
                        <a:ea typeface="Cambria Math" panose="02040503050406030204" pitchFamily="18" charset="0"/>
                      </a:rPr>
                      <m:t> </m:t>
                    </m:r>
                    <m:r>
                      <m:rPr>
                        <m:sty m:val="p"/>
                      </m:rPr>
                      <a:rPr lang="pl-PL" sz="2000">
                        <a:solidFill>
                          <a:srgbClr val="0000CC"/>
                        </a:solidFill>
                        <a:latin typeface="Cambria Math" panose="02040503050406030204" pitchFamily="18" charset="0"/>
                        <a:ea typeface="Cambria Math" panose="02040503050406030204" pitchFamily="18" charset="0"/>
                      </a:rPr>
                      <m:t>that</m:t>
                    </m:r>
                    <m:r>
                      <a:rPr lang="pl-PL" sz="2000">
                        <a:solidFill>
                          <a:srgbClr val="0000CC"/>
                        </a:solidFill>
                        <a:latin typeface="Cambria Math" panose="02040503050406030204" pitchFamily="18" charset="0"/>
                        <a:ea typeface="Cambria Math" panose="02040503050406030204" pitchFamily="18" charset="0"/>
                      </a:rPr>
                      <m:t> </m:t>
                    </m:r>
                    <m:d>
                      <m:dPr>
                        <m:begChr m:val="|"/>
                        <m:endChr m:val="|"/>
                        <m:ctrlPr>
                          <a:rPr lang="en-US" sz="2000" i="1">
                            <a:solidFill>
                              <a:srgbClr val="0000CC"/>
                            </a:solidFill>
                            <a:latin typeface="Cambria Math" panose="02040503050406030204" pitchFamily="18" charset="0"/>
                            <a:ea typeface="Cambria Math" panose="02040503050406030204" pitchFamily="18" charset="0"/>
                          </a:rPr>
                        </m:ctrlPr>
                      </m:dPr>
                      <m:e>
                        <m:r>
                          <a:rPr lang="pl-PL" sz="2000" i="1">
                            <a:solidFill>
                              <a:srgbClr val="0000CC"/>
                            </a:solidFill>
                            <a:latin typeface="Cambria Math" panose="02040503050406030204" pitchFamily="18" charset="0"/>
                            <a:ea typeface="Cambria Math" panose="02040503050406030204" pitchFamily="18" charset="0"/>
                          </a:rPr>
                          <m:t>𝑋</m:t>
                        </m:r>
                      </m:e>
                    </m:d>
                  </m:oMath>
                </a14:m>
                <a:r>
                  <a:rPr lang="pl-PL" sz="2000" dirty="0">
                    <a:solidFill>
                      <a:srgbClr val="0000CC"/>
                    </a:solidFill>
                    <a:latin typeface="Cambria Math" panose="02040503050406030204" pitchFamily="18" charset="0"/>
                    <a:ea typeface="Cambria Math" panose="02040503050406030204" pitchFamily="18" charset="0"/>
                  </a:rPr>
                  <a:t> </a:t>
                </a:r>
                <a:r>
                  <a:rPr lang="en-US" sz="2000" dirty="0">
                    <a:solidFill>
                      <a:srgbClr val="0000CC"/>
                    </a:solidFill>
                    <a:latin typeface="Cambria Math" panose="02040503050406030204" pitchFamily="18" charset="0"/>
                    <a:ea typeface="Cambria Math" panose="02040503050406030204" pitchFamily="18" charset="0"/>
                  </a:rPr>
                  <a:t>is sufficiently large relative </a:t>
                </a:r>
                <a:r>
                  <a:rPr lang="pl-PL" sz="2000" dirty="0">
                    <a:solidFill>
                      <a:srgbClr val="0000CC"/>
                    </a:solidFill>
                    <a:latin typeface="Cambria Math" panose="02040503050406030204" pitchFamily="18" charset="0"/>
                    <a:ea typeface="Cambria Math" panose="02040503050406030204" pitchFamily="18" charset="0"/>
                  </a:rPr>
                  <a:t>to </a:t>
                </a:r>
                <a14:m>
                  <m:oMath xmlns:m="http://schemas.openxmlformats.org/officeDocument/2006/math">
                    <m:d>
                      <m:dPr>
                        <m:begChr m:val="|"/>
                        <m:endChr m:val="|"/>
                        <m:ctrlPr>
                          <a:rPr lang="en-US" sz="2000" i="1">
                            <a:solidFill>
                              <a:srgbClr val="0000CC"/>
                            </a:solidFill>
                            <a:latin typeface="Cambria Math" panose="02040503050406030204" pitchFamily="18" charset="0"/>
                            <a:ea typeface="Cambria Math" panose="02040503050406030204" pitchFamily="18" charset="0"/>
                          </a:rPr>
                        </m:ctrlPr>
                      </m:dPr>
                      <m:e>
                        <m:r>
                          <a:rPr lang="pl-PL" sz="2000" i="1">
                            <a:solidFill>
                              <a:srgbClr val="0000CC"/>
                            </a:solidFill>
                            <a:latin typeface="Cambria Math" panose="02040503050406030204" pitchFamily="18" charset="0"/>
                            <a:ea typeface="Cambria Math" panose="02040503050406030204" pitchFamily="18" charset="0"/>
                          </a:rPr>
                          <m:t>𝑈</m:t>
                        </m:r>
                      </m:e>
                    </m:d>
                    <m:r>
                      <a:rPr lang="pl-PL" sz="2000">
                        <a:solidFill>
                          <a:srgbClr val="0000CC"/>
                        </a:solidFill>
                        <a:latin typeface="Cambria Math" panose="02040503050406030204" pitchFamily="18" charset="0"/>
                        <a:ea typeface="Cambria Math" panose="02040503050406030204" pitchFamily="18" charset="0"/>
                      </a:rPr>
                      <m:t>.</m:t>
                    </m:r>
                  </m:oMath>
                </a14:m>
                <a:r>
                  <a:rPr lang="en-US" sz="2000" dirty="0">
                    <a:solidFill>
                      <a:srgbClr val="0000CC"/>
                    </a:solidFill>
                    <a:latin typeface="Cambria Math" panose="02040503050406030204" pitchFamily="18" charset="0"/>
                    <a:ea typeface="Cambria Math" panose="02040503050406030204" pitchFamily="18" charset="0"/>
                  </a:rPr>
                  <a:t> </a:t>
                </a:r>
              </a:p>
            </p:txBody>
          </p:sp>
        </mc:Choice>
        <mc:Fallback xmlns="">
          <p:sp>
            <p:nvSpPr>
              <p:cNvPr id="24" name="pole tekstowe 23">
                <a:extLst>
                  <a:ext uri="{FF2B5EF4-FFF2-40B4-BE49-F238E27FC236}">
                    <a16:creationId xmlns:a16="http://schemas.microsoft.com/office/drawing/2014/main" xmlns="" xmlns:a14="http://schemas.microsoft.com/office/drawing/2010/main" id="{BA298443-3C95-BC1E-80EB-22A44B9597BF}"/>
                  </a:ext>
                </a:extLst>
              </p:cNvPr>
              <p:cNvSpPr txBox="1">
                <a:spLocks noRot="1" noChangeAspect="1" noMove="1" noResize="1" noEditPoints="1" noAdjustHandles="1" noChangeArrowheads="1" noChangeShapeType="1" noTextEdit="1"/>
              </p:cNvSpPr>
              <p:nvPr/>
            </p:nvSpPr>
            <p:spPr>
              <a:xfrm>
                <a:off x="114901" y="2718203"/>
                <a:ext cx="8928992" cy="1291892"/>
              </a:xfrm>
              <a:prstGeom prst="rect">
                <a:avLst/>
              </a:prstGeom>
              <a:blipFill rotWithShape="0">
                <a:blip r:embed="rId3"/>
                <a:stretch>
                  <a:fillRect t="-6132" r="-410" b="-202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pole tekstowe 26">
                <a:extLst>
                  <a:ext uri="{FF2B5EF4-FFF2-40B4-BE49-F238E27FC236}">
                    <a16:creationId xmlns="" xmlns:a16="http://schemas.microsoft.com/office/drawing/2014/main" id="{F2287F4B-29A6-0B4C-24B7-C920E850FB43}"/>
                  </a:ext>
                </a:extLst>
              </p:cNvPr>
              <p:cNvSpPr txBox="1"/>
              <p:nvPr/>
            </p:nvSpPr>
            <p:spPr>
              <a:xfrm>
                <a:off x="48984" y="1221157"/>
                <a:ext cx="9012004" cy="1008802"/>
              </a:xfrm>
              <a:prstGeom prst="rect">
                <a:avLst/>
              </a:prstGeom>
              <a:noFill/>
            </p:spPr>
            <p:txBody>
              <a:bodyPr wrap="square" lIns="0" tIns="0" rIns="0" bIns="0" rtlCol="0">
                <a:spAutoFit/>
              </a:bodyPr>
              <a:lstStyle/>
              <a:p>
                <a:pPr algn="ctr"/>
                <a14:m>
                  <m:oMath xmlns:m="http://schemas.openxmlformats.org/officeDocument/2006/math">
                    <m:sSub>
                      <m:sSubPr>
                        <m:ctrlPr>
                          <a:rPr lang="pl-PL" sz="2000" i="1" dirty="0">
                            <a:solidFill>
                              <a:srgbClr val="0000CC"/>
                            </a:solidFill>
                            <a:latin typeface="Cambria Math" panose="02040503050406030204" pitchFamily="18" charset="0"/>
                            <a:ea typeface="Cambria Math" panose="02040503050406030204" pitchFamily="18" charset="0"/>
                          </a:rPr>
                        </m:ctrlPr>
                      </m:sSubPr>
                      <m:e>
                        <m:r>
                          <a:rPr lang="pl-PL" sz="2000" i="1" dirty="0">
                            <a:solidFill>
                              <a:srgbClr val="0000CC"/>
                            </a:solidFill>
                            <a:latin typeface="Cambria Math" panose="02040503050406030204" pitchFamily="18" charset="0"/>
                            <a:ea typeface="Cambria Math" panose="02040503050406030204" pitchFamily="18" charset="0"/>
                          </a:rPr>
                          <m:t>𝑔</m:t>
                        </m:r>
                      </m:e>
                      <m:sub>
                        <m:r>
                          <a:rPr lang="pl-PL" sz="2000" i="1" dirty="0">
                            <a:solidFill>
                              <a:srgbClr val="0000CC"/>
                            </a:solidFill>
                            <a:latin typeface="Cambria Math" panose="02040503050406030204" pitchFamily="18" charset="0"/>
                            <a:ea typeface="Cambria Math" panose="02040503050406030204" pitchFamily="18" charset="0"/>
                          </a:rPr>
                          <m:t>𝑖</m:t>
                        </m:r>
                      </m:sub>
                    </m:sSub>
                    <m:sSub>
                      <m:sSubPr>
                        <m:ctrlPr>
                          <a:rPr lang="pl-PL" sz="2000" i="1" dirty="0">
                            <a:solidFill>
                              <a:srgbClr val="0000CC"/>
                            </a:solidFill>
                            <a:latin typeface="Cambria Math" panose="02040503050406030204" pitchFamily="18" charset="0"/>
                            <a:ea typeface="Cambria Math" panose="02040503050406030204" pitchFamily="18" charset="0"/>
                          </a:rPr>
                        </m:ctrlPr>
                      </m:sSubPr>
                      <m:e>
                        <m:r>
                          <a:rPr lang="pl-PL" sz="2000" i="1" dirty="0">
                            <a:solidFill>
                              <a:srgbClr val="0000CC"/>
                            </a:solidFill>
                            <a:latin typeface="Cambria Math" panose="02040503050406030204" pitchFamily="18" charset="0"/>
                            <a:ea typeface="Cambria Math" panose="02040503050406030204" pitchFamily="18" charset="0"/>
                          </a:rPr>
                          <m:t>⊩</m:t>
                        </m:r>
                      </m:e>
                      <m:sub>
                        <m:sSub>
                          <m:sSubPr>
                            <m:ctrlPr>
                              <a:rPr lang="pl-PL" sz="2000" i="1" dirty="0">
                                <a:solidFill>
                                  <a:srgbClr val="0000CC"/>
                                </a:solidFill>
                                <a:latin typeface="Cambria Math" panose="02040503050406030204" pitchFamily="18" charset="0"/>
                                <a:ea typeface="Cambria Math" panose="02040503050406030204" pitchFamily="18" charset="0"/>
                              </a:rPr>
                            </m:ctrlPr>
                          </m:sSubPr>
                          <m:e>
                            <m:r>
                              <a:rPr lang="pl-PL" sz="2000" i="1" dirty="0">
                                <a:solidFill>
                                  <a:srgbClr val="0000CC"/>
                                </a:solidFill>
                                <a:latin typeface="Cambria Math" panose="02040503050406030204" pitchFamily="18" charset="0"/>
                                <a:ea typeface="Cambria Math" panose="02040503050406030204" pitchFamily="18" charset="0"/>
                              </a:rPr>
                              <m:t>𝑑𝑒𝑔</m:t>
                            </m:r>
                          </m:e>
                          <m:sub>
                            <m:r>
                              <a:rPr lang="pl-PL" sz="2000" i="1" dirty="0">
                                <a:solidFill>
                                  <a:srgbClr val="0000CC"/>
                                </a:solidFill>
                                <a:latin typeface="Cambria Math" panose="02040503050406030204" pitchFamily="18" charset="0"/>
                                <a:ea typeface="Cambria Math" panose="02040503050406030204" pitchFamily="18" charset="0"/>
                              </a:rPr>
                              <m:t>𝑗</m:t>
                            </m:r>
                          </m:sub>
                        </m:sSub>
                      </m:sub>
                    </m:sSub>
                    <m:sSub>
                      <m:sSubPr>
                        <m:ctrlPr>
                          <a:rPr lang="pl-PL" sz="2000" i="1">
                            <a:solidFill>
                              <a:srgbClr val="0000CC"/>
                            </a:solidFill>
                            <a:latin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𝛼</m:t>
                        </m:r>
                      </m:e>
                      <m:sub>
                        <m:r>
                          <a:rPr lang="pl-PL" sz="2000" i="1">
                            <a:solidFill>
                              <a:srgbClr val="0000CC"/>
                            </a:solidFill>
                            <a:latin typeface="Cambria Math" panose="02040503050406030204" pitchFamily="18" charset="0"/>
                          </a:rPr>
                          <m:t>𝑗</m:t>
                        </m:r>
                      </m:sub>
                    </m:sSub>
                  </m:oMath>
                </a14:m>
                <a:r>
                  <a:rPr lang="pl-PL" sz="2000" i="1" dirty="0">
                    <a:solidFill>
                      <a:srgbClr val="0000CC"/>
                    </a:solidFill>
                    <a:latin typeface="Cambria Math" panose="02040503050406030204" pitchFamily="18" charset="0"/>
                  </a:rPr>
                  <a:t>-  </a:t>
                </a:r>
                <a:r>
                  <a:rPr lang="en-US" sz="2000" dirty="0">
                    <a:solidFill>
                      <a:srgbClr val="0000CC"/>
                    </a:solidFill>
                    <a:latin typeface="Cambria Math" panose="02040503050406030204" pitchFamily="18" charset="0"/>
                  </a:rPr>
                  <a:t>intuition</a:t>
                </a:r>
                <a:r>
                  <a:rPr lang="pl-PL" sz="2000" dirty="0">
                    <a:solidFill>
                      <a:srgbClr val="0000CC"/>
                    </a:solidFill>
                    <a:latin typeface="Cambria Math" panose="02040503050406030204" pitchFamily="18" charset="0"/>
                  </a:rPr>
                  <a:t>: </a:t>
                </a:r>
                <a:r>
                  <a:rPr lang="en-US" sz="2000" dirty="0">
                    <a:solidFill>
                      <a:srgbClr val="0000CC"/>
                    </a:solidFill>
                    <a:latin typeface="Cambria Math" panose="02040503050406030204" pitchFamily="18" charset="0"/>
                  </a:rPr>
                  <a:t>information encoded</a:t>
                </a:r>
                <a:r>
                  <a:rPr lang="pl-PL" sz="2000" dirty="0">
                    <a:solidFill>
                      <a:srgbClr val="0000CC"/>
                    </a:solidFill>
                    <a:latin typeface="Cambria Math" panose="02040503050406030204" pitchFamily="18" charset="0"/>
                  </a:rPr>
                  <a:t> </a:t>
                </a:r>
                <a:r>
                  <a:rPr lang="en-US" sz="2000" dirty="0">
                    <a:solidFill>
                      <a:srgbClr val="0000CC"/>
                    </a:solidFill>
                    <a:latin typeface="Cambria Math" panose="02040503050406030204" pitchFamily="18" charset="0"/>
                  </a:rPr>
                  <a:t>in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en-US" sz="2000" i="1">
                            <a:solidFill>
                              <a:srgbClr val="0000CC"/>
                            </a:solidFill>
                            <a:latin typeface="Cambria Math" panose="02040503050406030204" pitchFamily="18" charset="0"/>
                            <a:ea typeface="Cambria Math" panose="02040503050406030204" pitchFamily="18" charset="0"/>
                          </a:rPr>
                          <m:t>𝑔</m:t>
                        </m:r>
                      </m:e>
                      <m:sub>
                        <m:r>
                          <a:rPr lang="en-US" sz="2000" i="1">
                            <a:solidFill>
                              <a:srgbClr val="0000CC"/>
                            </a:solidFill>
                            <a:latin typeface="Cambria Math" panose="02040503050406030204" pitchFamily="18" charset="0"/>
                            <a:ea typeface="Cambria Math" panose="02040503050406030204" pitchFamily="18" charset="0"/>
                          </a:rPr>
                          <m:t>𝑖</m:t>
                        </m:r>
                      </m:sub>
                    </m:sSub>
                  </m:oMath>
                </a14:m>
                <a:r>
                  <a:rPr lang="en-US" sz="2000" dirty="0">
                    <a:solidFill>
                      <a:srgbClr val="0000CC"/>
                    </a:solidFill>
                    <a:latin typeface="Cambria Math" panose="02040503050406030204" pitchFamily="18" charset="0"/>
                  </a:rPr>
                  <a:t> enhances understanding </a:t>
                </a:r>
                <a:r>
                  <a:rPr lang="pl-PL" sz="2000" dirty="0">
                    <a:solidFill>
                      <a:srgbClr val="0000CC"/>
                    </a:solidFill>
                    <a:latin typeface="Cambria Math" panose="02040503050406030204" pitchFamily="18" charset="0"/>
                  </a:rPr>
                  <a:t> </a:t>
                </a:r>
              </a:p>
              <a:p>
                <a:pPr algn="ctr"/>
                <a:r>
                  <a:rPr lang="pl-PL" sz="2000" dirty="0">
                    <a:solidFill>
                      <a:srgbClr val="0000CC"/>
                    </a:solidFill>
                    <a:latin typeface="Cambria Math" panose="02040503050406030204" pitchFamily="18" charset="0"/>
                  </a:rPr>
                  <a:t>of a part of </a:t>
                </a:r>
                <a:r>
                  <a:rPr lang="en-US" sz="2000" dirty="0">
                    <a:solidFill>
                      <a:srgbClr val="0000CC"/>
                    </a:solidFill>
                    <a:latin typeface="Cambria Math" panose="02040503050406030204" pitchFamily="18" charset="0"/>
                  </a:rPr>
                  <a:t>perceived situation (object)</a:t>
                </a:r>
                <a:r>
                  <a:rPr lang="pl-PL" sz="2000" dirty="0">
                    <a:solidFill>
                      <a:srgbClr val="0000CC"/>
                    </a:solidFill>
                    <a:latin typeface="Cambria Math" panose="02040503050406030204" pitchFamily="18" charset="0"/>
                  </a:rPr>
                  <a:t>,</a:t>
                </a:r>
                <a:r>
                  <a:rPr lang="en-US" sz="2000" dirty="0">
                    <a:solidFill>
                      <a:srgbClr val="0000CC"/>
                    </a:solidFill>
                    <a:latin typeface="Cambria Math" panose="02040503050406030204" pitchFamily="18" charset="0"/>
                  </a:rPr>
                  <a:t> currently represented by </a:t>
                </a:r>
                <a:endParaRPr lang="pl-PL" sz="2000" dirty="0">
                  <a:solidFill>
                    <a:srgbClr val="0000CC"/>
                  </a:solidFill>
                  <a:latin typeface="Cambria Math" panose="02040503050406030204" pitchFamily="18" charset="0"/>
                </a:endParaRPr>
              </a:p>
              <a:p>
                <a:pPr algn="ctr"/>
                <a:r>
                  <a:rPr lang="en-US" sz="2000" dirty="0">
                    <a:solidFill>
                      <a:srgbClr val="0000CC"/>
                    </a:solidFill>
                    <a:latin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rPr>
                        </m:ctrlPr>
                      </m:sSubPr>
                      <m:e>
                        <m:r>
                          <a:rPr lang="en-US" sz="2000" i="1">
                            <a:solidFill>
                              <a:srgbClr val="0000CC"/>
                            </a:solidFill>
                            <a:latin typeface="Cambria Math" panose="02040503050406030204" pitchFamily="18" charset="0"/>
                            <a:ea typeface="Cambria Math" panose="02040503050406030204" pitchFamily="18" charset="0"/>
                          </a:rPr>
                          <m:t>𝛼</m:t>
                        </m:r>
                      </m:e>
                      <m:sub>
                        <m:r>
                          <a:rPr lang="en-US" sz="2000" i="1">
                            <a:solidFill>
                              <a:srgbClr val="0000CC"/>
                            </a:solidFill>
                            <a:latin typeface="Cambria Math" panose="02040503050406030204" pitchFamily="18" charset="0"/>
                          </a:rPr>
                          <m:t>𝑗</m:t>
                        </m:r>
                      </m:sub>
                    </m:sSub>
                  </m:oMath>
                </a14:m>
                <a:r>
                  <a:rPr lang="pl-PL" sz="2000" i="1" dirty="0">
                    <a:solidFill>
                      <a:srgbClr val="0000CC"/>
                    </a:solidFill>
                    <a:latin typeface="Cambria Math" panose="02040503050406030204" pitchFamily="18" charset="0"/>
                  </a:rPr>
                  <a:t>,</a:t>
                </a:r>
                <a:r>
                  <a:rPr lang="en-US" sz="2000" i="1" dirty="0">
                    <a:solidFill>
                      <a:srgbClr val="0000CC"/>
                    </a:solidFill>
                    <a:latin typeface="Cambria Math" panose="02040503050406030204" pitchFamily="18" charset="0"/>
                  </a:rPr>
                  <a:t>  </a:t>
                </a:r>
                <a:r>
                  <a:rPr lang="en-US" sz="2000" dirty="0">
                    <a:solidFill>
                      <a:srgbClr val="0000CC"/>
                    </a:solidFill>
                    <a:latin typeface="Cambria Math" panose="02040503050406030204" pitchFamily="18" charset="0"/>
                  </a:rPr>
                  <a:t>at least to  a degree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en-US" sz="2000" i="1">
                            <a:solidFill>
                              <a:srgbClr val="0000CC"/>
                            </a:solidFill>
                            <a:latin typeface="Cambria Math" panose="02040503050406030204" pitchFamily="18" charset="0"/>
                            <a:ea typeface="Cambria Math" panose="02040503050406030204" pitchFamily="18" charset="0"/>
                          </a:rPr>
                          <m:t>𝑑𝑒𝑔</m:t>
                        </m:r>
                      </m:e>
                      <m:sub>
                        <m:r>
                          <a:rPr lang="en-US" sz="2000" i="1">
                            <a:solidFill>
                              <a:srgbClr val="0000CC"/>
                            </a:solidFill>
                            <a:latin typeface="Cambria Math" panose="02040503050406030204" pitchFamily="18" charset="0"/>
                            <a:ea typeface="Cambria Math" panose="02040503050406030204" pitchFamily="18" charset="0"/>
                          </a:rPr>
                          <m:t>𝑗</m:t>
                        </m:r>
                      </m:sub>
                    </m:sSub>
                  </m:oMath>
                </a14:m>
                <a:endParaRPr lang="en-US" sz="2000" i="1" dirty="0">
                  <a:solidFill>
                    <a:srgbClr val="0000CC"/>
                  </a:solidFill>
                  <a:latin typeface="Cambria Math" panose="02040503050406030204" pitchFamily="18" charset="0"/>
                </a:endParaRPr>
              </a:p>
            </p:txBody>
          </p:sp>
        </mc:Choice>
        <mc:Fallback xmlns="">
          <p:sp>
            <p:nvSpPr>
              <p:cNvPr id="27" name="pole tekstowe 26">
                <a:extLst>
                  <a:ext uri="{FF2B5EF4-FFF2-40B4-BE49-F238E27FC236}">
                    <a16:creationId xmlns:a16="http://schemas.microsoft.com/office/drawing/2014/main" xmlns="" xmlns:a14="http://schemas.microsoft.com/office/drawing/2010/main" id="{F2287F4B-29A6-0B4C-24B7-C920E850FB43}"/>
                  </a:ext>
                </a:extLst>
              </p:cNvPr>
              <p:cNvSpPr txBox="1">
                <a:spLocks noRot="1" noChangeAspect="1" noMove="1" noResize="1" noEditPoints="1" noAdjustHandles="1" noChangeArrowheads="1" noChangeShapeType="1" noTextEdit="1"/>
              </p:cNvSpPr>
              <p:nvPr/>
            </p:nvSpPr>
            <p:spPr>
              <a:xfrm>
                <a:off x="48984" y="1221157"/>
                <a:ext cx="9012004" cy="1008802"/>
              </a:xfrm>
              <a:prstGeom prst="rect">
                <a:avLst/>
              </a:prstGeom>
              <a:blipFill rotWithShape="0">
                <a:blip r:embed="rId4"/>
                <a:stretch>
                  <a:fillRect t="-8434" b="-11446"/>
                </a:stretch>
              </a:blipFill>
            </p:spPr>
            <p:txBody>
              <a:bodyPr/>
              <a:lstStyle/>
              <a:p>
                <a:r>
                  <a:rPr lang="en-US">
                    <a:noFill/>
                  </a:rPr>
                  <a:t> </a:t>
                </a:r>
              </a:p>
            </p:txBody>
          </p:sp>
        </mc:Fallback>
      </mc:AlternateContent>
      <p:sp>
        <p:nvSpPr>
          <p:cNvPr id="5" name="Strzałka w dół 4"/>
          <p:cNvSpPr/>
          <p:nvPr/>
        </p:nvSpPr>
        <p:spPr>
          <a:xfrm>
            <a:off x="4230462" y="2229959"/>
            <a:ext cx="348935" cy="4882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pole tekstowe 5"/>
              <p:cNvSpPr txBox="1"/>
              <p:nvPr/>
            </p:nvSpPr>
            <p:spPr>
              <a:xfrm>
                <a:off x="90490" y="4391234"/>
                <a:ext cx="8928992" cy="2062103"/>
              </a:xfrm>
              <a:prstGeom prst="rect">
                <a:avLst/>
              </a:prstGeom>
              <a:noFill/>
            </p:spPr>
            <p:txBody>
              <a:bodyPr wrap="square" rtlCol="0">
                <a:spAutoFit/>
              </a:bodyPr>
              <a:lstStyle/>
              <a:p>
                <a:r>
                  <a:rPr lang="pl-PL" sz="1600" u="sng" dirty="0">
                    <a:solidFill>
                      <a:srgbClr val="0000CC"/>
                    </a:solidFill>
                    <a:latin typeface="Cambria Math" panose="02040503050406030204" pitchFamily="18" charset="0"/>
                    <a:ea typeface="Cambria Math" panose="02040503050406030204" pitchFamily="18" charset="0"/>
                  </a:rPr>
                  <a:t>Remarks</a:t>
                </a:r>
                <a:r>
                  <a:rPr lang="pl-PL" sz="1600" i="1" dirty="0">
                    <a:solidFill>
                      <a:srgbClr val="0000CC"/>
                    </a:solidFill>
                    <a:latin typeface="Cambria Math" panose="02040503050406030204" pitchFamily="18" charset="0"/>
                    <a:ea typeface="Cambria Math" panose="02040503050406030204" pitchFamily="18" charset="0"/>
                  </a:rPr>
                  <a:t>. </a:t>
                </a:r>
              </a:p>
              <a:p>
                <a:pPr marL="285750" indent="-285750">
                  <a:buFont typeface="Arial" panose="020B0604020202020204" pitchFamily="34" charset="0"/>
                  <a:buChar char="•"/>
                </a:pPr>
                <a:r>
                  <a:rPr lang="en-US" sz="1600" i="1" dirty="0">
                    <a:solidFill>
                      <a:srgbClr val="0000CC"/>
                    </a:solidFill>
                    <a:latin typeface="Cambria Math" panose="02040503050406030204" pitchFamily="18" charset="0"/>
                    <a:ea typeface="Cambria Math" panose="02040503050406030204" pitchFamily="18" charset="0"/>
                  </a:rPr>
                  <a:t>Quality </a:t>
                </a:r>
                <a:r>
                  <a:rPr lang="pl-PL" sz="1600" dirty="0">
                    <a:solidFill>
                      <a:srgbClr val="0000CC"/>
                    </a:solidFill>
                    <a:latin typeface="Cambria Math" panose="02040503050406030204" pitchFamily="18" charset="0"/>
                    <a:ea typeface="Cambria Math" panose="02040503050406030204" pitchFamily="18" charset="0"/>
                  </a:rPr>
                  <a:t>(</a:t>
                </a:r>
                <a:r>
                  <a:rPr lang="en-US" sz="1600" i="1" dirty="0">
                    <a:solidFill>
                      <a:srgbClr val="0000CC"/>
                    </a:solidFill>
                    <a:latin typeface="Cambria Math" panose="02040503050406030204" pitchFamily="18" charset="0"/>
                    <a:ea typeface="Cambria Math" panose="02040503050406030204" pitchFamily="18" charset="0"/>
                  </a:rPr>
                  <a:t>Utility</a:t>
                </a:r>
                <a:r>
                  <a:rPr lang="pl-PL" sz="1600" dirty="0">
                    <a:solidFill>
                      <a:srgbClr val="0000CC"/>
                    </a:solidFill>
                    <a:latin typeface="Cambria Math" panose="02040503050406030204" pitchFamily="18" charset="0"/>
                    <a:ea typeface="Cambria Math" panose="02040503050406030204" pitchFamily="18" charset="0"/>
                  </a:rPr>
                  <a:t>)</a:t>
                </a:r>
                <a:r>
                  <a:rPr lang="pl-PL" sz="1600" i="1" dirty="0">
                    <a:solidFill>
                      <a:srgbClr val="0000CC"/>
                    </a:solidFill>
                    <a:latin typeface="Cambria Math" panose="02040503050406030204" pitchFamily="18" charset="0"/>
                    <a:ea typeface="Cambria Math" panose="02040503050406030204" pitchFamily="18" charset="0"/>
                  </a:rPr>
                  <a:t> </a:t>
                </a:r>
                <a:r>
                  <a:rPr lang="en-US" sz="1600" dirty="0">
                    <a:solidFill>
                      <a:srgbClr val="0000CC"/>
                    </a:solidFill>
                    <a:latin typeface="Cambria Math" panose="02040503050406030204" pitchFamily="18" charset="0"/>
                    <a:ea typeface="Cambria Math" panose="02040503050406030204" pitchFamily="18" charset="0"/>
                  </a:rPr>
                  <a:t>measure  depends on the description size of </a:t>
                </a:r>
                <a:r>
                  <a:rPr lang="pl-PL" sz="1600" dirty="0">
                    <a:solidFill>
                      <a:srgbClr val="0000CC"/>
                    </a:solidFill>
                    <a:latin typeface="Cambria Math" panose="02040503050406030204" pitchFamily="18" charset="0"/>
                    <a:ea typeface="Cambria Math" panose="02040503050406030204" pitchFamily="18" charset="0"/>
                  </a:rPr>
                  <a:t>granule, </a:t>
                </a:r>
              </a:p>
              <a:p>
                <a:pPr marL="285750" indent="-285750">
                  <a:buFont typeface="Arial" panose="020B0604020202020204" pitchFamily="34" charset="0"/>
                  <a:buChar char="•"/>
                </a:pPr>
                <a:r>
                  <a:rPr lang="en-US" sz="1600" i="1" dirty="0">
                    <a:solidFill>
                      <a:srgbClr val="0000CC"/>
                    </a:solidFill>
                    <a:latin typeface="Cambria Math" panose="02040503050406030204" pitchFamily="18" charset="0"/>
                    <a:ea typeface="Cambria Math" panose="02040503050406030204" pitchFamily="18" charset="0"/>
                  </a:rPr>
                  <a:t>U</a:t>
                </a:r>
                <a:r>
                  <a:rPr lang="pl-PL" sz="1600" i="1" dirty="0">
                    <a:solidFill>
                      <a:srgbClr val="0000CC"/>
                    </a:solidFill>
                    <a:latin typeface="Cambria Math" panose="02040503050406030204" pitchFamily="18" charset="0"/>
                    <a:ea typeface="Cambria Math" panose="02040503050406030204" pitchFamily="18" charset="0"/>
                  </a:rPr>
                  <a:t> </a:t>
                </a:r>
                <a:r>
                  <a:rPr lang="pl-PL" sz="1600" dirty="0">
                    <a:solidFill>
                      <a:srgbClr val="0000CC"/>
                    </a:solidFill>
                    <a:latin typeface="Cambria Math" panose="02040503050406030204" pitchFamily="18" charset="0"/>
                    <a:ea typeface="Cambria Math" panose="02040503050406030204" pitchFamily="18" charset="0"/>
                  </a:rPr>
                  <a:t> </a:t>
                </a:r>
                <a:r>
                  <a:rPr lang="en-US" sz="1600" dirty="0">
                    <a:solidFill>
                      <a:srgbClr val="0000CC"/>
                    </a:solidFill>
                    <a:latin typeface="Cambria Math" panose="02040503050406030204" pitchFamily="18" charset="0"/>
                    <a:ea typeface="Cambria Math" panose="02040503050406030204" pitchFamily="18" charset="0"/>
                  </a:rPr>
                  <a:t>consists of granules from a lower hierarchical level (e.g., resulting through interaction with a domain knowledge base or aggregation of granules)</a:t>
                </a:r>
                <a:r>
                  <a:rPr lang="pl-PL" sz="1600" dirty="0">
                    <a:solidFill>
                      <a:srgbClr val="0000CC"/>
                    </a:solidFill>
                    <a:latin typeface="Cambria Math" panose="02040503050406030204" pitchFamily="18" charset="0"/>
                    <a:ea typeface="Cambria Math" panose="02040503050406030204" pitchFamily="18" charset="0"/>
                  </a:rPr>
                  <a:t> </a:t>
                </a:r>
                <a:r>
                  <a:rPr lang="en-US" sz="1600" dirty="0">
                    <a:solidFill>
                      <a:srgbClr val="0000CC"/>
                    </a:solidFill>
                    <a:latin typeface="Cambria Math" panose="02040503050406030204" pitchFamily="18" charset="0"/>
                    <a:ea typeface="Cambria Math" panose="02040503050406030204" pitchFamily="18" charset="0"/>
                  </a:rPr>
                  <a:t>or granules obtained by physical realization on the current level</a:t>
                </a:r>
                <a:r>
                  <a:rPr lang="pl-PL" sz="1600" dirty="0">
                    <a:solidFill>
                      <a:srgbClr val="0000CC"/>
                    </a:solidFill>
                    <a:latin typeface="Cambria Math" panose="02040503050406030204" pitchFamily="18" charset="0"/>
                    <a:ea typeface="Cambria Math" panose="02040503050406030204" pitchFamily="18" charset="0"/>
                  </a:rPr>
                  <a:t>,</a:t>
                </a:r>
                <a:endParaRPr lang="en-US" sz="1600" dirty="0">
                  <a:solidFill>
                    <a:srgbClr val="0000CC"/>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en-US" sz="1600" i="1" dirty="0">
                    <a:solidFill>
                      <a:srgbClr val="0000CC"/>
                    </a:solidFill>
                    <a:latin typeface="Cambria Math" panose="02040503050406030204" pitchFamily="18" charset="0"/>
                    <a:ea typeface="Cambria Math" panose="02040503050406030204" pitchFamily="18" charset="0"/>
                  </a:rPr>
                  <a:t>U</a:t>
                </a:r>
                <a:r>
                  <a:rPr lang="en-US" sz="1600" dirty="0">
                    <a:solidFill>
                      <a:srgbClr val="0000CC"/>
                    </a:solidFill>
                    <a:latin typeface="Cambria Math" panose="02040503050406030204" pitchFamily="18" charset="0"/>
                    <a:ea typeface="Cambria Math" panose="02040503050406030204" pitchFamily="18" charset="0"/>
                  </a:rPr>
                  <a:t> may be replaced by its extension </a:t>
                </a:r>
                <a:r>
                  <a:rPr lang="en-US" sz="1600" i="1" dirty="0">
                    <a:solidFill>
                      <a:srgbClr val="0000CC"/>
                    </a:solidFill>
                    <a:latin typeface="Cambria Math" panose="02040503050406030204" pitchFamily="18" charset="0"/>
                    <a:ea typeface="Cambria Math" panose="02040503050406030204" pitchFamily="18" charset="0"/>
                  </a:rPr>
                  <a:t>U</a:t>
                </a:r>
                <a:r>
                  <a:rPr lang="en-US" sz="1600" i="1" baseline="30000" dirty="0">
                    <a:solidFill>
                      <a:srgbClr val="0000CC"/>
                    </a:solidFill>
                    <a:latin typeface="Cambria Math" panose="02040503050406030204" pitchFamily="18" charset="0"/>
                    <a:ea typeface="Cambria Math" panose="02040503050406030204" pitchFamily="18" charset="0"/>
                  </a:rPr>
                  <a:t>*</a:t>
                </a:r>
                <a:r>
                  <a:rPr lang="en-US" sz="1600" i="1" dirty="0">
                    <a:solidFill>
                      <a:srgbClr val="0000CC"/>
                    </a:solidFill>
                    <a:latin typeface="Cambria Math" panose="02040503050406030204" pitchFamily="18" charset="0"/>
                    <a:ea typeface="Cambria Math" panose="02040503050406030204" pitchFamily="18" charset="0"/>
                  </a:rPr>
                  <a:t> </a:t>
                </a:r>
                <a:r>
                  <a:rPr lang="en-US" sz="1600" dirty="0">
                    <a:solidFill>
                      <a:srgbClr val="0000CC"/>
                    </a:solidFill>
                    <a:latin typeface="Cambria Math" panose="02040503050406030204" pitchFamily="18" charset="0"/>
                    <a:ea typeface="Cambria Math" panose="02040503050406030204" pitchFamily="18" charset="0"/>
                  </a:rPr>
                  <a:t>, </a:t>
                </a:r>
                <a:endParaRPr lang="pl-PL" sz="1600" i="1" dirty="0">
                  <a:solidFill>
                    <a:srgbClr val="0000CC"/>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14:m>
                  <m:oMath xmlns:m="http://schemas.openxmlformats.org/officeDocument/2006/math">
                    <m:r>
                      <a:rPr lang="en-US" sz="1600" i="1">
                        <a:solidFill>
                          <a:srgbClr val="0000CC"/>
                        </a:solidFill>
                        <a:latin typeface="Cambria Math" panose="02040503050406030204" pitchFamily="18" charset="0"/>
                        <a:ea typeface="Cambria Math" panose="02040503050406030204" pitchFamily="18" charset="0"/>
                      </a:rPr>
                      <m:t>∩</m:t>
                    </m:r>
                  </m:oMath>
                </a14:m>
                <a:r>
                  <a:rPr lang="pl-PL" sz="1600" i="1" dirty="0">
                    <a:solidFill>
                      <a:srgbClr val="0000CC"/>
                    </a:solidFill>
                    <a:latin typeface="Cambria Math" panose="02040503050406030204" pitchFamily="18" charset="0"/>
                    <a:ea typeface="Cambria Math" panose="02040503050406030204" pitchFamily="18" charset="0"/>
                  </a:rPr>
                  <a:t> </a:t>
                </a:r>
                <a:r>
                  <a:rPr lang="en-US" sz="1600" dirty="0">
                    <a:solidFill>
                      <a:srgbClr val="0000CC"/>
                    </a:solidFill>
                    <a:latin typeface="Cambria Math" panose="02040503050406030204" pitchFamily="18" charset="0"/>
                    <a:ea typeface="Cambria Math" panose="02040503050406030204" pitchFamily="18" charset="0"/>
                  </a:rPr>
                  <a:t>may be substituted by more soft </a:t>
                </a:r>
                <a:r>
                  <a:rPr lang="pl-PL" sz="1600" dirty="0">
                    <a:solidFill>
                      <a:srgbClr val="0000CC"/>
                    </a:solidFill>
                    <a:latin typeface="Cambria Math" panose="02040503050406030204" pitchFamily="18" charset="0"/>
                    <a:ea typeface="Cambria Math" panose="02040503050406030204" pitchFamily="18" charset="0"/>
                  </a:rPr>
                  <a:t>(</a:t>
                </a:r>
                <a:r>
                  <a:rPr lang="en-US" sz="1600" dirty="0">
                    <a:solidFill>
                      <a:srgbClr val="0000CC"/>
                    </a:solidFill>
                    <a:latin typeface="Cambria Math" panose="02040503050406030204" pitchFamily="18" charset="0"/>
                    <a:ea typeface="Cambria Math" panose="02040503050406030204" pitchFamily="18" charset="0"/>
                  </a:rPr>
                  <a:t>fuzzy</a:t>
                </a:r>
                <a:r>
                  <a:rPr lang="pl-PL" sz="1600" dirty="0">
                    <a:solidFill>
                      <a:srgbClr val="0000CC"/>
                    </a:solidFill>
                    <a:latin typeface="Cambria Math" panose="02040503050406030204" pitchFamily="18" charset="0"/>
                    <a:ea typeface="Cambria Math" panose="02040503050406030204" pitchFamily="18" charset="0"/>
                  </a:rPr>
                  <a:t>) </a:t>
                </a:r>
                <a:r>
                  <a:rPr lang="en-US" sz="1600" dirty="0">
                    <a:solidFill>
                      <a:srgbClr val="0000CC"/>
                    </a:solidFill>
                    <a:latin typeface="Cambria Math" panose="02040503050406030204" pitchFamily="18" charset="0"/>
                    <a:ea typeface="Cambria Math" panose="02040503050406030204" pitchFamily="18" charset="0"/>
                  </a:rPr>
                  <a:t>operations,</a:t>
                </a:r>
              </a:p>
              <a:p>
                <a:pPr marL="285750" indent="-285750">
                  <a:buFont typeface="Arial" panose="020B0604020202020204" pitchFamily="34" charset="0"/>
                  <a:buChar char="•"/>
                </a:pPr>
                <a:r>
                  <a:rPr lang="en-US" sz="1600" i="1" dirty="0">
                    <a:solidFill>
                      <a:srgbClr val="0000CC"/>
                    </a:solidFill>
                    <a:latin typeface="Cambria Math" panose="02040503050406030204" pitchFamily="18" charset="0"/>
                    <a:ea typeface="Cambria Math" panose="02040503050406030204" pitchFamily="18" charset="0"/>
                  </a:rPr>
                  <a:t>Quality </a:t>
                </a:r>
                <a:r>
                  <a:rPr lang="en-US" sz="1600" dirty="0">
                    <a:solidFill>
                      <a:srgbClr val="0000CC"/>
                    </a:solidFill>
                    <a:latin typeface="Cambria Math" panose="02040503050406030204" pitchFamily="18" charset="0"/>
                    <a:ea typeface="Cambria Math" panose="02040503050406030204" pitchFamily="18" charset="0"/>
                  </a:rPr>
                  <a:t>measure may be dependent on distribution of granules </a:t>
                </a:r>
                <a:r>
                  <a:rPr lang="pl-PL" sz="1600" dirty="0">
                    <a:solidFill>
                      <a:srgbClr val="0000CC"/>
                    </a:solidFill>
                    <a:latin typeface="Cambria Math" panose="02040503050406030204" pitchFamily="18" charset="0"/>
                    <a:ea typeface="Cambria Math" panose="02040503050406030204" pitchFamily="18" charset="0"/>
                  </a:rPr>
                  <a:t>in </a:t>
                </a:r>
                <a:r>
                  <a:rPr lang="pl-PL" sz="1600" i="1" dirty="0">
                    <a:solidFill>
                      <a:srgbClr val="0000CC"/>
                    </a:solidFill>
                    <a:latin typeface="Cambria Math" panose="02040503050406030204" pitchFamily="18" charset="0"/>
                    <a:ea typeface="Cambria Math" panose="02040503050406030204" pitchFamily="18" charset="0"/>
                  </a:rPr>
                  <a:t>X</a:t>
                </a:r>
                <a:r>
                  <a:rPr lang="en-US" sz="1600" dirty="0">
                    <a:solidFill>
                      <a:srgbClr val="0000CC"/>
                    </a:solidFill>
                    <a:latin typeface="Cambria Math" panose="02040503050406030204" pitchFamily="18" charset="0"/>
                    <a:ea typeface="Cambria Math" panose="02040503050406030204" pitchFamily="18" charset="0"/>
                  </a:rPr>
                  <a:t>.</a:t>
                </a:r>
                <a:r>
                  <a:rPr lang="pl-PL" sz="1600" dirty="0">
                    <a:solidFill>
                      <a:srgbClr val="0000CC"/>
                    </a:solidFill>
                    <a:latin typeface="Cambria Math" panose="02040503050406030204" pitchFamily="18" charset="0"/>
                    <a:ea typeface="Cambria Math" panose="02040503050406030204" pitchFamily="18" charset="0"/>
                  </a:rPr>
                  <a:t> </a:t>
                </a:r>
                <a:endParaRPr lang="en-US" sz="1600" dirty="0">
                  <a:solidFill>
                    <a:srgbClr val="0000CC"/>
                  </a:solidFill>
                  <a:latin typeface="Cambria Math" panose="02040503050406030204" pitchFamily="18" charset="0"/>
                  <a:ea typeface="Cambria Math" panose="02040503050406030204" pitchFamily="18" charset="0"/>
                </a:endParaRPr>
              </a:p>
            </p:txBody>
          </p:sp>
        </mc:Choice>
        <mc:Fallback xmlns="">
          <p:sp>
            <p:nvSpPr>
              <p:cNvPr id="6" name="pole tekstowe 5"/>
              <p:cNvSpPr txBox="1">
                <a:spLocks noRot="1" noChangeAspect="1" noMove="1" noResize="1" noEditPoints="1" noAdjustHandles="1" noChangeArrowheads="1" noChangeShapeType="1" noTextEdit="1"/>
              </p:cNvSpPr>
              <p:nvPr/>
            </p:nvSpPr>
            <p:spPr>
              <a:xfrm>
                <a:off x="90490" y="4391234"/>
                <a:ext cx="8928992" cy="2062103"/>
              </a:xfrm>
              <a:prstGeom prst="rect">
                <a:avLst/>
              </a:prstGeom>
              <a:blipFill rotWithShape="0">
                <a:blip r:embed="rId5"/>
                <a:stretch>
                  <a:fillRect l="-410" t="-1180" b="-2360"/>
                </a:stretch>
              </a:blipFill>
            </p:spPr>
            <p:txBody>
              <a:bodyPr/>
              <a:lstStyle/>
              <a:p>
                <a:r>
                  <a:rPr lang="en-US">
                    <a:noFill/>
                  </a:rPr>
                  <a:t> </a:t>
                </a:r>
              </a:p>
            </p:txBody>
          </p:sp>
        </mc:Fallback>
      </mc:AlternateContent>
    </p:spTree>
    <p:extLst>
      <p:ext uri="{BB962C8B-B14F-4D97-AF65-F5344CB8AC3E}">
        <p14:creationId xmlns:p14="http://schemas.microsoft.com/office/powerpoint/2010/main" val="42856129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06535496-4A65-66B3-67ED-411C5CE396F3}"/>
              </a:ext>
            </a:extLst>
          </p:cNvPr>
          <p:cNvSpPr txBox="1">
            <a:spLocks/>
          </p:cNvSpPr>
          <p:nvPr/>
        </p:nvSpPr>
        <p:spPr>
          <a:xfrm>
            <a:off x="49223" y="18958"/>
            <a:ext cx="9036496" cy="74574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TWO PARADIGMS OF LOGIC: </a:t>
            </a:r>
            <a:endParaRPr lang="pl-PL" sz="3200" b="1" dirty="0"/>
          </a:p>
          <a:p>
            <a:r>
              <a:rPr lang="en-US" sz="3200" b="1" dirty="0"/>
              <a:t>JUSTIFICATION &amp;  DISCOVERY</a:t>
            </a:r>
          </a:p>
          <a:p>
            <a:endParaRPr lang="en-US" sz="32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99</a:t>
            </a:fld>
            <a:endParaRPr lang="pl-PL"/>
          </a:p>
        </p:txBody>
      </p:sp>
      <p:sp>
        <p:nvSpPr>
          <p:cNvPr id="3" name="pole tekstowe 2"/>
          <p:cNvSpPr txBox="1"/>
          <p:nvPr/>
        </p:nvSpPr>
        <p:spPr>
          <a:xfrm>
            <a:off x="84553" y="908720"/>
            <a:ext cx="8879904" cy="4708981"/>
          </a:xfrm>
          <a:prstGeom prst="rect">
            <a:avLst/>
          </a:prstGeom>
          <a:noFill/>
        </p:spPr>
        <p:txBody>
          <a:bodyPr wrap="square" rtlCol="0">
            <a:spAutoFit/>
          </a:bodyPr>
          <a:lstStyle/>
          <a:p>
            <a:r>
              <a:rPr lang="pl-PL" sz="1600" dirty="0">
                <a:solidFill>
                  <a:srgbClr val="0000CC"/>
                </a:solidFill>
              </a:rPr>
              <a:t>	</a:t>
            </a:r>
            <a:endParaRPr lang="pl-PL" sz="1800" dirty="0">
              <a:solidFill>
                <a:srgbClr val="0000CC"/>
              </a:solidFill>
            </a:endParaRPr>
          </a:p>
          <a:p>
            <a:r>
              <a:rPr lang="en-US" sz="1800" dirty="0" err="1">
                <a:solidFill>
                  <a:srgbClr val="0000CC"/>
                </a:solidFill>
              </a:rPr>
              <a:t>Boche</a:t>
            </a:r>
            <a:r>
              <a:rPr lang="pl-PL" sz="1800" dirty="0">
                <a:solidFill>
                  <a:srgbClr val="0000CC"/>
                </a:solidFill>
              </a:rPr>
              <a:t>ń</a:t>
            </a:r>
            <a:r>
              <a:rPr lang="en-US" sz="1800" dirty="0">
                <a:solidFill>
                  <a:srgbClr val="0000CC"/>
                </a:solidFill>
              </a:rPr>
              <a:t>ski says that</a:t>
            </a:r>
            <a:endParaRPr lang="pl-PL" sz="1800" dirty="0">
              <a:solidFill>
                <a:srgbClr val="0000CC"/>
              </a:solidFill>
            </a:endParaRPr>
          </a:p>
          <a:p>
            <a:r>
              <a:rPr lang="pl-PL" sz="1800" dirty="0">
                <a:solidFill>
                  <a:srgbClr val="0000CC"/>
                </a:solidFill>
              </a:rPr>
              <a:t>      </a:t>
            </a:r>
            <a:r>
              <a:rPr lang="en-US" sz="1800" dirty="0">
                <a:solidFill>
                  <a:srgbClr val="0000CC"/>
                </a:solidFill>
              </a:rPr>
              <a:t> </a:t>
            </a:r>
            <a:r>
              <a:rPr lang="pl-PL" sz="1800" dirty="0">
                <a:solidFill>
                  <a:srgbClr val="0000CC"/>
                </a:solidFill>
              </a:rPr>
              <a:t>[…] </a:t>
            </a:r>
            <a:r>
              <a:rPr lang="en-US" sz="1800" i="1" dirty="0">
                <a:solidFill>
                  <a:srgbClr val="0000CC"/>
                </a:solidFill>
              </a:rPr>
              <a:t>one can ask two different basic questions: </a:t>
            </a:r>
            <a:endParaRPr lang="pl-PL" sz="1800" i="1" dirty="0">
              <a:solidFill>
                <a:srgbClr val="0000CC"/>
              </a:solidFill>
            </a:endParaRPr>
          </a:p>
          <a:p>
            <a:pPr marL="800100" lvl="1" indent="-342900">
              <a:buAutoNum type="arabicParenBoth"/>
            </a:pPr>
            <a:r>
              <a:rPr lang="en-US" sz="1800" i="1" dirty="0">
                <a:solidFill>
                  <a:srgbClr val="0000CC"/>
                </a:solidFill>
              </a:rPr>
              <a:t>What follows given premises? </a:t>
            </a:r>
            <a:endParaRPr lang="pl-PL" sz="1800" i="1" dirty="0">
              <a:solidFill>
                <a:srgbClr val="0000CC"/>
              </a:solidFill>
            </a:endParaRPr>
          </a:p>
          <a:p>
            <a:pPr marL="800100" lvl="1" indent="-342900">
              <a:buAutoNum type="arabicParenBoth"/>
            </a:pPr>
            <a:r>
              <a:rPr lang="en-US" sz="1800" i="1" dirty="0">
                <a:solidFill>
                  <a:srgbClr val="0000CC"/>
                </a:solidFill>
              </a:rPr>
              <a:t>From what premises can a given sentence (conclusion) be deduced? </a:t>
            </a:r>
            <a:endParaRPr lang="pl-PL" sz="1800" i="1" dirty="0">
              <a:solidFill>
                <a:srgbClr val="0000CC"/>
              </a:solidFill>
            </a:endParaRPr>
          </a:p>
          <a:p>
            <a:pPr lvl="1"/>
            <a:r>
              <a:rPr lang="en-US" sz="1800" b="1" i="1" dirty="0">
                <a:solidFill>
                  <a:srgbClr val="0000CC"/>
                </a:solidFill>
              </a:rPr>
              <a:t>Aristotle</a:t>
            </a:r>
            <a:r>
              <a:rPr lang="en-US" sz="1800" i="1" dirty="0">
                <a:solidFill>
                  <a:srgbClr val="0000CC"/>
                </a:solidFill>
              </a:rPr>
              <a:t> primarily considered the first question</a:t>
            </a:r>
            <a:r>
              <a:rPr lang="pl-PL" sz="1800" i="1" dirty="0">
                <a:solidFill>
                  <a:srgbClr val="0000CC"/>
                </a:solidFill>
              </a:rPr>
              <a:t>,</a:t>
            </a:r>
            <a:endParaRPr lang="pl-PL" sz="1800" dirty="0">
              <a:solidFill>
                <a:srgbClr val="0000CC"/>
              </a:solidFill>
            </a:endParaRPr>
          </a:p>
          <a:p>
            <a:r>
              <a:rPr lang="pl-PL" sz="1800" b="1" dirty="0">
                <a:solidFill>
                  <a:srgbClr val="0000CC"/>
                </a:solidFill>
              </a:rPr>
              <a:t>j</a:t>
            </a:r>
            <a:r>
              <a:rPr lang="en-US" sz="1800" b="1" dirty="0" err="1">
                <a:solidFill>
                  <a:srgbClr val="0000CC"/>
                </a:solidFill>
              </a:rPr>
              <a:t>ustification</a:t>
            </a:r>
            <a:r>
              <a:rPr lang="en-US" sz="1800" dirty="0">
                <a:solidFill>
                  <a:srgbClr val="0000CC"/>
                </a:solidFill>
              </a:rPr>
              <a:t>, </a:t>
            </a:r>
            <a:endParaRPr lang="pl-PL" sz="1800" dirty="0">
              <a:solidFill>
                <a:srgbClr val="0000CC"/>
              </a:solidFill>
            </a:endParaRPr>
          </a:p>
          <a:p>
            <a:r>
              <a:rPr lang="pl-PL" sz="1800" dirty="0">
                <a:solidFill>
                  <a:srgbClr val="0000CC"/>
                </a:solidFill>
              </a:rPr>
              <a:t>       […]</a:t>
            </a:r>
            <a:r>
              <a:rPr lang="en-US" sz="1800" dirty="0">
                <a:solidFill>
                  <a:srgbClr val="0000CC"/>
                </a:solidFill>
              </a:rPr>
              <a:t> </a:t>
            </a:r>
            <a:r>
              <a:rPr lang="pl-PL" sz="1800" dirty="0">
                <a:solidFill>
                  <a:srgbClr val="0000CC"/>
                </a:solidFill>
              </a:rPr>
              <a:t>but </a:t>
            </a:r>
            <a:r>
              <a:rPr lang="en-US" sz="1800" i="1" dirty="0">
                <a:solidFill>
                  <a:srgbClr val="0000CC"/>
                </a:solidFill>
              </a:rPr>
              <a:t>poses also the second</a:t>
            </a:r>
            <a:r>
              <a:rPr lang="en-US" sz="1800" dirty="0">
                <a:solidFill>
                  <a:srgbClr val="0000CC"/>
                </a:solidFill>
              </a:rPr>
              <a:t>, </a:t>
            </a:r>
            <a:endParaRPr lang="pl-PL" sz="1800" dirty="0">
              <a:solidFill>
                <a:srgbClr val="0000CC"/>
              </a:solidFill>
            </a:endParaRPr>
          </a:p>
          <a:p>
            <a:r>
              <a:rPr lang="en-US" sz="1800" b="1" dirty="0">
                <a:solidFill>
                  <a:srgbClr val="0000CC"/>
                </a:solidFill>
              </a:rPr>
              <a:t>discovery,</a:t>
            </a:r>
            <a:r>
              <a:rPr lang="en-US" sz="1800" dirty="0">
                <a:solidFill>
                  <a:srgbClr val="0000CC"/>
                </a:solidFill>
              </a:rPr>
              <a:t> and tries to show </a:t>
            </a:r>
            <a:endParaRPr lang="pl-PL" sz="1800" dirty="0">
              <a:solidFill>
                <a:srgbClr val="0000CC"/>
              </a:solidFill>
            </a:endParaRPr>
          </a:p>
          <a:p>
            <a:r>
              <a:rPr lang="pl-PL" sz="1800" i="1" dirty="0">
                <a:solidFill>
                  <a:srgbClr val="0000CC"/>
                </a:solidFill>
              </a:rPr>
              <a:t>      </a:t>
            </a:r>
            <a:r>
              <a:rPr lang="en-US" sz="1800" i="1" dirty="0">
                <a:solidFill>
                  <a:srgbClr val="0000CC"/>
                </a:solidFill>
              </a:rPr>
              <a:t>how</a:t>
            </a:r>
            <a:r>
              <a:rPr lang="en-US" sz="1800" dirty="0">
                <a:solidFill>
                  <a:srgbClr val="0000CC"/>
                </a:solidFill>
              </a:rPr>
              <a:t> </a:t>
            </a:r>
            <a:r>
              <a:rPr lang="en-US" sz="1800" i="1" dirty="0">
                <a:solidFill>
                  <a:srgbClr val="0000CC"/>
                </a:solidFill>
              </a:rPr>
              <a:t>the premises of a syllogism must be constructed in order to yield a given </a:t>
            </a:r>
            <a:endParaRPr lang="pl-PL" sz="1800" i="1" dirty="0">
              <a:solidFill>
                <a:srgbClr val="0000CC"/>
              </a:solidFill>
            </a:endParaRPr>
          </a:p>
          <a:p>
            <a:r>
              <a:rPr lang="pl-PL" sz="1800" i="1" dirty="0">
                <a:solidFill>
                  <a:srgbClr val="0000CC"/>
                </a:solidFill>
              </a:rPr>
              <a:t>      </a:t>
            </a:r>
            <a:r>
              <a:rPr lang="en-US" sz="1800" i="1" dirty="0">
                <a:solidFill>
                  <a:srgbClr val="0000CC"/>
                </a:solidFill>
              </a:rPr>
              <a:t>conclusion</a:t>
            </a:r>
            <a:r>
              <a:rPr lang="en-US" sz="1800" dirty="0">
                <a:solidFill>
                  <a:srgbClr val="0000CC"/>
                </a:solidFill>
              </a:rPr>
              <a:t>,</a:t>
            </a:r>
            <a:r>
              <a:rPr lang="pl-PL" sz="1800" dirty="0">
                <a:solidFill>
                  <a:srgbClr val="0000CC"/>
                </a:solidFill>
              </a:rPr>
              <a:t> </a:t>
            </a:r>
          </a:p>
          <a:p>
            <a:r>
              <a:rPr lang="pl-PL" sz="1800" dirty="0">
                <a:solidFill>
                  <a:srgbClr val="0000CC"/>
                </a:solidFill>
              </a:rPr>
              <a:t> </a:t>
            </a:r>
            <a:r>
              <a:rPr lang="en-US" sz="1800" dirty="0">
                <a:solidFill>
                  <a:srgbClr val="0000CC"/>
                </a:solidFill>
              </a:rPr>
              <a:t>discovery </a:t>
            </a:r>
            <a:r>
              <a:rPr lang="pl-PL" sz="1800" dirty="0" err="1">
                <a:solidFill>
                  <a:srgbClr val="0000CC"/>
                </a:solidFill>
              </a:rPr>
              <a:t>is</a:t>
            </a:r>
            <a:endParaRPr lang="pl-PL" sz="1800" dirty="0">
              <a:solidFill>
                <a:srgbClr val="0000CC"/>
              </a:solidFill>
            </a:endParaRPr>
          </a:p>
          <a:p>
            <a:r>
              <a:rPr lang="pl-PL" sz="1800" dirty="0">
                <a:solidFill>
                  <a:srgbClr val="0000CC"/>
                </a:solidFill>
              </a:rPr>
              <a:t>      […]</a:t>
            </a:r>
            <a:r>
              <a:rPr lang="en-US" sz="1800" dirty="0">
                <a:solidFill>
                  <a:srgbClr val="0000CC"/>
                </a:solidFill>
              </a:rPr>
              <a:t> </a:t>
            </a:r>
            <a:r>
              <a:rPr lang="en-US" sz="1800" i="1" dirty="0">
                <a:solidFill>
                  <a:srgbClr val="0000CC"/>
                </a:solidFill>
              </a:rPr>
              <a:t>not essentially a matter of formal logic</a:t>
            </a:r>
            <a:r>
              <a:rPr lang="pl-PL" sz="1800" i="1" dirty="0">
                <a:solidFill>
                  <a:srgbClr val="0000CC"/>
                </a:solidFill>
              </a:rPr>
              <a:t>.</a:t>
            </a:r>
            <a:r>
              <a:rPr lang="en-US" sz="1800" i="1" dirty="0">
                <a:solidFill>
                  <a:srgbClr val="0000CC"/>
                </a:solidFill>
              </a:rPr>
              <a:t>  </a:t>
            </a:r>
            <a:endParaRPr lang="pl-PL" sz="1800" i="1" dirty="0">
              <a:solidFill>
                <a:srgbClr val="0000CC"/>
              </a:solidFill>
            </a:endParaRPr>
          </a:p>
          <a:p>
            <a:r>
              <a:rPr lang="pl-PL" sz="2000" dirty="0">
                <a:solidFill>
                  <a:srgbClr val="0000CC"/>
                </a:solidFill>
              </a:rPr>
              <a:t>	</a:t>
            </a:r>
            <a:r>
              <a:rPr lang="en-US" sz="1600" dirty="0" err="1">
                <a:solidFill>
                  <a:srgbClr val="0000CC"/>
                </a:solidFill>
              </a:rPr>
              <a:t>Boche</a:t>
            </a:r>
            <a:r>
              <a:rPr lang="pl-PL" sz="1600" dirty="0">
                <a:solidFill>
                  <a:srgbClr val="0000CC"/>
                </a:solidFill>
              </a:rPr>
              <a:t>ń</a:t>
            </a:r>
            <a:r>
              <a:rPr lang="en-US" sz="1600" dirty="0">
                <a:solidFill>
                  <a:srgbClr val="0000CC"/>
                </a:solidFill>
              </a:rPr>
              <a:t>ski, J. (1961). A history of formal logic. University of Notre Dame</a:t>
            </a:r>
            <a:r>
              <a:rPr lang="pl-PL" sz="1600" dirty="0">
                <a:solidFill>
                  <a:srgbClr val="0000CC"/>
                </a:solidFill>
              </a:rPr>
              <a:t> </a:t>
            </a:r>
            <a:r>
              <a:rPr lang="en-US" sz="1600" dirty="0">
                <a:solidFill>
                  <a:srgbClr val="0000CC"/>
                </a:solidFill>
              </a:rPr>
              <a:t>Press. </a:t>
            </a:r>
            <a:endParaRPr lang="pl-PL" sz="1600" dirty="0">
              <a:solidFill>
                <a:srgbClr val="0000CC"/>
              </a:solidFill>
            </a:endParaRPr>
          </a:p>
          <a:p>
            <a:r>
              <a:rPr lang="pl-PL" sz="1600" dirty="0">
                <a:solidFill>
                  <a:srgbClr val="0000CC"/>
                </a:solidFill>
              </a:rPr>
              <a:t>	</a:t>
            </a:r>
            <a:r>
              <a:rPr lang="en-US" sz="1600" dirty="0">
                <a:solidFill>
                  <a:srgbClr val="0000CC"/>
                </a:solidFill>
              </a:rPr>
              <a:t>E</a:t>
            </a:r>
            <a:r>
              <a:rPr lang="pl-PL" sz="1600" dirty="0">
                <a:solidFill>
                  <a:srgbClr val="0000CC"/>
                </a:solidFill>
              </a:rPr>
              <a:t>.</a:t>
            </a:r>
            <a:r>
              <a:rPr lang="en-US" sz="1600" dirty="0">
                <a:solidFill>
                  <a:srgbClr val="0000CC"/>
                </a:solidFill>
              </a:rPr>
              <a:t> </a:t>
            </a:r>
            <a:r>
              <a:rPr lang="en-US" sz="1600" dirty="0" err="1">
                <a:solidFill>
                  <a:srgbClr val="0000CC"/>
                </a:solidFill>
              </a:rPr>
              <a:t>Ippoliti</a:t>
            </a:r>
            <a:r>
              <a:rPr lang="pl-PL" sz="1600" dirty="0">
                <a:solidFill>
                  <a:srgbClr val="0000CC"/>
                </a:solidFill>
              </a:rPr>
              <a:t>,</a:t>
            </a:r>
            <a:r>
              <a:rPr lang="en-US" sz="1600" dirty="0">
                <a:solidFill>
                  <a:srgbClr val="0000CC"/>
                </a:solidFill>
              </a:rPr>
              <a:t>.F</a:t>
            </a:r>
            <a:r>
              <a:rPr lang="pl-PL" sz="1600" dirty="0">
                <a:solidFill>
                  <a:srgbClr val="0000CC"/>
                </a:solidFill>
              </a:rPr>
              <a:t>.</a:t>
            </a:r>
            <a:r>
              <a:rPr lang="en-US" sz="1600" dirty="0">
                <a:solidFill>
                  <a:srgbClr val="0000CC"/>
                </a:solidFill>
              </a:rPr>
              <a:t> </a:t>
            </a:r>
            <a:r>
              <a:rPr lang="en-US" sz="1600" dirty="0" err="1">
                <a:solidFill>
                  <a:srgbClr val="0000CC"/>
                </a:solidFill>
              </a:rPr>
              <a:t>Sterpetti</a:t>
            </a:r>
            <a:r>
              <a:rPr lang="en-US" sz="1600" dirty="0">
                <a:solidFill>
                  <a:srgbClr val="0000CC"/>
                </a:solidFill>
              </a:rPr>
              <a:t> (eds.): The Heuristic View. Logic, Mathematics, and Science. </a:t>
            </a:r>
            <a:endParaRPr lang="pl-PL" sz="1600" dirty="0">
              <a:solidFill>
                <a:srgbClr val="0000CC"/>
              </a:solidFill>
            </a:endParaRPr>
          </a:p>
          <a:p>
            <a:r>
              <a:rPr lang="pl-PL" sz="1600" dirty="0">
                <a:solidFill>
                  <a:srgbClr val="0000CC"/>
                </a:solidFill>
              </a:rPr>
              <a:t>	</a:t>
            </a:r>
            <a:r>
              <a:rPr lang="en-US" sz="1600" dirty="0">
                <a:solidFill>
                  <a:srgbClr val="0000CC"/>
                </a:solidFill>
              </a:rPr>
              <a:t>Springer (2025)</a:t>
            </a:r>
          </a:p>
          <a:p>
            <a:endParaRPr lang="en-US" sz="1600" dirty="0">
              <a:solidFill>
                <a:srgbClr val="0000CC"/>
              </a:solidFill>
            </a:endParaRPr>
          </a:p>
        </p:txBody>
      </p:sp>
      <p:sp>
        <p:nvSpPr>
          <p:cNvPr id="5" name="pole tekstowe 4"/>
          <p:cNvSpPr txBox="1"/>
          <p:nvPr/>
        </p:nvSpPr>
        <p:spPr>
          <a:xfrm>
            <a:off x="82176" y="5256591"/>
            <a:ext cx="8735919" cy="1569660"/>
          </a:xfrm>
          <a:prstGeom prst="rect">
            <a:avLst/>
          </a:prstGeom>
          <a:noFill/>
        </p:spPr>
        <p:txBody>
          <a:bodyPr wrap="square" rtlCol="0">
            <a:spAutoFit/>
          </a:bodyPr>
          <a:lstStyle/>
          <a:p>
            <a:pPr algn="ctr"/>
            <a:r>
              <a:rPr lang="en-US" sz="2400" dirty="0">
                <a:solidFill>
                  <a:srgbClr val="0000CC"/>
                </a:solidFill>
              </a:rPr>
              <a:t>For IS to be grounded in IGrC, generation of relevant granular computations, especially through the discovery of complex games, is essential for developing high-quality approximate solutions.</a:t>
            </a:r>
          </a:p>
        </p:txBody>
      </p:sp>
    </p:spTree>
    <p:extLst>
      <p:ext uri="{BB962C8B-B14F-4D97-AF65-F5344CB8AC3E}">
        <p14:creationId xmlns:p14="http://schemas.microsoft.com/office/powerpoint/2010/main" val="3789423399"/>
      </p:ext>
    </p:extLst>
  </p:cSld>
  <p:clrMapOvr>
    <a:masterClrMapping/>
  </p:clrMapOvr>
</p:sld>
</file>

<file path=ppt/theme/theme1.xml><?xml version="1.0" encoding="utf-8"?>
<a:theme xmlns:a="http://schemas.openxmlformats.org/drawingml/2006/main" name="3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Motyw pakietu Office">
      <a:majorFont>
        <a:latin typeface=""/>
        <a:ea typeface=""/>
        <a:cs typeface=""/>
      </a:majorFont>
      <a:minorFont>
        <a:latin typeface=""/>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195752</TotalTime>
  <Words>22696</Words>
  <Application>Microsoft Office PowerPoint</Application>
  <PresentationFormat>Pokaz na ekranie (4:3)</PresentationFormat>
  <Paragraphs>2960</Paragraphs>
  <Slides>212</Slides>
  <Notes>159</Notes>
  <HiddenSlides>0</HiddenSlides>
  <MMClips>1</MMClips>
  <ScaleCrop>false</ScaleCrop>
  <HeadingPairs>
    <vt:vector size="8" baseType="variant">
      <vt:variant>
        <vt:lpstr>Używane czcionki</vt:lpstr>
      </vt:variant>
      <vt:variant>
        <vt:i4>12</vt:i4>
      </vt:variant>
      <vt:variant>
        <vt:lpstr>Motyw</vt:lpstr>
      </vt:variant>
      <vt:variant>
        <vt:i4>1</vt:i4>
      </vt:variant>
      <vt:variant>
        <vt:lpstr>Osadzone serwery OLE</vt:lpstr>
      </vt:variant>
      <vt:variant>
        <vt:i4>3</vt:i4>
      </vt:variant>
      <vt:variant>
        <vt:lpstr>Tytuły slajdów</vt:lpstr>
      </vt:variant>
      <vt:variant>
        <vt:i4>212</vt:i4>
      </vt:variant>
    </vt:vector>
  </HeadingPairs>
  <TitlesOfParts>
    <vt:vector size="228" baseType="lpstr">
      <vt:lpstr>MS Mincho</vt:lpstr>
      <vt:lpstr>ＭＳ Ｐゴシック</vt:lpstr>
      <vt:lpstr>ＭＳ Ｐゴシック</vt:lpstr>
      <vt:lpstr>Arial</vt:lpstr>
      <vt:lpstr>Calibri</vt:lpstr>
      <vt:lpstr>Calibri22</vt:lpstr>
      <vt:lpstr>Cambria Math</vt:lpstr>
      <vt:lpstr>NimbusRomNo9L-Regu</vt:lpstr>
      <vt:lpstr>Symbol</vt:lpstr>
      <vt:lpstr>Times New Roman</vt:lpstr>
      <vt:lpstr>Verdana</vt:lpstr>
      <vt:lpstr>Wingdings</vt:lpstr>
      <vt:lpstr>3_Motyw pakietu Office</vt:lpstr>
      <vt:lpstr>Obraz - mapa bitowa</vt:lpstr>
      <vt:lpstr>Równanie</vt:lpstr>
      <vt:lpstr>Image</vt:lpstr>
      <vt:lpstr>COMPUTING MODEL BASED ON INTERACTIVE GRANULAR COMPUTING  &amp;   ROUGH SETS:  TOWARD FOUNDATIONS  OF COMPLEX INTELLIGENT SYSTEMS </vt:lpstr>
      <vt:lpstr>To Professors  Helena Rasiowa  and  Zdzisław Pawlak in memoriam</vt:lpstr>
      <vt:lpstr>Prezentacja programu PowerPoint</vt:lpstr>
      <vt:lpstr>   MOTIVATIONS FOR NEW COMPUTING MODEL   </vt:lpstr>
      <vt:lpstr>NEEDS FOR RELEVANT MODEL OF COMPUTATIONS:  EXAMPLE OF CONCEPT OF MULTI-AGENT SYSTEM</vt:lpstr>
      <vt:lpstr>Prezentacja programu PowerPoint</vt:lpstr>
      <vt:lpstr>COMPLEX SYSTEMS</vt:lpstr>
      <vt:lpstr>COMPLEX SYSTEMS MODELING PROBLEM</vt:lpstr>
      <vt:lpstr>COMPLEX SYSTEMS MODELING PROBLEM THE BEHAVIOR OF THE WHOLE IS NOT DEFINED BY ITS PARTS</vt:lpstr>
      <vt:lpstr>COMPLEX ADAPTIVE SYSTEMS (CAS)</vt:lpstr>
      <vt:lpstr>COMPLEX ADAPTIVE SYSTEMS (CAS)</vt:lpstr>
      <vt:lpstr>       </vt:lpstr>
      <vt:lpstr>       </vt:lpstr>
      <vt:lpstr>Prezentacja programu PowerPoint</vt:lpstr>
      <vt:lpstr>Prezentacja programu PowerPoint</vt:lpstr>
      <vt:lpstr> The Turing test, as originally conceived, focused on language and reasoning; problems of perception and action were conspicuously absent. The proposed tests will provide an opportunity to bring four important areas of AI research  (language, reasoning, perception, and action)  back into sync after each has regrettably diverged into a fairly independent area of research.  </vt:lpstr>
      <vt:lpstr>PHYSICAL SEMANTICS</vt:lpstr>
      <vt:lpstr>EMBODIED AI</vt:lpstr>
      <vt:lpstr>WHAT IS A COMPUTATION ?</vt:lpstr>
      <vt:lpstr>WHAT IS A COMPUTATION ?</vt:lpstr>
      <vt:lpstr>Prezentacja programu PowerPoint</vt:lpstr>
      <vt:lpstr>[…] interaction is a critical issue in the understanding of complex systems of any sorts: as such, it has emerged in several well-established scientific areas other than computer science, like biology, physics, social and organizational sciences.</vt:lpstr>
      <vt:lpstr>  […] One of the fascinating goals of natural computing is to understand, in terms of information processing, the functioning of a living cell. An important step in this direction is understanding of interactions between biochemical reactions. … the functioning of a living cell is determined by interactions of a huge number of biochemical reactions that take place in living cells.   </vt:lpstr>
      <vt:lpstr>       </vt:lpstr>
      <vt:lpstr>Prezentacja programu PowerPoint</vt:lpstr>
      <vt:lpstr>THE SOLID FOUNDATIONS OF IGrC WILL HELP TO DESIGN AND ANALYSE THE BEHAVIOUR OF AI SYSTEMS ACROSS DIFFERENT DOMAINS.</vt:lpstr>
      <vt:lpstr>PANEL: BEYOND BENCHMARKS: RETHINKING REASONING IN LANGUAGE MODELS  (NIPS 2025 https://neurips.cc/virtual/2025/loc/san-diego/128665)</vt:lpstr>
      <vt:lpstr>Prezentacja programu PowerPoint</vt:lpstr>
      <vt:lpstr>FOR DEVELOPMENT OF  IS  INTERDISCIPLINARY COLLABORATION  ACROSS DIFFERENT DOMAINS  IS NEEDED </vt:lpstr>
      <vt:lpstr>Prezentacja programu PowerPoint</vt:lpstr>
      <vt:lpstr>Prezentacja programu PowerPoint</vt:lpstr>
      <vt:lpstr>ROBUST, INTERACTIVE,  AND HUMAN-ALIGNED AI SYSTEMS</vt:lpstr>
      <vt:lpstr>MULTISENSORY LEARNING</vt:lpstr>
      <vt:lpstr>TO MAKE SUCH ITERDISCIPLINARY COOPERATION FEASIBLE, IT IS NECASSARY TO GROUD IT IN THE RELEVANT COMPUTING MODEL</vt:lpstr>
      <vt:lpstr>  INTERACTIVE GRANULAR COMPUTING (IGrC) MODEL  </vt:lpstr>
      <vt:lpstr>    IGrC:  A RESPONSE TO ESSENTIAL COMPLEXITY     </vt:lpstr>
      <vt:lpstr>Prezentacja programu PowerPoint</vt:lpstr>
      <vt:lpstr> ECORITHMS </vt:lpstr>
      <vt:lpstr>VAGUENESS IN PHILOSOPHY</vt:lpstr>
      <vt:lpstr>GRANULES &amp; PERCEPTION</vt:lpstr>
      <vt:lpstr>IGrC MODEL BASED ON INTERACTION BETWEEN ABSTRACT AND PHYSICAL OBJECTS</vt:lpstr>
      <vt:lpstr> TWO PERSPECTIVES ON THE NATURE OF COMPLEXITY IN MATHEMATICS AND COMPUTER SCIENCE </vt:lpstr>
      <vt:lpstr>   GRANULAR COMPUTING (GrC): GRANULES CLOSED  IN THE ABSTRACT SPACE ONLY   INTERACTIVE GRANULAR COMPUTING (IGrC):  GRANULES  IN THE ABSTRACT AND PHYSICAL SPACES FOR PRCEPTION MODELING   </vt:lpstr>
      <vt:lpstr>FROM GrC TO IGrC</vt:lpstr>
      <vt:lpstr>INFORMATION GRANULES OF GrC AS SPECIAL CASES OF C-GRANULES OF IGrC</vt:lpstr>
      <vt:lpstr> COMPLEX GRANULES (C-GRANULES)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LANGUAGE OF C-GRANULES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EVOLVING LANGUAGE  OF C-GRANULES</vt:lpstr>
      <vt:lpstr>EVOLVING LANGUAGE  OF C-GRANULES</vt:lpstr>
      <vt:lpstr>EVOLVING LANGUAGE  OF C-GRANULES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GRANULAR ALGEBRA  = ATOMIC GRANULES  +  OPERATIONS ON GRANULES</vt:lpstr>
      <vt:lpstr>ATOMIC ABSTRACT GRANULES FROM INFORMATION SYSTEMS</vt:lpstr>
      <vt:lpstr>INDISCERNIBILITY RELATIONS OF INFORMATION SYSTEM</vt:lpstr>
      <vt:lpstr>EXAMPLES OF DEFINABLE GRANULES IN THE PAWLAK MODEL OF ROUGH SETS</vt:lpstr>
      <vt:lpstr> OPTIMIZATION PROBLEMS  </vt:lpstr>
      <vt:lpstr>ILLUSTRATIVE EXAMPLES  OF GRANULAR ALGEBRAS </vt:lpstr>
      <vt:lpstr>EXAMPLE OF OPTIMIZATION PROBLEM:  SEARCHING FOR THE OPTIMAL PARTITION (GRANULE)  FROM A GIVEN FAMILY OF PARTITIONS (GRANULES)  APPROXIMATING DECISION C-GRANULE</vt:lpstr>
      <vt:lpstr>EXAMPLE OF OPTIMIZATION PROBLEM:  C-GRANULES AS MINIMAL DECISION RULES (Cont.)</vt:lpstr>
      <vt:lpstr>EXAMPLE OF OPTIMIZATION PROBLEM:  C-GRANULES AS COMPUTATIONAL BUILDING BLOCKS FOR APPROXIMATION OF CONCEPTS IN THE FORM OF MINIMAL DECISION RULES IN DOMINANCE ROUGH SETS (Cont.)</vt:lpstr>
      <vt:lpstr> EXAMPLE OF OPTIMIZATION PROBLEM:  ROUGH-FUZZY APPROXIMATION OF THE DECISION RELATIVE TO A GIVEN ALGEBRA OF GRANULES   </vt:lpstr>
      <vt:lpstr>EXAMPLE OF OPTIMIZATION PROBLEM:  C-GRANULES IN FEATURE ENGINEERING</vt:lpstr>
      <vt:lpstr> EXAMPLE OF OPTIMIZATION PROBLEM:  ROUGH-FUZZY DECISION RULES RELATIVE  TO A GIVEN ALGEBRA OF GRANULES   </vt:lpstr>
      <vt:lpstr>Prezentacja programu PowerPoint</vt:lpstr>
      <vt:lpstr>Prezentacja programu PowerPoint</vt:lpstr>
      <vt:lpstr>EXAMPLE OF GRANULAR CALCULUS :  DECISION SYSTEMS WITH INCLUSION MEASURES</vt:lpstr>
      <vt:lpstr>GRANULAR CALCULI DEFINED BY DECISION SYSTEMS EXTENDED BY VECTORS OF FAMILIES OF RELATIONS e.g., parameterized decision systems, parameterized tolerance/similarity decision systems, parameterized quality relations etc.</vt:lpstr>
      <vt:lpstr>Prezentacja programu PowerPoint</vt:lpstr>
      <vt:lpstr>Prezentacja programu PowerPoint</vt:lpstr>
      <vt:lpstr>Prezentacja programu PowerPoint</vt:lpstr>
      <vt:lpstr>Prezentacja programu PowerPoint</vt:lpstr>
      <vt:lpstr>Prezentacja programu PowerPoint</vt:lpstr>
      <vt:lpstr>ATOMIC GRANULES DEFINED ON THE BASIS OF ATTRIBUTES AS ATOMIC BUILDING BLOCKS FOR CONCEPT FORMATION</vt:lpstr>
      <vt:lpstr>ATOMIC GRANULES DEFINED ON THE BASIS OF ATTRIBUTES AS ATOMIC BUILDING BLOCKS FOR CONCEPT FORMATION</vt:lpstr>
      <vt:lpstr>ATOMIC GRANULES DEFINED ON THE BASIS OF ATTRIBUTES AS ATOMIC BUILDING BLOCKS FOR CONCEPT FORMATION (cont.)</vt:lpstr>
      <vt:lpstr>Prezentacja programu PowerPoint</vt:lpstr>
      <vt:lpstr>Prezentacja programu PowerPoint</vt:lpstr>
      <vt:lpstr>Prezentacja programu PowerPoint</vt:lpstr>
      <vt:lpstr>Prezentacja programu PowerPoint</vt:lpstr>
      <vt:lpstr>Prezentacja programu PowerPoint</vt:lpstr>
      <vt:lpstr>DISCOVERY AND EVOLUTION OF COMPLEX GAMES INTERACTING WITH   THE ABSTRACT AND PHYSICAL WORLDS</vt:lpstr>
      <vt:lpstr>Prezentacja programu PowerPoint</vt:lpstr>
      <vt:lpstr> DISCOVERY OF COMPLEX ADAPTIVE GAMES  INTERACTING  WITH THE ABSTRACT AND PHYSICAL WORLDS </vt:lpstr>
      <vt:lpstr>Prezentacja programu PowerPoint</vt:lpstr>
      <vt:lpstr>QUALITY OF GRANULAR COMPUTATION: EXAMPLE</vt:lpstr>
      <vt:lpstr>Prezentacja programu PowerPoint</vt:lpstr>
      <vt:lpstr>Prezentacja programu PowerPoint</vt:lpstr>
      <vt:lpstr>[…] OpenAI’s o3 and DeepSeek’s already-released DeepSeek R1 are set to redefine AI reasoning. o3 leverages innovative test-time search to achieve high-performance reasoning, while DeepSeek R1 has captured attention for its cost‐efficient design, transparent “aha moment,” and ability to tackle math, coding, and logic challenges at a fraction of traditional costs.</vt:lpstr>
      <vt:lpstr> DISCOVERING  OF FAMILIES OF INTERACTING COMPLEX GAMES </vt:lpstr>
      <vt:lpstr>GRANULAR NETWORKS  AS OBJECTS ON WHICH GRANULAR COMPUTATIONS IN IGrC ARE REALIZED:  EXAMPLES </vt:lpstr>
      <vt:lpstr>LINKING GRANULAR NETWORKS BY INTERFACES  PRODUCTS WITH CONSTRAINTS  OF ALREADY CONSTRUCTED GRANULAR NETWORKS</vt:lpstr>
      <vt:lpstr>LINKING GRANULAR NETWORKS BY INTERFACES  PRODUCTS WITH CONSTRAINTS  OF ALREADY CONSTRUCTED GRANULAR NETWORKS</vt:lpstr>
      <vt:lpstr>NETWORK OF APPROXIMATION SPACES  LINKED BY INTERFACES:  THE PAWLAK ROUGH SET MODEL</vt:lpstr>
      <vt:lpstr>NETWORK OF APPROXIMATION SPACES  LINKED BY INTERFACES: THE PAWLAK ROUGH SET MODEL</vt:lpstr>
      <vt:lpstr>NETWORK OF APPROXIMATION SPACES LINKED BY  INTERFACE:THE PAWLAK ROUGH SET MODEL  OPTIMIZATION OF CLASSIFICATION  RELATIVE TO A FAMILY OF INDISCERNIBILITY RELATIONS</vt:lpstr>
      <vt:lpstr>NETWORK OF APPROXIMATION SPACES FOR PAWLAK’S  ROUGH SET MODEL:  INCLUSION EXAMPLE</vt:lpstr>
      <vt:lpstr>Prezentacja programu PowerPoint</vt:lpstr>
      <vt:lpstr>NETWORK OF APPROXIMATION SPACES INDUCED FROM THE NETWORK OF APPROXIMATION SPACES FOR PAWLAK’S  ROUGH SET MODEL: EXAMPLE</vt:lpstr>
      <vt:lpstr>INTERFACES BETWEEN GRANULAR NETWORKS</vt:lpstr>
      <vt:lpstr>INTERFACES BETWEEN GRANULAR NETWORKS: ALGORITHMIC SEMANTICS OF GRANULES</vt:lpstr>
      <vt:lpstr>INTERFACES BETWEEN GRANULAR NETWORKS: ALGORITHMIC SEMANTICS OF GRANULES</vt:lpstr>
      <vt:lpstr>INTERFACES BETWEEN GRANULAR NETWORKS  INFERENCE RULES BASED ON ALGORITHMIC SEMANTICS OF GRANULES</vt:lpstr>
      <vt:lpstr>INTERFACES BETWEEN GRANULAR NETWORKS: INTERACTIONS WITH THE ENVIRONMENT</vt:lpstr>
      <vt:lpstr>INTERFACES BETWEEN GRANULAR NETWORKS  INFERENCE RULES BASED ON CONCURRENT SEMANTICS OF GRANULES</vt:lpstr>
      <vt:lpstr>INTERFACES BETWEEN GRANULAR NETWORKS  INFERENCE RULES BASED ON CONCURRENT SEMANTICS INDUCED FROM DATA OF GRANULES</vt:lpstr>
      <vt:lpstr>INTERFACES BETWEEN GRANULAR NETWORKS  INFERENCE RULES BASED ON SEMANTICS OF GRANULES DEFINED BY DIFFERENTIAL EQUATIONS INDUCED FROM DATA</vt:lpstr>
      <vt:lpstr>INTERFACES BETWEEN GRANULAR NETWORKS OVER DIFFERENT UNIVERSES</vt:lpstr>
      <vt:lpstr>INTERFACES BETWEEN GRANULAR NETWORKS:  RULES CONCERNING ROBUSTNESS</vt:lpstr>
      <vt:lpstr>INTERFACES BETWEEN GRANULAR NETWORKS:  REASONING THROUGH LEVELS</vt:lpstr>
      <vt:lpstr>INTERFACES BETWEEN GRANULAR NETWORKS:  REASONING THROUGH LEVELS (cont.)</vt:lpstr>
      <vt:lpstr>DISCOVERY OF RELEVANT TRANSFORMATIONS tr: EXAMPLES  </vt:lpstr>
      <vt:lpstr>LIFELONG LEARNING (LL) IN DISCOVERY OF tr</vt:lpstr>
      <vt:lpstr>GRANULAR SOCIETIES</vt:lpstr>
      <vt:lpstr>HIERARCHIES OF GRANULAR NETWORKS OF GRANULAR SOCIETIES</vt:lpstr>
      <vt:lpstr>ROUGH SET BASED  ONTOLOGY APPROXIMATION </vt:lpstr>
      <vt:lpstr>Prezentacja programu PowerPoint</vt:lpstr>
      <vt:lpstr>Prezentacja programu PowerPoint</vt:lpstr>
      <vt:lpstr>IMPORTANCE OF PERCEPTION IN THE STATES OF REAL WORLD MODELING BY C-GRANULES</vt:lpstr>
      <vt:lpstr>IMPORTANCE OF PERCEPTION IN THE STATES OF REAL WORLD MODELING BY C-GRANULES</vt:lpstr>
      <vt:lpstr>C-GRANULE WITH CONTROL: INTUITION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JUDGMENT IN IS’s BASED ON IGrC</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INTERACTIONS WITH KB: ASSOCIATIVE MEMORY </vt:lpstr>
      <vt:lpstr> ASSOCIATIVE MEMORY </vt:lpstr>
      <vt:lpstr> ASSOCIATIVE MEMORY </vt:lpstr>
      <vt:lpstr>PRACTICAL JUDGMENT</vt:lpstr>
      <vt:lpstr>Prezentacja programu PowerPoint</vt:lpstr>
      <vt:lpstr>Prezentacja programu PowerPoint</vt:lpstr>
      <vt:lpstr>Prezentacja programu PowerPoint</vt:lpstr>
      <vt:lpstr>EVOLUTION OF CONCEPT FORMATION AND LANGUAGE USED BY SOCIETY OF C-GRANULES </vt:lpstr>
      <vt:lpstr>Prezentacja programu PowerPoint</vt:lpstr>
      <vt:lpstr>Prezentacja programu PowerPoint</vt:lpstr>
      <vt:lpstr>Prezentacja programu PowerPoint</vt:lpstr>
      <vt:lpstr>JUDEA PEARL- TURING AWARD 2011 for fundamental contributions to artificial intelligence through the development of a calculus for probabilistic and causal reasoning</vt:lpstr>
      <vt:lpstr>Prezentacja programu PowerPoint</vt:lpstr>
      <vt:lpstr>GRANLAR COMPUTATIONS</vt:lpstr>
      <vt:lpstr> GRANULAR COMPUTATIONS IN IGrC and IGrC  </vt:lpstr>
      <vt:lpstr>ILLUSTRATIVE EXAMPLE  SEMI-OPTIMAL DECISION TREE  CONSTRUCTED ALONG PARTITIONS GENERATED IN COMPUTATIONS REALIZED BY CONTROL OF C-GRANULE</vt:lpstr>
      <vt:lpstr> EXAMPLE: DECISION TREE CONSTRUCTION ALONG GENERATED PARTITIONS IN COMPUTATIONS </vt:lpstr>
      <vt:lpstr>Prezentacja programu PowerPoint</vt:lpstr>
      <vt:lpstr>Prezentacja programu PowerPoint</vt:lpstr>
      <vt:lpstr>Prezentacja programu PowerPoint</vt:lpstr>
      <vt:lpstr>Prezentacja programu PowerPoint</vt:lpstr>
      <vt:lpstr>Prezentacja programu PowerPoint</vt:lpstr>
      <vt:lpstr> Aristotle’s man of practical wisdom, the phronimos, does not ignore rules and models, or dispense  justice without criteria. He is observant of principles and, at the same time, open to their modification. He begins with nomoi – established law – and employs practical wisdom to determine how it should be applied in particular situations and when departures are warranted. Rules provide the guideposts for inquiry and critical reflection.</vt:lpstr>
      <vt:lpstr>ROUGH SETS (RS) &amp; IGrC</vt:lpstr>
      <vt:lpstr>EXAMPLES IN EVOLUTION OF APPROXIMATION SPACES IN THE ROUGH SET APPROACH</vt:lpstr>
      <vt:lpstr>EVOLUTION OF APPROXIMATION SPACES  IN THE ROUGH SET APPROACH</vt:lpstr>
      <vt:lpstr>GRANULES DISCOVERED  THROUGH INTERACTION  WITH  THE PHYSICAL AND ABSTRACT WORLDS</vt:lpstr>
      <vt:lpstr>C-GRANULES WITH CONTROL  AND INFORMATION SYSTEMS UNDER  CONTROL OF C-GRANULES</vt:lpstr>
      <vt:lpstr>RS: PERCEPTUAL APPROACH Information(decision) systems are parts of dynamic objects: c-granules</vt:lpstr>
      <vt:lpstr>Prezentacja programu PowerPoint</vt:lpstr>
      <vt:lpstr>RS &amp; IGrC IN FOUNDATIONS OF  APPROXIMATE PROBLEM SOLVING IN AI SYSTEMS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FOUNDATIONS BASED  ON IGrC &amp; RS FOR IS’s DEALING WITH COMPLEX PHENOMENA</vt:lpstr>
      <vt:lpstr>Prezentacja programu PowerPoint</vt:lpstr>
      <vt:lpstr>Prezentacja programu PowerPoint</vt:lpstr>
      <vt:lpstr>Prezentacja programu PowerPoint</vt:lpstr>
      <vt:lpstr>IGrC &amp; ESSENTIAL COMPLEXITY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dc:creator>
  <cp:lastModifiedBy>Konto Microsoft</cp:lastModifiedBy>
  <cp:revision>5439</cp:revision>
  <dcterms:created xsi:type="dcterms:W3CDTF">2010-01-24T17:07:29Z</dcterms:created>
  <dcterms:modified xsi:type="dcterms:W3CDTF">2026-02-18T17:23:44Z</dcterms:modified>
</cp:coreProperties>
</file>